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08" r:id="rId2"/>
    <p:sldId id="346" r:id="rId3"/>
    <p:sldId id="311" r:id="rId4"/>
    <p:sldId id="350" r:id="rId5"/>
    <p:sldId id="351" r:id="rId6"/>
    <p:sldId id="325" r:id="rId7"/>
    <p:sldId id="331" r:id="rId8"/>
    <p:sldId id="330" r:id="rId9"/>
    <p:sldId id="333" r:id="rId10"/>
    <p:sldId id="332" r:id="rId11"/>
    <p:sldId id="334" r:id="rId12"/>
    <p:sldId id="335" r:id="rId13"/>
    <p:sldId id="352" r:id="rId14"/>
    <p:sldId id="353" r:id="rId15"/>
    <p:sldId id="354" r:id="rId16"/>
    <p:sldId id="355" r:id="rId17"/>
    <p:sldId id="337" r:id="rId18"/>
    <p:sldId id="338" r:id="rId19"/>
    <p:sldId id="339" r:id="rId20"/>
    <p:sldId id="356" r:id="rId21"/>
    <p:sldId id="341" r:id="rId22"/>
    <p:sldId id="342" r:id="rId23"/>
    <p:sldId id="357" r:id="rId24"/>
    <p:sldId id="362" r:id="rId25"/>
    <p:sldId id="343" r:id="rId26"/>
    <p:sldId id="359" r:id="rId27"/>
    <p:sldId id="363" r:id="rId28"/>
    <p:sldId id="344" r:id="rId29"/>
    <p:sldId id="360" r:id="rId30"/>
    <p:sldId id="361" r:id="rId31"/>
    <p:sldId id="364" r:id="rId32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FF"/>
    <a:srgbClr val="FF66CC"/>
    <a:srgbClr val="FF0000"/>
    <a:srgbClr val="FF0066"/>
    <a:srgbClr val="9966FF"/>
    <a:srgbClr val="9999FF"/>
    <a:srgbClr val="FF66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3" autoAdjust="0"/>
  </p:normalViewPr>
  <p:slideViewPr>
    <p:cSldViewPr>
      <p:cViewPr varScale="1">
        <p:scale>
          <a:sx n="96" d="100"/>
          <a:sy n="96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0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/>
              <a:t>Click to edit Master text styles</a:t>
            </a:r>
          </a:p>
          <a:p>
            <a:pPr lvl="0"/>
            <a:r>
              <a:rPr lang="en-GB" altLang="fr-FR" noProof="0"/>
              <a:t>Second level</a:t>
            </a:r>
          </a:p>
          <a:p>
            <a:pPr lvl="0"/>
            <a:r>
              <a:rPr lang="en-GB" altLang="fr-FR" noProof="0"/>
              <a:t>Third level</a:t>
            </a:r>
          </a:p>
          <a:p>
            <a:pPr lvl="0"/>
            <a:r>
              <a:rPr lang="en-GB" altLang="fr-FR" noProof="0"/>
              <a:t>Fourth level</a:t>
            </a:r>
          </a:p>
          <a:p>
            <a:pPr lvl="0"/>
            <a:r>
              <a:rPr lang="en-GB" altLang="fr-FR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17217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280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19459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914400" lvl="1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403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08083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2443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642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29699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4671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34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baseline="0" dirty="0"/>
          </a:p>
        </p:txBody>
      </p:sp>
    </p:spTree>
    <p:extLst>
      <p:ext uri="{BB962C8B-B14F-4D97-AF65-F5344CB8AC3E}">
        <p14:creationId xmlns:p14="http://schemas.microsoft.com/office/powerpoint/2010/main" val="1673934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8077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77211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7820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3369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68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01384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8481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0490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9720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fr-FR" dirty="0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fr-FR" dirty="0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fr-BE" sz="12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pied de pag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" name="Espace réservé du numéro de diapositiv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950DC1CA-0C48-4D9A-BEEB-03E3911C8B6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894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2BDFD-E06D-466D-AB3E-25F51D774E7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052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88F7F-6951-4D8F-A2B7-B86EB214D99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454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96D23-B41C-4328-B104-653F1AD4954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90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AC06-E64E-46EC-85EE-2BEA3FF2A6E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5015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5FD61-06CC-437E-BD7B-65A6B77905B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696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6AD5D-7579-4B27-B101-163372F70839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929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AB058-F705-4E16-9A68-8048385CEA3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9209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D4A0E-EC70-4D24-B522-15EBE42C1F7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535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A572-87FE-4263-82AF-6E6C8E8CCDB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662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EEBFF-5A61-41C9-9754-2861E50B7FE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9871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25FF04-354C-4325-94DD-E230BDD62A1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Inter-Process Communication ( 2 ).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defRPr/>
            </a:pPr>
            <a:endParaRPr lang="en-US" altLang="fr-F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84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AFD3D2A-A36F-4585-8E0D-A4E78FEE216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Deadlocks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Mutual exclusion</a:t>
            </a:r>
          </a:p>
          <a:p>
            <a:pPr lvl="1">
              <a:defRPr/>
            </a:pPr>
            <a:r>
              <a:rPr lang="en-GB" altLang="fr-FR"/>
              <a:t>Process Pa uses resource Rb: exclusive use of Rb</a:t>
            </a:r>
          </a:p>
          <a:p>
            <a:pPr lvl="1">
              <a:defRPr/>
            </a:pPr>
            <a:r>
              <a:rPr lang="en-GB" altLang="fr-FR"/>
              <a:t>Process Pb uses resource Ra: exclusive use of Ra</a:t>
            </a:r>
          </a:p>
          <a:p>
            <a:pPr lvl="1">
              <a:defRPr/>
            </a:pPr>
            <a:r>
              <a:rPr lang="en-GB" altLang="fr-FR"/>
              <a:t>Process Pa wants to use resource Ra but waits</a:t>
            </a:r>
          </a:p>
          <a:p>
            <a:pPr lvl="1" algn="ctr">
              <a:defRPr/>
            </a:pPr>
            <a:r>
              <a:rPr lang="en-GB" altLang="fr-FR"/>
              <a:t>Process Pb wants to use resource Rb but waits 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/>
              <a:t>-&gt;Deadlock situation.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04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81763F0-F1D2-4807-86D1-AFF2F17D8FFF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Critical section rules.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sz="2400" u="sng" dirty="0"/>
              <a:t>Mutual exclusion</a:t>
            </a:r>
            <a:r>
              <a:rPr lang="en-GB" altLang="fr-FR" sz="2400" dirty="0"/>
              <a:t>: Only one process at a time should be allowed in its critical section</a:t>
            </a:r>
          </a:p>
          <a:p>
            <a:pPr>
              <a:defRPr/>
            </a:pPr>
            <a:r>
              <a:rPr lang="en-GB" altLang="fr-FR" sz="2400" u="sng" dirty="0"/>
              <a:t>Progress</a:t>
            </a:r>
            <a:r>
              <a:rPr lang="en-GB" altLang="fr-FR" sz="2400" dirty="0"/>
              <a:t>: Suppose a critical section is free. If a process indicates a need to enter into the critical section, it may not wait.</a:t>
            </a:r>
          </a:p>
          <a:p>
            <a:pPr>
              <a:defRPr/>
            </a:pPr>
            <a:r>
              <a:rPr lang="en-GB" altLang="fr-FR" sz="2400" u="sng" dirty="0"/>
              <a:t>Bounded wait</a:t>
            </a:r>
            <a:r>
              <a:rPr lang="en-GB" altLang="fr-FR" sz="2400" dirty="0"/>
              <a:t>: No process can be postponed indefinitely to enter its critical section.</a:t>
            </a:r>
          </a:p>
          <a:p>
            <a:pPr>
              <a:defRPr/>
            </a:pPr>
            <a:r>
              <a:rPr lang="en-GB" altLang="fr-FR" sz="2400" u="sng" dirty="0"/>
              <a:t>Number independent </a:t>
            </a:r>
            <a:r>
              <a:rPr lang="en-GB" altLang="fr-FR" sz="2400" dirty="0"/>
              <a:t>(opt.): Critical sections implementation does not rely on the processors number or speed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25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6AB6640-3FCC-4B1B-BF13-7F844AE6429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Implementing critical sections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Interrupt disabling </a:t>
            </a:r>
          </a:p>
          <a:p>
            <a:pPr>
              <a:defRPr/>
            </a:pPr>
            <a:r>
              <a:rPr lang="en-GB" altLang="fr-FR"/>
              <a:t>Shared variable testing</a:t>
            </a:r>
          </a:p>
          <a:p>
            <a:pPr>
              <a:defRPr/>
            </a:pPr>
            <a:r>
              <a:rPr lang="en-GB" altLang="fr-FR"/>
              <a:t>Strict alternation</a:t>
            </a:r>
          </a:p>
          <a:p>
            <a:pPr>
              <a:defRPr/>
            </a:pPr>
            <a:r>
              <a:rPr lang="en-GB" altLang="fr-FR"/>
              <a:t>Peterson’s solution and TS/CS</a:t>
            </a:r>
          </a:p>
          <a:p>
            <a:pPr>
              <a:defRPr/>
            </a:pPr>
            <a:r>
              <a:rPr lang="en-GB" altLang="fr-FR"/>
              <a:t>Sleep et Wakeup primitives usage</a:t>
            </a:r>
          </a:p>
          <a:p>
            <a:pPr>
              <a:defRPr/>
            </a:pPr>
            <a:r>
              <a:rPr lang="en-GB" altLang="fr-FR"/>
              <a:t>Semaphore solution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457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E707A7F-DFDE-4475-ACA6-3C30D32EFBE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Interrupt disabling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</a:t>
            </a:r>
            <a:r>
              <a:rPr lang="en-GB" altLang="fr-F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Program for process Pa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disable Interrupts 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eat(</a:t>
            </a:r>
            <a:r>
              <a:rPr lang="en-GB" altLang="fr-FR" sz="2000" dirty="0" err="1"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enable Interrupts;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latin typeface="Arial" panose="020B0604020202020204" pitchFamily="34" charset="0"/>
            </a:endParaRP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/* Shared variables*/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Program for process 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Pb</a:t>
            </a:r>
            <a:endParaRPr lang="en-GB" altLang="fr-FR" sz="20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disable Interrupts 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eat(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enable Interrupts;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0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0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0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0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0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0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  <p:bldP spid="190467" grpId="0" build="p" autoUpdateAnimBg="0" advAuto="0"/>
      <p:bldP spid="190468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560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BAC98E5-8AB5-453B-88BF-4DE0B466BCB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Shared variable testing.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lock=FALSE;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</a:t>
            </a:r>
            <a:r>
              <a:rPr lang="en-GB" altLang="fr-F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while (lock) {NULL};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lock = TRUE;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	eat(</a:t>
            </a:r>
            <a:r>
              <a:rPr lang="en-GB" altLang="fr-FR" sz="2000" dirty="0" err="1"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lock=FALSE;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end while;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latin typeface="Arial" panose="020B0604020202020204" pitchFamily="34" charset="0"/>
            </a:endParaRP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/*Shared variables*/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while (lock) {NULL};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lock = TRUE;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	eat(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lock=FALSE;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end while;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 advAuto="0"/>
      <p:bldP spid="191492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662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F4D1C3E-32E3-4AF1-AD80-7FB2832DD1AD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Shared variable testing problem.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lock=FALSE;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</a:t>
            </a:r>
            <a:r>
              <a:rPr lang="en-GB" altLang="fr-F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while (lock) {NULL};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lock = TRUE;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	eat(</a:t>
            </a:r>
            <a:r>
              <a:rPr lang="en-GB" altLang="fr-FR" sz="2000" dirty="0" err="1"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</a:t>
            </a:r>
          </a:p>
          <a:p>
            <a:pPr>
              <a:defRPr/>
            </a:pPr>
            <a:endParaRPr lang="en-GB" altLang="fr-FR" sz="2400" dirty="0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/*Shared variables*/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while (lock) {NULL};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lock = TRUE;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	eat(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</a:t>
            </a:r>
          </a:p>
          <a:p>
            <a:pPr>
              <a:defRPr/>
            </a:pPr>
            <a:endParaRPr lang="en-GB" altLang="fr-FR" sz="2400" dirty="0"/>
          </a:p>
        </p:txBody>
      </p:sp>
      <p:sp>
        <p:nvSpPr>
          <p:cNvPr id="192517" name="AutoShape 5"/>
          <p:cNvSpPr>
            <a:spLocks noChangeArrowheads="1"/>
          </p:cNvSpPr>
          <p:nvPr/>
        </p:nvSpPr>
        <p:spPr bwMode="auto">
          <a:xfrm>
            <a:off x="3733800" y="3352800"/>
            <a:ext cx="685800" cy="457200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 rot="-5336490">
            <a:off x="3490913" y="3290887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5" grpId="0" build="p" autoUpdateAnimBg="0" advAuto="0"/>
      <p:bldP spid="192516" grpId="0" build="p" autoUpdateAnimBg="0" advAuto="0"/>
      <p:bldP spid="1925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765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9747DEB-93A2-44F5-A6AF-83E2BD1759C5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Strict alternation.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turn;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</a:t>
            </a:r>
            <a:r>
              <a:rPr lang="en-GB" altLang="fr-F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while (turn != 0) {NULL};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eat(</a:t>
            </a:r>
            <a:r>
              <a:rPr lang="en-GB" altLang="fr-FR" sz="2000" dirty="0" err="1"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turn=1;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	</a:t>
            </a:r>
            <a:r>
              <a:rPr lang="en-GB" altLang="fr-FR" sz="2000" dirty="0" err="1">
                <a:latin typeface="Arial" panose="020B0604020202020204" pitchFamily="34" charset="0"/>
              </a:rPr>
              <a:t>wash_up</a:t>
            </a:r>
            <a:r>
              <a:rPr lang="en-GB" altLang="fr-FR" sz="2000" dirty="0">
                <a:latin typeface="Arial" panose="020B0604020202020204" pitchFamily="34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/* Shared variables */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while (turn != 1) {NULL};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eat(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turn=0;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	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wash_up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uiExpand="1" build="p" autoUpdateAnimBg="0" advAuto="0"/>
      <p:bldP spid="193540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86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96BFBEB-48E3-4895-B499-F8C481C1B68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Peterson’s solution.</a:t>
            </a:r>
          </a:p>
        </p:txBody>
      </p:sp>
      <p:sp>
        <p:nvSpPr>
          <p:cNvPr id="160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flag[0]  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flag[1]  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turn;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P0: flag[0] = 1;                                       	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P1: flag[1] = 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turn = 1;                                               	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turn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while (flag[1] == 1 &amp;&amp; turn == 1)                 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while (flag[0] == 1 &amp;&amp; turn == 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{                                                       	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       // busy wait                                            	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// busy wait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}                                                       	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} </a:t>
            </a:r>
            <a:r>
              <a:rPr lang="en-GB" altLang="fr-FR" sz="1800" dirty="0">
                <a:latin typeface="Arial" panose="020B0604020202020204" pitchFamily="34" charset="0"/>
              </a:rPr>
              <a:t>               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// critical section                                     	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// critical section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   ...                                                     	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     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// end of critical section                               	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// end of critical section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    flag[0] = 0;                                            	      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flag[1]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GB" altLang="fr-F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07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E364B9B-8257-48D6-8BB3-98D3D78E4BDB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TS/CS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Test and set (or Compare and Swap) is a machine instruction</a:t>
            </a:r>
          </a:p>
          <a:p>
            <a:pPr>
              <a:defRPr/>
            </a:pPr>
            <a:r>
              <a:rPr lang="en-GB" altLang="fr-FR" dirty="0"/>
              <a:t>TS(m) execution</a:t>
            </a:r>
          </a:p>
          <a:p>
            <a:pPr lvl="1">
              <a:defRPr/>
            </a:pPr>
            <a:r>
              <a:rPr lang="en-GB" altLang="fr-FR" dirty="0"/>
              <a:t>causes the contents of memory location m to be loaded in a register </a:t>
            </a:r>
          </a:p>
          <a:p>
            <a:pPr lvl="1">
              <a:defRPr/>
            </a:pPr>
            <a:r>
              <a:rPr lang="en-GB" altLang="fr-FR" dirty="0"/>
              <a:t>positions condition code depending on the value stored in register</a:t>
            </a:r>
          </a:p>
          <a:p>
            <a:pPr lvl="1">
              <a:defRPr/>
            </a:pPr>
            <a:r>
              <a:rPr lang="en-GB" altLang="fr-FR" dirty="0"/>
              <a:t>writes a value ( e.g. True ) at memory location m</a:t>
            </a:r>
          </a:p>
          <a:p>
            <a:pPr>
              <a:defRPr/>
            </a:pPr>
            <a:r>
              <a:rPr lang="en-GB" altLang="fr-FR" dirty="0"/>
              <a:t>Indivisible instruction.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19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27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B658F3F-C37D-40C0-9A9F-CEDCEB7E563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Peterson and TS.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shared lock=0;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GB" altLang="fr-FR" sz="20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P0:				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P1: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while (</a:t>
            </a:r>
            <a:r>
              <a:rPr lang="en-GB" altLang="fr-FR" sz="2000" dirty="0" err="1">
                <a:latin typeface="Arial" panose="020B0604020202020204" pitchFamily="34" charset="0"/>
              </a:rPr>
              <a:t>test_and_set</a:t>
            </a:r>
            <a:r>
              <a:rPr lang="en-GB" altLang="fr-FR" sz="2000" dirty="0">
                <a:latin typeface="Arial" panose="020B0604020202020204" pitchFamily="34" charset="0"/>
              </a:rPr>
              <a:t>(lock) == 1)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while (</a:t>
            </a:r>
            <a:r>
              <a:rPr lang="en-GB" altLang="fr-FR" sz="2000" dirty="0" err="1">
                <a:solidFill>
                  <a:srgbClr val="FFC000"/>
                </a:solidFill>
                <a:latin typeface="Arial" panose="020B0604020202020204" pitchFamily="34" charset="0"/>
              </a:rPr>
              <a:t>test_and_set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(lock) == 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{                                                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       // busy wait                               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// busy wait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}                                                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} </a:t>
            </a:r>
            <a:r>
              <a:rPr lang="en-GB" altLang="fr-FR" sz="2000" dirty="0">
                <a:latin typeface="Arial" panose="020B0604020202020204" pitchFamily="34" charset="0"/>
              </a:rPr>
              <a:t>                       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// critical section                       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// critical section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   ...                                              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// end of critical section            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// end of critical section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GB" altLang="fr-FR" sz="2000" dirty="0">
                <a:latin typeface="Arial" panose="020B0604020202020204" pitchFamily="34" charset="0"/>
              </a:rPr>
              <a:t>    lock = 0; 			       </a:t>
            </a:r>
            <a:r>
              <a:rPr lang="en-GB" altLang="fr-FR" sz="2000" dirty="0">
                <a:solidFill>
                  <a:srgbClr val="FFC000"/>
                </a:solidFill>
                <a:latin typeface="Arial" panose="020B0604020202020204" pitchFamily="34" charset="0"/>
              </a:rPr>
              <a:t>lock = 0;</a:t>
            </a:r>
            <a:endParaRPr lang="fr-BE" sz="2000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67" grpId="0" uiExpand="1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F2DEB4C-8EA3-442B-871D-85D36A3D217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Parallelism.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/>
              <a:t>CPU 0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5626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/>
              <a:t>CPU 2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3581400" y="2057400"/>
            <a:ext cx="990600" cy="762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fr-FR" sz="2000"/>
              <a:t>CPU 1</a:t>
            </a:r>
            <a:endParaRPr kumimoji="0" lang="en-GB" altLang="fr-FR" sz="2400">
              <a:latin typeface="Times New Roman" panose="02020603050405020304" pitchFamily="18" charset="0"/>
            </a:endParaRPr>
          </a:p>
        </p:txBody>
      </p:sp>
      <p:sp>
        <p:nvSpPr>
          <p:cNvPr id="177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66800" y="3429000"/>
            <a:ext cx="6019800" cy="2362200"/>
          </a:xfrm>
          <a:solidFill>
            <a:srgbClr val="FF6699"/>
          </a:solidFill>
          <a:ln w="127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Shared memory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Start Pgm1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Open file 2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Write rec10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Close file 2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sz="2000"/>
              <a:t>End  Pgm1</a:t>
            </a:r>
          </a:p>
        </p:txBody>
      </p:sp>
      <p:cxnSp>
        <p:nvCxnSpPr>
          <p:cNvPr id="5129" name="AutoShape 12"/>
          <p:cNvCxnSpPr>
            <a:cxnSpLocks noChangeShapeType="1"/>
            <a:stCxn id="5125" idx="2"/>
            <a:endCxn id="177163" idx="0"/>
          </p:cNvCxnSpPr>
          <p:nvPr/>
        </p:nvCxnSpPr>
        <p:spPr bwMode="auto">
          <a:xfrm rot="16200000" flipH="1">
            <a:off x="2743200" y="2095500"/>
            <a:ext cx="609600" cy="20574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AutoShape 13"/>
          <p:cNvCxnSpPr>
            <a:cxnSpLocks noChangeShapeType="1"/>
            <a:stCxn id="5126" idx="2"/>
            <a:endCxn id="177163" idx="0"/>
          </p:cNvCxnSpPr>
          <p:nvPr/>
        </p:nvCxnSpPr>
        <p:spPr bwMode="auto">
          <a:xfrm rot="5400000">
            <a:off x="4762500" y="2133600"/>
            <a:ext cx="609600" cy="1981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1" name="AutoShape 14"/>
          <p:cNvCxnSpPr>
            <a:cxnSpLocks noChangeShapeType="1"/>
            <a:stCxn id="5127" idx="2"/>
            <a:endCxn id="177163" idx="0"/>
          </p:cNvCxnSpPr>
          <p:nvPr/>
        </p:nvCxnSpPr>
        <p:spPr bwMode="auto">
          <a:xfrm rot="5400000">
            <a:off x="3771900" y="31242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1B88CF7-260E-4D12-869A-FBC6C981585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Implementing critical sections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Interrupt disabling </a:t>
            </a:r>
          </a:p>
          <a:p>
            <a:pPr>
              <a:defRPr/>
            </a:pPr>
            <a:r>
              <a:rPr lang="en-GB" altLang="fr-FR" dirty="0"/>
              <a:t>Shared variable testing</a:t>
            </a:r>
          </a:p>
          <a:p>
            <a:pPr>
              <a:defRPr/>
            </a:pPr>
            <a:r>
              <a:rPr lang="en-GB" altLang="fr-FR" dirty="0"/>
              <a:t>Strict alternation</a:t>
            </a:r>
          </a:p>
          <a:p>
            <a:pPr>
              <a:defRPr/>
            </a:pPr>
            <a:r>
              <a:rPr lang="en-GB" altLang="fr-FR" dirty="0"/>
              <a:t>Peterson’s solution and TS/CS</a:t>
            </a:r>
          </a:p>
          <a:p>
            <a:pPr>
              <a:defRPr/>
            </a:pPr>
            <a:r>
              <a:rPr lang="en-GB" altLang="fr-FR" dirty="0"/>
              <a:t>Sleep et Wakeup primitives usage</a:t>
            </a:r>
          </a:p>
          <a:p>
            <a:pPr>
              <a:defRPr/>
            </a:pPr>
            <a:r>
              <a:rPr lang="en-GB" altLang="fr-FR" dirty="0"/>
              <a:t>Semaphore solution</a:t>
            </a:r>
          </a:p>
          <a:p>
            <a:pPr>
              <a:defRPr/>
            </a:pPr>
            <a:endParaRPr lang="en-GB" altLang="fr-FR" dirty="0"/>
          </a:p>
        </p:txBody>
      </p:sp>
      <p:sp>
        <p:nvSpPr>
          <p:cNvPr id="194565" name="AutoShape 5"/>
          <p:cNvSpPr>
            <a:spLocks noChangeArrowheads="1"/>
          </p:cNvSpPr>
          <p:nvPr/>
        </p:nvSpPr>
        <p:spPr bwMode="auto">
          <a:xfrm>
            <a:off x="4495800" y="21336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66" name="AutoShape 6"/>
          <p:cNvSpPr>
            <a:spLocks noChangeArrowheads="1"/>
          </p:cNvSpPr>
          <p:nvPr/>
        </p:nvSpPr>
        <p:spPr bwMode="auto">
          <a:xfrm>
            <a:off x="4953000" y="2667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67" name="AutoShape 7"/>
          <p:cNvSpPr>
            <a:spLocks noChangeArrowheads="1"/>
          </p:cNvSpPr>
          <p:nvPr/>
        </p:nvSpPr>
        <p:spPr bwMode="auto">
          <a:xfrm>
            <a:off x="3962400" y="32004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auto">
          <a:xfrm>
            <a:off x="6019800" y="36576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5791200" y="2057400"/>
            <a:ext cx="303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I/O and SVC perturbation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6096000" y="2590800"/>
            <a:ext cx="182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Race condition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5181600" y="3124200"/>
            <a:ext cx="2433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Performance impact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7073900" y="3581400"/>
            <a:ext cx="207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Still busy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 autoUpdateAnimBg="0"/>
      <p:bldP spid="194572" grpId="0" autoUpdateAnimBg="0"/>
      <p:bldP spid="194573" grpId="0" autoUpdateAnimBg="0"/>
      <p:bldP spid="19457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7B20644-C375-4A56-B61B-FD4A14683066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Sleep and </a:t>
            </a:r>
            <a:r>
              <a:rPr lang="en-GB" altLang="fr-FR" dirty="0" err="1"/>
              <a:t>wake_up</a:t>
            </a:r>
            <a:r>
              <a:rPr lang="en-GB" altLang="fr-FR" dirty="0"/>
              <a:t>.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System’s primitives</a:t>
            </a:r>
          </a:p>
          <a:p>
            <a:pPr lvl="1">
              <a:defRPr/>
            </a:pPr>
            <a:r>
              <a:rPr lang="en-GB" altLang="fr-FR" dirty="0"/>
              <a:t>Sleep: changes process state from running to waiting</a:t>
            </a:r>
          </a:p>
          <a:p>
            <a:pPr lvl="1">
              <a:defRPr/>
            </a:pPr>
            <a:r>
              <a:rPr lang="en-GB" altLang="fr-FR" dirty="0" err="1"/>
              <a:t>Wake_up</a:t>
            </a:r>
            <a:r>
              <a:rPr lang="en-GB" altLang="fr-FR" dirty="0"/>
              <a:t>: changes process state from waiting to ready.</a:t>
            </a:r>
          </a:p>
          <a:p>
            <a:pPr>
              <a:defRPr/>
            </a:pPr>
            <a:r>
              <a:rPr lang="en-GB" altLang="fr-FR" dirty="0"/>
              <a:t>Avoid busy waiting.</a:t>
            </a:r>
          </a:p>
        </p:txBody>
      </p:sp>
      <p:pic>
        <p:nvPicPr>
          <p:cNvPr id="3584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32275"/>
            <a:ext cx="38862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 descr="File:Face-sleep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86" y="4539856"/>
            <a:ext cx="605780" cy="605780"/>
          </a:xfrm>
          <a:prstGeom prst="rect">
            <a:avLst/>
          </a:prstGeom>
        </p:spPr>
      </p:pic>
      <p:pic>
        <p:nvPicPr>
          <p:cNvPr id="1026" name="Picture 5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07" y="5924550"/>
            <a:ext cx="5985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78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048E0BD-CB06-411F-AF5F-3469004CD54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Producer and consumer.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Two processes:</a:t>
            </a:r>
          </a:p>
          <a:p>
            <a:pPr lvl="1">
              <a:defRPr/>
            </a:pPr>
            <a:r>
              <a:rPr lang="en-GB" altLang="fr-FR" dirty="0"/>
              <a:t>one produces information: the producer</a:t>
            </a:r>
          </a:p>
          <a:p>
            <a:pPr lvl="1">
              <a:defRPr/>
            </a:pPr>
            <a:r>
              <a:rPr lang="en-GB" altLang="fr-FR" dirty="0"/>
              <a:t>one consumes information: the consumer</a:t>
            </a:r>
          </a:p>
          <a:p>
            <a:pPr>
              <a:defRPr/>
            </a:pPr>
            <a:r>
              <a:rPr lang="en-GB" altLang="fr-FR" dirty="0"/>
              <a:t>Producer:</a:t>
            </a:r>
          </a:p>
          <a:p>
            <a:pPr lvl="1">
              <a:defRPr/>
            </a:pPr>
            <a:r>
              <a:rPr lang="en-GB" altLang="fr-FR" dirty="0"/>
              <a:t>fills an empty buffer pool with information</a:t>
            </a:r>
          </a:p>
          <a:p>
            <a:pPr>
              <a:defRPr/>
            </a:pPr>
            <a:r>
              <a:rPr lang="en-GB" altLang="fr-FR" dirty="0"/>
              <a:t>Consumer:</a:t>
            </a:r>
          </a:p>
          <a:p>
            <a:pPr lvl="1">
              <a:defRPr/>
            </a:pPr>
            <a:r>
              <a:rPr lang="en-GB" altLang="fr-FR" dirty="0"/>
              <a:t>copies information out of a buffer </a:t>
            </a:r>
          </a:p>
          <a:p>
            <a:pPr>
              <a:defRPr/>
            </a:pPr>
            <a:r>
              <a:rPr lang="en-GB" altLang="fr-FR" dirty="0"/>
              <a:t>There is a finite ( N ) number of buffers in the buffer pool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399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CBE763A-B4C8-4C55-B6E5-FF21D5AE530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Producer and consumer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195588" name="AutoShape 4"/>
          <p:cNvSpPr>
            <a:spLocks noChangeArrowheads="1"/>
          </p:cNvSpPr>
          <p:nvPr/>
        </p:nvSpPr>
        <p:spPr bwMode="auto">
          <a:xfrm>
            <a:off x="3505200" y="4648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3505200" y="4267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3505200" y="3886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91" name="AutoShape 7"/>
          <p:cNvSpPr>
            <a:spLocks noChangeArrowheads="1"/>
          </p:cNvSpPr>
          <p:nvPr/>
        </p:nvSpPr>
        <p:spPr bwMode="auto">
          <a:xfrm>
            <a:off x="3505200" y="3505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92" name="AutoShape 8"/>
          <p:cNvSpPr>
            <a:spLocks noChangeArrowheads="1"/>
          </p:cNvSpPr>
          <p:nvPr/>
        </p:nvSpPr>
        <p:spPr bwMode="auto">
          <a:xfrm>
            <a:off x="3505200" y="3124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1066800" y="3581400"/>
            <a:ext cx="1295400" cy="914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5867400" y="3581400"/>
            <a:ext cx="1295400" cy="914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Consumer</a:t>
            </a:r>
          </a:p>
        </p:txBody>
      </p:sp>
      <p:sp>
        <p:nvSpPr>
          <p:cNvPr id="195596" name="AutoShape 12"/>
          <p:cNvSpPr>
            <a:spLocks noChangeArrowheads="1"/>
          </p:cNvSpPr>
          <p:nvPr/>
        </p:nvSpPr>
        <p:spPr bwMode="auto">
          <a:xfrm>
            <a:off x="2667000" y="3886200"/>
            <a:ext cx="5334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97" name="AutoShape 13"/>
          <p:cNvSpPr>
            <a:spLocks noChangeArrowheads="1"/>
          </p:cNvSpPr>
          <p:nvPr/>
        </p:nvSpPr>
        <p:spPr bwMode="auto">
          <a:xfrm>
            <a:off x="5181600" y="3886200"/>
            <a:ext cx="5334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2" name="AutoShape 18"/>
          <p:cNvSpPr>
            <a:spLocks noChangeArrowheads="1"/>
          </p:cNvSpPr>
          <p:nvPr/>
        </p:nvSpPr>
        <p:spPr bwMode="auto">
          <a:xfrm>
            <a:off x="3505200" y="4648200"/>
            <a:ext cx="14478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3" name="AutoShape 19"/>
          <p:cNvSpPr>
            <a:spLocks noChangeArrowheads="1"/>
          </p:cNvSpPr>
          <p:nvPr/>
        </p:nvSpPr>
        <p:spPr bwMode="auto">
          <a:xfrm>
            <a:off x="3505200" y="4267200"/>
            <a:ext cx="14478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4" name="AutoShape 20"/>
          <p:cNvSpPr>
            <a:spLocks noChangeArrowheads="1"/>
          </p:cNvSpPr>
          <p:nvPr/>
        </p:nvSpPr>
        <p:spPr bwMode="auto">
          <a:xfrm>
            <a:off x="3505200" y="3886200"/>
            <a:ext cx="14478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5" name="AutoShape 21"/>
          <p:cNvSpPr>
            <a:spLocks noChangeArrowheads="1"/>
          </p:cNvSpPr>
          <p:nvPr/>
        </p:nvSpPr>
        <p:spPr bwMode="auto">
          <a:xfrm>
            <a:off x="3505200" y="3505200"/>
            <a:ext cx="14478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6" name="AutoShape 22"/>
          <p:cNvSpPr>
            <a:spLocks noChangeArrowheads="1"/>
          </p:cNvSpPr>
          <p:nvPr/>
        </p:nvSpPr>
        <p:spPr bwMode="auto">
          <a:xfrm>
            <a:off x="3505200" y="3124200"/>
            <a:ext cx="14478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7" name="AutoShape 23"/>
          <p:cNvSpPr>
            <a:spLocks noChangeArrowheads="1"/>
          </p:cNvSpPr>
          <p:nvPr/>
        </p:nvSpPr>
        <p:spPr bwMode="auto">
          <a:xfrm>
            <a:off x="3505200" y="4648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8" name="AutoShape 24"/>
          <p:cNvSpPr>
            <a:spLocks noChangeArrowheads="1"/>
          </p:cNvSpPr>
          <p:nvPr/>
        </p:nvSpPr>
        <p:spPr bwMode="auto">
          <a:xfrm>
            <a:off x="3505200" y="4267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09" name="AutoShape 25"/>
          <p:cNvSpPr>
            <a:spLocks noChangeArrowheads="1"/>
          </p:cNvSpPr>
          <p:nvPr/>
        </p:nvSpPr>
        <p:spPr bwMode="auto">
          <a:xfrm>
            <a:off x="3505200" y="3886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10" name="AutoShape 26"/>
          <p:cNvSpPr>
            <a:spLocks noChangeArrowheads="1"/>
          </p:cNvSpPr>
          <p:nvPr/>
        </p:nvSpPr>
        <p:spPr bwMode="auto">
          <a:xfrm>
            <a:off x="3505200" y="3505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11" name="AutoShape 27"/>
          <p:cNvSpPr>
            <a:spLocks noChangeArrowheads="1"/>
          </p:cNvSpPr>
          <p:nvPr/>
        </p:nvSpPr>
        <p:spPr bwMode="auto">
          <a:xfrm>
            <a:off x="3505200" y="3124200"/>
            <a:ext cx="1447800" cy="533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3429000" y="55626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Buffer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3" grpId="0" animBg="1" autoUpdateAnimBg="0"/>
      <p:bldP spid="19559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09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FA68792-EAF5-490F-85E4-96BF9D02B5A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Producer and consumer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7918648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1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</a:t>
            </a:r>
            <a:r>
              <a:rPr lang="en-GB" alt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N=100; dcl count = 0; 		/* </a:t>
            </a:r>
            <a:r>
              <a:rPr lang="en-GB" altLang="fr-FR" sz="1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nbr</a:t>
            </a:r>
            <a:r>
              <a:rPr lang="en-GB" alt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of slots in buffer </a:t>
            </a:r>
            <a:r>
              <a:rPr lang="en-GB" altLang="fr-FR" sz="1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pool;nbr</a:t>
            </a:r>
            <a:r>
              <a:rPr lang="en-GB" alt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items*/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1800" dirty="0">
              <a:latin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void producer; dcl </a:t>
            </a:r>
            <a:r>
              <a:rPr lang="en-GB" altLang="fr-FR" sz="1800" dirty="0" err="1">
                <a:latin typeface="Arial" panose="020B0604020202020204" pitchFamily="34" charset="0"/>
              </a:rPr>
              <a:t>ice_cream</a:t>
            </a:r>
            <a:r>
              <a:rPr lang="en-GB" altLang="fr-FR" sz="1800" dirty="0">
                <a:latin typeface="Arial" panose="020B0604020202020204" pitchFamily="34" charset="0"/>
              </a:rPr>
              <a:t>;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while(TRUE) 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{ 	produce(&amp;</a:t>
            </a:r>
            <a:r>
              <a:rPr lang="en-GB" altLang="fr-FR" sz="1800" dirty="0" err="1">
                <a:latin typeface="Arial" panose="020B0604020202020204" pitchFamily="34" charset="0"/>
              </a:rPr>
              <a:t>ice_cream</a:t>
            </a:r>
            <a:r>
              <a:rPr lang="en-GB" altLang="fr-FR" sz="1800" dirty="0">
                <a:latin typeface="Arial" panose="020B0604020202020204" pitchFamily="34" charset="0"/>
              </a:rPr>
              <a:t>);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	if (count == N) sleep();		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	    /* if buffer pool full, wait  */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	store(&amp;</a:t>
            </a:r>
            <a:r>
              <a:rPr lang="en-GB" altLang="fr-FR" sz="1800" dirty="0" err="1">
                <a:latin typeface="Arial" panose="020B0604020202020204" pitchFamily="34" charset="0"/>
              </a:rPr>
              <a:t>ice_cream</a:t>
            </a:r>
            <a:r>
              <a:rPr lang="en-GB" altLang="fr-FR" sz="1800" dirty="0">
                <a:latin typeface="Arial" panose="020B0604020202020204" pitchFamily="34" charset="0"/>
              </a:rPr>
              <a:t>);		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	    /*put item in one buffer*/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	count = count + 1;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	if (count == 1) wakeup(consumer);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}</a:t>
            </a: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5078288" y="2338536"/>
            <a:ext cx="395820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Void consumer;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while (TRUE)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{ 	if (count == 0 ) sleep();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	    /* buffer pool is empty*/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	remove(&amp;</a:t>
            </a:r>
            <a:r>
              <a:rPr lang="en-GB" altLang="fr-FR" sz="18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	count= count -1;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	if (count == N-1) 			      wakeup(producer);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		/* buffer was full */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	consume(</a:t>
            </a:r>
            <a:r>
              <a:rPr lang="en-GB" altLang="fr-FR" sz="18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);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	  /* </a:t>
            </a:r>
            <a:r>
              <a:rPr lang="en-GB" altLang="fr-FR" sz="1800" dirty="0" err="1">
                <a:solidFill>
                  <a:srgbClr val="FFC000"/>
                </a:solidFill>
                <a:latin typeface="Arial" panose="020B0604020202020204" pitchFamily="34" charset="0"/>
              </a:rPr>
              <a:t>miam-miam</a:t>
            </a:r>
            <a:r>
              <a:rPr lang="en-GB" altLang="fr-FR" sz="1800" dirty="0">
                <a:solidFill>
                  <a:srgbClr val="FFC000"/>
                </a:solidFill>
                <a:latin typeface="Arial" panose="020B0604020202020204" pitchFamily="34" charset="0"/>
              </a:rPr>
              <a:t> */	</a:t>
            </a:r>
            <a:r>
              <a:rPr lang="en-GB" altLang="fr-FR" sz="1800" dirty="0">
                <a:latin typeface="Arial" panose="020B0604020202020204" pitchFamily="34" charset="0"/>
              </a:rPr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03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19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67B4B39-FF34-40DA-A8BD-761057BCFBB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Semaphores.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Nonnegative integer variable changed or tested only by 3 indivisible access routines:</a:t>
            </a:r>
          </a:p>
          <a:p>
            <a:pPr lvl="1">
              <a:buFontTx/>
              <a:buNone/>
              <a:defRPr/>
            </a:pPr>
            <a:r>
              <a:rPr lang="en-GB" altLang="fr-FR" dirty="0"/>
              <a:t>			</a:t>
            </a:r>
            <a:r>
              <a:rPr lang="en-GB" altLang="fr-FR" dirty="0" err="1"/>
              <a:t>Init</a:t>
            </a:r>
            <a:r>
              <a:rPr lang="en-GB" altLang="fr-FR" dirty="0"/>
              <a:t>(s, </a:t>
            </a:r>
            <a:r>
              <a:rPr lang="en-GB" altLang="fr-FR" dirty="0" err="1"/>
              <a:t>i</a:t>
            </a:r>
            <a:r>
              <a:rPr lang="en-GB" altLang="fr-FR" dirty="0"/>
              <a:t>):   [ s = </a:t>
            </a:r>
            <a:r>
              <a:rPr lang="en-GB" altLang="fr-FR" dirty="0" err="1"/>
              <a:t>i</a:t>
            </a:r>
            <a:r>
              <a:rPr lang="en-GB" altLang="fr-FR" dirty="0"/>
              <a:t> ]	</a:t>
            </a:r>
            <a:r>
              <a:rPr lang="en-GB" altLang="fr-FR" dirty="0">
                <a:latin typeface="Arial" panose="020B0604020202020204" pitchFamily="34" charset="0"/>
              </a:rPr>
              <a:t> /* single use! */</a:t>
            </a:r>
            <a:endParaRPr lang="en-GB" altLang="fr-FR" dirty="0"/>
          </a:p>
          <a:p>
            <a:pPr lvl="1">
              <a:buFontTx/>
              <a:buNone/>
              <a:defRPr/>
            </a:pPr>
            <a:r>
              <a:rPr lang="en-GB" altLang="fr-FR" dirty="0"/>
              <a:t>			Up(s):       [ s =s + 1; if ( s==1) {post}]</a:t>
            </a:r>
          </a:p>
          <a:p>
            <a:pPr lvl="1">
              <a:buFontTx/>
              <a:buNone/>
              <a:defRPr/>
            </a:pPr>
            <a:r>
              <a:rPr lang="en-GB" altLang="fr-FR" dirty="0"/>
              <a:t>			Down(s):   [while (s==0) {wait}; s = s-1 ]</a:t>
            </a:r>
          </a:p>
          <a:p>
            <a:pPr>
              <a:defRPr/>
            </a:pPr>
            <a:r>
              <a:rPr lang="en-GB" altLang="fr-FR" dirty="0"/>
              <a:t>Operations are indivisible or atomic</a:t>
            </a:r>
          </a:p>
          <a:p>
            <a:pPr>
              <a:defRPr/>
            </a:pPr>
            <a:r>
              <a:rPr lang="en-GB" altLang="fr-FR" dirty="0"/>
              <a:t>Originally introduced	 by Dijkstra (68), up was V for </a:t>
            </a:r>
            <a:r>
              <a:rPr lang="en-GB" altLang="fr-FR" dirty="0" err="1"/>
              <a:t>Verhogen</a:t>
            </a:r>
            <a:r>
              <a:rPr lang="en-GB" altLang="fr-FR" dirty="0"/>
              <a:t> and down was P for </a:t>
            </a:r>
            <a:r>
              <a:rPr lang="en-GB" altLang="fr-FR" dirty="0" err="1"/>
              <a:t>Proberen</a:t>
            </a:r>
            <a:r>
              <a:rPr lang="en-GB" altLang="fr-FR" dirty="0"/>
              <a:t>	</a:t>
            </a:r>
          </a:p>
          <a:p>
            <a:pPr lvl="1">
              <a:buFontTx/>
              <a:buNone/>
              <a:defRPr/>
            </a:pPr>
            <a:endParaRPr lang="en-GB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30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AC3148E-5730-43C0-8471-3E604019A64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Semaphores.</a:t>
            </a:r>
          </a:p>
        </p:txBody>
      </p:sp>
      <p:sp>
        <p:nvSpPr>
          <p:cNvPr id="197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Can be seen as a traffic light : </a:t>
            </a:r>
          </a:p>
          <a:p>
            <a:pPr lvl="1">
              <a:defRPr/>
            </a:pPr>
            <a:r>
              <a:rPr lang="en-GB" altLang="fr-FR" dirty="0"/>
              <a:t>if == 0, process stops ( red light )</a:t>
            </a:r>
          </a:p>
          <a:p>
            <a:pPr lvl="1">
              <a:defRPr/>
            </a:pPr>
            <a:r>
              <a:rPr lang="en-GB" altLang="fr-FR" dirty="0"/>
              <a:t>if &gt; 0, process go trough ( green light)</a:t>
            </a:r>
          </a:p>
          <a:p>
            <a:pPr lvl="1">
              <a:defRPr/>
            </a:pPr>
            <a:r>
              <a:rPr lang="en-GB" altLang="fr-FR" dirty="0"/>
              <a:t>if was 0, process is posted</a:t>
            </a:r>
          </a:p>
          <a:p>
            <a:pPr>
              <a:defRPr/>
            </a:pPr>
            <a:r>
              <a:rPr lang="en-GB" altLang="fr-FR" dirty="0"/>
              <a:t>Can be seen as a counter:</a:t>
            </a:r>
          </a:p>
          <a:p>
            <a:pPr lvl="1">
              <a:defRPr/>
            </a:pPr>
            <a:r>
              <a:rPr lang="en-GB" altLang="fr-FR" dirty="0"/>
              <a:t>counts the number of up less the number of down</a:t>
            </a:r>
          </a:p>
          <a:p>
            <a:pPr lvl="1">
              <a:defRPr/>
            </a:pPr>
            <a:r>
              <a:rPr lang="en-GB" altLang="fr-FR" dirty="0"/>
              <a:t>never less than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19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67B4B39-FF34-40DA-A8BD-761057BCFBB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Semaphores.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Variant: integer variable;</a:t>
            </a:r>
          </a:p>
          <a:p>
            <a:pPr lvl="1">
              <a:buNone/>
              <a:defRPr/>
            </a:pPr>
            <a:r>
              <a:rPr lang="en-GB" altLang="fr-FR" dirty="0"/>
              <a:t>	Up(s): 	     [ s = s + 1; if (s </a:t>
            </a:r>
            <a:r>
              <a:rPr lang="fr-BE" dirty="0"/>
              <a:t>≤</a:t>
            </a:r>
            <a:r>
              <a:rPr lang="en-GB" altLang="fr-FR" dirty="0"/>
              <a:t> 0) {wakeup} ]</a:t>
            </a:r>
          </a:p>
          <a:p>
            <a:pPr lvl="1">
              <a:buNone/>
              <a:defRPr/>
            </a:pPr>
            <a:r>
              <a:rPr lang="en-GB" altLang="fr-FR" dirty="0"/>
              <a:t>	Down(s):    [ s = s – 1; if (s &lt; 0) {sleep} ]</a:t>
            </a:r>
          </a:p>
          <a:p>
            <a:pPr marL="0" indent="0">
              <a:buNone/>
              <a:defRPr/>
            </a:pPr>
            <a:endParaRPr lang="en-GB" altLang="fr-FR" dirty="0"/>
          </a:p>
          <a:p>
            <a:pPr marL="0" indent="0">
              <a:buNone/>
              <a:defRPr/>
            </a:pPr>
            <a:r>
              <a:rPr lang="en-GB" altLang="fr-FR" dirty="0"/>
              <a:t>Sleep: </a:t>
            </a:r>
            <a:r>
              <a:rPr lang="en-US" dirty="0"/>
              <a:t>add to the semaphore's queue</a:t>
            </a:r>
            <a:endParaRPr lang="en-GB" altLang="fr-FR" dirty="0"/>
          </a:p>
          <a:p>
            <a:pPr marL="0" indent="0">
              <a:buNone/>
              <a:defRPr/>
            </a:pPr>
            <a:r>
              <a:rPr lang="en-GB" altLang="fr-FR" dirty="0"/>
              <a:t>-s: length of the queue of waiting processes</a:t>
            </a:r>
          </a:p>
        </p:txBody>
      </p:sp>
    </p:spTree>
    <p:extLst>
      <p:ext uri="{BB962C8B-B14F-4D97-AF65-F5344CB8AC3E}">
        <p14:creationId xmlns:p14="http://schemas.microsoft.com/office/powerpoint/2010/main" val="380961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40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566DD93-328E-447C-A081-DC7933B0BC7E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Semaphore properties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  <a:defRPr/>
            </a:pPr>
            <a:endParaRPr lang="en-GB" altLang="fr-FR" dirty="0"/>
          </a:p>
          <a:p>
            <a:pPr>
              <a:buFont typeface="Monotype Sorts" pitchFamily="2" charset="2"/>
              <a:buNone/>
              <a:defRPr/>
            </a:pPr>
            <a:r>
              <a:rPr lang="en-GB" altLang="fr-FR" dirty="0"/>
              <a:t>			N(up) + I ≥ N(down)</a:t>
            </a:r>
          </a:p>
          <a:p>
            <a:pPr>
              <a:defRPr/>
            </a:pPr>
            <a:r>
              <a:rPr lang="en-GB" altLang="fr-FR" dirty="0"/>
              <a:t>Where:</a:t>
            </a:r>
          </a:p>
          <a:p>
            <a:pPr lvl="1">
              <a:defRPr/>
            </a:pPr>
            <a:r>
              <a:rPr lang="en-GB" altLang="fr-FR" dirty="0"/>
              <a:t>N(up) = number of up on the semaphore</a:t>
            </a:r>
          </a:p>
          <a:p>
            <a:pPr lvl="1">
              <a:defRPr/>
            </a:pPr>
            <a:r>
              <a:rPr lang="en-GB" altLang="fr-FR" dirty="0"/>
              <a:t>N(down) = number of down on the semaphore</a:t>
            </a:r>
          </a:p>
          <a:p>
            <a:pPr lvl="1">
              <a:defRPr/>
            </a:pPr>
            <a:r>
              <a:rPr lang="en-GB" altLang="fr-FR" dirty="0"/>
              <a:t>I = initial value of the semaphore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dirty="0"/>
          </a:p>
          <a:p>
            <a:pPr algn="ctr">
              <a:buFont typeface="Monotype Sorts" pitchFamily="2" charset="2"/>
              <a:buNone/>
              <a:defRPr/>
            </a:pPr>
            <a:r>
              <a:rPr lang="en-GB" altLang="fr-FR" dirty="0"/>
              <a:t>Val(</a:t>
            </a:r>
            <a:r>
              <a:rPr lang="en-GB" altLang="fr-FR" dirty="0" err="1"/>
              <a:t>sem</a:t>
            </a:r>
            <a:r>
              <a:rPr lang="en-GB" altLang="fr-FR" dirty="0"/>
              <a:t>) = N(up) - N(down) + I ≥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608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E8345F8-18F6-42F9-80D6-033BF5BC306B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Coordinating processes.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315200" cy="2819400"/>
          </a:xfrm>
        </p:spPr>
        <p:txBody>
          <a:bodyPr/>
          <a:lstStyle/>
          <a:p>
            <a:pPr>
              <a:buNone/>
              <a:defRPr/>
            </a:pPr>
            <a:r>
              <a:rPr lang="en-GB" altLang="fr-F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proceed semaphore; </a:t>
            </a:r>
            <a:r>
              <a:rPr lang="en-GB" altLang="fr-FR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init</a:t>
            </a:r>
            <a:r>
              <a:rPr lang="en-GB" altLang="fr-F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(proceed, 0);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Processus</a:t>
            </a: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 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	down(proceed);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	Process Process_1;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fr-FR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</a:t>
            </a:r>
            <a:r>
              <a:rPr lang="en-GB" alt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0" indent="0">
              <a:buNone/>
              <a:defRPr/>
            </a:pPr>
            <a:endParaRPr lang="en-GB" altLang="fr-FR" sz="24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Process_2;</a:t>
            </a:r>
          </a:p>
          <a:p>
            <a:pPr marL="0" indent="0">
              <a:buNone/>
              <a:defRPr/>
            </a:pPr>
            <a:r>
              <a:rPr lang="en-GB" alt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up(proceed);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2286000" y="5413722"/>
            <a:ext cx="4343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 (up) + 0  </a:t>
            </a:r>
            <a:r>
              <a:rPr lang="en-GB" altLang="fr-FR" sz="2400" dirty="0"/>
              <a:t>≥ </a:t>
            </a:r>
            <a:r>
              <a:rPr lang="en-GB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N(down)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utoUpdateAnimBg="0"/>
      <p:bldP spid="199683" grpId="0" build="p" autoUpdateAnimBg="0" advAuto="0"/>
      <p:bldP spid="199684" grpId="0" build="p" autoUpdateAnimBg="0" advAuto="0"/>
      <p:bldP spid="1996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61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C44E5A1-0BB7-495A-A856-DC477FAA699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General purpose MIMD.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/>
              <a:t>Shared memory µ-procs:</a:t>
            </a:r>
          </a:p>
          <a:p>
            <a:pPr lvl="1">
              <a:defRPr/>
            </a:pPr>
            <a:r>
              <a:rPr lang="en-GB" altLang="fr-FR"/>
              <a:t>use central memory for communication purpose</a:t>
            </a:r>
          </a:p>
          <a:p>
            <a:pPr lvl="1">
              <a:defRPr/>
            </a:pPr>
            <a:r>
              <a:rPr lang="en-GB" altLang="fr-FR"/>
              <a:t>interconnection methods between procs and memory</a:t>
            </a:r>
          </a:p>
          <a:p>
            <a:pPr>
              <a:defRPr/>
            </a:pPr>
            <a:r>
              <a:rPr lang="en-GB" altLang="fr-FR"/>
              <a:t>Message-passing µ-procs:</a:t>
            </a:r>
          </a:p>
          <a:p>
            <a:pPr lvl="1">
              <a:defRPr/>
            </a:pPr>
            <a:r>
              <a:rPr lang="en-GB" altLang="fr-FR"/>
              <a:t>a local memory is attached to each procs</a:t>
            </a:r>
          </a:p>
          <a:p>
            <a:pPr lvl="1">
              <a:defRPr/>
            </a:pPr>
            <a:r>
              <a:rPr lang="en-GB" altLang="fr-FR"/>
              <a:t>direct links to pass data between procs</a:t>
            </a:r>
          </a:p>
          <a:p>
            <a:pPr lvl="1">
              <a:defRPr/>
            </a:pPr>
            <a:r>
              <a:rPr lang="en-GB" altLang="fr-FR"/>
              <a:t>interconnection methods between procs.</a:t>
            </a:r>
          </a:p>
          <a:p>
            <a:pPr lvl="1">
              <a:defRPr/>
            </a:pPr>
            <a:endParaRPr lang="en-GB" altLang="fr-FR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710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07F69CB-DA0E-4C13-805C-9B1231163932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Concurrent processes.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838528" cy="4114800"/>
          </a:xfrm>
        </p:spPr>
        <p:txBody>
          <a:bodyPr/>
          <a:lstStyle/>
          <a:p>
            <a:pPr>
              <a:buNone/>
              <a:defRPr/>
            </a:pPr>
            <a:r>
              <a:rPr lang="en-GB" altLang="fr-F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dcl </a:t>
            </a:r>
            <a:r>
              <a:rPr lang="en-GB" altLang="fr-FR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mutex</a:t>
            </a:r>
            <a:r>
              <a:rPr lang="en-GB" altLang="fr-F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semaphore; </a:t>
            </a:r>
            <a:r>
              <a:rPr lang="en-GB" altLang="fr-FR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init</a:t>
            </a:r>
            <a:r>
              <a:rPr lang="en-GB" altLang="fr-F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GB" altLang="fr-FR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mutex</a:t>
            </a:r>
            <a:r>
              <a:rPr lang="en-GB" altLang="fr-F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, 1);</a:t>
            </a:r>
          </a:p>
          <a:p>
            <a:pPr>
              <a:buNone/>
              <a:defRPr/>
            </a:pPr>
            <a:r>
              <a:rPr lang="en-GB" altLang="fr-FR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</a:t>
            </a:r>
            <a:r>
              <a:rPr lang="en-GB" alt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algn="ctr">
              <a:buFont typeface="Monotype Sorts" pitchFamily="2" charset="2"/>
              <a:buNone/>
              <a:defRPr/>
            </a:pPr>
            <a:endParaRPr lang="en-GB" altLang="fr-FR" sz="24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latin typeface="Arial" panose="020B0604020202020204" pitchFamily="34" charset="0"/>
              </a:rPr>
              <a:t>	down(</a:t>
            </a:r>
            <a:r>
              <a:rPr lang="en-GB" altLang="fr-FR" sz="2400" dirty="0" err="1">
                <a:latin typeface="Arial" panose="020B0604020202020204" pitchFamily="34" charset="0"/>
              </a:rPr>
              <a:t>mutex</a:t>
            </a:r>
            <a:r>
              <a:rPr lang="en-GB" altLang="fr-FR" sz="24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latin typeface="Arial" panose="020B0604020202020204" pitchFamily="34" charset="0"/>
              </a:rPr>
              <a:t>	eat(</a:t>
            </a:r>
            <a:r>
              <a:rPr lang="en-GB" altLang="fr-FR" sz="2400" dirty="0" err="1">
                <a:latin typeface="Arial" panose="020B0604020202020204" pitchFamily="34" charset="0"/>
              </a:rPr>
              <a:t>ice_cream</a:t>
            </a:r>
            <a:r>
              <a:rPr lang="en-GB" altLang="fr-FR" sz="24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latin typeface="Arial" panose="020B0604020202020204" pitchFamily="34" charset="0"/>
              </a:rPr>
              <a:t>	up(</a:t>
            </a:r>
            <a:r>
              <a:rPr lang="en-GB" altLang="fr-FR" sz="2400" dirty="0" err="1">
                <a:latin typeface="Arial" panose="020B0604020202020204" pitchFamily="34" charset="0"/>
              </a:rPr>
              <a:t>mutex</a:t>
            </a:r>
            <a:r>
              <a:rPr lang="en-GB" altLang="fr-FR" sz="240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132856"/>
            <a:ext cx="3810000" cy="4114800"/>
          </a:xfrm>
        </p:spPr>
        <p:txBody>
          <a:bodyPr/>
          <a:lstStyle/>
          <a:p>
            <a:pPr>
              <a:buNone/>
              <a:defRPr/>
            </a:pP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buNone/>
              <a:defRPr/>
            </a:pPr>
            <a:r>
              <a:rPr lang="en-GB" altLang="fr-FR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Processus</a:t>
            </a: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 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down(</a:t>
            </a:r>
            <a:r>
              <a:rPr lang="en-GB" altLang="fr-FR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mutex</a:t>
            </a: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	eat(</a:t>
            </a:r>
            <a:r>
              <a:rPr lang="en-GB" altLang="fr-FR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ice_cream</a:t>
            </a: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	up(</a:t>
            </a:r>
            <a:r>
              <a:rPr lang="en-GB" altLang="fr-FR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mutex</a:t>
            </a:r>
            <a:r>
              <a:rPr lang="en-GB" altLang="fr-FR" sz="2400" dirty="0">
                <a:solidFill>
                  <a:srgbClr val="FFC000"/>
                </a:solidFill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2400" dirty="0">
              <a:latin typeface="Arial" panose="020B0604020202020204" pitchFamily="34" charset="0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2286000" y="5517232"/>
            <a:ext cx="4343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 (up) + 1  </a:t>
            </a:r>
            <a:r>
              <a:rPr lang="en-GB" altLang="fr-FR" sz="2400" dirty="0"/>
              <a:t>≥ </a:t>
            </a:r>
            <a:r>
              <a:rPr lang="en-GB" altLang="fr-F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N(down)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 advAuto="0"/>
      <p:bldP spid="201732" grpId="0" build="p" autoUpdateAnimBg="0" advAuto="0"/>
      <p:bldP spid="2017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40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566DD93-328E-447C-A081-DC7933B0BC7E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 dirty="0"/>
              <a:t>Semaphore types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30616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Binary semaphores: locks</a:t>
            </a:r>
          </a:p>
          <a:p>
            <a:pPr lvl="1">
              <a:defRPr/>
            </a:pPr>
            <a:r>
              <a:rPr lang="en-GB" altLang="fr-FR" dirty="0"/>
              <a:t>Process synchronisation: initialised to 0</a:t>
            </a:r>
          </a:p>
          <a:p>
            <a:pPr lvl="1">
              <a:defRPr/>
            </a:pPr>
            <a:r>
              <a:rPr lang="en-GB" altLang="fr-FR" dirty="0"/>
              <a:t>Special case: </a:t>
            </a:r>
            <a:r>
              <a:rPr lang="en-GB" altLang="fr-FR" dirty="0" err="1"/>
              <a:t>mutex</a:t>
            </a:r>
            <a:r>
              <a:rPr lang="en-GB" altLang="fr-FR" dirty="0"/>
              <a:t>, initialised to 1</a:t>
            </a:r>
          </a:p>
          <a:p>
            <a:pPr lvl="1">
              <a:defRPr/>
            </a:pPr>
            <a:endParaRPr lang="en-GB" altLang="fr-FR" dirty="0"/>
          </a:p>
          <a:p>
            <a:pPr>
              <a:defRPr/>
            </a:pPr>
            <a:r>
              <a:rPr lang="en-GB" altLang="fr-FR" dirty="0"/>
              <a:t>Counting semaphores: number of available resources, size of a buffer, …</a:t>
            </a:r>
          </a:p>
          <a:p>
            <a:pPr lvl="1">
              <a:defRPr/>
            </a:pPr>
            <a:r>
              <a:rPr lang="en-GB" altLang="fr-FR" dirty="0"/>
              <a:t>Typically initialised to “n”</a:t>
            </a:r>
          </a:p>
          <a:p>
            <a:pPr lvl="1">
              <a:defRPr/>
            </a:pPr>
            <a:r>
              <a:rPr lang="en-GB" altLang="fr-FR" dirty="0"/>
              <a:t>Eventually becoming negative to count semaphore waiting queue length</a:t>
            </a:r>
          </a:p>
        </p:txBody>
      </p:sp>
    </p:spTree>
    <p:extLst>
      <p:ext uri="{BB962C8B-B14F-4D97-AF65-F5344CB8AC3E}">
        <p14:creationId xmlns:p14="http://schemas.microsoft.com/office/powerpoint/2010/main" val="225409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81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7F1AC95-84AF-4A0A-AEF4-EECA2B8EB371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Shared memory programming model.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1676400" y="4953000"/>
            <a:ext cx="5715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1905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3429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3303" name="AutoShape 7"/>
          <p:cNvSpPr>
            <a:spLocks noChangeArrowheads="1"/>
          </p:cNvSpPr>
          <p:nvPr/>
        </p:nvSpPr>
        <p:spPr bwMode="auto">
          <a:xfrm>
            <a:off x="48768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62484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3305" name="AutoShape 9"/>
          <p:cNvSpPr>
            <a:spLocks noChangeArrowheads="1"/>
          </p:cNvSpPr>
          <p:nvPr/>
        </p:nvSpPr>
        <p:spPr bwMode="auto">
          <a:xfrm>
            <a:off x="3657600" y="2743200"/>
            <a:ext cx="2667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Synchronisation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83306" name="AutoShape 10"/>
          <p:cNvCxnSpPr>
            <a:cxnSpLocks noChangeShapeType="1"/>
            <a:stCxn id="183301" idx="0"/>
            <a:endCxn id="183305" idx="2"/>
          </p:cNvCxnSpPr>
          <p:nvPr/>
        </p:nvCxnSpPr>
        <p:spPr bwMode="auto">
          <a:xfrm rot="-5400000">
            <a:off x="2776537" y="2776538"/>
            <a:ext cx="581025" cy="1181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7" name="AutoShape 11"/>
          <p:cNvCxnSpPr>
            <a:cxnSpLocks noChangeShapeType="1"/>
            <a:stCxn id="183302" idx="0"/>
            <a:endCxn id="183305" idx="3"/>
          </p:cNvCxnSpPr>
          <p:nvPr/>
        </p:nvCxnSpPr>
        <p:spPr bwMode="auto">
          <a:xfrm rot="-5400000">
            <a:off x="4271963" y="3005137"/>
            <a:ext cx="381000" cy="9239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8" name="AutoShape 12"/>
          <p:cNvCxnSpPr>
            <a:cxnSpLocks noChangeShapeType="1"/>
            <a:stCxn id="183303" idx="0"/>
            <a:endCxn id="183305" idx="3"/>
          </p:cNvCxnSpPr>
          <p:nvPr/>
        </p:nvCxnSpPr>
        <p:spPr bwMode="auto">
          <a:xfrm rot="5400000" flipH="1">
            <a:off x="4995863" y="3205162"/>
            <a:ext cx="381000" cy="523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9" name="AutoShape 13"/>
          <p:cNvCxnSpPr>
            <a:cxnSpLocks noChangeShapeType="1"/>
            <a:stCxn id="183304" idx="0"/>
            <a:endCxn id="183305" idx="5"/>
          </p:cNvCxnSpPr>
          <p:nvPr/>
        </p:nvCxnSpPr>
        <p:spPr bwMode="auto">
          <a:xfrm rot="5400000" flipH="1">
            <a:off x="6215062" y="3052763"/>
            <a:ext cx="714375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1" name="AutoShape 15"/>
          <p:cNvCxnSpPr>
            <a:cxnSpLocks noChangeShapeType="1"/>
            <a:stCxn id="183301" idx="3"/>
            <a:endCxn id="183300" idx="1"/>
          </p:cNvCxnSpPr>
          <p:nvPr/>
        </p:nvCxnSpPr>
        <p:spPr bwMode="auto">
          <a:xfrm rot="16200000" flipH="1">
            <a:off x="2986088" y="3605212"/>
            <a:ext cx="819150" cy="2143125"/>
          </a:xfrm>
          <a:prstGeom prst="bentConnector3">
            <a:avLst>
              <a:gd name="adj1" fmla="val 41861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2" name="AutoShape 16"/>
          <p:cNvCxnSpPr>
            <a:cxnSpLocks noChangeShapeType="1"/>
            <a:stCxn id="183302" idx="3"/>
            <a:endCxn id="183300" idx="0"/>
          </p:cNvCxnSpPr>
          <p:nvPr/>
        </p:nvCxnSpPr>
        <p:spPr bwMode="auto">
          <a:xfrm rot="16200000" flipH="1">
            <a:off x="3881438" y="4233862"/>
            <a:ext cx="685800" cy="7524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3" name="AutoShape 17"/>
          <p:cNvCxnSpPr>
            <a:cxnSpLocks noChangeShapeType="1"/>
            <a:stCxn id="183303" idx="3"/>
            <a:endCxn id="183300" idx="0"/>
          </p:cNvCxnSpPr>
          <p:nvPr/>
        </p:nvCxnSpPr>
        <p:spPr bwMode="auto">
          <a:xfrm rot="5400000">
            <a:off x="4605338" y="4262437"/>
            <a:ext cx="685800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4" name="AutoShape 18"/>
          <p:cNvCxnSpPr>
            <a:cxnSpLocks noChangeShapeType="1"/>
            <a:stCxn id="183304" idx="3"/>
            <a:endCxn id="183300" idx="1"/>
          </p:cNvCxnSpPr>
          <p:nvPr/>
        </p:nvCxnSpPr>
        <p:spPr bwMode="auto">
          <a:xfrm rot="5400000">
            <a:off x="5157788" y="3576637"/>
            <a:ext cx="819150" cy="2200275"/>
          </a:xfrm>
          <a:prstGeom prst="bentConnector3">
            <a:avLst>
              <a:gd name="adj1" fmla="val 41861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build="p" autoUpdateAnimBg="0" advAuto="0"/>
      <p:bldP spid="183300" grpId="0" animBg="1" autoUpdateAnimBg="0"/>
      <p:bldP spid="183301" grpId="0" animBg="1" autoUpdateAnimBg="0"/>
      <p:bldP spid="183302" grpId="0" animBg="1" autoUpdateAnimBg="0"/>
      <p:bldP spid="183303" grpId="0" animBg="1" autoUpdateAnimBg="0"/>
      <p:bldP spid="183304" grpId="0" animBg="1" autoUpdateAnimBg="0"/>
      <p:bldP spid="18330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92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6A8F70D-0D95-4205-A8BB-778435B3D27E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Message-passing programming model.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1905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>
            <a:off x="34290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48768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6248400" y="3657600"/>
            <a:ext cx="990600" cy="609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84328" name="AutoShape 8"/>
          <p:cNvSpPr>
            <a:spLocks noChangeArrowheads="1"/>
          </p:cNvSpPr>
          <p:nvPr/>
        </p:nvSpPr>
        <p:spPr bwMode="auto">
          <a:xfrm>
            <a:off x="3657600" y="2743200"/>
            <a:ext cx="2667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Messages</a:t>
            </a:r>
            <a:endParaRPr lang="en-GB" altLang="fr-FR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84329" name="AutoShape 9"/>
          <p:cNvCxnSpPr>
            <a:cxnSpLocks noChangeShapeType="1"/>
            <a:stCxn id="184324" idx="0"/>
            <a:endCxn id="184328" idx="2"/>
          </p:cNvCxnSpPr>
          <p:nvPr/>
        </p:nvCxnSpPr>
        <p:spPr bwMode="auto">
          <a:xfrm rot="-5400000">
            <a:off x="2776537" y="2776538"/>
            <a:ext cx="581025" cy="1181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30" name="AutoShape 10"/>
          <p:cNvCxnSpPr>
            <a:cxnSpLocks noChangeShapeType="1"/>
            <a:stCxn id="184325" idx="0"/>
            <a:endCxn id="184328" idx="3"/>
          </p:cNvCxnSpPr>
          <p:nvPr/>
        </p:nvCxnSpPr>
        <p:spPr bwMode="auto">
          <a:xfrm rot="-5400000">
            <a:off x="4271963" y="3005137"/>
            <a:ext cx="381000" cy="9239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31" name="AutoShape 11"/>
          <p:cNvCxnSpPr>
            <a:cxnSpLocks noChangeShapeType="1"/>
            <a:stCxn id="184326" idx="0"/>
            <a:endCxn id="184328" idx="3"/>
          </p:cNvCxnSpPr>
          <p:nvPr/>
        </p:nvCxnSpPr>
        <p:spPr bwMode="auto">
          <a:xfrm rot="5400000" flipH="1">
            <a:off x="4995863" y="3205162"/>
            <a:ext cx="381000" cy="523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32" name="AutoShape 12"/>
          <p:cNvCxnSpPr>
            <a:cxnSpLocks noChangeShapeType="1"/>
            <a:stCxn id="184327" idx="0"/>
            <a:endCxn id="184328" idx="5"/>
          </p:cNvCxnSpPr>
          <p:nvPr/>
        </p:nvCxnSpPr>
        <p:spPr bwMode="auto">
          <a:xfrm rot="5400000" flipH="1">
            <a:off x="6215062" y="3052763"/>
            <a:ext cx="714375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16002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31242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4335" name="AutoShape 15"/>
          <p:cNvSpPr>
            <a:spLocks noChangeArrowheads="1"/>
          </p:cNvSpPr>
          <p:nvPr/>
        </p:nvSpPr>
        <p:spPr bwMode="auto">
          <a:xfrm>
            <a:off x="47244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84336" name="AutoShape 16"/>
          <p:cNvSpPr>
            <a:spLocks noChangeArrowheads="1"/>
          </p:cNvSpPr>
          <p:nvPr/>
        </p:nvSpPr>
        <p:spPr bwMode="auto">
          <a:xfrm>
            <a:off x="6172200" y="4953000"/>
            <a:ext cx="1143000" cy="533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cxnSp>
        <p:nvCxnSpPr>
          <p:cNvPr id="184339" name="AutoShape 19"/>
          <p:cNvCxnSpPr>
            <a:cxnSpLocks noChangeShapeType="1"/>
            <a:stCxn id="184334" idx="0"/>
            <a:endCxn id="184325" idx="3"/>
          </p:cNvCxnSpPr>
          <p:nvPr/>
        </p:nvCxnSpPr>
        <p:spPr bwMode="auto">
          <a:xfrm rot="-5400000">
            <a:off x="3462338" y="4567237"/>
            <a:ext cx="685800" cy="85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40" name="AutoShape 20"/>
          <p:cNvCxnSpPr>
            <a:cxnSpLocks noChangeShapeType="1"/>
            <a:stCxn id="184335" idx="0"/>
            <a:endCxn id="184326" idx="3"/>
          </p:cNvCxnSpPr>
          <p:nvPr/>
        </p:nvCxnSpPr>
        <p:spPr bwMode="auto">
          <a:xfrm rot="5400000" flipH="1">
            <a:off x="4986338" y="4576762"/>
            <a:ext cx="685800" cy="66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41" name="AutoShape 21"/>
          <p:cNvCxnSpPr>
            <a:cxnSpLocks noChangeShapeType="1"/>
            <a:stCxn id="184336" idx="0"/>
            <a:endCxn id="184327" idx="3"/>
          </p:cNvCxnSpPr>
          <p:nvPr/>
        </p:nvCxnSpPr>
        <p:spPr bwMode="auto">
          <a:xfrm rot="5400000" flipH="1">
            <a:off x="6396038" y="4538662"/>
            <a:ext cx="685800" cy="1428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42" name="AutoShape 22"/>
          <p:cNvCxnSpPr>
            <a:cxnSpLocks noChangeShapeType="1"/>
            <a:stCxn id="184333" idx="0"/>
            <a:endCxn id="184324" idx="3"/>
          </p:cNvCxnSpPr>
          <p:nvPr/>
        </p:nvCxnSpPr>
        <p:spPr bwMode="auto">
          <a:xfrm rot="-5400000">
            <a:off x="1938338" y="4567237"/>
            <a:ext cx="685800" cy="85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build="p" autoUpdateAnimBg="0" advAuto="0"/>
      <p:bldP spid="184324" grpId="0" animBg="1" autoUpdateAnimBg="0"/>
      <p:bldP spid="184325" grpId="0" animBg="1" autoUpdateAnimBg="0"/>
      <p:bldP spid="184326" grpId="0" animBg="1" autoUpdateAnimBg="0"/>
      <p:bldP spid="184327" grpId="0" animBg="1" autoUpdateAnimBg="0"/>
      <p:bldP spid="184328" grpId="0" animBg="1" autoUpdateAnimBg="0"/>
      <p:bldP spid="184333" grpId="0" animBg="1" autoUpdateAnimBg="0"/>
      <p:bldP spid="184334" grpId="0" animBg="1" autoUpdateAnimBg="0"/>
      <p:bldP spid="184335" grpId="0" animBg="1" autoUpdateAnimBg="0"/>
      <p:bldP spid="18433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02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D8DB07B-F824-4026-B8A6-E64AE354BD99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Non-determinate.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No assurance that repeated  execution of a parallel program will produce the same results.</a:t>
            </a:r>
          </a:p>
          <a:p>
            <a:pPr>
              <a:defRPr/>
            </a:pPr>
            <a:r>
              <a:rPr lang="en-GB" altLang="fr-FR" dirty="0"/>
              <a:t>Mainly due to the absence of critical sections.</a:t>
            </a:r>
          </a:p>
          <a:p>
            <a:pPr lvl="1">
              <a:defRPr/>
            </a:pPr>
            <a:r>
              <a:rPr lang="en-GB" altLang="fr-FR" dirty="0"/>
              <a:t>Execution results depends of the execution order or the presence of parallel processes !!!</a:t>
            </a:r>
          </a:p>
          <a:p>
            <a:pPr>
              <a:defRPr/>
            </a:pPr>
            <a:r>
              <a:rPr lang="en-GB" altLang="fr-FR" dirty="0"/>
              <a:t>Need to build determinate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22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1DEE30-21E9-42DA-A10A-BB37916900FA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Synchronisation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Coordinating processes:</a:t>
            </a:r>
          </a:p>
          <a:p>
            <a:pPr lvl="1">
              <a:defRPr/>
            </a:pPr>
            <a:r>
              <a:rPr lang="en-GB" altLang="fr-FR" dirty="0"/>
              <a:t>Workload is spread on n processes</a:t>
            </a:r>
          </a:p>
          <a:p>
            <a:pPr lvl="1">
              <a:defRPr/>
            </a:pPr>
            <a:r>
              <a:rPr lang="en-GB" altLang="fr-FR" dirty="0"/>
              <a:t>Final results exploitable after consolidation</a:t>
            </a:r>
          </a:p>
          <a:p>
            <a:pPr lvl="1">
              <a:defRPr/>
            </a:pPr>
            <a:r>
              <a:rPr lang="en-GB" altLang="fr-FR" dirty="0"/>
              <a:t>Communication through messages or wait/post mechanism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43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C05BB42-5EB0-47DE-B711-8F121B856073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Mutual exclusion.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dirty="0"/>
              <a:t>Concurrent processes.</a:t>
            </a:r>
          </a:p>
          <a:p>
            <a:pPr lvl="1">
              <a:defRPr/>
            </a:pPr>
            <a:r>
              <a:rPr lang="en-GB" altLang="fr-FR" dirty="0"/>
              <a:t>N processes share same data or same resources</a:t>
            </a:r>
          </a:p>
          <a:p>
            <a:pPr lvl="1">
              <a:defRPr/>
            </a:pPr>
            <a:r>
              <a:rPr lang="en-GB" altLang="fr-FR" dirty="0"/>
              <a:t>Execution needs to be determinate</a:t>
            </a:r>
          </a:p>
          <a:p>
            <a:pPr lvl="1">
              <a:defRPr/>
            </a:pPr>
            <a:r>
              <a:rPr lang="en-GB" altLang="fr-FR" dirty="0"/>
              <a:t>Critical section mechanism through semaphore or message usage.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63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177DB52-1652-4FB8-97A5-F45ABDFC1E8D}" type="slidenum">
              <a:rPr kumimoji="0" lang="en-US" altLang="fr-FR" sz="1400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 Race condition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GB" altLang="fr-FR" sz="2400" dirty="0"/>
              <a:t>Two parallel processes use a common resource:</a:t>
            </a:r>
          </a:p>
          <a:p>
            <a:pPr lvl="2">
              <a:defRPr/>
            </a:pPr>
            <a:r>
              <a:rPr lang="en-GB" altLang="fr-FR" dirty="0"/>
              <a:t>Pa is the first process started by the scheduler </a:t>
            </a:r>
          </a:p>
          <a:p>
            <a:pPr lvl="2">
              <a:defRPr/>
            </a:pPr>
            <a:r>
              <a:rPr lang="en-GB" altLang="fr-FR" dirty="0"/>
              <a:t>Pa reads a common variable and is interrupted </a:t>
            </a:r>
          </a:p>
          <a:p>
            <a:pPr lvl="2">
              <a:defRPr/>
            </a:pPr>
            <a:r>
              <a:rPr lang="en-GB" altLang="fr-FR" dirty="0" err="1"/>
              <a:t>Pb</a:t>
            </a:r>
            <a:r>
              <a:rPr lang="en-GB" altLang="fr-FR" dirty="0"/>
              <a:t> is started by the scheduler, reads and modify the common variable.</a:t>
            </a:r>
          </a:p>
          <a:p>
            <a:pPr lvl="2">
              <a:defRPr/>
            </a:pPr>
            <a:r>
              <a:rPr lang="en-GB" altLang="fr-FR" dirty="0" err="1"/>
              <a:t>Pb</a:t>
            </a:r>
            <a:r>
              <a:rPr lang="en-GB" altLang="fr-FR" dirty="0"/>
              <a:t> has win the race -&gt; race condition.</a:t>
            </a:r>
          </a:p>
          <a:p>
            <a:pPr lvl="2">
              <a:defRPr/>
            </a:pPr>
            <a:r>
              <a:rPr lang="en-GB" altLang="fr-FR" dirty="0"/>
              <a:t>Pa is restarted and modify the variable according to old value!! </a:t>
            </a:r>
          </a:p>
          <a:p>
            <a:pPr>
              <a:defRPr/>
            </a:pPr>
            <a:r>
              <a:rPr lang="en-GB" altLang="fr-FR" sz="2400" dirty="0"/>
              <a:t>If race condition exists, program behaviour is non-determinate</a:t>
            </a:r>
          </a:p>
          <a:p>
            <a:pPr>
              <a:defRPr/>
            </a:pPr>
            <a:r>
              <a:rPr lang="en-GB" altLang="fr-FR" sz="2400" dirty="0"/>
              <a:t>A critical section has to be implemented</a:t>
            </a:r>
            <a:r>
              <a:rPr lang="en-GB" altLang="fr-FR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build="p" autoUpdateAnimBg="0"/>
    </p:bldLst>
  </p:timing>
</p:sld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1028</TotalTime>
  <Pages>40</Pages>
  <Words>1066</Words>
  <Application>Microsoft Office PowerPoint</Application>
  <PresentationFormat>Affichage à l'écran (4:3)</PresentationFormat>
  <Paragraphs>362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Monotype Sorts</vt:lpstr>
      <vt:lpstr>Tahoma</vt:lpstr>
      <vt:lpstr>Times New Roman</vt:lpstr>
      <vt:lpstr>Wingdings</vt:lpstr>
      <vt:lpstr>Whirlpool.pot</vt:lpstr>
      <vt:lpstr>Inter-Process Communication ( 2 ).</vt:lpstr>
      <vt:lpstr>Parallelism.</vt:lpstr>
      <vt:lpstr>General purpose MIMD.</vt:lpstr>
      <vt:lpstr>Shared memory programming model.</vt:lpstr>
      <vt:lpstr>Message-passing programming model.</vt:lpstr>
      <vt:lpstr>Non-determinate.</vt:lpstr>
      <vt:lpstr>Synchronisation</vt:lpstr>
      <vt:lpstr>Mutual exclusion.</vt:lpstr>
      <vt:lpstr> Race condition</vt:lpstr>
      <vt:lpstr>Deadlocks</vt:lpstr>
      <vt:lpstr>Critical section rules.</vt:lpstr>
      <vt:lpstr>Implementing critical sections</vt:lpstr>
      <vt:lpstr>Interrupt disabling</vt:lpstr>
      <vt:lpstr>Shared variable testing.</vt:lpstr>
      <vt:lpstr>Shared variable testing problem.</vt:lpstr>
      <vt:lpstr>Strict alternation.</vt:lpstr>
      <vt:lpstr>Peterson’s solution.</vt:lpstr>
      <vt:lpstr>TS/CS</vt:lpstr>
      <vt:lpstr>Peterson and TS.</vt:lpstr>
      <vt:lpstr>Implementing critical sections</vt:lpstr>
      <vt:lpstr>Sleep and wake_up.</vt:lpstr>
      <vt:lpstr>Producer and consumer.</vt:lpstr>
      <vt:lpstr>Producer and consumer</vt:lpstr>
      <vt:lpstr>Producer and consumer</vt:lpstr>
      <vt:lpstr>Semaphores.</vt:lpstr>
      <vt:lpstr>Semaphores.</vt:lpstr>
      <vt:lpstr>Semaphores.</vt:lpstr>
      <vt:lpstr>Semaphore properties</vt:lpstr>
      <vt:lpstr>Coordinating processes.</vt:lpstr>
      <vt:lpstr>Concurrent processes.</vt:lpstr>
      <vt:lpstr>Semaphore types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 ( 2 ).</dc:title>
  <dc:subject/>
  <dc:creator>A. Goffi</dc:creator>
  <cp:keywords/>
  <dc:description/>
  <cp:lastModifiedBy>Jean-Paul Colard</cp:lastModifiedBy>
  <cp:revision>75</cp:revision>
  <cp:lastPrinted>2001-10-25T11:56:05Z</cp:lastPrinted>
  <dcterms:created xsi:type="dcterms:W3CDTF">1999-10-03T19:48:03Z</dcterms:created>
  <dcterms:modified xsi:type="dcterms:W3CDTF">2016-10-20T12:59:26Z</dcterms:modified>
</cp:coreProperties>
</file>