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35"/>
  </p:notesMasterIdLst>
  <p:handoutMasterIdLst>
    <p:handoutMasterId r:id="rId36"/>
  </p:handoutMasterIdLst>
  <p:sldIdLst>
    <p:sldId id="308" r:id="rId2"/>
    <p:sldId id="379" r:id="rId3"/>
    <p:sldId id="380" r:id="rId4"/>
    <p:sldId id="397" r:id="rId5"/>
    <p:sldId id="382" r:id="rId6"/>
    <p:sldId id="383" r:id="rId7"/>
    <p:sldId id="384" r:id="rId8"/>
    <p:sldId id="385" r:id="rId9"/>
    <p:sldId id="386" r:id="rId10"/>
    <p:sldId id="388" r:id="rId11"/>
    <p:sldId id="389" r:id="rId12"/>
    <p:sldId id="390" r:id="rId13"/>
    <p:sldId id="391" r:id="rId14"/>
    <p:sldId id="392" r:id="rId15"/>
    <p:sldId id="393" r:id="rId16"/>
    <p:sldId id="394" r:id="rId17"/>
    <p:sldId id="395" r:id="rId18"/>
    <p:sldId id="396" r:id="rId19"/>
    <p:sldId id="398" r:id="rId20"/>
    <p:sldId id="363" r:id="rId21"/>
    <p:sldId id="365" r:id="rId22"/>
    <p:sldId id="364" r:id="rId23"/>
    <p:sldId id="377" r:id="rId24"/>
    <p:sldId id="366" r:id="rId25"/>
    <p:sldId id="367" r:id="rId26"/>
    <p:sldId id="369" r:id="rId27"/>
    <p:sldId id="370" r:id="rId28"/>
    <p:sldId id="371" r:id="rId29"/>
    <p:sldId id="378" r:id="rId30"/>
    <p:sldId id="372" r:id="rId31"/>
    <p:sldId id="373" r:id="rId32"/>
    <p:sldId id="374" r:id="rId33"/>
    <p:sldId id="375" r:id="rId34"/>
  </p:sldIdLst>
  <p:sldSz cx="9144000" cy="6858000" type="screen4x3"/>
  <p:notesSz cx="6858000" cy="9774238"/>
  <p:kinsoku lang="ja-JP" invalStChars="、。，．・：；？！゛゜ヽヾゝゞ々ー’”）〕］｝〉》」』】°‰′″℃￠％ぁぃぅぇぉっゃゅょゎァィゥェォッャュョヮヵヶ!%),.:;?]}｡｣､･ｧｨｩｪｫｬｭｮｯｰﾞﾟ" invalEndChars="‘“（〔［｛〈《「『【￥＄$([\{｢￡"/>
  <p:defaultTextStyle>
    <a:defPPr>
      <a:defRPr lang="en-GB"/>
    </a:defPPr>
    <a:lvl1pPr algn="ctr" rtl="0" eaLnBrk="0" fontAlgn="base" hangingPunct="0">
      <a:spcBef>
        <a:spcPct val="20000"/>
      </a:spcBef>
      <a:spcAft>
        <a:spcPct val="0"/>
      </a:spcAft>
      <a:buClr>
        <a:schemeClr val="folHlink"/>
      </a:buClr>
      <a:buSzPct val="75000"/>
      <a:buFont typeface="Monotype Sorts" pitchFamily="2" charset="2"/>
      <a:defRPr kumimoji="1" sz="2000"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mn-cs"/>
      </a:defRPr>
    </a:lvl1pPr>
    <a:lvl2pPr marL="457200" algn="ctr" rtl="0" eaLnBrk="0" fontAlgn="base" hangingPunct="0">
      <a:spcBef>
        <a:spcPct val="20000"/>
      </a:spcBef>
      <a:spcAft>
        <a:spcPct val="0"/>
      </a:spcAft>
      <a:buClr>
        <a:schemeClr val="folHlink"/>
      </a:buClr>
      <a:buSzPct val="75000"/>
      <a:buFont typeface="Monotype Sorts" pitchFamily="2" charset="2"/>
      <a:defRPr kumimoji="1" sz="2000"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mn-cs"/>
      </a:defRPr>
    </a:lvl2pPr>
    <a:lvl3pPr marL="914400" algn="ctr" rtl="0" eaLnBrk="0" fontAlgn="base" hangingPunct="0">
      <a:spcBef>
        <a:spcPct val="20000"/>
      </a:spcBef>
      <a:spcAft>
        <a:spcPct val="0"/>
      </a:spcAft>
      <a:buClr>
        <a:schemeClr val="folHlink"/>
      </a:buClr>
      <a:buSzPct val="75000"/>
      <a:buFont typeface="Monotype Sorts" pitchFamily="2" charset="2"/>
      <a:defRPr kumimoji="1" sz="2000"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mn-cs"/>
      </a:defRPr>
    </a:lvl3pPr>
    <a:lvl4pPr marL="1371600" algn="ctr" rtl="0" eaLnBrk="0" fontAlgn="base" hangingPunct="0">
      <a:spcBef>
        <a:spcPct val="20000"/>
      </a:spcBef>
      <a:spcAft>
        <a:spcPct val="0"/>
      </a:spcAft>
      <a:buClr>
        <a:schemeClr val="folHlink"/>
      </a:buClr>
      <a:buSzPct val="75000"/>
      <a:buFont typeface="Monotype Sorts" pitchFamily="2" charset="2"/>
      <a:defRPr kumimoji="1" sz="2000"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mn-cs"/>
      </a:defRPr>
    </a:lvl4pPr>
    <a:lvl5pPr marL="1828800" algn="ctr" rtl="0" eaLnBrk="0" fontAlgn="base" hangingPunct="0">
      <a:spcBef>
        <a:spcPct val="20000"/>
      </a:spcBef>
      <a:spcAft>
        <a:spcPct val="0"/>
      </a:spcAft>
      <a:buClr>
        <a:schemeClr val="folHlink"/>
      </a:buClr>
      <a:buSzPct val="75000"/>
      <a:buFont typeface="Monotype Sorts" pitchFamily="2" charset="2"/>
      <a:defRPr kumimoji="1" sz="2000"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mn-cs"/>
      </a:defRPr>
    </a:lvl5pPr>
    <a:lvl6pPr marL="2286000" algn="l" defTabSz="914400" rtl="0" eaLnBrk="1" latinLnBrk="0" hangingPunct="1">
      <a:defRPr kumimoji="1" sz="2000"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mn-cs"/>
      </a:defRPr>
    </a:lvl6pPr>
    <a:lvl7pPr marL="2743200" algn="l" defTabSz="914400" rtl="0" eaLnBrk="1" latinLnBrk="0" hangingPunct="1">
      <a:defRPr kumimoji="1" sz="2000"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mn-cs"/>
      </a:defRPr>
    </a:lvl7pPr>
    <a:lvl8pPr marL="3200400" algn="l" defTabSz="914400" rtl="0" eaLnBrk="1" latinLnBrk="0" hangingPunct="1">
      <a:defRPr kumimoji="1" sz="2000"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mn-cs"/>
      </a:defRPr>
    </a:lvl8pPr>
    <a:lvl9pPr marL="3657600" algn="l" defTabSz="914400" rtl="0" eaLnBrk="1" latinLnBrk="0" hangingPunct="1">
      <a:defRPr kumimoji="1" sz="2000"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CC"/>
    <a:srgbClr val="9191FF"/>
    <a:srgbClr val="FF0000"/>
    <a:srgbClr val="FF0066"/>
    <a:srgbClr val="66FF33"/>
    <a:srgbClr val="FF3300"/>
    <a:srgbClr val="00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513" autoAdjust="0"/>
  </p:normalViewPr>
  <p:slideViewPr>
    <p:cSldViewPr>
      <p:cViewPr varScale="1">
        <p:scale>
          <a:sx n="60" d="100"/>
          <a:sy n="60" d="100"/>
        </p:scale>
        <p:origin x="702"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57725"/>
            <a:ext cx="5029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GB" altLang="fr-FR"/>
              <a:t>Click to edit Master text styles</a:t>
            </a:r>
          </a:p>
          <a:p>
            <a:pPr lvl="0"/>
            <a:r>
              <a:rPr lang="en-GB" altLang="fr-FR"/>
              <a:t>Second level</a:t>
            </a:r>
          </a:p>
          <a:p>
            <a:pPr lvl="0"/>
            <a:r>
              <a:rPr lang="en-GB" altLang="fr-FR"/>
              <a:t>Third level</a:t>
            </a:r>
          </a:p>
          <a:p>
            <a:pPr lvl="0"/>
            <a:r>
              <a:rPr lang="en-GB" altLang="fr-FR"/>
              <a:t>Fourth level</a:t>
            </a:r>
          </a:p>
          <a:p>
            <a:pPr lvl="0"/>
            <a:r>
              <a:rPr lang="en-GB" altLang="fr-FR"/>
              <a:t>Fifth level</a:t>
            </a:r>
          </a:p>
        </p:txBody>
      </p:sp>
      <p:sp>
        <p:nvSpPr>
          <p:cNvPr id="2051" name="Rectangle 3"/>
          <p:cNvSpPr>
            <a:spLocks noGrp="1" noRot="1" noChangeAspect="1" noChangeArrowheads="1" noTextEdit="1"/>
          </p:cNvSpPr>
          <p:nvPr>
            <p:ph type="sldImg" idx="2"/>
          </p:nvPr>
        </p:nvSpPr>
        <p:spPr bwMode="auto">
          <a:xfrm>
            <a:off x="1149350" y="854075"/>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fr.wikipedia.org/wiki/Famine_(informatiqu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p:spPr>
        <p:txBody>
          <a:bodyPr/>
          <a:lstStyle/>
          <a:p>
            <a:endParaRPr kumimoji="1" lang="fr-BE" sz="1200" b="1" kern="1200" dirty="0">
              <a:solidFill>
                <a:schemeClr val="tx1"/>
              </a:solidFill>
              <a:effectLst/>
              <a:latin typeface="Times New Roman" panose="02020603050405020304" pitchFamily="18" charset="0"/>
              <a:ea typeface="+mn-ea"/>
              <a:cs typeface="+mn-cs"/>
            </a:endParaRPr>
          </a:p>
        </p:txBody>
      </p:sp>
      <p:sp>
        <p:nvSpPr>
          <p:cNvPr id="17411" name="Rectangle 3"/>
          <p:cNvSpPr>
            <a:spLocks noGrp="1" noRot="1" noChangeAspect="1" noChangeArrowheads="1" noTextEdit="1"/>
          </p:cNvSpPr>
          <p:nvPr>
            <p:ph type="sldImg"/>
          </p:nvPr>
        </p:nvSpPr>
        <p:spPr>
          <a:xfrm>
            <a:off x="1150938" y="854075"/>
            <a:ext cx="4556125" cy="3416300"/>
          </a:xfrm>
          <a:ln cap="flat"/>
        </p:spPr>
      </p:sp>
    </p:spTree>
    <p:extLst>
      <p:ext uri="{BB962C8B-B14F-4D97-AF65-F5344CB8AC3E}">
        <p14:creationId xmlns:p14="http://schemas.microsoft.com/office/powerpoint/2010/main" val="3286490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p:spPr>
        <p:txBody>
          <a:bodyPr/>
          <a:lstStyle/>
          <a:p>
            <a:endParaRPr lang="en-GB" altLang="fr-FR" dirty="0"/>
          </a:p>
        </p:txBody>
      </p:sp>
      <p:sp>
        <p:nvSpPr>
          <p:cNvPr id="38915" name="Rectangle 3"/>
          <p:cNvSpPr>
            <a:spLocks noGrp="1" noRot="1" noChangeAspect="1" noChangeArrowheads="1" noTextEdit="1"/>
          </p:cNvSpPr>
          <p:nvPr>
            <p:ph type="sldImg"/>
          </p:nvPr>
        </p:nvSpPr>
        <p:spPr>
          <a:xfrm>
            <a:off x="1150938" y="854075"/>
            <a:ext cx="4556125" cy="3416300"/>
          </a:xfrm>
          <a:ln cap="flat"/>
        </p:spPr>
      </p:sp>
    </p:spTree>
    <p:extLst>
      <p:ext uri="{BB962C8B-B14F-4D97-AF65-F5344CB8AC3E}">
        <p14:creationId xmlns:p14="http://schemas.microsoft.com/office/powerpoint/2010/main" val="1922760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endParaRPr lang="fr-BE" baseline="0" dirty="0"/>
          </a:p>
        </p:txBody>
      </p:sp>
    </p:spTree>
    <p:extLst>
      <p:ext uri="{BB962C8B-B14F-4D97-AF65-F5344CB8AC3E}">
        <p14:creationId xmlns:p14="http://schemas.microsoft.com/office/powerpoint/2010/main" val="3680162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endParaRPr lang="fr-BE" dirty="0"/>
          </a:p>
        </p:txBody>
      </p:sp>
    </p:spTree>
    <p:extLst>
      <p:ext uri="{BB962C8B-B14F-4D97-AF65-F5344CB8AC3E}">
        <p14:creationId xmlns:p14="http://schemas.microsoft.com/office/powerpoint/2010/main" val="372765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endParaRPr lang="fr-BE" dirty="0"/>
          </a:p>
        </p:txBody>
      </p:sp>
    </p:spTree>
    <p:extLst>
      <p:ext uri="{BB962C8B-B14F-4D97-AF65-F5344CB8AC3E}">
        <p14:creationId xmlns:p14="http://schemas.microsoft.com/office/powerpoint/2010/main" val="3578310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endParaRPr lang="fr-BE" dirty="0"/>
          </a:p>
        </p:txBody>
      </p:sp>
    </p:spTree>
    <p:extLst>
      <p:ext uri="{BB962C8B-B14F-4D97-AF65-F5344CB8AC3E}">
        <p14:creationId xmlns:p14="http://schemas.microsoft.com/office/powerpoint/2010/main" val="142735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pPr marL="0" marR="0" lvl="0" indent="0" algn="just" defTabSz="914400" rtl="0" eaLnBrk="0" fontAlgn="base" latinLnBrk="0" hangingPunct="0">
              <a:lnSpc>
                <a:spcPct val="107000"/>
              </a:lnSpc>
              <a:spcBef>
                <a:spcPct val="30000"/>
              </a:spcBef>
              <a:spcAft>
                <a:spcPts val="800"/>
              </a:spcAft>
              <a:buClrTx/>
              <a:buSzTx/>
              <a:buFontTx/>
              <a:buNone/>
              <a:tabLst/>
              <a:defRPr/>
            </a:pPr>
            <a:endParaRPr lang="fr-BE" dirty="0"/>
          </a:p>
        </p:txBody>
      </p:sp>
    </p:spTree>
    <p:extLst>
      <p:ext uri="{BB962C8B-B14F-4D97-AF65-F5344CB8AC3E}">
        <p14:creationId xmlns:p14="http://schemas.microsoft.com/office/powerpoint/2010/main" val="2130703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endParaRPr lang="fr-BE" dirty="0"/>
          </a:p>
        </p:txBody>
      </p:sp>
    </p:spTree>
    <p:extLst>
      <p:ext uri="{BB962C8B-B14F-4D97-AF65-F5344CB8AC3E}">
        <p14:creationId xmlns:p14="http://schemas.microsoft.com/office/powerpoint/2010/main" val="3275632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endParaRPr lang="fr-BE" dirty="0"/>
          </a:p>
        </p:txBody>
      </p:sp>
    </p:spTree>
    <p:extLst>
      <p:ext uri="{BB962C8B-B14F-4D97-AF65-F5344CB8AC3E}">
        <p14:creationId xmlns:p14="http://schemas.microsoft.com/office/powerpoint/2010/main" val="2400224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p:spPr>
        <p:txBody>
          <a:bodyPr/>
          <a:lstStyle/>
          <a:p>
            <a:endParaRPr lang="en-GB" altLang="fr-FR" dirty="0"/>
          </a:p>
        </p:txBody>
      </p:sp>
      <p:sp>
        <p:nvSpPr>
          <p:cNvPr id="45059" name="Rectangle 3"/>
          <p:cNvSpPr>
            <a:spLocks noGrp="1" noRot="1" noChangeAspect="1" noChangeArrowheads="1" noTextEdit="1"/>
          </p:cNvSpPr>
          <p:nvPr>
            <p:ph type="sldImg"/>
          </p:nvPr>
        </p:nvSpPr>
        <p:spPr>
          <a:xfrm>
            <a:off x="1150938" y="854075"/>
            <a:ext cx="4556125" cy="3416300"/>
          </a:xfrm>
          <a:ln cap="flat"/>
        </p:spPr>
      </p:sp>
    </p:spTree>
    <p:extLst>
      <p:ext uri="{BB962C8B-B14F-4D97-AF65-F5344CB8AC3E}">
        <p14:creationId xmlns:p14="http://schemas.microsoft.com/office/powerpoint/2010/main" val="2540884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endParaRPr lang="fr-BE" dirty="0"/>
          </a:p>
        </p:txBody>
      </p:sp>
    </p:spTree>
    <p:extLst>
      <p:ext uri="{BB962C8B-B14F-4D97-AF65-F5344CB8AC3E}">
        <p14:creationId xmlns:p14="http://schemas.microsoft.com/office/powerpoint/2010/main" val="3349255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p:spPr>
        <p:txBody>
          <a:bodyPr/>
          <a:lstStyle/>
          <a:p>
            <a:pPr marL="914400" lvl="1" indent="-171450" algn="just">
              <a:lnSpc>
                <a:spcPct val="107000"/>
              </a:lnSpc>
              <a:spcAft>
                <a:spcPts val="800"/>
              </a:spcAft>
              <a:buFont typeface="Wingdings" panose="05000000000000000000" pitchFamily="2" charset="2"/>
              <a:buChar char="à"/>
            </a:pPr>
            <a:endParaRPr lang="fr-BE"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507" name="Rectangle 3"/>
          <p:cNvSpPr>
            <a:spLocks noGrp="1" noRot="1" noChangeAspect="1" noChangeArrowheads="1" noTextEdit="1"/>
          </p:cNvSpPr>
          <p:nvPr>
            <p:ph type="sldImg"/>
          </p:nvPr>
        </p:nvSpPr>
        <p:spPr>
          <a:xfrm>
            <a:off x="1150938" y="854075"/>
            <a:ext cx="4556125" cy="3416300"/>
          </a:xfrm>
          <a:ln cap="flat"/>
        </p:spPr>
      </p:sp>
    </p:spTree>
    <p:extLst>
      <p:ext uri="{BB962C8B-B14F-4D97-AF65-F5344CB8AC3E}">
        <p14:creationId xmlns:p14="http://schemas.microsoft.com/office/powerpoint/2010/main" val="75730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r>
              <a:rPr kumimoji="1" lang="fr-BE" sz="1200" kern="1200" dirty="0">
                <a:solidFill>
                  <a:schemeClr val="tx1"/>
                </a:solidFill>
                <a:effectLst/>
                <a:latin typeface="Times New Roman" panose="02020603050405020304" pitchFamily="18" charset="0"/>
                <a:ea typeface="+mn-ea"/>
                <a:cs typeface="+mn-cs"/>
              </a:rPr>
              <a:t>Revenons au problème du P/C, avec sémaphores.</a:t>
            </a:r>
          </a:p>
          <a:p>
            <a:r>
              <a:rPr kumimoji="1" lang="fr-BE" sz="1200" kern="1200" dirty="0">
                <a:solidFill>
                  <a:schemeClr val="tx1"/>
                </a:solidFill>
                <a:effectLst/>
                <a:latin typeface="Times New Roman" panose="02020603050405020304" pitchFamily="18" charset="0"/>
                <a:ea typeface="+mn-ea"/>
                <a:cs typeface="+mn-cs"/>
              </a:rPr>
              <a:t>Un producteur et un consommateur, 2 processus asynchrones remplissant et vidant un buffer de taille limitée.</a:t>
            </a:r>
          </a:p>
          <a:p>
            <a:r>
              <a:rPr kumimoji="1" lang="fr-BE" sz="1200" kern="1200" dirty="0">
                <a:solidFill>
                  <a:schemeClr val="tx1"/>
                </a:solidFill>
                <a:effectLst/>
                <a:latin typeface="Times New Roman" panose="02020603050405020304" pitchFamily="18" charset="0"/>
                <a:ea typeface="+mn-ea"/>
                <a:cs typeface="+mn-cs"/>
              </a:rPr>
              <a:t>Arrêter le premier quand le buffer est plein ; endormir le second quand le buffer est vide</a:t>
            </a:r>
          </a:p>
          <a:p>
            <a:r>
              <a:rPr kumimoji="1" lang="fr-BE" sz="1200" kern="1200" dirty="0">
                <a:solidFill>
                  <a:schemeClr val="tx1"/>
                </a:solidFill>
                <a:effectLst/>
                <a:latin typeface="Times New Roman" panose="02020603050405020304" pitchFamily="18" charset="0"/>
                <a:ea typeface="+mn-ea"/>
                <a:cs typeface="+mn-cs"/>
              </a:rPr>
              <a:t>BUT : LIBERER LES RESSOURCES !!!</a:t>
            </a:r>
          </a:p>
          <a:p>
            <a:endParaRPr lang="fr-BE" dirty="0"/>
          </a:p>
        </p:txBody>
      </p:sp>
    </p:spTree>
    <p:extLst>
      <p:ext uri="{BB962C8B-B14F-4D97-AF65-F5344CB8AC3E}">
        <p14:creationId xmlns:p14="http://schemas.microsoft.com/office/powerpoint/2010/main" val="1568780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endParaRPr lang="fr-BE" dirty="0"/>
          </a:p>
        </p:txBody>
      </p:sp>
    </p:spTree>
    <p:extLst>
      <p:ext uri="{BB962C8B-B14F-4D97-AF65-F5344CB8AC3E}">
        <p14:creationId xmlns:p14="http://schemas.microsoft.com/office/powerpoint/2010/main" val="1244215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endParaRPr lang="fr-BE" dirty="0"/>
          </a:p>
        </p:txBody>
      </p:sp>
    </p:spTree>
    <p:extLst>
      <p:ext uri="{BB962C8B-B14F-4D97-AF65-F5344CB8AC3E}">
        <p14:creationId xmlns:p14="http://schemas.microsoft.com/office/powerpoint/2010/main" val="1284015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pPr lvl="0"/>
            <a:r>
              <a:rPr kumimoji="1" lang="fr-BE" sz="1200" kern="1200" dirty="0">
                <a:solidFill>
                  <a:schemeClr val="tx1"/>
                </a:solidFill>
                <a:effectLst/>
                <a:latin typeface="Times New Roman" panose="02020603050405020304" pitchFamily="18" charset="0"/>
                <a:ea typeface="+mn-ea"/>
                <a:cs typeface="+mn-cs"/>
                <a:sym typeface="Wingdings" panose="05000000000000000000" pitchFamily="2" charset="2"/>
              </a:rPr>
              <a:t> </a:t>
            </a:r>
            <a:r>
              <a:rPr kumimoji="1" lang="fr-BE" sz="1200" kern="1200" dirty="0">
                <a:solidFill>
                  <a:schemeClr val="tx1"/>
                </a:solidFill>
                <a:effectLst/>
                <a:latin typeface="Times New Roman" panose="02020603050405020304" pitchFamily="18" charset="0"/>
                <a:ea typeface="+mn-ea"/>
                <a:cs typeface="+mn-cs"/>
              </a:rPr>
              <a:t>La différence entre Produit et Consommé ne peut pas dépasser la taille du buffer</a:t>
            </a:r>
          </a:p>
          <a:p>
            <a:pPr lvl="0"/>
            <a:r>
              <a:rPr kumimoji="1" lang="fr-BE" sz="1200" kern="1200" dirty="0">
                <a:solidFill>
                  <a:schemeClr val="tx1"/>
                </a:solidFill>
                <a:effectLst/>
                <a:latin typeface="Times New Roman" panose="02020603050405020304" pitchFamily="18" charset="0"/>
                <a:ea typeface="+mn-ea"/>
                <a:cs typeface="+mn-cs"/>
                <a:sym typeface="Wingdings" panose="05000000000000000000" pitchFamily="2" charset="2"/>
              </a:rPr>
              <a:t> </a:t>
            </a:r>
            <a:r>
              <a:rPr kumimoji="1" lang="fr-BE" sz="1200" kern="1200" dirty="0">
                <a:solidFill>
                  <a:schemeClr val="tx1"/>
                </a:solidFill>
                <a:effectLst/>
                <a:latin typeface="Times New Roman" panose="02020603050405020304" pitchFamily="18" charset="0"/>
                <a:ea typeface="+mn-ea"/>
                <a:cs typeface="+mn-cs"/>
              </a:rPr>
              <a:t>On ne peut Consommer plus que Produit</a:t>
            </a:r>
          </a:p>
          <a:p>
            <a:r>
              <a:rPr kumimoji="1" lang="fr-BE" sz="1200" kern="1200" dirty="0">
                <a:solidFill>
                  <a:schemeClr val="tx1"/>
                </a:solidFill>
                <a:effectLst/>
                <a:latin typeface="Times New Roman" panose="02020603050405020304" pitchFamily="18" charset="0"/>
                <a:ea typeface="+mn-ea"/>
                <a:cs typeface="+mn-cs"/>
              </a:rPr>
              <a:t>(condition initiale : buffer vide)</a:t>
            </a:r>
          </a:p>
          <a:p>
            <a:endParaRPr lang="fr-BE" dirty="0"/>
          </a:p>
        </p:txBody>
      </p:sp>
    </p:spTree>
    <p:extLst>
      <p:ext uri="{BB962C8B-B14F-4D97-AF65-F5344CB8AC3E}">
        <p14:creationId xmlns:p14="http://schemas.microsoft.com/office/powerpoint/2010/main" val="4023413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endParaRPr lang="fr-BE" dirty="0"/>
          </a:p>
        </p:txBody>
      </p:sp>
    </p:spTree>
    <p:extLst>
      <p:ext uri="{BB962C8B-B14F-4D97-AF65-F5344CB8AC3E}">
        <p14:creationId xmlns:p14="http://schemas.microsoft.com/office/powerpoint/2010/main" val="3553883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endParaRPr lang="fr-BE" dirty="0"/>
          </a:p>
        </p:txBody>
      </p:sp>
    </p:spTree>
    <p:extLst>
      <p:ext uri="{BB962C8B-B14F-4D97-AF65-F5344CB8AC3E}">
        <p14:creationId xmlns:p14="http://schemas.microsoft.com/office/powerpoint/2010/main" val="4140921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r>
              <a:rPr lang="fr-FR" sz="1400" dirty="0">
                <a:effectLst/>
                <a:latin typeface="Times New Roman" panose="02020603050405020304" pitchFamily="18" charset="0"/>
                <a:ea typeface="Times New Roman" panose="02020603050405020304" pitchFamily="18" charset="0"/>
              </a:rPr>
              <a:t>La situation est la suivante :</a:t>
            </a:r>
            <a:endParaRPr lang="fr-BE" sz="14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200" dirty="0">
                <a:effectLst/>
                <a:latin typeface="Calibri" panose="020F0502020204030204" pitchFamily="34" charset="0"/>
                <a:ea typeface="Calibri" panose="020F0502020204030204" pitchFamily="34" charset="0"/>
                <a:cs typeface="Times New Roman" panose="02020603050405020304" pitchFamily="18" charset="0"/>
              </a:rPr>
              <a:t>cinq philosophes (initialement mais il peut y en avoir beaucoup plus) se trouvent autour d'une table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200" dirty="0">
                <a:effectLst/>
                <a:latin typeface="Calibri" panose="020F0502020204030204" pitchFamily="34" charset="0"/>
                <a:ea typeface="Calibri" panose="020F0502020204030204" pitchFamily="34" charset="0"/>
                <a:cs typeface="Times New Roman" panose="02020603050405020304" pitchFamily="18" charset="0"/>
              </a:rPr>
              <a:t>chacun des philosophes a devant lui un plat de spaghetti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200" dirty="0">
                <a:effectLst/>
                <a:latin typeface="Calibri" panose="020F0502020204030204" pitchFamily="34" charset="0"/>
                <a:ea typeface="Calibri" panose="020F0502020204030204" pitchFamily="34" charset="0"/>
                <a:cs typeface="Times New Roman" panose="02020603050405020304" pitchFamily="18" charset="0"/>
              </a:rPr>
              <a:t>à gauche de chaque plat de spaghetti se trouve une fourchette.</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400" dirty="0">
                <a:effectLst/>
                <a:latin typeface="Times New Roman" panose="02020603050405020304" pitchFamily="18" charset="0"/>
                <a:ea typeface="Times New Roman" panose="02020603050405020304" pitchFamily="18" charset="0"/>
              </a:rPr>
              <a:t>Un philosophe n'a que trois états possibles :</a:t>
            </a:r>
            <a:endParaRPr lang="fr-BE" sz="14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200" dirty="0">
                <a:effectLst/>
                <a:latin typeface="Calibri" panose="020F0502020204030204" pitchFamily="34" charset="0"/>
                <a:ea typeface="Calibri" panose="020F0502020204030204" pitchFamily="34" charset="0"/>
                <a:cs typeface="Times New Roman" panose="02020603050405020304" pitchFamily="18" charset="0"/>
              </a:rPr>
              <a:t>penser pendant un temps indéterminé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200" dirty="0">
                <a:effectLst/>
                <a:latin typeface="Calibri" panose="020F0502020204030204" pitchFamily="34" charset="0"/>
                <a:ea typeface="Calibri" panose="020F0502020204030204" pitchFamily="34" charset="0"/>
                <a:cs typeface="Times New Roman" panose="02020603050405020304" pitchFamily="18" charset="0"/>
              </a:rPr>
              <a:t>être affamé (pendant un temps déterminé et fini sinon il y a </a:t>
            </a:r>
            <a:r>
              <a:rPr lang="fr-FR" sz="12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tooltip="Famine (informatique)"/>
              </a:rPr>
              <a:t>famine</a:t>
            </a:r>
            <a:r>
              <a:rPr lang="fr-FR" sz="1200" dirty="0">
                <a:effectLst/>
                <a:latin typeface="Calibri" panose="020F0502020204030204" pitchFamily="34" charset="0"/>
                <a:ea typeface="Calibri" panose="020F0502020204030204" pitchFamily="34" charset="0"/>
                <a:cs typeface="Times New Roman" panose="02020603050405020304" pitchFamily="18" charset="0"/>
              </a:rPr>
              <a:t>)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200" dirty="0">
                <a:effectLst/>
                <a:latin typeface="Calibri" panose="020F0502020204030204" pitchFamily="34" charset="0"/>
                <a:ea typeface="Calibri" panose="020F0502020204030204" pitchFamily="34" charset="0"/>
                <a:cs typeface="Times New Roman" panose="02020603050405020304" pitchFamily="18" charset="0"/>
              </a:rPr>
              <a:t>manger pendant un temps déterminé et fini.</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400" dirty="0">
                <a:effectLst/>
                <a:latin typeface="Times New Roman" panose="02020603050405020304" pitchFamily="18" charset="0"/>
                <a:ea typeface="Times New Roman" panose="02020603050405020304" pitchFamily="18" charset="0"/>
              </a:rPr>
              <a:t>Des contraintes extérieures s'imposent à cette situation :</a:t>
            </a:r>
            <a:endParaRPr lang="fr-BE" sz="14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200" dirty="0">
                <a:effectLst/>
                <a:latin typeface="Calibri" panose="020F0502020204030204" pitchFamily="34" charset="0"/>
                <a:ea typeface="Calibri" panose="020F0502020204030204" pitchFamily="34" charset="0"/>
                <a:cs typeface="Times New Roman" panose="02020603050405020304" pitchFamily="18" charset="0"/>
              </a:rPr>
              <a:t>quand un philosophe a faim, il va se mettre dans l'état « affamé » et attendre que les fourchettes soient libres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200" dirty="0">
                <a:effectLst/>
                <a:latin typeface="Calibri" panose="020F0502020204030204" pitchFamily="34" charset="0"/>
                <a:ea typeface="Calibri" panose="020F0502020204030204" pitchFamily="34" charset="0"/>
                <a:cs typeface="Times New Roman" panose="02020603050405020304" pitchFamily="18" charset="0"/>
              </a:rPr>
              <a:t>pour manger, un philosophe a besoin de deux fourchettes : celle qui se trouve à gauche de sa propre assiette, et celle qui se trouve à droite (c'est-à-dire les deux fourchettes qui entourent sa propre assiette)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200" dirty="0">
                <a:effectLst/>
                <a:latin typeface="Calibri" panose="020F0502020204030204" pitchFamily="34" charset="0"/>
                <a:ea typeface="Calibri" panose="020F0502020204030204" pitchFamily="34" charset="0"/>
                <a:cs typeface="Times New Roman" panose="02020603050405020304" pitchFamily="18" charset="0"/>
              </a:rPr>
              <a:t>si un philosophe n'arrive pas à s'emparer d'une fourchette, il reste affamé pendant un temps déterminé, en attendant de renouveler sa tentative.</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400" dirty="0">
                <a:effectLst/>
                <a:latin typeface="Times New Roman" panose="02020603050405020304" pitchFamily="18" charset="0"/>
                <a:ea typeface="Times New Roman" panose="02020603050405020304" pitchFamily="18" charset="0"/>
              </a:rPr>
              <a:t>Le problème consiste à trouver un ordonnancement des philosophes tel qu'ils puissent tous manger, chacun à leur tour. Cet ordre est imposé par la solution que l'on considère comme celle de </a:t>
            </a:r>
            <a:r>
              <a:rPr lang="fr-FR" sz="1400" dirty="0" err="1">
                <a:effectLst/>
                <a:latin typeface="Times New Roman" panose="02020603050405020304" pitchFamily="18" charset="0"/>
                <a:ea typeface="Times New Roman" panose="02020603050405020304" pitchFamily="18" charset="0"/>
              </a:rPr>
              <a:t>Dijkstra</a:t>
            </a:r>
            <a:r>
              <a:rPr lang="fr-FR" sz="1400" dirty="0">
                <a:effectLst/>
                <a:latin typeface="Times New Roman" panose="02020603050405020304" pitchFamily="18" charset="0"/>
                <a:ea typeface="Times New Roman" panose="02020603050405020304" pitchFamily="18" charset="0"/>
              </a:rPr>
              <a:t> avec sémaphores ou Courtois avec des compteurs.</a:t>
            </a:r>
            <a:endParaRPr lang="fr-BE" sz="14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fr-BE" dirty="0"/>
          </a:p>
        </p:txBody>
      </p:sp>
    </p:spTree>
    <p:extLst>
      <p:ext uri="{BB962C8B-B14F-4D97-AF65-F5344CB8AC3E}">
        <p14:creationId xmlns:p14="http://schemas.microsoft.com/office/powerpoint/2010/main" val="9747045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pPr algn="just">
              <a:lnSpc>
                <a:spcPct val="107000"/>
              </a:lnSpc>
              <a:spcAft>
                <a:spcPts val="800"/>
              </a:spcAft>
            </a:pPr>
            <a:r>
              <a:rPr lang="fr-BE" sz="1200" dirty="0">
                <a:effectLst/>
                <a:latin typeface="Calibri" panose="020F0502020204030204" pitchFamily="34" charset="0"/>
                <a:ea typeface="Calibri" panose="020F0502020204030204" pitchFamily="34" charset="0"/>
                <a:cs typeface="Times New Roman" panose="02020603050405020304" pitchFamily="18" charset="0"/>
              </a:rPr>
              <a:t>Il s'agit donc d'écrire les procédures </a:t>
            </a:r>
            <a:r>
              <a:rPr lang="fr-BE" sz="1200" dirty="0" err="1">
                <a:effectLst/>
                <a:latin typeface="Calibri" panose="020F0502020204030204" pitchFamily="34" charset="0"/>
                <a:ea typeface="Calibri" panose="020F0502020204030204" pitchFamily="34" charset="0"/>
                <a:cs typeface="Times New Roman" panose="02020603050405020304" pitchFamily="18" charset="0"/>
              </a:rPr>
              <a:t>prendre_fourchette</a:t>
            </a:r>
            <a:r>
              <a:rPr lang="fr-BE" sz="1200" dirty="0">
                <a:effectLst/>
                <a:latin typeface="Calibri" panose="020F0502020204030204" pitchFamily="34" charset="0"/>
                <a:ea typeface="Calibri" panose="020F0502020204030204" pitchFamily="34" charset="0"/>
                <a:cs typeface="Times New Roman" panose="02020603050405020304" pitchFamily="18" charset="0"/>
              </a:rPr>
              <a:t> et </a:t>
            </a:r>
            <a:r>
              <a:rPr lang="fr-BE" sz="1200" dirty="0" err="1">
                <a:effectLst/>
                <a:latin typeface="Calibri" panose="020F0502020204030204" pitchFamily="34" charset="0"/>
                <a:ea typeface="Calibri" panose="020F0502020204030204" pitchFamily="34" charset="0"/>
                <a:cs typeface="Times New Roman" panose="02020603050405020304" pitchFamily="18" charset="0"/>
              </a:rPr>
              <a:t>poser_fourchette</a:t>
            </a:r>
            <a:r>
              <a:rPr lang="fr-BE" sz="1200" dirty="0">
                <a:effectLst/>
                <a:latin typeface="Calibri" panose="020F0502020204030204" pitchFamily="34" charset="0"/>
                <a:ea typeface="Calibri" panose="020F0502020204030204" pitchFamily="34" charset="0"/>
                <a:cs typeface="Times New Roman" panose="02020603050405020304" pitchFamily="18" charset="0"/>
              </a:rPr>
              <a:t>.</a:t>
            </a:r>
            <a:endParaRPr lang="fr-BE"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fr-BE" dirty="0"/>
          </a:p>
        </p:txBody>
      </p:sp>
    </p:spTree>
    <p:extLst>
      <p:ext uri="{BB962C8B-B14F-4D97-AF65-F5344CB8AC3E}">
        <p14:creationId xmlns:p14="http://schemas.microsoft.com/office/powerpoint/2010/main" val="3388446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pPr marL="457200" marR="0" lvl="0" indent="0" algn="just" defTabSz="914400" rtl="0" eaLnBrk="0" fontAlgn="base" latinLnBrk="0" hangingPunct="0">
              <a:lnSpc>
                <a:spcPct val="107000"/>
              </a:lnSpc>
              <a:spcBef>
                <a:spcPct val="30000"/>
              </a:spcBef>
              <a:spcAft>
                <a:spcPts val="800"/>
              </a:spcAft>
              <a:buClrTx/>
              <a:buSzTx/>
              <a:buFontTx/>
              <a:buNone/>
              <a:tabLst/>
              <a:defRPr/>
            </a:pPr>
            <a:endParaRPr lang="fr-BE" dirty="0"/>
          </a:p>
        </p:txBody>
      </p:sp>
    </p:spTree>
    <p:extLst>
      <p:ext uri="{BB962C8B-B14F-4D97-AF65-F5344CB8AC3E}">
        <p14:creationId xmlns:p14="http://schemas.microsoft.com/office/powerpoint/2010/main" val="2879133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pPr>
              <a:lnSpc>
                <a:spcPct val="107000"/>
              </a:lnSpc>
              <a:spcAft>
                <a:spcPts val="800"/>
              </a:spcAft>
            </a:pPr>
            <a:r>
              <a:rPr lang="fr-BE" sz="1200" dirty="0">
                <a:effectLst/>
                <a:latin typeface="Calibri" panose="020F0502020204030204" pitchFamily="34" charset="0"/>
                <a:ea typeface="Calibri" panose="020F0502020204030204" pitchFamily="34" charset="0"/>
                <a:cs typeface="Times New Roman" panose="02020603050405020304" pitchFamily="18" charset="0"/>
              </a:rPr>
              <a:t>Un coiffeur attend les clients dans son salon, il s’endort en l’absence de client. Un client le réveille, s’assied sur une chaise ou s’en va suivant l’état du coiffeur et le nombre de chaises libres.</a:t>
            </a:r>
          </a:p>
          <a:p>
            <a:endParaRPr lang="fr-BE" dirty="0"/>
          </a:p>
        </p:txBody>
      </p:sp>
    </p:spTree>
    <p:extLst>
      <p:ext uri="{BB962C8B-B14F-4D97-AF65-F5344CB8AC3E}">
        <p14:creationId xmlns:p14="http://schemas.microsoft.com/office/powerpoint/2010/main" val="2248918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854075"/>
            <a:ext cx="4556125" cy="34163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414071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endParaRPr lang="fr-BE" dirty="0"/>
          </a:p>
        </p:txBody>
      </p:sp>
    </p:spTree>
    <p:extLst>
      <p:ext uri="{BB962C8B-B14F-4D97-AF65-F5344CB8AC3E}">
        <p14:creationId xmlns:p14="http://schemas.microsoft.com/office/powerpoint/2010/main" val="1153903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r>
              <a:rPr kumimoji="1" lang="fr-FR" sz="1200" kern="1200" dirty="0">
                <a:solidFill>
                  <a:schemeClr val="tx1"/>
                </a:solidFill>
                <a:effectLst/>
                <a:latin typeface="Times New Roman" panose="02020603050405020304" pitchFamily="18" charset="0"/>
                <a:ea typeface="+mn-ea"/>
                <a:cs typeface="+mn-cs"/>
              </a:rPr>
              <a:t>Permet la lecture simultanée dans une base de données par exemple, mais il faut avoir l’accès exclusif pour écrire.</a:t>
            </a:r>
            <a:endParaRPr kumimoji="1" lang="fr-BE" sz="1200" kern="1200" dirty="0">
              <a:solidFill>
                <a:schemeClr val="tx1"/>
              </a:solidFill>
              <a:effectLst/>
              <a:latin typeface="Times New Roman" panose="02020603050405020304" pitchFamily="18" charset="0"/>
              <a:ea typeface="+mn-ea"/>
              <a:cs typeface="+mn-cs"/>
            </a:endParaRPr>
          </a:p>
          <a:p>
            <a:r>
              <a:rPr kumimoji="1" lang="fr-FR" sz="1200" kern="1200" dirty="0">
                <a:solidFill>
                  <a:schemeClr val="tx1"/>
                </a:solidFill>
                <a:effectLst/>
                <a:latin typeface="Times New Roman" panose="02020603050405020304" pitchFamily="18" charset="0"/>
                <a:ea typeface="+mn-ea"/>
                <a:cs typeface="+mn-cs"/>
              </a:rPr>
              <a:t> </a:t>
            </a:r>
            <a:endParaRPr kumimoji="1" lang="fr-BE" sz="1200" kern="120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1579576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pPr marL="0" indent="0">
              <a:buFont typeface="Wingdings" panose="05000000000000000000" pitchFamily="2" charset="2"/>
              <a:buNone/>
            </a:pPr>
            <a:endParaRPr lang="fr-BE" dirty="0">
              <a:sym typeface="Wingdings" panose="05000000000000000000" pitchFamily="2" charset="2"/>
            </a:endParaRPr>
          </a:p>
        </p:txBody>
      </p:sp>
    </p:spTree>
    <p:extLst>
      <p:ext uri="{BB962C8B-B14F-4D97-AF65-F5344CB8AC3E}">
        <p14:creationId xmlns:p14="http://schemas.microsoft.com/office/powerpoint/2010/main" val="3821866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endParaRPr lang="fr-BE" dirty="0"/>
          </a:p>
        </p:txBody>
      </p:sp>
    </p:spTree>
    <p:extLst>
      <p:ext uri="{BB962C8B-B14F-4D97-AF65-F5344CB8AC3E}">
        <p14:creationId xmlns:p14="http://schemas.microsoft.com/office/powerpoint/2010/main" val="130156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50938" y="854075"/>
            <a:ext cx="4556125" cy="3416300"/>
          </a:xfrm>
        </p:spPr>
      </p:sp>
      <p:sp>
        <p:nvSpPr>
          <p:cNvPr id="3" name="Espace réservé des notes 2"/>
          <p:cNvSpPr>
            <a:spLocks noGrp="1"/>
          </p:cNvSpPr>
          <p:nvPr>
            <p:ph type="body" idx="1"/>
          </p:nvPr>
        </p:nvSpPr>
        <p:spPr/>
        <p:txBody>
          <a:bodyPr/>
          <a:lstStyle/>
          <a:p>
            <a:endParaRPr lang="fr-BE" dirty="0"/>
          </a:p>
        </p:txBody>
      </p:sp>
    </p:spTree>
    <p:extLst>
      <p:ext uri="{BB962C8B-B14F-4D97-AF65-F5344CB8AC3E}">
        <p14:creationId xmlns:p14="http://schemas.microsoft.com/office/powerpoint/2010/main" val="2122570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body" idx="1"/>
          </p:nvPr>
        </p:nvSpPr>
        <p:spPr>
          <a:noFill/>
        </p:spPr>
        <p:txBody>
          <a:bodyPr/>
          <a:lstStyle/>
          <a:p>
            <a:endParaRPr lang="en-GB" altLang="fr-FR" dirty="0"/>
          </a:p>
        </p:txBody>
      </p:sp>
      <p:sp>
        <p:nvSpPr>
          <p:cNvPr id="29699" name="Rectangle 1027"/>
          <p:cNvSpPr>
            <a:spLocks noGrp="1" noRot="1" noChangeAspect="1" noChangeArrowheads="1" noTextEdit="1"/>
          </p:cNvSpPr>
          <p:nvPr>
            <p:ph type="sldImg"/>
          </p:nvPr>
        </p:nvSpPr>
        <p:spPr>
          <a:xfrm>
            <a:off x="1150938" y="854075"/>
            <a:ext cx="4556125" cy="3416300"/>
          </a:xfrm>
          <a:ln cap="flat"/>
        </p:spPr>
      </p:sp>
    </p:spTree>
    <p:extLst>
      <p:ext uri="{BB962C8B-B14F-4D97-AF65-F5344CB8AC3E}">
        <p14:creationId xmlns:p14="http://schemas.microsoft.com/office/powerpoint/2010/main" val="185825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p:spPr>
        <p:txBody>
          <a:bodyPr/>
          <a:lstStyle/>
          <a:p>
            <a:endParaRPr lang="en-GB" altLang="fr-FR" dirty="0"/>
          </a:p>
        </p:txBody>
      </p:sp>
      <p:sp>
        <p:nvSpPr>
          <p:cNvPr id="31747" name="Rectangle 3"/>
          <p:cNvSpPr>
            <a:spLocks noGrp="1" noRot="1" noChangeAspect="1" noChangeArrowheads="1" noTextEdit="1"/>
          </p:cNvSpPr>
          <p:nvPr>
            <p:ph type="sldImg"/>
          </p:nvPr>
        </p:nvSpPr>
        <p:spPr>
          <a:xfrm>
            <a:off x="1150938" y="854075"/>
            <a:ext cx="4556125" cy="3416300"/>
          </a:xfrm>
          <a:ln cap="flat"/>
        </p:spPr>
      </p:sp>
    </p:spTree>
    <p:extLst>
      <p:ext uri="{BB962C8B-B14F-4D97-AF65-F5344CB8AC3E}">
        <p14:creationId xmlns:p14="http://schemas.microsoft.com/office/powerpoint/2010/main" val="1207635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p:spPr>
        <p:txBody>
          <a:bodyPr/>
          <a:lstStyle/>
          <a:p>
            <a:endParaRPr lang="en-GB" altLang="fr-FR" dirty="0"/>
          </a:p>
        </p:txBody>
      </p:sp>
      <p:sp>
        <p:nvSpPr>
          <p:cNvPr id="33795" name="Rectangle 3"/>
          <p:cNvSpPr>
            <a:spLocks noGrp="1" noRot="1" noChangeAspect="1" noChangeArrowheads="1" noTextEdit="1"/>
          </p:cNvSpPr>
          <p:nvPr>
            <p:ph type="sldImg"/>
          </p:nvPr>
        </p:nvSpPr>
        <p:spPr>
          <a:xfrm>
            <a:off x="1150938" y="854075"/>
            <a:ext cx="4556125" cy="3416300"/>
          </a:xfrm>
          <a:ln cap="flat"/>
        </p:spPr>
      </p:sp>
    </p:spTree>
    <p:extLst>
      <p:ext uri="{BB962C8B-B14F-4D97-AF65-F5344CB8AC3E}">
        <p14:creationId xmlns:p14="http://schemas.microsoft.com/office/powerpoint/2010/main" val="4171800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p:spPr>
        <p:txBody>
          <a:bodyPr/>
          <a:lstStyle/>
          <a:p>
            <a:endParaRPr lang="en-US" altLang="fr-FR" dirty="0"/>
          </a:p>
        </p:txBody>
      </p:sp>
      <p:sp>
        <p:nvSpPr>
          <p:cNvPr id="36867" name="Rectangle 3"/>
          <p:cNvSpPr>
            <a:spLocks noGrp="1" noRot="1" noChangeAspect="1" noChangeArrowheads="1" noTextEdit="1"/>
          </p:cNvSpPr>
          <p:nvPr>
            <p:ph type="sldImg"/>
          </p:nvPr>
        </p:nvSpPr>
        <p:spPr>
          <a:xfrm>
            <a:off x="1150938" y="854075"/>
            <a:ext cx="4556125" cy="3416300"/>
          </a:xfrm>
          <a:ln cap="flat"/>
        </p:spPr>
      </p:sp>
    </p:spTree>
    <p:extLst>
      <p:ext uri="{BB962C8B-B14F-4D97-AF65-F5344CB8AC3E}">
        <p14:creationId xmlns:p14="http://schemas.microsoft.com/office/powerpoint/2010/main" val="3573048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82946" name="Rectangle 2"/>
          <p:cNvSpPr>
            <a:spLocks noChangeArrowheads="1"/>
          </p:cNvSpPr>
          <p:nvPr/>
        </p:nvSpPr>
        <p:spPr bwMode="ltGray">
          <a:xfrm>
            <a:off x="0" y="0"/>
            <a:ext cx="825500" cy="6858000"/>
          </a:xfrm>
          <a:prstGeom prst="rect">
            <a:avLst/>
          </a:prstGeom>
          <a:solidFill>
            <a:schemeClr val="tx2">
              <a:alpha val="50000"/>
            </a:schemeClr>
          </a:solidFill>
          <a:ln>
            <a:noFill/>
          </a:ln>
          <a:extLst>
            <a:ext uri="{91240B29-F687-4F45-9708-019B960494DF}">
              <a14:hiddenLine xmlns:a14="http://schemas.microsoft.com/office/drawing/2010/main" w="9525">
                <a:solidFill>
                  <a:schemeClr val="bg1"/>
                </a:solidFill>
                <a:miter lim="800000"/>
                <a:headEnd/>
                <a:tailEnd/>
              </a14:hiddenLine>
            </a:ext>
          </a:extLst>
        </p:spPr>
        <p:txBody>
          <a:bodyPr wrap="none" anchor="ctr"/>
          <a:lstStyle/>
          <a:p>
            <a:endParaRPr lang="fr-BE"/>
          </a:p>
        </p:txBody>
      </p:sp>
      <p:sp>
        <p:nvSpPr>
          <p:cNvPr id="82947" name="Rectangle 3"/>
          <p:cNvSpPr>
            <a:spLocks noGrp="1" noChangeArrowheads="1"/>
          </p:cNvSpPr>
          <p:nvPr>
            <p:ph type="ctrTitle"/>
          </p:nvPr>
        </p:nvSpPr>
        <p:spPr>
          <a:xfrm>
            <a:off x="685800" y="2133600"/>
            <a:ext cx="7772400" cy="1143000"/>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lvl1pPr>
          </a:lstStyle>
          <a:p>
            <a:pPr lvl="0"/>
            <a:r>
              <a:rPr lang="en-US" altLang="fr-FR" noProof="0"/>
              <a:t>Click to edit Master title style</a:t>
            </a:r>
          </a:p>
        </p:txBody>
      </p:sp>
      <p:sp>
        <p:nvSpPr>
          <p:cNvPr id="82948" name="Rectangle 4"/>
          <p:cNvSpPr>
            <a:spLocks noGrp="1" noChangeArrowheads="1"/>
          </p:cNvSpPr>
          <p:nvPr>
            <p:ph type="subTitle" idx="1"/>
          </p:nvPr>
        </p:nvSpPr>
        <p:spPr>
          <a:xfrm>
            <a:off x="1447800" y="3886200"/>
            <a:ext cx="6400800" cy="1752600"/>
          </a:xfrm>
        </p:spPr>
        <p:txBody>
          <a:bodyPr/>
          <a:lstStyle>
            <a:lvl1pPr marL="0" indent="0" algn="ctr">
              <a:buFont typeface="Monotype Sorts" pitchFamily="2" charset="2"/>
              <a:buNone/>
              <a:defRPr/>
            </a:lvl1pPr>
          </a:lstStyle>
          <a:p>
            <a:pPr lvl="0"/>
            <a:r>
              <a:rPr lang="en-US" altLang="fr-FR" noProof="0"/>
              <a:t>Click to edit Master subtitle style</a:t>
            </a:r>
          </a:p>
        </p:txBody>
      </p:sp>
      <p:sp>
        <p:nvSpPr>
          <p:cNvPr id="82949" name="Rectangle 5"/>
          <p:cNvSpPr>
            <a:spLocks noGrp="1" noChangeArrowheads="1"/>
          </p:cNvSpPr>
          <p:nvPr>
            <p:ph type="dt" sz="half" idx="2"/>
          </p:nvPr>
        </p:nvSpPr>
        <p:spPr>
          <a:xfrm>
            <a:off x="685800" y="6248400"/>
            <a:ext cx="1905000" cy="457200"/>
          </a:xfrm>
        </p:spPr>
        <p:txBody>
          <a:bodyPr/>
          <a:lstStyle>
            <a:lvl1pPr>
              <a:defRPr>
                <a:solidFill>
                  <a:srgbClr val="CCECFF"/>
                </a:solidFill>
              </a:defRPr>
            </a:lvl1pPr>
          </a:lstStyle>
          <a:p>
            <a:endParaRPr lang="en-US" altLang="fr-FR"/>
          </a:p>
        </p:txBody>
      </p:sp>
      <p:sp>
        <p:nvSpPr>
          <p:cNvPr id="82950" name="Rectangle 6"/>
          <p:cNvSpPr>
            <a:spLocks noGrp="1" noChangeArrowheads="1"/>
          </p:cNvSpPr>
          <p:nvPr>
            <p:ph type="ftr" sz="quarter" idx="3"/>
          </p:nvPr>
        </p:nvSpPr>
        <p:spPr>
          <a:xfrm>
            <a:off x="3124200" y="6248400"/>
            <a:ext cx="2895600" cy="457200"/>
          </a:xfrm>
        </p:spPr>
        <p:txBody>
          <a:bodyPr/>
          <a:lstStyle>
            <a:lvl1pPr>
              <a:defRPr>
                <a:solidFill>
                  <a:srgbClr val="CCECFF"/>
                </a:solidFill>
              </a:defRPr>
            </a:lvl1pPr>
          </a:lstStyle>
          <a:p>
            <a:r>
              <a:rPr lang="en-US" altLang="fr-FR"/>
              <a:t>Operating Systems II</a:t>
            </a:r>
          </a:p>
        </p:txBody>
      </p:sp>
      <p:sp>
        <p:nvSpPr>
          <p:cNvPr id="82951" name="Rectangle 7"/>
          <p:cNvSpPr>
            <a:spLocks noGrp="1" noChangeArrowheads="1"/>
          </p:cNvSpPr>
          <p:nvPr>
            <p:ph type="sldNum" sz="quarter" idx="4"/>
          </p:nvPr>
        </p:nvSpPr>
        <p:spPr/>
        <p:txBody>
          <a:bodyPr/>
          <a:lstStyle>
            <a:lvl1pPr>
              <a:defRPr>
                <a:solidFill>
                  <a:srgbClr val="CCECFF"/>
                </a:solidFill>
              </a:defRPr>
            </a:lvl1pPr>
          </a:lstStyle>
          <a:p>
            <a:fld id="{A031CF24-5571-47E3-B194-928674885279}" type="slidenum">
              <a:rPr lang="en-US" altLang="fr-FR"/>
              <a:pPr/>
              <a:t>‹N°›</a:t>
            </a:fld>
            <a:endParaRPr lang="en-US" altLang="fr-FR"/>
          </a:p>
        </p:txBody>
      </p:sp>
      <p:sp>
        <p:nvSpPr>
          <p:cNvPr id="82952" name="Rectangle 8"/>
          <p:cNvSpPr>
            <a:spLocks noChangeArrowheads="1"/>
          </p:cNvSpPr>
          <p:nvPr/>
        </p:nvSpPr>
        <p:spPr bwMode="ltGray">
          <a:xfrm>
            <a:off x="0" y="3543300"/>
            <a:ext cx="3343275" cy="122238"/>
          </a:xfrm>
          <a:prstGeom prst="rect">
            <a:avLst/>
          </a:prstGeom>
          <a:solidFill>
            <a:schemeClr val="bg2">
              <a:alpha val="50000"/>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fr-B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2000"/>
                                  </p:stCondLst>
                                  <p:childTnLst>
                                    <p:set>
                                      <p:cBhvr>
                                        <p:cTn id="6" dur="1" fill="hold">
                                          <p:stCondLst>
                                            <p:cond delay="0"/>
                                          </p:stCondLst>
                                        </p:cTn>
                                        <p:tgtEl>
                                          <p:spTgt spid="82946"/>
                                        </p:tgtEl>
                                        <p:attrNameLst>
                                          <p:attrName>style.visibility</p:attrName>
                                        </p:attrNameLst>
                                      </p:cBhvr>
                                      <p:to>
                                        <p:strVal val="visible"/>
                                      </p:to>
                                    </p:set>
                                    <p:animEffect transition="in" filter="wipe(up)">
                                      <p:cBhvr>
                                        <p:cTn id="7" dur="500"/>
                                        <p:tgtEl>
                                          <p:spTgt spid="82946"/>
                                        </p:tgtEl>
                                      </p:cBhvr>
                                    </p:animEffect>
                                  </p:childTnLst>
                                </p:cTn>
                              </p:par>
                            </p:childTnLst>
                          </p:cTn>
                        </p:par>
                        <p:par>
                          <p:cTn id="8" fill="hold" nodeType="afterGroup">
                            <p:stCondLst>
                              <p:cond delay="2500"/>
                            </p:stCondLst>
                            <p:childTnLst>
                              <p:par>
                                <p:cTn id="9" presetID="22" presetClass="entr" presetSubtype="2" fill="hold" nodeType="afterEffect">
                                  <p:stCondLst>
                                    <p:cond delay="3000"/>
                                  </p:stCondLst>
                                  <p:childTnLst>
                                    <p:set>
                                      <p:cBhvr>
                                        <p:cTn id="10" dur="1" fill="hold">
                                          <p:stCondLst>
                                            <p:cond delay="0"/>
                                          </p:stCondLst>
                                        </p:cTn>
                                        <p:tgtEl>
                                          <p:spTgt spid="82952"/>
                                        </p:tgtEl>
                                        <p:attrNameLst>
                                          <p:attrName>style.visibility</p:attrName>
                                        </p:attrNameLst>
                                      </p:cBhvr>
                                      <p:to>
                                        <p:strVal val="visible"/>
                                      </p:to>
                                    </p:set>
                                    <p:animEffect transition="in" filter="wipe(right)">
                                      <p:cBhvr>
                                        <p:cTn id="11" dur="500"/>
                                        <p:tgtEl>
                                          <p:spTgt spid="82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lvl1pPr>
          </a:lstStyle>
          <a:p>
            <a:endParaRPr lang="en-US" altLang="fr-FR"/>
          </a:p>
        </p:txBody>
      </p:sp>
      <p:sp>
        <p:nvSpPr>
          <p:cNvPr id="5" name="Espace réservé du pied de page 4"/>
          <p:cNvSpPr>
            <a:spLocks noGrp="1"/>
          </p:cNvSpPr>
          <p:nvPr>
            <p:ph type="ftr" sz="quarter" idx="11"/>
          </p:nvPr>
        </p:nvSpPr>
        <p:spPr/>
        <p:txBody>
          <a:bodyPr/>
          <a:lstStyle>
            <a:lvl1pPr>
              <a:defRPr/>
            </a:lvl1pPr>
          </a:lstStyle>
          <a:p>
            <a:r>
              <a:rPr lang="en-US" altLang="fr-FR"/>
              <a:t>Operating Systems II</a:t>
            </a:r>
          </a:p>
        </p:txBody>
      </p:sp>
      <p:sp>
        <p:nvSpPr>
          <p:cNvPr id="6" name="Espace réservé du numéro de diapositive 5"/>
          <p:cNvSpPr>
            <a:spLocks noGrp="1"/>
          </p:cNvSpPr>
          <p:nvPr>
            <p:ph type="sldNum" sz="quarter" idx="12"/>
          </p:nvPr>
        </p:nvSpPr>
        <p:spPr/>
        <p:txBody>
          <a:bodyPr/>
          <a:lstStyle>
            <a:lvl1pPr>
              <a:defRPr/>
            </a:lvl1pPr>
          </a:lstStyle>
          <a:p>
            <a:fld id="{6057117B-0706-411C-9235-DA808900094E}" type="slidenum">
              <a:rPr lang="en-US" altLang="fr-FR"/>
              <a:pPr/>
              <a:t>‹N°›</a:t>
            </a:fld>
            <a:endParaRPr lang="en-US" altLang="fr-FR"/>
          </a:p>
        </p:txBody>
      </p:sp>
    </p:spTree>
    <p:extLst>
      <p:ext uri="{BB962C8B-B14F-4D97-AF65-F5344CB8AC3E}">
        <p14:creationId xmlns:p14="http://schemas.microsoft.com/office/powerpoint/2010/main" val="350931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400800" y="457200"/>
            <a:ext cx="2057400" cy="5638800"/>
          </a:xfrm>
        </p:spPr>
        <p:txBody>
          <a:bodyPr vert="eaVert"/>
          <a:lstStyle/>
          <a:p>
            <a:r>
              <a:rPr lang="fr-FR"/>
              <a:t>Modifiez le style du titre</a:t>
            </a:r>
            <a:endParaRPr lang="fr-BE"/>
          </a:p>
        </p:txBody>
      </p:sp>
      <p:sp>
        <p:nvSpPr>
          <p:cNvPr id="3" name="Espace réservé du texte vertical 2"/>
          <p:cNvSpPr>
            <a:spLocks noGrp="1"/>
          </p:cNvSpPr>
          <p:nvPr>
            <p:ph type="body" orient="vert" idx="1"/>
          </p:nvPr>
        </p:nvSpPr>
        <p:spPr>
          <a:xfrm>
            <a:off x="228600" y="457200"/>
            <a:ext cx="6019800" cy="56388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lvl1pPr>
          </a:lstStyle>
          <a:p>
            <a:endParaRPr lang="en-US" altLang="fr-FR"/>
          </a:p>
        </p:txBody>
      </p:sp>
      <p:sp>
        <p:nvSpPr>
          <p:cNvPr id="5" name="Espace réservé du pied de page 4"/>
          <p:cNvSpPr>
            <a:spLocks noGrp="1"/>
          </p:cNvSpPr>
          <p:nvPr>
            <p:ph type="ftr" sz="quarter" idx="11"/>
          </p:nvPr>
        </p:nvSpPr>
        <p:spPr/>
        <p:txBody>
          <a:bodyPr/>
          <a:lstStyle>
            <a:lvl1pPr>
              <a:defRPr/>
            </a:lvl1pPr>
          </a:lstStyle>
          <a:p>
            <a:r>
              <a:rPr lang="en-US" altLang="fr-FR"/>
              <a:t>Operating Systems II</a:t>
            </a:r>
          </a:p>
        </p:txBody>
      </p:sp>
      <p:sp>
        <p:nvSpPr>
          <p:cNvPr id="6" name="Espace réservé du numéro de diapositive 5"/>
          <p:cNvSpPr>
            <a:spLocks noGrp="1"/>
          </p:cNvSpPr>
          <p:nvPr>
            <p:ph type="sldNum" sz="quarter" idx="12"/>
          </p:nvPr>
        </p:nvSpPr>
        <p:spPr/>
        <p:txBody>
          <a:bodyPr/>
          <a:lstStyle>
            <a:lvl1pPr>
              <a:defRPr/>
            </a:lvl1pPr>
          </a:lstStyle>
          <a:p>
            <a:fld id="{BB45EBD3-4C8E-4AC7-8C3C-5FF59B5D4046}" type="slidenum">
              <a:rPr lang="en-US" altLang="fr-FR"/>
              <a:pPr/>
              <a:t>‹N°›</a:t>
            </a:fld>
            <a:endParaRPr lang="en-US" altLang="fr-FR"/>
          </a:p>
        </p:txBody>
      </p:sp>
    </p:spTree>
    <p:extLst>
      <p:ext uri="{BB962C8B-B14F-4D97-AF65-F5344CB8AC3E}">
        <p14:creationId xmlns:p14="http://schemas.microsoft.com/office/powerpoint/2010/main" val="82615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lvl1pPr>
          </a:lstStyle>
          <a:p>
            <a:endParaRPr lang="en-US" altLang="fr-FR"/>
          </a:p>
        </p:txBody>
      </p:sp>
      <p:sp>
        <p:nvSpPr>
          <p:cNvPr id="5" name="Espace réservé du pied de page 4"/>
          <p:cNvSpPr>
            <a:spLocks noGrp="1"/>
          </p:cNvSpPr>
          <p:nvPr>
            <p:ph type="ftr" sz="quarter" idx="11"/>
          </p:nvPr>
        </p:nvSpPr>
        <p:spPr/>
        <p:txBody>
          <a:bodyPr/>
          <a:lstStyle>
            <a:lvl1pPr>
              <a:defRPr/>
            </a:lvl1pPr>
          </a:lstStyle>
          <a:p>
            <a:r>
              <a:rPr lang="en-US" altLang="fr-FR"/>
              <a:t>Operating Systems II</a:t>
            </a:r>
          </a:p>
        </p:txBody>
      </p:sp>
      <p:sp>
        <p:nvSpPr>
          <p:cNvPr id="6" name="Espace réservé du numéro de diapositive 5"/>
          <p:cNvSpPr>
            <a:spLocks noGrp="1"/>
          </p:cNvSpPr>
          <p:nvPr>
            <p:ph type="sldNum" sz="quarter" idx="12"/>
          </p:nvPr>
        </p:nvSpPr>
        <p:spPr/>
        <p:txBody>
          <a:bodyPr/>
          <a:lstStyle>
            <a:lvl1pPr>
              <a:defRPr/>
            </a:lvl1pPr>
          </a:lstStyle>
          <a:p>
            <a:fld id="{3283FB1A-20F7-4AB0-9185-941D5DF9C7A2}" type="slidenum">
              <a:rPr lang="en-US" altLang="fr-FR"/>
              <a:pPr/>
              <a:t>‹N°›</a:t>
            </a:fld>
            <a:endParaRPr lang="en-US" altLang="fr-FR"/>
          </a:p>
        </p:txBody>
      </p:sp>
    </p:spTree>
    <p:extLst>
      <p:ext uri="{BB962C8B-B14F-4D97-AF65-F5344CB8AC3E}">
        <p14:creationId xmlns:p14="http://schemas.microsoft.com/office/powerpoint/2010/main" val="2573110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38"/>
            <a:ext cx="7886700" cy="2852737"/>
          </a:xfrm>
        </p:spPr>
        <p:txBody>
          <a:bodyPr/>
          <a:lstStyle>
            <a:lvl1pPr>
              <a:defRPr sz="6000"/>
            </a:lvl1pPr>
          </a:lstStyle>
          <a:p>
            <a:r>
              <a:rPr lang="fr-FR"/>
              <a:t>Modifiez le style du titre</a:t>
            </a:r>
            <a:endParaRPr lang="fr-BE"/>
          </a:p>
        </p:txBody>
      </p:sp>
      <p:sp>
        <p:nvSpPr>
          <p:cNvPr id="3" name="Espace réservé du texte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Modifier les styles du texte du masque</a:t>
            </a:r>
          </a:p>
        </p:txBody>
      </p:sp>
      <p:sp>
        <p:nvSpPr>
          <p:cNvPr id="4" name="Espace réservé de la date 3"/>
          <p:cNvSpPr>
            <a:spLocks noGrp="1"/>
          </p:cNvSpPr>
          <p:nvPr>
            <p:ph type="dt" sz="half" idx="10"/>
          </p:nvPr>
        </p:nvSpPr>
        <p:spPr/>
        <p:txBody>
          <a:bodyPr/>
          <a:lstStyle>
            <a:lvl1pPr>
              <a:defRPr/>
            </a:lvl1pPr>
          </a:lstStyle>
          <a:p>
            <a:endParaRPr lang="en-US" altLang="fr-FR"/>
          </a:p>
        </p:txBody>
      </p:sp>
      <p:sp>
        <p:nvSpPr>
          <p:cNvPr id="5" name="Espace réservé du pied de page 4"/>
          <p:cNvSpPr>
            <a:spLocks noGrp="1"/>
          </p:cNvSpPr>
          <p:nvPr>
            <p:ph type="ftr" sz="quarter" idx="11"/>
          </p:nvPr>
        </p:nvSpPr>
        <p:spPr/>
        <p:txBody>
          <a:bodyPr/>
          <a:lstStyle>
            <a:lvl1pPr>
              <a:defRPr/>
            </a:lvl1pPr>
          </a:lstStyle>
          <a:p>
            <a:r>
              <a:rPr lang="en-US" altLang="fr-FR"/>
              <a:t>Operating Systems II</a:t>
            </a:r>
          </a:p>
        </p:txBody>
      </p:sp>
      <p:sp>
        <p:nvSpPr>
          <p:cNvPr id="6" name="Espace réservé du numéro de diapositive 5"/>
          <p:cNvSpPr>
            <a:spLocks noGrp="1"/>
          </p:cNvSpPr>
          <p:nvPr>
            <p:ph type="sldNum" sz="quarter" idx="12"/>
          </p:nvPr>
        </p:nvSpPr>
        <p:spPr/>
        <p:txBody>
          <a:bodyPr/>
          <a:lstStyle>
            <a:lvl1pPr>
              <a:defRPr/>
            </a:lvl1pPr>
          </a:lstStyle>
          <a:p>
            <a:fld id="{3ECCF1D1-ECC4-4D0A-9155-91B47F93945E}" type="slidenum">
              <a:rPr lang="en-US" altLang="fr-FR"/>
              <a:pPr/>
              <a:t>‹N°›</a:t>
            </a:fld>
            <a:endParaRPr lang="en-US" altLang="fr-FR"/>
          </a:p>
        </p:txBody>
      </p:sp>
    </p:spTree>
    <p:extLst>
      <p:ext uri="{BB962C8B-B14F-4D97-AF65-F5344CB8AC3E}">
        <p14:creationId xmlns:p14="http://schemas.microsoft.com/office/powerpoint/2010/main" val="2453499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sz="half" idx="1"/>
          </p:nvPr>
        </p:nvSpPr>
        <p:spPr>
          <a:xfrm>
            <a:off x="685800" y="1981200"/>
            <a:ext cx="3810000" cy="41148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981200"/>
            <a:ext cx="3810000" cy="41148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lvl1pPr>
              <a:defRPr/>
            </a:lvl1pPr>
          </a:lstStyle>
          <a:p>
            <a:endParaRPr lang="en-US" altLang="fr-FR"/>
          </a:p>
        </p:txBody>
      </p:sp>
      <p:sp>
        <p:nvSpPr>
          <p:cNvPr id="6" name="Espace réservé du pied de page 5"/>
          <p:cNvSpPr>
            <a:spLocks noGrp="1"/>
          </p:cNvSpPr>
          <p:nvPr>
            <p:ph type="ftr" sz="quarter" idx="11"/>
          </p:nvPr>
        </p:nvSpPr>
        <p:spPr/>
        <p:txBody>
          <a:bodyPr/>
          <a:lstStyle>
            <a:lvl1pPr>
              <a:defRPr/>
            </a:lvl1pPr>
          </a:lstStyle>
          <a:p>
            <a:r>
              <a:rPr lang="en-US" altLang="fr-FR"/>
              <a:t>Operating Systems II</a:t>
            </a:r>
          </a:p>
        </p:txBody>
      </p:sp>
      <p:sp>
        <p:nvSpPr>
          <p:cNvPr id="7" name="Espace réservé du numéro de diapositive 6"/>
          <p:cNvSpPr>
            <a:spLocks noGrp="1"/>
          </p:cNvSpPr>
          <p:nvPr>
            <p:ph type="sldNum" sz="quarter" idx="12"/>
          </p:nvPr>
        </p:nvSpPr>
        <p:spPr/>
        <p:txBody>
          <a:bodyPr/>
          <a:lstStyle>
            <a:lvl1pPr>
              <a:defRPr/>
            </a:lvl1pPr>
          </a:lstStyle>
          <a:p>
            <a:fld id="{D6E1F054-8410-4244-874A-72A3BCE86279}" type="slidenum">
              <a:rPr lang="en-US" altLang="fr-FR"/>
              <a:pPr/>
              <a:t>‹N°›</a:t>
            </a:fld>
            <a:endParaRPr lang="en-US" altLang="fr-FR"/>
          </a:p>
        </p:txBody>
      </p:sp>
    </p:spTree>
    <p:extLst>
      <p:ext uri="{BB962C8B-B14F-4D97-AF65-F5344CB8AC3E}">
        <p14:creationId xmlns:p14="http://schemas.microsoft.com/office/powerpoint/2010/main" val="2572878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30238" y="365125"/>
            <a:ext cx="7886700" cy="1325563"/>
          </a:xfrm>
        </p:spPr>
        <p:txBody>
          <a:bodyPr/>
          <a:lstStyle/>
          <a:p>
            <a:r>
              <a:rPr lang="fr-FR"/>
              <a:t>Modifiez le style du titre</a:t>
            </a:r>
            <a:endParaRPr lang="fr-BE"/>
          </a:p>
        </p:txBody>
      </p:sp>
      <p:sp>
        <p:nvSpPr>
          <p:cNvPr id="3" name="Espace réservé du text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630238" y="2505075"/>
            <a:ext cx="386873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4629150" y="2505075"/>
            <a:ext cx="38877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lvl1pPr>
              <a:defRPr/>
            </a:lvl1pPr>
          </a:lstStyle>
          <a:p>
            <a:endParaRPr lang="en-US" altLang="fr-FR"/>
          </a:p>
        </p:txBody>
      </p:sp>
      <p:sp>
        <p:nvSpPr>
          <p:cNvPr id="8" name="Espace réservé du pied de page 7"/>
          <p:cNvSpPr>
            <a:spLocks noGrp="1"/>
          </p:cNvSpPr>
          <p:nvPr>
            <p:ph type="ftr" sz="quarter" idx="11"/>
          </p:nvPr>
        </p:nvSpPr>
        <p:spPr/>
        <p:txBody>
          <a:bodyPr/>
          <a:lstStyle>
            <a:lvl1pPr>
              <a:defRPr/>
            </a:lvl1pPr>
          </a:lstStyle>
          <a:p>
            <a:r>
              <a:rPr lang="en-US" altLang="fr-FR"/>
              <a:t>Operating Systems II</a:t>
            </a:r>
          </a:p>
        </p:txBody>
      </p:sp>
      <p:sp>
        <p:nvSpPr>
          <p:cNvPr id="9" name="Espace réservé du numéro de diapositive 8"/>
          <p:cNvSpPr>
            <a:spLocks noGrp="1"/>
          </p:cNvSpPr>
          <p:nvPr>
            <p:ph type="sldNum" sz="quarter" idx="12"/>
          </p:nvPr>
        </p:nvSpPr>
        <p:spPr/>
        <p:txBody>
          <a:bodyPr/>
          <a:lstStyle>
            <a:lvl1pPr>
              <a:defRPr/>
            </a:lvl1pPr>
          </a:lstStyle>
          <a:p>
            <a:fld id="{8E7C589D-D001-4A9D-B473-5EE0B5D1EFAB}" type="slidenum">
              <a:rPr lang="en-US" altLang="fr-FR"/>
              <a:pPr/>
              <a:t>‹N°›</a:t>
            </a:fld>
            <a:endParaRPr lang="en-US" altLang="fr-FR"/>
          </a:p>
        </p:txBody>
      </p:sp>
    </p:spTree>
    <p:extLst>
      <p:ext uri="{BB962C8B-B14F-4D97-AF65-F5344CB8AC3E}">
        <p14:creationId xmlns:p14="http://schemas.microsoft.com/office/powerpoint/2010/main" val="375563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e la date 2"/>
          <p:cNvSpPr>
            <a:spLocks noGrp="1"/>
          </p:cNvSpPr>
          <p:nvPr>
            <p:ph type="dt" sz="half" idx="10"/>
          </p:nvPr>
        </p:nvSpPr>
        <p:spPr/>
        <p:txBody>
          <a:bodyPr/>
          <a:lstStyle>
            <a:lvl1pPr>
              <a:defRPr/>
            </a:lvl1pPr>
          </a:lstStyle>
          <a:p>
            <a:endParaRPr lang="en-US" altLang="fr-FR"/>
          </a:p>
        </p:txBody>
      </p:sp>
      <p:sp>
        <p:nvSpPr>
          <p:cNvPr id="4" name="Espace réservé du pied de page 3"/>
          <p:cNvSpPr>
            <a:spLocks noGrp="1"/>
          </p:cNvSpPr>
          <p:nvPr>
            <p:ph type="ftr" sz="quarter" idx="11"/>
          </p:nvPr>
        </p:nvSpPr>
        <p:spPr/>
        <p:txBody>
          <a:bodyPr/>
          <a:lstStyle>
            <a:lvl1pPr>
              <a:defRPr/>
            </a:lvl1pPr>
          </a:lstStyle>
          <a:p>
            <a:r>
              <a:rPr lang="en-US" altLang="fr-FR"/>
              <a:t>Operating Systems II</a:t>
            </a:r>
          </a:p>
        </p:txBody>
      </p:sp>
      <p:sp>
        <p:nvSpPr>
          <p:cNvPr id="5" name="Espace réservé du numéro de diapositive 4"/>
          <p:cNvSpPr>
            <a:spLocks noGrp="1"/>
          </p:cNvSpPr>
          <p:nvPr>
            <p:ph type="sldNum" sz="quarter" idx="12"/>
          </p:nvPr>
        </p:nvSpPr>
        <p:spPr/>
        <p:txBody>
          <a:bodyPr/>
          <a:lstStyle>
            <a:lvl1pPr>
              <a:defRPr/>
            </a:lvl1pPr>
          </a:lstStyle>
          <a:p>
            <a:fld id="{1EE2364F-D58C-49AC-A25D-7ECB99559FBD}" type="slidenum">
              <a:rPr lang="en-US" altLang="fr-FR"/>
              <a:pPr/>
              <a:t>‹N°›</a:t>
            </a:fld>
            <a:endParaRPr lang="en-US" altLang="fr-FR"/>
          </a:p>
        </p:txBody>
      </p:sp>
    </p:spTree>
    <p:extLst>
      <p:ext uri="{BB962C8B-B14F-4D97-AF65-F5344CB8AC3E}">
        <p14:creationId xmlns:p14="http://schemas.microsoft.com/office/powerpoint/2010/main" val="1578319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en-US" altLang="fr-FR"/>
          </a:p>
        </p:txBody>
      </p:sp>
      <p:sp>
        <p:nvSpPr>
          <p:cNvPr id="3" name="Espace réservé du pied de page 2"/>
          <p:cNvSpPr>
            <a:spLocks noGrp="1"/>
          </p:cNvSpPr>
          <p:nvPr>
            <p:ph type="ftr" sz="quarter" idx="11"/>
          </p:nvPr>
        </p:nvSpPr>
        <p:spPr/>
        <p:txBody>
          <a:bodyPr/>
          <a:lstStyle>
            <a:lvl1pPr>
              <a:defRPr/>
            </a:lvl1pPr>
          </a:lstStyle>
          <a:p>
            <a:r>
              <a:rPr lang="en-US" altLang="fr-FR"/>
              <a:t>Operating Systems II</a:t>
            </a:r>
          </a:p>
        </p:txBody>
      </p:sp>
      <p:sp>
        <p:nvSpPr>
          <p:cNvPr id="4" name="Espace réservé du numéro de diapositive 3"/>
          <p:cNvSpPr>
            <a:spLocks noGrp="1"/>
          </p:cNvSpPr>
          <p:nvPr>
            <p:ph type="sldNum" sz="quarter" idx="12"/>
          </p:nvPr>
        </p:nvSpPr>
        <p:spPr/>
        <p:txBody>
          <a:bodyPr/>
          <a:lstStyle>
            <a:lvl1pPr>
              <a:defRPr/>
            </a:lvl1pPr>
          </a:lstStyle>
          <a:p>
            <a:fld id="{6C59C01B-194C-4E1C-B748-FA0D2C323D33}" type="slidenum">
              <a:rPr lang="en-US" altLang="fr-FR"/>
              <a:pPr/>
              <a:t>‹N°›</a:t>
            </a:fld>
            <a:endParaRPr lang="en-US" altLang="fr-FR"/>
          </a:p>
        </p:txBody>
      </p:sp>
    </p:spTree>
    <p:extLst>
      <p:ext uri="{BB962C8B-B14F-4D97-AF65-F5344CB8AC3E}">
        <p14:creationId xmlns:p14="http://schemas.microsoft.com/office/powerpoint/2010/main" val="104490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lstStyle>
            <a:lvl1pPr>
              <a:defRPr sz="3200"/>
            </a:lvl1pPr>
          </a:lstStyle>
          <a:p>
            <a:r>
              <a:rPr lang="fr-FR"/>
              <a:t>Modifiez le style du titre</a:t>
            </a:r>
            <a:endParaRPr lang="fr-BE"/>
          </a:p>
        </p:txBody>
      </p:sp>
      <p:sp>
        <p:nvSpPr>
          <p:cNvPr id="3" name="Espace réservé du contenu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en-US" altLang="fr-FR"/>
          </a:p>
        </p:txBody>
      </p:sp>
      <p:sp>
        <p:nvSpPr>
          <p:cNvPr id="6" name="Espace réservé du pied de page 5"/>
          <p:cNvSpPr>
            <a:spLocks noGrp="1"/>
          </p:cNvSpPr>
          <p:nvPr>
            <p:ph type="ftr" sz="quarter" idx="11"/>
          </p:nvPr>
        </p:nvSpPr>
        <p:spPr/>
        <p:txBody>
          <a:bodyPr/>
          <a:lstStyle>
            <a:lvl1pPr>
              <a:defRPr/>
            </a:lvl1pPr>
          </a:lstStyle>
          <a:p>
            <a:r>
              <a:rPr lang="en-US" altLang="fr-FR"/>
              <a:t>Operating Systems II</a:t>
            </a:r>
          </a:p>
        </p:txBody>
      </p:sp>
      <p:sp>
        <p:nvSpPr>
          <p:cNvPr id="7" name="Espace réservé du numéro de diapositive 6"/>
          <p:cNvSpPr>
            <a:spLocks noGrp="1"/>
          </p:cNvSpPr>
          <p:nvPr>
            <p:ph type="sldNum" sz="quarter" idx="12"/>
          </p:nvPr>
        </p:nvSpPr>
        <p:spPr/>
        <p:txBody>
          <a:bodyPr/>
          <a:lstStyle>
            <a:lvl1pPr>
              <a:defRPr/>
            </a:lvl1pPr>
          </a:lstStyle>
          <a:p>
            <a:fld id="{DDF8C4BC-4752-468A-A6B6-DD6821E42C74}" type="slidenum">
              <a:rPr lang="en-US" altLang="fr-FR"/>
              <a:pPr/>
              <a:t>‹N°›</a:t>
            </a:fld>
            <a:endParaRPr lang="en-US" altLang="fr-FR"/>
          </a:p>
        </p:txBody>
      </p:sp>
    </p:spTree>
    <p:extLst>
      <p:ext uri="{BB962C8B-B14F-4D97-AF65-F5344CB8AC3E}">
        <p14:creationId xmlns:p14="http://schemas.microsoft.com/office/powerpoint/2010/main" val="3974274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lstStyle>
            <a:lvl1pPr>
              <a:defRPr sz="3200"/>
            </a:lvl1pPr>
          </a:lstStyle>
          <a:p>
            <a:r>
              <a:rPr lang="fr-FR"/>
              <a:t>Modifiez le style du titre</a:t>
            </a:r>
            <a:endParaRPr lang="fr-BE"/>
          </a:p>
        </p:txBody>
      </p:sp>
      <p:sp>
        <p:nvSpPr>
          <p:cNvPr id="3" name="Espace réservé pour une imag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en-US" altLang="fr-FR"/>
          </a:p>
        </p:txBody>
      </p:sp>
      <p:sp>
        <p:nvSpPr>
          <p:cNvPr id="6" name="Espace réservé du pied de page 5"/>
          <p:cNvSpPr>
            <a:spLocks noGrp="1"/>
          </p:cNvSpPr>
          <p:nvPr>
            <p:ph type="ftr" sz="quarter" idx="11"/>
          </p:nvPr>
        </p:nvSpPr>
        <p:spPr/>
        <p:txBody>
          <a:bodyPr/>
          <a:lstStyle>
            <a:lvl1pPr>
              <a:defRPr/>
            </a:lvl1pPr>
          </a:lstStyle>
          <a:p>
            <a:r>
              <a:rPr lang="en-US" altLang="fr-FR"/>
              <a:t>Operating Systems II</a:t>
            </a:r>
          </a:p>
        </p:txBody>
      </p:sp>
      <p:sp>
        <p:nvSpPr>
          <p:cNvPr id="7" name="Espace réservé du numéro de diapositive 6"/>
          <p:cNvSpPr>
            <a:spLocks noGrp="1"/>
          </p:cNvSpPr>
          <p:nvPr>
            <p:ph type="sldNum" sz="quarter" idx="12"/>
          </p:nvPr>
        </p:nvSpPr>
        <p:spPr/>
        <p:txBody>
          <a:bodyPr/>
          <a:lstStyle>
            <a:lvl1pPr>
              <a:defRPr/>
            </a:lvl1pPr>
          </a:lstStyle>
          <a:p>
            <a:fld id="{BD077688-630D-45D4-8D71-5F2598F749A8}" type="slidenum">
              <a:rPr lang="en-US" altLang="fr-FR"/>
              <a:pPr/>
              <a:t>‹N°›</a:t>
            </a:fld>
            <a:endParaRPr lang="en-US" altLang="fr-FR"/>
          </a:p>
        </p:txBody>
      </p:sp>
    </p:spTree>
    <p:extLst>
      <p:ext uri="{BB962C8B-B14F-4D97-AF65-F5344CB8AC3E}">
        <p14:creationId xmlns:p14="http://schemas.microsoft.com/office/powerpoint/2010/main" val="181139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228600"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fr-FR"/>
              <a:t>Click to edit Master title style</a:t>
            </a:r>
          </a:p>
        </p:txBody>
      </p:sp>
      <p:sp>
        <p:nvSpPr>
          <p:cNvPr id="8192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81924" name="Rectangle 4"/>
          <p:cNvSpPr>
            <a:spLocks noGrp="1" noChangeArrowheads="1"/>
          </p:cNvSpPr>
          <p:nvPr>
            <p:ph type="dt" sz="half" idx="2"/>
          </p:nvPr>
        </p:nvSpPr>
        <p:spPr bwMode="auto">
          <a:xfrm>
            <a:off x="685800" y="61722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a:spcBef>
                <a:spcPct val="50000"/>
              </a:spcBef>
              <a:buClrTx/>
              <a:buSzTx/>
              <a:buFontTx/>
              <a:buNone/>
              <a:defRPr kumimoji="0" sz="1400">
                <a:effectLst/>
                <a:latin typeface="Times New Roman" panose="02020603050405020304" pitchFamily="18" charset="0"/>
              </a:defRPr>
            </a:lvl1pPr>
          </a:lstStyle>
          <a:p>
            <a:endParaRPr lang="en-US" altLang="fr-FR"/>
          </a:p>
        </p:txBody>
      </p:sp>
      <p:sp>
        <p:nvSpPr>
          <p:cNvPr id="81925" name="Rectangle 5"/>
          <p:cNvSpPr>
            <a:spLocks noGrp="1" noChangeArrowheads="1"/>
          </p:cNvSpPr>
          <p:nvPr>
            <p:ph type="ftr" sz="quarter" idx="3"/>
          </p:nvPr>
        </p:nvSpPr>
        <p:spPr bwMode="auto">
          <a:xfrm>
            <a:off x="381000" y="61722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buClrTx/>
              <a:buSzTx/>
              <a:buFontTx/>
              <a:buNone/>
              <a:defRPr kumimoji="0" sz="1400">
                <a:effectLst/>
                <a:latin typeface="Times New Roman" panose="02020603050405020304" pitchFamily="18" charset="0"/>
              </a:defRPr>
            </a:lvl1pPr>
          </a:lstStyle>
          <a:p>
            <a:r>
              <a:rPr lang="en-US" altLang="fr-FR"/>
              <a:t>Operating Systems II</a:t>
            </a:r>
          </a:p>
        </p:txBody>
      </p:sp>
      <p:sp>
        <p:nvSpPr>
          <p:cNvPr id="81926"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buClrTx/>
              <a:buSzTx/>
              <a:buFontTx/>
              <a:buNone/>
              <a:defRPr kumimoji="0" sz="1400">
                <a:effectLst/>
                <a:latin typeface="Times New Roman" panose="02020603050405020304" pitchFamily="18" charset="0"/>
              </a:defRPr>
            </a:lvl1pPr>
          </a:lstStyle>
          <a:p>
            <a:fld id="{F12E90DA-236A-4E57-BB3B-5A777761B380}" type="slidenum">
              <a:rPr lang="en-US" altLang="fr-FR"/>
              <a:pPr/>
              <a:t>‹N°›</a:t>
            </a:fld>
            <a:endParaRPr lang="en-US" altLang="fr-FR"/>
          </a:p>
        </p:txBody>
      </p:sp>
      <p:sp>
        <p:nvSpPr>
          <p:cNvPr id="81927" name="Rectangle 7"/>
          <p:cNvSpPr>
            <a:spLocks noChangeArrowheads="1"/>
          </p:cNvSpPr>
          <p:nvPr/>
        </p:nvSpPr>
        <p:spPr bwMode="gray">
          <a:xfrm>
            <a:off x="0" y="1638300"/>
            <a:ext cx="3343275" cy="122238"/>
          </a:xfrm>
          <a:prstGeom prst="rect">
            <a:avLst/>
          </a:prstGeom>
          <a:solidFill>
            <a:schemeClr val="bg2">
              <a:alpha val="50000"/>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fr-BE"/>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3000"/>
                                  </p:stCondLst>
                                  <p:childTnLst>
                                    <p:set>
                                      <p:cBhvr>
                                        <p:cTn id="6" dur="1" fill="hold">
                                          <p:stCondLst>
                                            <p:cond delay="0"/>
                                          </p:stCondLst>
                                        </p:cTn>
                                        <p:tgtEl>
                                          <p:spTgt spid="81927"/>
                                        </p:tgtEl>
                                        <p:attrNameLst>
                                          <p:attrName>style.visibility</p:attrName>
                                        </p:attrNameLst>
                                      </p:cBhvr>
                                      <p:to>
                                        <p:strVal val="visible"/>
                                      </p:to>
                                    </p:set>
                                    <p:animEffect transition="in" filter="wipe(right)">
                                      <p:cBhvr>
                                        <p:cTn id="7" dur="500"/>
                                        <p:tgtEl>
                                          <p:spTgt spid="81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txStyles>
    <p:titleStyle>
      <a:lvl1pPr algn="l" rtl="0" eaLnBrk="0" fontAlgn="base" hangingPunct="0">
        <a:spcBef>
          <a:spcPct val="0"/>
        </a:spcBef>
        <a:spcAft>
          <a:spcPct val="0"/>
        </a:spcAft>
        <a:defRPr kumimoji="1" sz="32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5pPr>
      <a:lvl6pPr marL="457200"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6pPr>
      <a:lvl7pPr marL="914400"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7pPr>
      <a:lvl8pPr marL="1371600"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8pPr>
      <a:lvl9pPr marL="1828800" algn="l" rtl="0" eaLnBrk="0" fontAlgn="base" hangingPunct="0">
        <a:spcBef>
          <a:spcPct val="0"/>
        </a:spcBef>
        <a:spcAft>
          <a:spcPct val="0"/>
        </a:spcAft>
        <a:defRPr kumimoji="1" sz="3200">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75000"/>
        <a:buFont typeface="Monotype Sorts" pitchFamily="2" charset="2"/>
        <a:buChar char="n"/>
        <a:defRPr kumimoji="1" sz="28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Char char="–"/>
        <a:defRPr kumimoji="1" sz="24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folHlink"/>
        </a:buClr>
        <a:buSzPct val="60000"/>
        <a:buFont typeface="Monotype Sorts" pitchFamily="2" charset="2"/>
        <a:buChar char="n"/>
        <a:defRPr kumimoji="1" sz="20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kumimoji="1"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folHlink"/>
        </a:buClr>
        <a:buSzPct val="50000"/>
        <a:buFont typeface="Monotype Sorts" pitchFamily="2" charset="2"/>
        <a:buChar char="n"/>
        <a:defRPr kumimoji="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6.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4.wmf"/><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ctr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GB" altLang="fr-FR"/>
              <a:t>Inter-Process Communication ( 3 ).</a:t>
            </a:r>
          </a:p>
        </p:txBody>
      </p:sp>
      <p:sp>
        <p:nvSpPr>
          <p:cNvPr id="111619" name="Rectangle 3"/>
          <p:cNvSpPr>
            <a:spLocks noGrp="1" noChangeArrowheads="1"/>
          </p:cNvSpPr>
          <p:nvPr>
            <p:ph type="subTitle" idx="1"/>
          </p:nvPr>
        </p:nvSpPr>
        <p:spPr>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marL="342900" indent="-342900"/>
            <a:endParaRPr lang="fr-FR" altLang="fr-F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35843"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27B20644-C375-4A56-B61B-FD4A14683066}" type="slidenum">
              <a:rPr kumimoji="0" lang="en-US" altLang="fr-FR" sz="1400" smtClean="0">
                <a:latin typeface="Times New Roman" panose="02020603050405020304" pitchFamily="18" charset="0"/>
              </a:rPr>
              <a:pPr>
                <a:spcBef>
                  <a:spcPct val="50000"/>
                </a:spcBef>
                <a:buClrTx/>
                <a:buSzTx/>
                <a:buFontTx/>
                <a:buNone/>
              </a:pPr>
              <a:t>10</a:t>
            </a:fld>
            <a:endParaRPr kumimoji="0" lang="en-US" altLang="fr-FR" sz="1400">
              <a:latin typeface="Times New Roman" panose="02020603050405020304" pitchFamily="18" charset="0"/>
            </a:endParaRPr>
          </a:p>
        </p:txBody>
      </p:sp>
      <p:sp>
        <p:nvSpPr>
          <p:cNvPr id="168962"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dirty="0"/>
              <a:t>Sleep and </a:t>
            </a:r>
            <a:r>
              <a:rPr lang="en-GB" altLang="fr-FR" dirty="0" err="1"/>
              <a:t>wake_up</a:t>
            </a:r>
            <a:r>
              <a:rPr lang="en-GB" altLang="fr-FR" dirty="0"/>
              <a:t>.</a:t>
            </a:r>
          </a:p>
        </p:txBody>
      </p:sp>
      <p:sp>
        <p:nvSpPr>
          <p:cNvPr id="168963" name="Rectangle 3"/>
          <p:cNvSpPr>
            <a:spLocks noGrp="1" noChangeArrowheads="1"/>
          </p:cNvSpPr>
          <p:nvPr>
            <p:ph type="body" idx="1"/>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defRPr/>
            </a:pPr>
            <a:r>
              <a:rPr lang="en-GB" altLang="fr-FR" dirty="0"/>
              <a:t>System’s primitives</a:t>
            </a:r>
          </a:p>
          <a:p>
            <a:pPr lvl="1">
              <a:defRPr/>
            </a:pPr>
            <a:r>
              <a:rPr lang="en-GB" altLang="fr-FR" dirty="0"/>
              <a:t>Sleep: changes process state from running to waiting</a:t>
            </a:r>
          </a:p>
          <a:p>
            <a:pPr lvl="1">
              <a:defRPr/>
            </a:pPr>
            <a:r>
              <a:rPr lang="en-GB" altLang="fr-FR" dirty="0" err="1"/>
              <a:t>Wake_up</a:t>
            </a:r>
            <a:r>
              <a:rPr lang="en-GB" altLang="fr-FR" dirty="0"/>
              <a:t>: changes process state from waiting to ready.</a:t>
            </a:r>
          </a:p>
          <a:p>
            <a:pPr>
              <a:defRPr/>
            </a:pPr>
            <a:r>
              <a:rPr lang="en-GB" altLang="fr-FR" dirty="0"/>
              <a:t>Avoid busy waiting.</a:t>
            </a:r>
          </a:p>
        </p:txBody>
      </p:sp>
      <p:pic>
        <p:nvPicPr>
          <p:cNvPr id="35846"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4232275"/>
            <a:ext cx="3886200"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 1" descr="File:Face-sleep.svg - Wikimedia Common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5786" y="4539856"/>
            <a:ext cx="605780" cy="605780"/>
          </a:xfrm>
          <a:prstGeom prst="rect">
            <a:avLst/>
          </a:prstGeom>
        </p:spPr>
      </p:pic>
      <p:pic>
        <p:nvPicPr>
          <p:cNvPr id="1026" name="Picture 5" descr="image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0607" y="5924550"/>
            <a:ext cx="598584"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58223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168963">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nodeType="afterEffect">
                                  <p:stCondLst>
                                    <p:cond delay="1000"/>
                                  </p:stCondLst>
                                  <p:childTnLst>
                                    <p:set>
                                      <p:cBhvr>
                                        <p:cTn id="9" dur="1" fill="hold">
                                          <p:stCondLst>
                                            <p:cond delay="0"/>
                                          </p:stCondLst>
                                        </p:cTn>
                                        <p:tgtEl>
                                          <p:spTgt spid="168963">
                                            <p:txEl>
                                              <p:pRg st="1" end="1"/>
                                            </p:txEl>
                                          </p:spTgt>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1000"/>
                                  </p:stCondLst>
                                  <p:childTnLst>
                                    <p:set>
                                      <p:cBhvr>
                                        <p:cTn id="12" dur="1" fill="hold">
                                          <p:stCondLst>
                                            <p:cond delay="0"/>
                                          </p:stCondLst>
                                        </p:cTn>
                                        <p:tgtEl>
                                          <p:spTgt spid="168963">
                                            <p:txEl>
                                              <p:pRg st="2" end="2"/>
                                            </p:txEl>
                                          </p:spTgt>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nodeType="afterEffect">
                                  <p:stCondLst>
                                    <p:cond delay="1000"/>
                                  </p:stCondLst>
                                  <p:childTnLst>
                                    <p:set>
                                      <p:cBhvr>
                                        <p:cTn id="15" dur="1" fill="hold">
                                          <p:stCondLst>
                                            <p:cond delay="0"/>
                                          </p:stCondLst>
                                        </p:cTn>
                                        <p:tgtEl>
                                          <p:spTgt spid="168963">
                                            <p:txEl>
                                              <p:pRg st="3" end="3"/>
                                            </p:txEl>
                                          </p:spTgt>
                                        </p:tgtEl>
                                        <p:attrNameLst>
                                          <p:attrName>style.visibility</p:attrName>
                                        </p:attrNameLst>
                                      </p:cBhvr>
                                      <p:to>
                                        <p:strVal val="visible"/>
                                      </p:to>
                                    </p:set>
                                  </p:childTnLst>
                                </p:cTn>
                              </p:par>
                            </p:childTnLst>
                          </p:cTn>
                        </p:par>
                        <p:par>
                          <p:cTn id="16" fill="hold">
                            <p:stCondLst>
                              <p:cond delay="4000"/>
                            </p:stCondLst>
                            <p:childTnLst>
                              <p:par>
                                <p:cTn id="17" presetID="10" presetClass="entr" presetSubtype="0" fill="hold" nodeType="afterEffect">
                                  <p:stCondLst>
                                    <p:cond delay="1000"/>
                                  </p:stCondLst>
                                  <p:childTnLst>
                                    <p:set>
                                      <p:cBhvr>
                                        <p:cTn id="18" dur="1" fill="hold">
                                          <p:stCondLst>
                                            <p:cond delay="0"/>
                                          </p:stCondLst>
                                        </p:cTn>
                                        <p:tgtEl>
                                          <p:spTgt spid="35846"/>
                                        </p:tgtEl>
                                        <p:attrNameLst>
                                          <p:attrName>style.visibility</p:attrName>
                                        </p:attrNameLst>
                                      </p:cBhvr>
                                      <p:to>
                                        <p:strVal val="visible"/>
                                      </p:to>
                                    </p:set>
                                    <p:animEffect transition="in" filter="fade">
                                      <p:cBhvr>
                                        <p:cTn id="19" dur="2000"/>
                                        <p:tgtEl>
                                          <p:spTgt spid="35846"/>
                                        </p:tgtEl>
                                      </p:cBhvr>
                                    </p:animEffect>
                                  </p:childTnLst>
                                </p:cTn>
                              </p:par>
                            </p:childTnLst>
                          </p:cTn>
                        </p:par>
                        <p:par>
                          <p:cTn id="20" fill="hold">
                            <p:stCondLst>
                              <p:cond delay="7000"/>
                            </p:stCondLst>
                            <p:childTnLst>
                              <p:par>
                                <p:cTn id="21" presetID="10" presetClass="entr" presetSubtype="0" fill="hold" nodeType="afterEffect">
                                  <p:stCondLst>
                                    <p:cond delay="50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par>
                          <p:cTn id="24" fill="hold">
                            <p:stCondLst>
                              <p:cond delay="8000"/>
                            </p:stCondLst>
                            <p:childTnLst>
                              <p:par>
                                <p:cTn id="25" presetID="10" presetClass="entr" presetSubtype="0" fill="hold" nodeType="afterEffect">
                                  <p:stCondLst>
                                    <p:cond delay="50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37891"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E048E0BD-CB06-411F-AF5F-3469004CD549}" type="slidenum">
              <a:rPr kumimoji="0" lang="en-US" altLang="fr-FR" sz="1400" smtClean="0">
                <a:latin typeface="Times New Roman" panose="02020603050405020304" pitchFamily="18" charset="0"/>
              </a:rPr>
              <a:pPr>
                <a:spcBef>
                  <a:spcPct val="50000"/>
                </a:spcBef>
                <a:buClrTx/>
                <a:buSzTx/>
                <a:buFontTx/>
                <a:buNone/>
              </a:pPr>
              <a:t>11</a:t>
            </a:fld>
            <a:endParaRPr kumimoji="0" lang="en-US" altLang="fr-FR" sz="1400">
              <a:latin typeface="Times New Roman" panose="02020603050405020304" pitchFamily="18" charset="0"/>
            </a:endParaRPr>
          </a:p>
        </p:txBody>
      </p:sp>
      <p:sp>
        <p:nvSpPr>
          <p:cNvPr id="171010"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dirty="0"/>
              <a:t>Producer and consumer.</a:t>
            </a:r>
          </a:p>
        </p:txBody>
      </p:sp>
      <p:sp>
        <p:nvSpPr>
          <p:cNvPr id="171011" name="Rectangle 3"/>
          <p:cNvSpPr>
            <a:spLocks noGrp="1" noChangeArrowheads="1"/>
          </p:cNvSpPr>
          <p:nvPr>
            <p:ph type="body" idx="1"/>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defRPr/>
            </a:pPr>
            <a:r>
              <a:rPr lang="en-GB" altLang="fr-FR" dirty="0"/>
              <a:t>Two processes:</a:t>
            </a:r>
          </a:p>
          <a:p>
            <a:pPr lvl="1">
              <a:defRPr/>
            </a:pPr>
            <a:r>
              <a:rPr lang="en-GB" altLang="fr-FR" dirty="0"/>
              <a:t>one produces information: the producer</a:t>
            </a:r>
          </a:p>
          <a:p>
            <a:pPr lvl="1">
              <a:defRPr/>
            </a:pPr>
            <a:r>
              <a:rPr lang="en-GB" altLang="fr-FR" dirty="0"/>
              <a:t>one consumes information: the consumer</a:t>
            </a:r>
          </a:p>
          <a:p>
            <a:pPr>
              <a:defRPr/>
            </a:pPr>
            <a:r>
              <a:rPr lang="en-GB" altLang="fr-FR" dirty="0"/>
              <a:t>Producer:</a:t>
            </a:r>
          </a:p>
          <a:p>
            <a:pPr lvl="1">
              <a:defRPr/>
            </a:pPr>
            <a:r>
              <a:rPr lang="en-GB" altLang="fr-FR" dirty="0"/>
              <a:t>fills an empty buffer pool with information</a:t>
            </a:r>
          </a:p>
          <a:p>
            <a:pPr>
              <a:defRPr/>
            </a:pPr>
            <a:r>
              <a:rPr lang="en-GB" altLang="fr-FR" dirty="0"/>
              <a:t>Consumer:</a:t>
            </a:r>
          </a:p>
          <a:p>
            <a:pPr lvl="1">
              <a:defRPr/>
            </a:pPr>
            <a:r>
              <a:rPr lang="en-GB" altLang="fr-FR" dirty="0"/>
              <a:t>copies information out of a buffer </a:t>
            </a:r>
          </a:p>
          <a:p>
            <a:pPr>
              <a:defRPr/>
            </a:pPr>
            <a:r>
              <a:rPr lang="en-GB" altLang="fr-FR" dirty="0"/>
              <a:t>There is a finite ( N ) number of buffers in the buffer pool</a:t>
            </a:r>
          </a:p>
        </p:txBody>
      </p:sp>
    </p:spTree>
    <p:extLst>
      <p:ext uri="{BB962C8B-B14F-4D97-AF65-F5344CB8AC3E}">
        <p14:creationId xmlns:p14="http://schemas.microsoft.com/office/powerpoint/2010/main" val="2852910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499"/>
                                          </p:stCondLst>
                                        </p:cTn>
                                        <p:tgtEl>
                                          <p:spTgt spid="171011">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nodeType="afterEffect">
                                  <p:stCondLst>
                                    <p:cond delay="500"/>
                                  </p:stCondLst>
                                  <p:childTnLst>
                                    <p:set>
                                      <p:cBhvr>
                                        <p:cTn id="9" dur="1" fill="hold">
                                          <p:stCondLst>
                                            <p:cond delay="499"/>
                                          </p:stCondLst>
                                        </p:cTn>
                                        <p:tgtEl>
                                          <p:spTgt spid="171011">
                                            <p:txEl>
                                              <p:pRg st="1" end="1"/>
                                            </p:txEl>
                                          </p:spTgt>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500"/>
                                  </p:stCondLst>
                                  <p:childTnLst>
                                    <p:set>
                                      <p:cBhvr>
                                        <p:cTn id="12" dur="1" fill="hold">
                                          <p:stCondLst>
                                            <p:cond delay="499"/>
                                          </p:stCondLst>
                                        </p:cTn>
                                        <p:tgtEl>
                                          <p:spTgt spid="171011">
                                            <p:txEl>
                                              <p:pRg st="2" end="2"/>
                                            </p:txEl>
                                          </p:spTgt>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nodeType="afterEffect">
                                  <p:stCondLst>
                                    <p:cond delay="500"/>
                                  </p:stCondLst>
                                  <p:childTnLst>
                                    <p:set>
                                      <p:cBhvr>
                                        <p:cTn id="15" dur="1" fill="hold">
                                          <p:stCondLst>
                                            <p:cond delay="499"/>
                                          </p:stCondLst>
                                        </p:cTn>
                                        <p:tgtEl>
                                          <p:spTgt spid="171011">
                                            <p:txEl>
                                              <p:pRg st="3" end="3"/>
                                            </p:txEl>
                                          </p:spTgt>
                                        </p:tgtEl>
                                        <p:attrNameLst>
                                          <p:attrName>style.visibility</p:attrName>
                                        </p:attrNameLst>
                                      </p:cBhvr>
                                      <p:to>
                                        <p:strVal val="visible"/>
                                      </p:to>
                                    </p:set>
                                  </p:childTnLst>
                                </p:cTn>
                              </p:par>
                            </p:childTnLst>
                          </p:cTn>
                        </p:par>
                        <p:par>
                          <p:cTn id="16" fill="hold">
                            <p:stCondLst>
                              <p:cond delay="4000"/>
                            </p:stCondLst>
                            <p:childTnLst>
                              <p:par>
                                <p:cTn id="17" presetID="1" presetClass="entr" presetSubtype="0" fill="hold" nodeType="afterEffect">
                                  <p:stCondLst>
                                    <p:cond delay="500"/>
                                  </p:stCondLst>
                                  <p:childTnLst>
                                    <p:set>
                                      <p:cBhvr>
                                        <p:cTn id="18" dur="1" fill="hold">
                                          <p:stCondLst>
                                            <p:cond delay="499"/>
                                          </p:stCondLst>
                                        </p:cTn>
                                        <p:tgtEl>
                                          <p:spTgt spid="171011">
                                            <p:txEl>
                                              <p:pRg st="4" end="4"/>
                                            </p:txEl>
                                          </p:spTgt>
                                        </p:tgtEl>
                                        <p:attrNameLst>
                                          <p:attrName>style.visibility</p:attrName>
                                        </p:attrNameLst>
                                      </p:cBhvr>
                                      <p:to>
                                        <p:strVal val="visible"/>
                                      </p:to>
                                    </p:set>
                                  </p:childTnLst>
                                </p:cTn>
                              </p:par>
                            </p:childTnLst>
                          </p:cTn>
                        </p:par>
                        <p:par>
                          <p:cTn id="19" fill="hold">
                            <p:stCondLst>
                              <p:cond delay="5000"/>
                            </p:stCondLst>
                            <p:childTnLst>
                              <p:par>
                                <p:cTn id="20" presetID="1" presetClass="entr" presetSubtype="0" fill="hold" nodeType="afterEffect">
                                  <p:stCondLst>
                                    <p:cond delay="500"/>
                                  </p:stCondLst>
                                  <p:childTnLst>
                                    <p:set>
                                      <p:cBhvr>
                                        <p:cTn id="21" dur="1" fill="hold">
                                          <p:stCondLst>
                                            <p:cond delay="499"/>
                                          </p:stCondLst>
                                        </p:cTn>
                                        <p:tgtEl>
                                          <p:spTgt spid="171011">
                                            <p:txEl>
                                              <p:pRg st="5" end="5"/>
                                            </p:txEl>
                                          </p:spTgt>
                                        </p:tgtEl>
                                        <p:attrNameLst>
                                          <p:attrName>style.visibility</p:attrName>
                                        </p:attrNameLst>
                                      </p:cBhvr>
                                      <p:to>
                                        <p:strVal val="visible"/>
                                      </p:to>
                                    </p:set>
                                  </p:childTnLst>
                                </p:cTn>
                              </p:par>
                            </p:childTnLst>
                          </p:cTn>
                        </p:par>
                        <p:par>
                          <p:cTn id="22" fill="hold">
                            <p:stCondLst>
                              <p:cond delay="6000"/>
                            </p:stCondLst>
                            <p:childTnLst>
                              <p:par>
                                <p:cTn id="23" presetID="1" presetClass="entr" presetSubtype="0" fill="hold" nodeType="afterEffect">
                                  <p:stCondLst>
                                    <p:cond delay="500"/>
                                  </p:stCondLst>
                                  <p:childTnLst>
                                    <p:set>
                                      <p:cBhvr>
                                        <p:cTn id="24" dur="1" fill="hold">
                                          <p:stCondLst>
                                            <p:cond delay="499"/>
                                          </p:stCondLst>
                                        </p:cTn>
                                        <p:tgtEl>
                                          <p:spTgt spid="171011">
                                            <p:txEl>
                                              <p:pRg st="6" end="6"/>
                                            </p:txEl>
                                          </p:spTgt>
                                        </p:tgtEl>
                                        <p:attrNameLst>
                                          <p:attrName>style.visibility</p:attrName>
                                        </p:attrNameLst>
                                      </p:cBhvr>
                                      <p:to>
                                        <p:strVal val="visible"/>
                                      </p:to>
                                    </p:set>
                                  </p:childTnLst>
                                </p:cTn>
                              </p:par>
                            </p:childTnLst>
                          </p:cTn>
                        </p:par>
                        <p:par>
                          <p:cTn id="25" fill="hold">
                            <p:stCondLst>
                              <p:cond delay="7000"/>
                            </p:stCondLst>
                            <p:childTnLst>
                              <p:par>
                                <p:cTn id="26" presetID="1" presetClass="entr" presetSubtype="0" fill="hold" nodeType="afterEffect">
                                  <p:stCondLst>
                                    <p:cond delay="500"/>
                                  </p:stCondLst>
                                  <p:childTnLst>
                                    <p:set>
                                      <p:cBhvr>
                                        <p:cTn id="27" dur="1" fill="hold">
                                          <p:stCondLst>
                                            <p:cond delay="499"/>
                                          </p:stCondLst>
                                        </p:cTn>
                                        <p:tgtEl>
                                          <p:spTgt spid="171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39939"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2CBE763A-B4C8-4C55-B6E5-FF21D5AE5303}" type="slidenum">
              <a:rPr kumimoji="0" lang="en-US" altLang="fr-FR" sz="1400" smtClean="0">
                <a:latin typeface="Times New Roman" panose="02020603050405020304" pitchFamily="18" charset="0"/>
              </a:rPr>
              <a:pPr>
                <a:spcBef>
                  <a:spcPct val="50000"/>
                </a:spcBef>
                <a:buClrTx/>
                <a:buSzTx/>
                <a:buFontTx/>
                <a:buNone/>
              </a:pPr>
              <a:t>12</a:t>
            </a:fld>
            <a:endParaRPr kumimoji="0" lang="en-US" altLang="fr-FR" sz="1400">
              <a:latin typeface="Times New Roman" panose="02020603050405020304" pitchFamily="18" charset="0"/>
            </a:endParaRPr>
          </a:p>
        </p:txBody>
      </p:sp>
      <p:sp>
        <p:nvSpPr>
          <p:cNvPr id="195586" name="Rectangle 2"/>
          <p:cNvSpPr>
            <a:spLocks noGrp="1" noChangeArrowheads="1"/>
          </p:cNvSpPr>
          <p:nvPr>
            <p:ph type="title"/>
          </p:nvPr>
        </p:nvSpPr>
        <p:spPr/>
        <p:txBody>
          <a:bodyPr/>
          <a:lstStyle/>
          <a:p>
            <a:pPr>
              <a:defRPr/>
            </a:pPr>
            <a:r>
              <a:rPr lang="en-GB" altLang="fr-FR"/>
              <a:t>Producer and consumer</a:t>
            </a:r>
          </a:p>
        </p:txBody>
      </p:sp>
      <p:sp>
        <p:nvSpPr>
          <p:cNvPr id="195587" name="Rectangle 3"/>
          <p:cNvSpPr>
            <a:spLocks noGrp="1" noChangeArrowheads="1"/>
          </p:cNvSpPr>
          <p:nvPr>
            <p:ph type="body" idx="1"/>
          </p:nvPr>
        </p:nvSpPr>
        <p:spPr>
          <a:xfrm>
            <a:off x="685800" y="1981200"/>
            <a:ext cx="7772400" cy="838200"/>
          </a:xfrm>
        </p:spPr>
        <p:txBody>
          <a:bodyPr/>
          <a:lstStyle/>
          <a:p>
            <a:pPr>
              <a:defRPr/>
            </a:pPr>
            <a:endParaRPr lang="en-US" altLang="fr-FR"/>
          </a:p>
        </p:txBody>
      </p:sp>
      <p:sp>
        <p:nvSpPr>
          <p:cNvPr id="195588" name="AutoShape 4"/>
          <p:cNvSpPr>
            <a:spLocks noChangeArrowheads="1"/>
          </p:cNvSpPr>
          <p:nvPr/>
        </p:nvSpPr>
        <p:spPr bwMode="auto">
          <a:xfrm>
            <a:off x="3505200" y="4648200"/>
            <a:ext cx="1447800" cy="533400"/>
          </a:xfrm>
          <a:prstGeom prst="cube">
            <a:avLst>
              <a:gd name="adj" fmla="val 25000"/>
            </a:avLst>
          </a:prstGeom>
          <a:solidFill>
            <a:srgbClr val="33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5589" name="AutoShape 5"/>
          <p:cNvSpPr>
            <a:spLocks noChangeArrowheads="1"/>
          </p:cNvSpPr>
          <p:nvPr/>
        </p:nvSpPr>
        <p:spPr bwMode="auto">
          <a:xfrm>
            <a:off x="3505200" y="4267200"/>
            <a:ext cx="1447800" cy="533400"/>
          </a:xfrm>
          <a:prstGeom prst="cube">
            <a:avLst>
              <a:gd name="adj" fmla="val 25000"/>
            </a:avLst>
          </a:prstGeom>
          <a:solidFill>
            <a:srgbClr val="33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5590" name="AutoShape 6"/>
          <p:cNvSpPr>
            <a:spLocks noChangeArrowheads="1"/>
          </p:cNvSpPr>
          <p:nvPr/>
        </p:nvSpPr>
        <p:spPr bwMode="auto">
          <a:xfrm>
            <a:off x="3505200" y="3886200"/>
            <a:ext cx="1447800" cy="533400"/>
          </a:xfrm>
          <a:prstGeom prst="cube">
            <a:avLst>
              <a:gd name="adj" fmla="val 25000"/>
            </a:avLst>
          </a:prstGeom>
          <a:solidFill>
            <a:srgbClr val="33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5591" name="AutoShape 7"/>
          <p:cNvSpPr>
            <a:spLocks noChangeArrowheads="1"/>
          </p:cNvSpPr>
          <p:nvPr/>
        </p:nvSpPr>
        <p:spPr bwMode="auto">
          <a:xfrm>
            <a:off x="3505200" y="3505200"/>
            <a:ext cx="1447800" cy="533400"/>
          </a:xfrm>
          <a:prstGeom prst="cube">
            <a:avLst>
              <a:gd name="adj" fmla="val 25000"/>
            </a:avLst>
          </a:prstGeom>
          <a:solidFill>
            <a:srgbClr val="33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5592" name="AutoShape 8"/>
          <p:cNvSpPr>
            <a:spLocks noChangeArrowheads="1"/>
          </p:cNvSpPr>
          <p:nvPr/>
        </p:nvSpPr>
        <p:spPr bwMode="auto">
          <a:xfrm>
            <a:off x="3505200" y="3124200"/>
            <a:ext cx="1447800" cy="533400"/>
          </a:xfrm>
          <a:prstGeom prst="cube">
            <a:avLst>
              <a:gd name="adj" fmla="val 25000"/>
            </a:avLst>
          </a:prstGeom>
          <a:solidFill>
            <a:srgbClr val="33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5593" name="Rectangle 9"/>
          <p:cNvSpPr>
            <a:spLocks noChangeArrowheads="1"/>
          </p:cNvSpPr>
          <p:nvPr/>
        </p:nvSpPr>
        <p:spPr bwMode="auto">
          <a:xfrm>
            <a:off x="1066800" y="3581400"/>
            <a:ext cx="1295400" cy="9144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r>
              <a:rPr lang="en-GB" altLang="fr-FR">
                <a:effectLst>
                  <a:outerShdw blurRad="38100" dist="38100" dir="2700000" algn="tl">
                    <a:srgbClr val="000000"/>
                  </a:outerShdw>
                </a:effectLst>
              </a:rPr>
              <a:t>Producer</a:t>
            </a:r>
          </a:p>
        </p:txBody>
      </p:sp>
      <p:sp>
        <p:nvSpPr>
          <p:cNvPr id="195594" name="Rectangle 10"/>
          <p:cNvSpPr>
            <a:spLocks noChangeArrowheads="1"/>
          </p:cNvSpPr>
          <p:nvPr/>
        </p:nvSpPr>
        <p:spPr bwMode="auto">
          <a:xfrm>
            <a:off x="5867400" y="3581400"/>
            <a:ext cx="1295400" cy="91440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r>
              <a:rPr lang="en-GB" altLang="fr-FR">
                <a:effectLst>
                  <a:outerShdw blurRad="38100" dist="38100" dir="2700000" algn="tl">
                    <a:srgbClr val="000000"/>
                  </a:outerShdw>
                </a:effectLst>
              </a:rPr>
              <a:t>Consumer</a:t>
            </a:r>
          </a:p>
        </p:txBody>
      </p:sp>
      <p:sp>
        <p:nvSpPr>
          <p:cNvPr id="195596" name="AutoShape 12"/>
          <p:cNvSpPr>
            <a:spLocks noChangeArrowheads="1"/>
          </p:cNvSpPr>
          <p:nvPr/>
        </p:nvSpPr>
        <p:spPr bwMode="auto">
          <a:xfrm>
            <a:off x="2667000" y="3886200"/>
            <a:ext cx="5334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5597" name="AutoShape 13"/>
          <p:cNvSpPr>
            <a:spLocks noChangeArrowheads="1"/>
          </p:cNvSpPr>
          <p:nvPr/>
        </p:nvSpPr>
        <p:spPr bwMode="auto">
          <a:xfrm>
            <a:off x="5181600" y="3886200"/>
            <a:ext cx="5334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5602" name="AutoShape 18"/>
          <p:cNvSpPr>
            <a:spLocks noChangeArrowheads="1"/>
          </p:cNvSpPr>
          <p:nvPr/>
        </p:nvSpPr>
        <p:spPr bwMode="auto">
          <a:xfrm>
            <a:off x="3505200" y="4648200"/>
            <a:ext cx="1447800" cy="533400"/>
          </a:xfrm>
          <a:prstGeom prst="cube">
            <a:avLst>
              <a:gd name="adj" fmla="val 25000"/>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5603" name="AutoShape 19"/>
          <p:cNvSpPr>
            <a:spLocks noChangeArrowheads="1"/>
          </p:cNvSpPr>
          <p:nvPr/>
        </p:nvSpPr>
        <p:spPr bwMode="auto">
          <a:xfrm>
            <a:off x="3505200" y="4267200"/>
            <a:ext cx="1447800" cy="533400"/>
          </a:xfrm>
          <a:prstGeom prst="cube">
            <a:avLst>
              <a:gd name="adj" fmla="val 25000"/>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5604" name="AutoShape 20"/>
          <p:cNvSpPr>
            <a:spLocks noChangeArrowheads="1"/>
          </p:cNvSpPr>
          <p:nvPr/>
        </p:nvSpPr>
        <p:spPr bwMode="auto">
          <a:xfrm>
            <a:off x="3505200" y="3886200"/>
            <a:ext cx="1447800" cy="533400"/>
          </a:xfrm>
          <a:prstGeom prst="cube">
            <a:avLst>
              <a:gd name="adj" fmla="val 25000"/>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5605" name="AutoShape 21"/>
          <p:cNvSpPr>
            <a:spLocks noChangeArrowheads="1"/>
          </p:cNvSpPr>
          <p:nvPr/>
        </p:nvSpPr>
        <p:spPr bwMode="auto">
          <a:xfrm>
            <a:off x="3505200" y="3505200"/>
            <a:ext cx="1447800" cy="533400"/>
          </a:xfrm>
          <a:prstGeom prst="cube">
            <a:avLst>
              <a:gd name="adj" fmla="val 25000"/>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5606" name="AutoShape 22"/>
          <p:cNvSpPr>
            <a:spLocks noChangeArrowheads="1"/>
          </p:cNvSpPr>
          <p:nvPr/>
        </p:nvSpPr>
        <p:spPr bwMode="auto">
          <a:xfrm>
            <a:off x="3505200" y="3124200"/>
            <a:ext cx="1447800" cy="533400"/>
          </a:xfrm>
          <a:prstGeom prst="cube">
            <a:avLst>
              <a:gd name="adj" fmla="val 25000"/>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5607" name="AutoShape 23"/>
          <p:cNvSpPr>
            <a:spLocks noChangeArrowheads="1"/>
          </p:cNvSpPr>
          <p:nvPr/>
        </p:nvSpPr>
        <p:spPr bwMode="auto">
          <a:xfrm>
            <a:off x="3505200" y="4648200"/>
            <a:ext cx="1447800" cy="533400"/>
          </a:xfrm>
          <a:prstGeom prst="cube">
            <a:avLst>
              <a:gd name="adj" fmla="val 25000"/>
            </a:avLst>
          </a:prstGeom>
          <a:solidFill>
            <a:srgbClr val="33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5608" name="AutoShape 24"/>
          <p:cNvSpPr>
            <a:spLocks noChangeArrowheads="1"/>
          </p:cNvSpPr>
          <p:nvPr/>
        </p:nvSpPr>
        <p:spPr bwMode="auto">
          <a:xfrm>
            <a:off x="3505200" y="4267200"/>
            <a:ext cx="1447800" cy="533400"/>
          </a:xfrm>
          <a:prstGeom prst="cube">
            <a:avLst>
              <a:gd name="adj" fmla="val 25000"/>
            </a:avLst>
          </a:prstGeom>
          <a:solidFill>
            <a:srgbClr val="33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5609" name="AutoShape 25"/>
          <p:cNvSpPr>
            <a:spLocks noChangeArrowheads="1"/>
          </p:cNvSpPr>
          <p:nvPr/>
        </p:nvSpPr>
        <p:spPr bwMode="auto">
          <a:xfrm>
            <a:off x="3505200" y="3886200"/>
            <a:ext cx="1447800" cy="533400"/>
          </a:xfrm>
          <a:prstGeom prst="cube">
            <a:avLst>
              <a:gd name="adj" fmla="val 25000"/>
            </a:avLst>
          </a:prstGeom>
          <a:solidFill>
            <a:srgbClr val="33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5610" name="AutoShape 26"/>
          <p:cNvSpPr>
            <a:spLocks noChangeArrowheads="1"/>
          </p:cNvSpPr>
          <p:nvPr/>
        </p:nvSpPr>
        <p:spPr bwMode="auto">
          <a:xfrm>
            <a:off x="3505200" y="3505200"/>
            <a:ext cx="1447800" cy="533400"/>
          </a:xfrm>
          <a:prstGeom prst="cube">
            <a:avLst>
              <a:gd name="adj" fmla="val 25000"/>
            </a:avLst>
          </a:prstGeom>
          <a:solidFill>
            <a:srgbClr val="33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5611" name="AutoShape 27"/>
          <p:cNvSpPr>
            <a:spLocks noChangeArrowheads="1"/>
          </p:cNvSpPr>
          <p:nvPr/>
        </p:nvSpPr>
        <p:spPr bwMode="auto">
          <a:xfrm>
            <a:off x="3505200" y="3124200"/>
            <a:ext cx="1447800" cy="533400"/>
          </a:xfrm>
          <a:prstGeom prst="cube">
            <a:avLst>
              <a:gd name="adj" fmla="val 25000"/>
            </a:avLst>
          </a:prstGeom>
          <a:solidFill>
            <a:srgbClr val="33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5612" name="Text Box 28"/>
          <p:cNvSpPr txBox="1">
            <a:spLocks noChangeArrowheads="1"/>
          </p:cNvSpPr>
          <p:nvPr/>
        </p:nvSpPr>
        <p:spPr bwMode="auto">
          <a:xfrm>
            <a:off x="3429000" y="5562600"/>
            <a:ext cx="1412875"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a:spcBef>
                <a:spcPct val="20000"/>
              </a:spcBef>
              <a:buClr>
                <a:schemeClr val="folHlink"/>
              </a:buClr>
              <a:buSzPct val="75000"/>
              <a:buFont typeface="Monotype Sorts" pitchFamily="2" charset="2"/>
              <a:buNone/>
              <a:defRPr/>
            </a:pPr>
            <a:r>
              <a:rPr lang="en-GB" altLang="fr-FR">
                <a:effectLst>
                  <a:outerShdw blurRad="38100" dist="38100" dir="2700000" algn="tl">
                    <a:srgbClr val="000000"/>
                  </a:outerShdw>
                </a:effectLst>
              </a:rPr>
              <a:t>Buffer Pool</a:t>
            </a:r>
          </a:p>
        </p:txBody>
      </p:sp>
    </p:spTree>
    <p:extLst>
      <p:ext uri="{BB962C8B-B14F-4D97-AF65-F5344CB8AC3E}">
        <p14:creationId xmlns:p14="http://schemas.microsoft.com/office/powerpoint/2010/main" val="3316083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9558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9558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95590"/>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95591"/>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nodeType="afterEffect">
                                  <p:stCondLst>
                                    <p:cond delay="0"/>
                                  </p:stCondLst>
                                  <p:childTnLst>
                                    <p:set>
                                      <p:cBhvr>
                                        <p:cTn id="18" dur="1" fill="hold">
                                          <p:stCondLst>
                                            <p:cond delay="499"/>
                                          </p:stCondLst>
                                        </p:cTn>
                                        <p:tgtEl>
                                          <p:spTgt spid="195592"/>
                                        </p:tgtEl>
                                        <p:attrNameLst>
                                          <p:attrName>style.visibility</p:attrName>
                                        </p:attrNameLst>
                                      </p:cBhvr>
                                      <p:to>
                                        <p:strVal val="visible"/>
                                      </p:to>
                                    </p:set>
                                  </p:childTnLst>
                                </p:cTn>
                              </p:par>
                            </p:childTnLst>
                          </p:cTn>
                        </p:par>
                        <p:par>
                          <p:cTn id="19" fill="hold" nodeType="afterGroup">
                            <p:stCondLst>
                              <p:cond delay="2500"/>
                            </p:stCondLst>
                            <p:childTnLst>
                              <p:par>
                                <p:cTn id="20" presetID="2" presetClass="entr" presetSubtype="8" fill="hold" nodeType="afterEffect">
                                  <p:stCondLst>
                                    <p:cond delay="3000"/>
                                  </p:stCondLst>
                                  <p:childTnLst>
                                    <p:set>
                                      <p:cBhvr>
                                        <p:cTn id="21" dur="1" fill="hold">
                                          <p:stCondLst>
                                            <p:cond delay="0"/>
                                          </p:stCondLst>
                                        </p:cTn>
                                        <p:tgtEl>
                                          <p:spTgt spid="195596"/>
                                        </p:tgtEl>
                                        <p:attrNameLst>
                                          <p:attrName>style.visibility</p:attrName>
                                        </p:attrNameLst>
                                      </p:cBhvr>
                                      <p:to>
                                        <p:strVal val="visible"/>
                                      </p:to>
                                    </p:set>
                                    <p:anim calcmode="lin" valueType="num">
                                      <p:cBhvr additive="base">
                                        <p:cTn id="22" dur="500" fill="hold"/>
                                        <p:tgtEl>
                                          <p:spTgt spid="195596"/>
                                        </p:tgtEl>
                                        <p:attrNameLst>
                                          <p:attrName>ppt_x</p:attrName>
                                        </p:attrNameLst>
                                      </p:cBhvr>
                                      <p:tavLst>
                                        <p:tav tm="0">
                                          <p:val>
                                            <p:strVal val="0-#ppt_w/2"/>
                                          </p:val>
                                        </p:tav>
                                        <p:tav tm="100000">
                                          <p:val>
                                            <p:strVal val="#ppt_x"/>
                                          </p:val>
                                        </p:tav>
                                      </p:tavLst>
                                    </p:anim>
                                    <p:anim calcmode="lin" valueType="num">
                                      <p:cBhvr additive="base">
                                        <p:cTn id="23" dur="500" fill="hold"/>
                                        <p:tgtEl>
                                          <p:spTgt spid="195596"/>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6000"/>
                            </p:stCondLst>
                            <p:childTnLst>
                              <p:par>
                                <p:cTn id="25" presetID="2" presetClass="entr" presetSubtype="8" fill="hold" grpId="0" nodeType="afterEffect">
                                  <p:stCondLst>
                                    <p:cond delay="0"/>
                                  </p:stCondLst>
                                  <p:childTnLst>
                                    <p:set>
                                      <p:cBhvr>
                                        <p:cTn id="26" dur="1" fill="hold">
                                          <p:stCondLst>
                                            <p:cond delay="0"/>
                                          </p:stCondLst>
                                        </p:cTn>
                                        <p:tgtEl>
                                          <p:spTgt spid="195593"/>
                                        </p:tgtEl>
                                        <p:attrNameLst>
                                          <p:attrName>style.visibility</p:attrName>
                                        </p:attrNameLst>
                                      </p:cBhvr>
                                      <p:to>
                                        <p:strVal val="visible"/>
                                      </p:to>
                                    </p:set>
                                    <p:anim calcmode="lin" valueType="num">
                                      <p:cBhvr additive="base">
                                        <p:cTn id="27" dur="500" fill="hold"/>
                                        <p:tgtEl>
                                          <p:spTgt spid="195593"/>
                                        </p:tgtEl>
                                        <p:attrNameLst>
                                          <p:attrName>ppt_x</p:attrName>
                                        </p:attrNameLst>
                                      </p:cBhvr>
                                      <p:tavLst>
                                        <p:tav tm="0">
                                          <p:val>
                                            <p:strVal val="0-#ppt_w/2"/>
                                          </p:val>
                                        </p:tav>
                                        <p:tav tm="100000">
                                          <p:val>
                                            <p:strVal val="#ppt_x"/>
                                          </p:val>
                                        </p:tav>
                                      </p:tavLst>
                                    </p:anim>
                                    <p:anim calcmode="lin" valueType="num">
                                      <p:cBhvr additive="base">
                                        <p:cTn id="28" dur="500" fill="hold"/>
                                        <p:tgtEl>
                                          <p:spTgt spid="195593"/>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6500"/>
                            </p:stCondLst>
                            <p:childTnLst>
                              <p:par>
                                <p:cTn id="30" presetID="9" presetClass="entr" presetSubtype="0" fill="hold" nodeType="afterEffect">
                                  <p:stCondLst>
                                    <p:cond delay="5000"/>
                                  </p:stCondLst>
                                  <p:childTnLst>
                                    <p:set>
                                      <p:cBhvr>
                                        <p:cTn id="31" dur="1" fill="hold">
                                          <p:stCondLst>
                                            <p:cond delay="0"/>
                                          </p:stCondLst>
                                        </p:cTn>
                                        <p:tgtEl>
                                          <p:spTgt spid="195602"/>
                                        </p:tgtEl>
                                        <p:attrNameLst>
                                          <p:attrName>style.visibility</p:attrName>
                                        </p:attrNameLst>
                                      </p:cBhvr>
                                      <p:to>
                                        <p:strVal val="visible"/>
                                      </p:to>
                                    </p:set>
                                    <p:animEffect transition="in" filter="dissolve">
                                      <p:cBhvr>
                                        <p:cTn id="32" dur="500"/>
                                        <p:tgtEl>
                                          <p:spTgt spid="195602"/>
                                        </p:tgtEl>
                                      </p:cBhvr>
                                    </p:animEffect>
                                  </p:childTnLst>
                                </p:cTn>
                              </p:par>
                            </p:childTnLst>
                          </p:cTn>
                        </p:par>
                        <p:par>
                          <p:cTn id="33" fill="hold" nodeType="afterGroup">
                            <p:stCondLst>
                              <p:cond delay="12000"/>
                            </p:stCondLst>
                            <p:childTnLst>
                              <p:par>
                                <p:cTn id="34" presetID="9" presetClass="entr" presetSubtype="0" fill="hold" nodeType="afterEffect">
                                  <p:stCondLst>
                                    <p:cond delay="1000"/>
                                  </p:stCondLst>
                                  <p:childTnLst>
                                    <p:set>
                                      <p:cBhvr>
                                        <p:cTn id="35" dur="1" fill="hold">
                                          <p:stCondLst>
                                            <p:cond delay="0"/>
                                          </p:stCondLst>
                                        </p:cTn>
                                        <p:tgtEl>
                                          <p:spTgt spid="195603"/>
                                        </p:tgtEl>
                                        <p:attrNameLst>
                                          <p:attrName>style.visibility</p:attrName>
                                        </p:attrNameLst>
                                      </p:cBhvr>
                                      <p:to>
                                        <p:strVal val="visible"/>
                                      </p:to>
                                    </p:set>
                                    <p:animEffect transition="in" filter="dissolve">
                                      <p:cBhvr>
                                        <p:cTn id="36" dur="500"/>
                                        <p:tgtEl>
                                          <p:spTgt spid="195603"/>
                                        </p:tgtEl>
                                      </p:cBhvr>
                                    </p:animEffect>
                                  </p:childTnLst>
                                </p:cTn>
                              </p:par>
                            </p:childTnLst>
                          </p:cTn>
                        </p:par>
                        <p:par>
                          <p:cTn id="37" fill="hold" nodeType="afterGroup">
                            <p:stCondLst>
                              <p:cond delay="13500"/>
                            </p:stCondLst>
                            <p:childTnLst>
                              <p:par>
                                <p:cTn id="38" presetID="9" presetClass="entr" presetSubtype="0" fill="hold" nodeType="afterEffect">
                                  <p:stCondLst>
                                    <p:cond delay="1000"/>
                                  </p:stCondLst>
                                  <p:childTnLst>
                                    <p:set>
                                      <p:cBhvr>
                                        <p:cTn id="39" dur="1" fill="hold">
                                          <p:stCondLst>
                                            <p:cond delay="0"/>
                                          </p:stCondLst>
                                        </p:cTn>
                                        <p:tgtEl>
                                          <p:spTgt spid="195604"/>
                                        </p:tgtEl>
                                        <p:attrNameLst>
                                          <p:attrName>style.visibility</p:attrName>
                                        </p:attrNameLst>
                                      </p:cBhvr>
                                      <p:to>
                                        <p:strVal val="visible"/>
                                      </p:to>
                                    </p:set>
                                    <p:animEffect transition="in" filter="dissolve">
                                      <p:cBhvr>
                                        <p:cTn id="40" dur="500"/>
                                        <p:tgtEl>
                                          <p:spTgt spid="195604"/>
                                        </p:tgtEl>
                                      </p:cBhvr>
                                    </p:animEffect>
                                  </p:childTnLst>
                                </p:cTn>
                              </p:par>
                            </p:childTnLst>
                          </p:cTn>
                        </p:par>
                        <p:par>
                          <p:cTn id="41" fill="hold" nodeType="afterGroup">
                            <p:stCondLst>
                              <p:cond delay="15000"/>
                            </p:stCondLst>
                            <p:childTnLst>
                              <p:par>
                                <p:cTn id="42" presetID="9" presetClass="entr" presetSubtype="0" fill="hold" nodeType="afterEffect">
                                  <p:stCondLst>
                                    <p:cond delay="1000"/>
                                  </p:stCondLst>
                                  <p:childTnLst>
                                    <p:set>
                                      <p:cBhvr>
                                        <p:cTn id="43" dur="1" fill="hold">
                                          <p:stCondLst>
                                            <p:cond delay="0"/>
                                          </p:stCondLst>
                                        </p:cTn>
                                        <p:tgtEl>
                                          <p:spTgt spid="195605"/>
                                        </p:tgtEl>
                                        <p:attrNameLst>
                                          <p:attrName>style.visibility</p:attrName>
                                        </p:attrNameLst>
                                      </p:cBhvr>
                                      <p:to>
                                        <p:strVal val="visible"/>
                                      </p:to>
                                    </p:set>
                                    <p:animEffect transition="in" filter="dissolve">
                                      <p:cBhvr>
                                        <p:cTn id="44" dur="500"/>
                                        <p:tgtEl>
                                          <p:spTgt spid="195605"/>
                                        </p:tgtEl>
                                      </p:cBhvr>
                                    </p:animEffect>
                                  </p:childTnLst>
                                </p:cTn>
                              </p:par>
                            </p:childTnLst>
                          </p:cTn>
                        </p:par>
                        <p:par>
                          <p:cTn id="45" fill="hold" nodeType="afterGroup">
                            <p:stCondLst>
                              <p:cond delay="16500"/>
                            </p:stCondLst>
                            <p:childTnLst>
                              <p:par>
                                <p:cTn id="46" presetID="9" presetClass="entr" presetSubtype="0" fill="hold" nodeType="afterEffect">
                                  <p:stCondLst>
                                    <p:cond delay="1000"/>
                                  </p:stCondLst>
                                  <p:childTnLst>
                                    <p:set>
                                      <p:cBhvr>
                                        <p:cTn id="47" dur="1" fill="hold">
                                          <p:stCondLst>
                                            <p:cond delay="0"/>
                                          </p:stCondLst>
                                        </p:cTn>
                                        <p:tgtEl>
                                          <p:spTgt spid="195606"/>
                                        </p:tgtEl>
                                        <p:attrNameLst>
                                          <p:attrName>style.visibility</p:attrName>
                                        </p:attrNameLst>
                                      </p:cBhvr>
                                      <p:to>
                                        <p:strVal val="visible"/>
                                      </p:to>
                                    </p:set>
                                    <p:animEffect transition="in" filter="dissolve">
                                      <p:cBhvr>
                                        <p:cTn id="48" dur="500"/>
                                        <p:tgtEl>
                                          <p:spTgt spid="195606"/>
                                        </p:tgtEl>
                                      </p:cBhvr>
                                    </p:animEffect>
                                  </p:childTnLst>
                                </p:cTn>
                              </p:par>
                            </p:childTnLst>
                          </p:cTn>
                        </p:par>
                        <p:par>
                          <p:cTn id="49" fill="hold" nodeType="afterGroup">
                            <p:stCondLst>
                              <p:cond delay="18000"/>
                            </p:stCondLst>
                            <p:childTnLst>
                              <p:par>
                                <p:cTn id="50" presetID="2" presetClass="entr" presetSubtype="2" fill="hold" nodeType="afterEffect">
                                  <p:stCondLst>
                                    <p:cond delay="5000"/>
                                  </p:stCondLst>
                                  <p:childTnLst>
                                    <p:set>
                                      <p:cBhvr>
                                        <p:cTn id="51" dur="1" fill="hold">
                                          <p:stCondLst>
                                            <p:cond delay="0"/>
                                          </p:stCondLst>
                                        </p:cTn>
                                        <p:tgtEl>
                                          <p:spTgt spid="195597"/>
                                        </p:tgtEl>
                                        <p:attrNameLst>
                                          <p:attrName>style.visibility</p:attrName>
                                        </p:attrNameLst>
                                      </p:cBhvr>
                                      <p:to>
                                        <p:strVal val="visible"/>
                                      </p:to>
                                    </p:set>
                                    <p:anim calcmode="lin" valueType="num">
                                      <p:cBhvr additive="base">
                                        <p:cTn id="52" dur="500" fill="hold"/>
                                        <p:tgtEl>
                                          <p:spTgt spid="195597"/>
                                        </p:tgtEl>
                                        <p:attrNameLst>
                                          <p:attrName>ppt_x</p:attrName>
                                        </p:attrNameLst>
                                      </p:cBhvr>
                                      <p:tavLst>
                                        <p:tav tm="0">
                                          <p:val>
                                            <p:strVal val="1+#ppt_w/2"/>
                                          </p:val>
                                        </p:tav>
                                        <p:tav tm="100000">
                                          <p:val>
                                            <p:strVal val="#ppt_x"/>
                                          </p:val>
                                        </p:tav>
                                      </p:tavLst>
                                    </p:anim>
                                    <p:anim calcmode="lin" valueType="num">
                                      <p:cBhvr additive="base">
                                        <p:cTn id="53" dur="500" fill="hold"/>
                                        <p:tgtEl>
                                          <p:spTgt spid="195597"/>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23500"/>
                            </p:stCondLst>
                            <p:childTnLst>
                              <p:par>
                                <p:cTn id="55" presetID="2" presetClass="entr" presetSubtype="2" fill="hold" grpId="0" nodeType="afterEffect">
                                  <p:stCondLst>
                                    <p:cond delay="0"/>
                                  </p:stCondLst>
                                  <p:childTnLst>
                                    <p:set>
                                      <p:cBhvr>
                                        <p:cTn id="56" dur="1" fill="hold">
                                          <p:stCondLst>
                                            <p:cond delay="0"/>
                                          </p:stCondLst>
                                        </p:cTn>
                                        <p:tgtEl>
                                          <p:spTgt spid="195594"/>
                                        </p:tgtEl>
                                        <p:attrNameLst>
                                          <p:attrName>style.visibility</p:attrName>
                                        </p:attrNameLst>
                                      </p:cBhvr>
                                      <p:to>
                                        <p:strVal val="visible"/>
                                      </p:to>
                                    </p:set>
                                    <p:anim calcmode="lin" valueType="num">
                                      <p:cBhvr additive="base">
                                        <p:cTn id="57" dur="500" fill="hold"/>
                                        <p:tgtEl>
                                          <p:spTgt spid="195594"/>
                                        </p:tgtEl>
                                        <p:attrNameLst>
                                          <p:attrName>ppt_x</p:attrName>
                                        </p:attrNameLst>
                                      </p:cBhvr>
                                      <p:tavLst>
                                        <p:tav tm="0">
                                          <p:val>
                                            <p:strVal val="1+#ppt_w/2"/>
                                          </p:val>
                                        </p:tav>
                                        <p:tav tm="100000">
                                          <p:val>
                                            <p:strVal val="#ppt_x"/>
                                          </p:val>
                                        </p:tav>
                                      </p:tavLst>
                                    </p:anim>
                                    <p:anim calcmode="lin" valueType="num">
                                      <p:cBhvr additive="base">
                                        <p:cTn id="58" dur="500" fill="hold"/>
                                        <p:tgtEl>
                                          <p:spTgt spid="195594"/>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24000"/>
                            </p:stCondLst>
                            <p:childTnLst>
                              <p:par>
                                <p:cTn id="60" presetID="9" presetClass="entr" presetSubtype="0" fill="hold" nodeType="afterEffect">
                                  <p:stCondLst>
                                    <p:cond delay="3000"/>
                                  </p:stCondLst>
                                  <p:childTnLst>
                                    <p:set>
                                      <p:cBhvr>
                                        <p:cTn id="61" dur="1" fill="hold">
                                          <p:stCondLst>
                                            <p:cond delay="0"/>
                                          </p:stCondLst>
                                        </p:cTn>
                                        <p:tgtEl>
                                          <p:spTgt spid="195607"/>
                                        </p:tgtEl>
                                        <p:attrNameLst>
                                          <p:attrName>style.visibility</p:attrName>
                                        </p:attrNameLst>
                                      </p:cBhvr>
                                      <p:to>
                                        <p:strVal val="visible"/>
                                      </p:to>
                                    </p:set>
                                    <p:animEffect transition="in" filter="dissolve">
                                      <p:cBhvr>
                                        <p:cTn id="62" dur="500"/>
                                        <p:tgtEl>
                                          <p:spTgt spid="195607"/>
                                        </p:tgtEl>
                                      </p:cBhvr>
                                    </p:animEffect>
                                  </p:childTnLst>
                                </p:cTn>
                              </p:par>
                            </p:childTnLst>
                          </p:cTn>
                        </p:par>
                        <p:par>
                          <p:cTn id="63" fill="hold" nodeType="afterGroup">
                            <p:stCondLst>
                              <p:cond delay="27500"/>
                            </p:stCondLst>
                            <p:childTnLst>
                              <p:par>
                                <p:cTn id="64" presetID="9" presetClass="entr" presetSubtype="0" fill="hold" nodeType="afterEffect">
                                  <p:stCondLst>
                                    <p:cond delay="1000"/>
                                  </p:stCondLst>
                                  <p:childTnLst>
                                    <p:set>
                                      <p:cBhvr>
                                        <p:cTn id="65" dur="1" fill="hold">
                                          <p:stCondLst>
                                            <p:cond delay="0"/>
                                          </p:stCondLst>
                                        </p:cTn>
                                        <p:tgtEl>
                                          <p:spTgt spid="195608"/>
                                        </p:tgtEl>
                                        <p:attrNameLst>
                                          <p:attrName>style.visibility</p:attrName>
                                        </p:attrNameLst>
                                      </p:cBhvr>
                                      <p:to>
                                        <p:strVal val="visible"/>
                                      </p:to>
                                    </p:set>
                                    <p:animEffect transition="in" filter="dissolve">
                                      <p:cBhvr>
                                        <p:cTn id="66" dur="500"/>
                                        <p:tgtEl>
                                          <p:spTgt spid="195608"/>
                                        </p:tgtEl>
                                      </p:cBhvr>
                                    </p:animEffect>
                                  </p:childTnLst>
                                </p:cTn>
                              </p:par>
                            </p:childTnLst>
                          </p:cTn>
                        </p:par>
                        <p:par>
                          <p:cTn id="67" fill="hold" nodeType="afterGroup">
                            <p:stCondLst>
                              <p:cond delay="29000"/>
                            </p:stCondLst>
                            <p:childTnLst>
                              <p:par>
                                <p:cTn id="68" presetID="9" presetClass="entr" presetSubtype="0" fill="hold" nodeType="afterEffect">
                                  <p:stCondLst>
                                    <p:cond delay="1000"/>
                                  </p:stCondLst>
                                  <p:childTnLst>
                                    <p:set>
                                      <p:cBhvr>
                                        <p:cTn id="69" dur="1" fill="hold">
                                          <p:stCondLst>
                                            <p:cond delay="0"/>
                                          </p:stCondLst>
                                        </p:cTn>
                                        <p:tgtEl>
                                          <p:spTgt spid="195609"/>
                                        </p:tgtEl>
                                        <p:attrNameLst>
                                          <p:attrName>style.visibility</p:attrName>
                                        </p:attrNameLst>
                                      </p:cBhvr>
                                      <p:to>
                                        <p:strVal val="visible"/>
                                      </p:to>
                                    </p:set>
                                    <p:animEffect transition="in" filter="dissolve">
                                      <p:cBhvr>
                                        <p:cTn id="70" dur="500"/>
                                        <p:tgtEl>
                                          <p:spTgt spid="195609"/>
                                        </p:tgtEl>
                                      </p:cBhvr>
                                    </p:animEffect>
                                  </p:childTnLst>
                                </p:cTn>
                              </p:par>
                            </p:childTnLst>
                          </p:cTn>
                        </p:par>
                        <p:par>
                          <p:cTn id="71" fill="hold" nodeType="afterGroup">
                            <p:stCondLst>
                              <p:cond delay="30500"/>
                            </p:stCondLst>
                            <p:childTnLst>
                              <p:par>
                                <p:cTn id="72" presetID="9" presetClass="entr" presetSubtype="0" fill="hold" nodeType="afterEffect">
                                  <p:stCondLst>
                                    <p:cond delay="1000"/>
                                  </p:stCondLst>
                                  <p:childTnLst>
                                    <p:set>
                                      <p:cBhvr>
                                        <p:cTn id="73" dur="1" fill="hold">
                                          <p:stCondLst>
                                            <p:cond delay="0"/>
                                          </p:stCondLst>
                                        </p:cTn>
                                        <p:tgtEl>
                                          <p:spTgt spid="195610"/>
                                        </p:tgtEl>
                                        <p:attrNameLst>
                                          <p:attrName>style.visibility</p:attrName>
                                        </p:attrNameLst>
                                      </p:cBhvr>
                                      <p:to>
                                        <p:strVal val="visible"/>
                                      </p:to>
                                    </p:set>
                                    <p:animEffect transition="in" filter="dissolve">
                                      <p:cBhvr>
                                        <p:cTn id="74" dur="500"/>
                                        <p:tgtEl>
                                          <p:spTgt spid="195610"/>
                                        </p:tgtEl>
                                      </p:cBhvr>
                                    </p:animEffect>
                                  </p:childTnLst>
                                </p:cTn>
                              </p:par>
                            </p:childTnLst>
                          </p:cTn>
                        </p:par>
                        <p:par>
                          <p:cTn id="75" fill="hold" nodeType="afterGroup">
                            <p:stCondLst>
                              <p:cond delay="32000"/>
                            </p:stCondLst>
                            <p:childTnLst>
                              <p:par>
                                <p:cTn id="76" presetID="9" presetClass="entr" presetSubtype="0" fill="hold" nodeType="afterEffect">
                                  <p:stCondLst>
                                    <p:cond delay="1000"/>
                                  </p:stCondLst>
                                  <p:childTnLst>
                                    <p:set>
                                      <p:cBhvr>
                                        <p:cTn id="77" dur="1" fill="hold">
                                          <p:stCondLst>
                                            <p:cond delay="0"/>
                                          </p:stCondLst>
                                        </p:cTn>
                                        <p:tgtEl>
                                          <p:spTgt spid="195611"/>
                                        </p:tgtEl>
                                        <p:attrNameLst>
                                          <p:attrName>style.visibility</p:attrName>
                                        </p:attrNameLst>
                                      </p:cBhvr>
                                      <p:to>
                                        <p:strVal val="visible"/>
                                      </p:to>
                                    </p:set>
                                    <p:animEffect transition="in" filter="dissolve">
                                      <p:cBhvr>
                                        <p:cTn id="78" dur="500"/>
                                        <p:tgtEl>
                                          <p:spTgt spid="195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3" grpId="0" animBg="1" autoUpdateAnimBg="0"/>
      <p:bldP spid="19559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40963"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AFA68792-EAF5-490F-85E4-96BF9D02B5A9}" type="slidenum">
              <a:rPr kumimoji="0" lang="en-US" altLang="fr-FR" sz="1400" smtClean="0">
                <a:latin typeface="Times New Roman" panose="02020603050405020304" pitchFamily="18" charset="0"/>
              </a:rPr>
              <a:pPr>
                <a:spcBef>
                  <a:spcPct val="50000"/>
                </a:spcBef>
                <a:buClrTx/>
                <a:buSzTx/>
                <a:buFontTx/>
                <a:buNone/>
              </a:pPr>
              <a:t>13</a:t>
            </a:fld>
            <a:endParaRPr kumimoji="0" lang="en-US" altLang="fr-FR" sz="1400">
              <a:latin typeface="Times New Roman" panose="02020603050405020304" pitchFamily="18" charset="0"/>
            </a:endParaRPr>
          </a:p>
        </p:txBody>
      </p:sp>
      <p:sp>
        <p:nvSpPr>
          <p:cNvPr id="196610" name="Rectangle 1026"/>
          <p:cNvSpPr>
            <a:spLocks noGrp="1" noChangeArrowheads="1"/>
          </p:cNvSpPr>
          <p:nvPr>
            <p:ph type="title"/>
          </p:nvPr>
        </p:nvSpPr>
        <p:spPr/>
        <p:txBody>
          <a:bodyPr/>
          <a:lstStyle/>
          <a:p>
            <a:pPr>
              <a:defRPr/>
            </a:pPr>
            <a:r>
              <a:rPr lang="en-GB" altLang="fr-FR"/>
              <a:t>Producer and consumer</a:t>
            </a:r>
          </a:p>
        </p:txBody>
      </p:sp>
      <p:sp>
        <p:nvSpPr>
          <p:cNvPr id="196611" name="Rectangle 1027"/>
          <p:cNvSpPr>
            <a:spLocks noGrp="1" noChangeArrowheads="1"/>
          </p:cNvSpPr>
          <p:nvPr>
            <p:ph type="body" idx="1"/>
          </p:nvPr>
        </p:nvSpPr>
        <p:spPr>
          <a:xfrm>
            <a:off x="323528" y="1676400"/>
            <a:ext cx="7918648" cy="4114800"/>
          </a:xfrm>
        </p:spPr>
        <p:txBody>
          <a:bodyPr/>
          <a:lstStyle/>
          <a:p>
            <a:pPr>
              <a:buFont typeface="Monotype Sorts" pitchFamily="2" charset="2"/>
              <a:buNone/>
              <a:defRPr/>
            </a:pPr>
            <a:r>
              <a:rPr lang="en-GB" altLang="fr-FR" sz="1800" dirty="0" err="1">
                <a:solidFill>
                  <a:schemeClr val="tx2">
                    <a:lumMod val="75000"/>
                  </a:schemeClr>
                </a:solidFill>
                <a:latin typeface="Arial" panose="020B0604020202020204" pitchFamily="34" charset="0"/>
              </a:rPr>
              <a:t>Dcl</a:t>
            </a:r>
            <a:r>
              <a:rPr lang="en-GB" altLang="fr-FR" sz="1800" dirty="0">
                <a:solidFill>
                  <a:schemeClr val="tx2">
                    <a:lumMod val="75000"/>
                  </a:schemeClr>
                </a:solidFill>
                <a:latin typeface="Arial" panose="020B0604020202020204" pitchFamily="34" charset="0"/>
              </a:rPr>
              <a:t> N=100; dcl count = 0; 		/* </a:t>
            </a:r>
            <a:r>
              <a:rPr lang="en-GB" altLang="fr-FR" sz="1800" dirty="0" err="1">
                <a:solidFill>
                  <a:schemeClr val="tx2">
                    <a:lumMod val="75000"/>
                  </a:schemeClr>
                </a:solidFill>
                <a:latin typeface="Arial" panose="020B0604020202020204" pitchFamily="34" charset="0"/>
              </a:rPr>
              <a:t>nbr</a:t>
            </a:r>
            <a:r>
              <a:rPr lang="en-GB" altLang="fr-FR" sz="1800" dirty="0">
                <a:solidFill>
                  <a:schemeClr val="tx2">
                    <a:lumMod val="75000"/>
                  </a:schemeClr>
                </a:solidFill>
                <a:latin typeface="Arial" panose="020B0604020202020204" pitchFamily="34" charset="0"/>
              </a:rPr>
              <a:t> of slots in buffer </a:t>
            </a:r>
            <a:r>
              <a:rPr lang="en-GB" altLang="fr-FR" sz="1800" dirty="0" err="1">
                <a:solidFill>
                  <a:schemeClr val="tx2">
                    <a:lumMod val="75000"/>
                  </a:schemeClr>
                </a:solidFill>
                <a:latin typeface="Arial" panose="020B0604020202020204" pitchFamily="34" charset="0"/>
              </a:rPr>
              <a:t>pool;nbr</a:t>
            </a:r>
            <a:r>
              <a:rPr lang="en-GB" altLang="fr-FR" sz="1800" dirty="0">
                <a:solidFill>
                  <a:schemeClr val="tx2">
                    <a:lumMod val="75000"/>
                  </a:schemeClr>
                </a:solidFill>
                <a:latin typeface="Arial" panose="020B0604020202020204" pitchFamily="34" charset="0"/>
              </a:rPr>
              <a:t> items*/</a:t>
            </a:r>
          </a:p>
          <a:p>
            <a:pPr>
              <a:buFont typeface="Monotype Sorts" pitchFamily="2" charset="2"/>
              <a:buNone/>
              <a:defRPr/>
            </a:pPr>
            <a:endParaRPr lang="en-GB" altLang="fr-FR" sz="1800" dirty="0">
              <a:latin typeface="Arial" panose="020B0604020202020204" pitchFamily="34" charset="0"/>
            </a:endParaRPr>
          </a:p>
          <a:p>
            <a:pPr>
              <a:buNone/>
              <a:defRPr/>
            </a:pPr>
            <a:r>
              <a:rPr lang="en-GB" altLang="fr-FR" sz="1800" dirty="0">
                <a:latin typeface="Arial" panose="020B0604020202020204" pitchFamily="34" charset="0"/>
              </a:rPr>
              <a:t>void producer; dcl </a:t>
            </a:r>
            <a:r>
              <a:rPr lang="en-GB" altLang="fr-FR" sz="1800" dirty="0" err="1">
                <a:latin typeface="Arial" panose="020B0604020202020204" pitchFamily="34" charset="0"/>
              </a:rPr>
              <a:t>ice_cream</a:t>
            </a:r>
            <a:r>
              <a:rPr lang="en-GB" altLang="fr-FR" sz="1800" dirty="0">
                <a:latin typeface="Arial" panose="020B0604020202020204" pitchFamily="34" charset="0"/>
              </a:rPr>
              <a:t>;</a:t>
            </a:r>
          </a:p>
          <a:p>
            <a:pPr>
              <a:buNone/>
              <a:defRPr/>
            </a:pPr>
            <a:r>
              <a:rPr lang="en-GB" altLang="fr-FR" sz="1800" dirty="0">
                <a:latin typeface="Arial" panose="020B0604020202020204" pitchFamily="34" charset="0"/>
              </a:rPr>
              <a:t>	while(TRUE) </a:t>
            </a:r>
          </a:p>
          <a:p>
            <a:pPr>
              <a:buNone/>
              <a:defRPr/>
            </a:pPr>
            <a:r>
              <a:rPr lang="en-GB" altLang="fr-FR" sz="1800" dirty="0">
                <a:latin typeface="Arial" panose="020B0604020202020204" pitchFamily="34" charset="0"/>
              </a:rPr>
              <a:t>	{ 	produce(&amp;</a:t>
            </a:r>
            <a:r>
              <a:rPr lang="en-GB" altLang="fr-FR" sz="1800" dirty="0" err="1">
                <a:latin typeface="Arial" panose="020B0604020202020204" pitchFamily="34" charset="0"/>
              </a:rPr>
              <a:t>ice_cream</a:t>
            </a:r>
            <a:r>
              <a:rPr lang="en-GB" altLang="fr-FR" sz="1800" dirty="0">
                <a:latin typeface="Arial" panose="020B0604020202020204" pitchFamily="34" charset="0"/>
              </a:rPr>
              <a:t>);</a:t>
            </a:r>
          </a:p>
          <a:p>
            <a:pPr>
              <a:buNone/>
              <a:defRPr/>
            </a:pPr>
            <a:r>
              <a:rPr lang="en-GB" altLang="fr-FR" sz="1800" dirty="0">
                <a:latin typeface="Arial" panose="020B0604020202020204" pitchFamily="34" charset="0"/>
              </a:rPr>
              <a:t>		if (count == N) sleep();		</a:t>
            </a:r>
          </a:p>
          <a:p>
            <a:pPr>
              <a:buNone/>
              <a:defRPr/>
            </a:pPr>
            <a:r>
              <a:rPr lang="en-GB" altLang="fr-FR" sz="1800" dirty="0">
                <a:latin typeface="Arial" panose="020B0604020202020204" pitchFamily="34" charset="0"/>
              </a:rPr>
              <a:t>		    /* if buffer pool full, wait  */</a:t>
            </a:r>
          </a:p>
          <a:p>
            <a:pPr>
              <a:buNone/>
              <a:defRPr/>
            </a:pPr>
            <a:r>
              <a:rPr lang="en-GB" altLang="fr-FR" sz="1800" dirty="0">
                <a:latin typeface="Arial" panose="020B0604020202020204" pitchFamily="34" charset="0"/>
              </a:rPr>
              <a:t>		store(&amp;</a:t>
            </a:r>
            <a:r>
              <a:rPr lang="en-GB" altLang="fr-FR" sz="1800" dirty="0" err="1">
                <a:latin typeface="Arial" panose="020B0604020202020204" pitchFamily="34" charset="0"/>
              </a:rPr>
              <a:t>ice_cream</a:t>
            </a:r>
            <a:r>
              <a:rPr lang="en-GB" altLang="fr-FR" sz="1800" dirty="0">
                <a:latin typeface="Arial" panose="020B0604020202020204" pitchFamily="34" charset="0"/>
              </a:rPr>
              <a:t>);		</a:t>
            </a:r>
          </a:p>
          <a:p>
            <a:pPr>
              <a:buNone/>
              <a:defRPr/>
            </a:pPr>
            <a:r>
              <a:rPr lang="en-GB" altLang="fr-FR" sz="1800" dirty="0">
                <a:latin typeface="Arial" panose="020B0604020202020204" pitchFamily="34" charset="0"/>
              </a:rPr>
              <a:t>		    /*put item in one buffer*/</a:t>
            </a:r>
          </a:p>
          <a:p>
            <a:pPr>
              <a:buNone/>
              <a:defRPr/>
            </a:pPr>
            <a:r>
              <a:rPr lang="en-GB" altLang="fr-FR" sz="1800" dirty="0">
                <a:latin typeface="Arial" panose="020B0604020202020204" pitchFamily="34" charset="0"/>
              </a:rPr>
              <a:t>		count = count + 1;</a:t>
            </a:r>
          </a:p>
          <a:p>
            <a:pPr>
              <a:buNone/>
              <a:defRPr/>
            </a:pPr>
            <a:r>
              <a:rPr lang="en-GB" altLang="fr-FR" sz="1800" dirty="0">
                <a:latin typeface="Arial" panose="020B0604020202020204" pitchFamily="34" charset="0"/>
              </a:rPr>
              <a:t>		if (count == 1) wakeup(consumer);</a:t>
            </a:r>
          </a:p>
          <a:p>
            <a:pPr>
              <a:buNone/>
              <a:defRPr/>
            </a:pPr>
            <a:r>
              <a:rPr lang="en-GB" altLang="fr-FR" sz="1800" dirty="0">
                <a:latin typeface="Arial" panose="020B0604020202020204" pitchFamily="34" charset="0"/>
              </a:rPr>
              <a:t>	}</a:t>
            </a:r>
          </a:p>
        </p:txBody>
      </p:sp>
      <p:sp>
        <p:nvSpPr>
          <p:cNvPr id="6" name="Rectangle 1027"/>
          <p:cNvSpPr txBox="1">
            <a:spLocks noChangeArrowheads="1"/>
          </p:cNvSpPr>
          <p:nvPr/>
        </p:nvSpPr>
        <p:spPr bwMode="auto">
          <a:xfrm>
            <a:off x="5078288" y="2338536"/>
            <a:ext cx="3958208"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Monotype Sorts" pitchFamily="2" charset="2"/>
              <a:buChar char="n"/>
              <a:defRPr kumimoji="1" sz="28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Char char="–"/>
              <a:defRPr kumimoji="1" sz="24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folHlink"/>
              </a:buClr>
              <a:buSzPct val="60000"/>
              <a:buFont typeface="Monotype Sorts" pitchFamily="2" charset="2"/>
              <a:buChar char="n"/>
              <a:defRPr kumimoji="1" sz="20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kumimoji="1"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folHlink"/>
              </a:buClr>
              <a:buSzPct val="50000"/>
              <a:buFont typeface="Monotype Sorts" pitchFamily="2" charset="2"/>
              <a:buChar char="n"/>
              <a:defRPr kumimoji="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2" charset="2"/>
              <a:buNone/>
              <a:defRPr/>
            </a:pPr>
            <a:r>
              <a:rPr lang="en-GB" altLang="fr-FR" sz="1800" dirty="0">
                <a:solidFill>
                  <a:srgbClr val="FFC000"/>
                </a:solidFill>
                <a:latin typeface="Arial" panose="020B0604020202020204" pitchFamily="34" charset="0"/>
              </a:rPr>
              <a:t>Void consumer;</a:t>
            </a:r>
          </a:p>
          <a:p>
            <a:pPr>
              <a:buFont typeface="Monotype Sorts" pitchFamily="2" charset="2"/>
              <a:buNone/>
              <a:defRPr/>
            </a:pPr>
            <a:r>
              <a:rPr lang="en-GB" altLang="fr-FR" sz="1800" dirty="0">
                <a:solidFill>
                  <a:srgbClr val="FFC000"/>
                </a:solidFill>
                <a:latin typeface="Arial" panose="020B0604020202020204" pitchFamily="34" charset="0"/>
              </a:rPr>
              <a:t>	while (TRUE)</a:t>
            </a:r>
          </a:p>
          <a:p>
            <a:pPr>
              <a:buFont typeface="Monotype Sorts" pitchFamily="2" charset="2"/>
              <a:buNone/>
              <a:defRPr/>
            </a:pPr>
            <a:r>
              <a:rPr lang="en-GB" altLang="fr-FR" sz="1800" dirty="0">
                <a:solidFill>
                  <a:srgbClr val="FFC000"/>
                </a:solidFill>
                <a:latin typeface="Arial" panose="020B0604020202020204" pitchFamily="34" charset="0"/>
              </a:rPr>
              <a:t>	{ 	if (count == 0 ) sleep();</a:t>
            </a:r>
          </a:p>
          <a:p>
            <a:pPr>
              <a:buFont typeface="Monotype Sorts" pitchFamily="2" charset="2"/>
              <a:buNone/>
              <a:defRPr/>
            </a:pPr>
            <a:r>
              <a:rPr lang="en-GB" altLang="fr-FR" sz="1800" dirty="0">
                <a:solidFill>
                  <a:srgbClr val="FFC000"/>
                </a:solidFill>
                <a:latin typeface="Arial" panose="020B0604020202020204" pitchFamily="34" charset="0"/>
              </a:rPr>
              <a:t>		    /* buffer pool is empty*/</a:t>
            </a:r>
          </a:p>
          <a:p>
            <a:pPr>
              <a:buFont typeface="Monotype Sorts" pitchFamily="2" charset="2"/>
              <a:buNone/>
              <a:defRPr/>
            </a:pPr>
            <a:r>
              <a:rPr lang="en-GB" altLang="fr-FR" sz="1800" dirty="0">
                <a:solidFill>
                  <a:srgbClr val="FFC000"/>
                </a:solidFill>
                <a:latin typeface="Arial" panose="020B0604020202020204" pitchFamily="34" charset="0"/>
              </a:rPr>
              <a:t>		remove(&amp;</a:t>
            </a:r>
            <a:r>
              <a:rPr lang="en-GB" altLang="fr-FR" sz="1800" dirty="0" err="1">
                <a:solidFill>
                  <a:srgbClr val="FFC000"/>
                </a:solidFill>
                <a:latin typeface="Arial" panose="020B0604020202020204" pitchFamily="34" charset="0"/>
              </a:rPr>
              <a:t>ice_cream</a:t>
            </a:r>
            <a:r>
              <a:rPr lang="en-GB" altLang="fr-FR" sz="1800" dirty="0">
                <a:solidFill>
                  <a:srgbClr val="FFC000"/>
                </a:solidFill>
                <a:latin typeface="Arial" panose="020B0604020202020204" pitchFamily="34" charset="0"/>
              </a:rPr>
              <a:t>);</a:t>
            </a:r>
          </a:p>
          <a:p>
            <a:pPr>
              <a:buFont typeface="Monotype Sorts" pitchFamily="2" charset="2"/>
              <a:buNone/>
              <a:defRPr/>
            </a:pPr>
            <a:r>
              <a:rPr lang="en-GB" altLang="fr-FR" sz="1800" dirty="0">
                <a:solidFill>
                  <a:srgbClr val="FFC000"/>
                </a:solidFill>
                <a:latin typeface="Arial" panose="020B0604020202020204" pitchFamily="34" charset="0"/>
              </a:rPr>
              <a:t>		count= count -1;</a:t>
            </a:r>
          </a:p>
          <a:p>
            <a:pPr>
              <a:buFont typeface="Monotype Sorts" pitchFamily="2" charset="2"/>
              <a:buNone/>
              <a:defRPr/>
            </a:pPr>
            <a:r>
              <a:rPr lang="en-GB" altLang="fr-FR" sz="1800" dirty="0">
                <a:solidFill>
                  <a:srgbClr val="FFC000"/>
                </a:solidFill>
                <a:latin typeface="Arial" panose="020B0604020202020204" pitchFamily="34" charset="0"/>
              </a:rPr>
              <a:t>		if (count == N-1) 			      wakeup(producer);   </a:t>
            </a:r>
          </a:p>
          <a:p>
            <a:pPr>
              <a:buFont typeface="Monotype Sorts" pitchFamily="2" charset="2"/>
              <a:buNone/>
              <a:defRPr/>
            </a:pPr>
            <a:r>
              <a:rPr lang="en-GB" altLang="fr-FR" sz="1800" dirty="0">
                <a:solidFill>
                  <a:srgbClr val="FFC000"/>
                </a:solidFill>
                <a:latin typeface="Arial" panose="020B0604020202020204" pitchFamily="34" charset="0"/>
              </a:rPr>
              <a:t>			/* buffer was full */</a:t>
            </a:r>
          </a:p>
          <a:p>
            <a:pPr>
              <a:buFont typeface="Monotype Sorts" pitchFamily="2" charset="2"/>
              <a:buNone/>
              <a:defRPr/>
            </a:pPr>
            <a:r>
              <a:rPr lang="en-GB" altLang="fr-FR" sz="1800" dirty="0">
                <a:solidFill>
                  <a:srgbClr val="FFC000"/>
                </a:solidFill>
                <a:latin typeface="Arial" panose="020B0604020202020204" pitchFamily="34" charset="0"/>
              </a:rPr>
              <a:t>		consume(</a:t>
            </a:r>
            <a:r>
              <a:rPr lang="en-GB" altLang="fr-FR" sz="1800" dirty="0" err="1">
                <a:solidFill>
                  <a:srgbClr val="FFC000"/>
                </a:solidFill>
                <a:latin typeface="Arial" panose="020B0604020202020204" pitchFamily="34" charset="0"/>
              </a:rPr>
              <a:t>ice_cream</a:t>
            </a:r>
            <a:r>
              <a:rPr lang="en-GB" altLang="fr-FR" sz="1800" dirty="0">
                <a:solidFill>
                  <a:srgbClr val="FFC000"/>
                </a:solidFill>
                <a:latin typeface="Arial" panose="020B0604020202020204" pitchFamily="34" charset="0"/>
              </a:rPr>
              <a:t>); </a:t>
            </a:r>
          </a:p>
          <a:p>
            <a:pPr>
              <a:buFont typeface="Monotype Sorts" pitchFamily="2" charset="2"/>
              <a:buNone/>
              <a:defRPr/>
            </a:pPr>
            <a:r>
              <a:rPr lang="en-GB" altLang="fr-FR" sz="1800" dirty="0">
                <a:solidFill>
                  <a:srgbClr val="FFC000"/>
                </a:solidFill>
                <a:latin typeface="Arial" panose="020B0604020202020204" pitchFamily="34" charset="0"/>
              </a:rPr>
              <a:t>	}</a:t>
            </a:r>
          </a:p>
          <a:p>
            <a:pPr>
              <a:buFont typeface="Monotype Sorts" pitchFamily="2" charset="2"/>
              <a:buNone/>
              <a:defRPr/>
            </a:pPr>
            <a:r>
              <a:rPr lang="en-GB" altLang="fr-FR" sz="1800" dirty="0">
                <a:solidFill>
                  <a:srgbClr val="FFC000"/>
                </a:solidFill>
                <a:latin typeface="Arial" panose="020B0604020202020204" pitchFamily="34" charset="0"/>
              </a:rPr>
              <a:t>	  /* </a:t>
            </a:r>
            <a:r>
              <a:rPr lang="en-GB" altLang="fr-FR" sz="1800" dirty="0" err="1">
                <a:solidFill>
                  <a:srgbClr val="FFC000"/>
                </a:solidFill>
                <a:latin typeface="Arial" panose="020B0604020202020204" pitchFamily="34" charset="0"/>
              </a:rPr>
              <a:t>miam-miam</a:t>
            </a:r>
            <a:r>
              <a:rPr lang="en-GB" altLang="fr-FR" sz="1800" dirty="0">
                <a:solidFill>
                  <a:srgbClr val="FFC000"/>
                </a:solidFill>
                <a:latin typeface="Arial" panose="020B0604020202020204" pitchFamily="34" charset="0"/>
              </a:rPr>
              <a:t> */	</a:t>
            </a:r>
            <a:r>
              <a:rPr lang="en-GB" altLang="fr-FR" sz="1800" dirty="0">
                <a:latin typeface="Arial" panose="020B0604020202020204" pitchFamily="34" charset="0"/>
              </a:rPr>
              <a:t>	</a:t>
            </a:r>
          </a:p>
          <a:p>
            <a:pPr>
              <a:buFont typeface="Monotype Sorts" pitchFamily="2" charset="2"/>
              <a:buNone/>
              <a:defRPr/>
            </a:pPr>
            <a:r>
              <a:rPr lang="en-GB" altLang="fr-FR" sz="1800" dirty="0">
                <a:latin typeface="Arial" panose="020B0604020202020204" pitchFamily="34" charset="0"/>
              </a:rPr>
              <a:t>	</a:t>
            </a:r>
          </a:p>
        </p:txBody>
      </p:sp>
    </p:spTree>
    <p:extLst>
      <p:ext uri="{BB962C8B-B14F-4D97-AF65-F5344CB8AC3E}">
        <p14:creationId xmlns:p14="http://schemas.microsoft.com/office/powerpoint/2010/main" val="120535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249"/>
                                          </p:stCondLst>
                                        </p:cTn>
                                        <p:tgtEl>
                                          <p:spTgt spid="196611">
                                            <p:txEl>
                                              <p:pRg st="0" end="0"/>
                                            </p:txEl>
                                          </p:spTgt>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0"/>
                                  </p:stCondLst>
                                  <p:childTnLst>
                                    <p:set>
                                      <p:cBhvr>
                                        <p:cTn id="9" dur="1" fill="hold">
                                          <p:stCondLst>
                                            <p:cond delay="249"/>
                                          </p:stCondLst>
                                        </p:cTn>
                                        <p:tgtEl>
                                          <p:spTgt spid="196611">
                                            <p:txEl>
                                              <p:pRg st="2" end="2"/>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249"/>
                                          </p:stCondLst>
                                        </p:cTn>
                                        <p:tgtEl>
                                          <p:spTgt spid="196611">
                                            <p:txEl>
                                              <p:pRg st="3" end="3"/>
                                            </p:txEl>
                                          </p:spTgt>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0"/>
                                  </p:stCondLst>
                                  <p:childTnLst>
                                    <p:set>
                                      <p:cBhvr>
                                        <p:cTn id="15" dur="1" fill="hold">
                                          <p:stCondLst>
                                            <p:cond delay="249"/>
                                          </p:stCondLst>
                                        </p:cTn>
                                        <p:tgtEl>
                                          <p:spTgt spid="196611">
                                            <p:txEl>
                                              <p:pRg st="4" end="4"/>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249"/>
                                          </p:stCondLst>
                                        </p:cTn>
                                        <p:tgtEl>
                                          <p:spTgt spid="196611">
                                            <p:txEl>
                                              <p:pRg st="5" end="5"/>
                                            </p:txEl>
                                          </p:spTgt>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grpId="0" nodeType="afterEffect">
                                  <p:stCondLst>
                                    <p:cond delay="0"/>
                                  </p:stCondLst>
                                  <p:childTnLst>
                                    <p:set>
                                      <p:cBhvr>
                                        <p:cTn id="21" dur="1" fill="hold">
                                          <p:stCondLst>
                                            <p:cond delay="249"/>
                                          </p:stCondLst>
                                        </p:cTn>
                                        <p:tgtEl>
                                          <p:spTgt spid="196611">
                                            <p:txEl>
                                              <p:pRg st="6" end="6"/>
                                            </p:txEl>
                                          </p:spTgt>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249"/>
                                          </p:stCondLst>
                                        </p:cTn>
                                        <p:tgtEl>
                                          <p:spTgt spid="196611">
                                            <p:txEl>
                                              <p:pRg st="7" end="7"/>
                                            </p:txEl>
                                          </p:spTgt>
                                        </p:tgtEl>
                                        <p:attrNameLst>
                                          <p:attrName>style.visibility</p:attrName>
                                        </p:attrNameLst>
                                      </p:cBhvr>
                                      <p:to>
                                        <p:strVal val="visible"/>
                                      </p:to>
                                    </p:se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249"/>
                                          </p:stCondLst>
                                        </p:cTn>
                                        <p:tgtEl>
                                          <p:spTgt spid="196611">
                                            <p:txEl>
                                              <p:pRg st="8" end="8"/>
                                            </p:txEl>
                                          </p:spTgt>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249"/>
                                          </p:stCondLst>
                                        </p:cTn>
                                        <p:tgtEl>
                                          <p:spTgt spid="196611">
                                            <p:txEl>
                                              <p:pRg st="9" end="9"/>
                                            </p:txEl>
                                          </p:spTgt>
                                        </p:tgtEl>
                                        <p:attrNameLst>
                                          <p:attrName>style.visibility</p:attrName>
                                        </p:attrNameLst>
                                      </p:cBhvr>
                                      <p:to>
                                        <p:strVal val="visible"/>
                                      </p:to>
                                    </p:set>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249"/>
                                          </p:stCondLst>
                                        </p:cTn>
                                        <p:tgtEl>
                                          <p:spTgt spid="196611">
                                            <p:txEl>
                                              <p:pRg st="10" end="10"/>
                                            </p:txEl>
                                          </p:spTgt>
                                        </p:tgtEl>
                                        <p:attrNameLst>
                                          <p:attrName>style.visibility</p:attrName>
                                        </p:attrNameLst>
                                      </p:cBhvr>
                                      <p:to>
                                        <p:strVal val="visible"/>
                                      </p:to>
                                    </p:se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249"/>
                                          </p:stCondLst>
                                        </p:cTn>
                                        <p:tgtEl>
                                          <p:spTgt spid="196611">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250"/>
                                  </p:stCondLst>
                                  <p:childTnLst>
                                    <p:set>
                                      <p:cBhvr>
                                        <p:cTn id="43" dur="1" fill="hold">
                                          <p:stCondLst>
                                            <p:cond delay="0"/>
                                          </p:stCondLst>
                                        </p:cTn>
                                        <p:tgtEl>
                                          <p:spTgt spid="6">
                                            <p:txEl>
                                              <p:pRg st="1" end="1"/>
                                            </p:txEl>
                                          </p:spTgt>
                                        </p:tgtEl>
                                        <p:attrNameLst>
                                          <p:attrName>style.visibility</p:attrName>
                                        </p:attrNameLst>
                                      </p:cBhvr>
                                      <p:to>
                                        <p:strVal val="visible"/>
                                      </p:to>
                                    </p:set>
                                  </p:childTnLst>
                                </p:cTn>
                              </p:par>
                            </p:childTnLst>
                          </p:cTn>
                        </p:par>
                        <p:par>
                          <p:cTn id="44" fill="hold">
                            <p:stCondLst>
                              <p:cond delay="250"/>
                            </p:stCondLst>
                            <p:childTnLst>
                              <p:par>
                                <p:cTn id="45" presetID="1" presetClass="entr" presetSubtype="0" fill="hold" nodeType="afterEffect">
                                  <p:stCondLst>
                                    <p:cond delay="250"/>
                                  </p:stCondLst>
                                  <p:childTnLst>
                                    <p:set>
                                      <p:cBhvr>
                                        <p:cTn id="46" dur="1" fill="hold">
                                          <p:stCondLst>
                                            <p:cond delay="0"/>
                                          </p:stCondLst>
                                        </p:cTn>
                                        <p:tgtEl>
                                          <p:spTgt spid="6">
                                            <p:txEl>
                                              <p:pRg st="2" end="2"/>
                                            </p:txEl>
                                          </p:spTgt>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nodeType="afterEffect">
                                  <p:stCondLst>
                                    <p:cond delay="250"/>
                                  </p:stCondLst>
                                  <p:childTnLst>
                                    <p:set>
                                      <p:cBhvr>
                                        <p:cTn id="49" dur="1" fill="hold">
                                          <p:stCondLst>
                                            <p:cond delay="0"/>
                                          </p:stCondLst>
                                        </p:cTn>
                                        <p:tgtEl>
                                          <p:spTgt spid="6">
                                            <p:txEl>
                                              <p:pRg st="3" end="3"/>
                                            </p:txEl>
                                          </p:spTgt>
                                        </p:tgtEl>
                                        <p:attrNameLst>
                                          <p:attrName>style.visibility</p:attrName>
                                        </p:attrNameLst>
                                      </p:cBhvr>
                                      <p:to>
                                        <p:strVal val="visible"/>
                                      </p:to>
                                    </p:set>
                                  </p:childTnLst>
                                </p:cTn>
                              </p:par>
                            </p:childTnLst>
                          </p:cTn>
                        </p:par>
                        <p:par>
                          <p:cTn id="50" fill="hold">
                            <p:stCondLst>
                              <p:cond delay="750"/>
                            </p:stCondLst>
                            <p:childTnLst>
                              <p:par>
                                <p:cTn id="51" presetID="1" presetClass="entr" presetSubtype="0" fill="hold" nodeType="afterEffect">
                                  <p:stCondLst>
                                    <p:cond delay="25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childTnLst>
                          </p:cTn>
                        </p:par>
                        <p:par>
                          <p:cTn id="53" fill="hold">
                            <p:stCondLst>
                              <p:cond delay="1000"/>
                            </p:stCondLst>
                            <p:childTnLst>
                              <p:par>
                                <p:cTn id="54" presetID="1" presetClass="entr" presetSubtype="0" fill="hold" nodeType="afterEffect">
                                  <p:stCondLst>
                                    <p:cond delay="250"/>
                                  </p:stCondLst>
                                  <p:childTnLst>
                                    <p:set>
                                      <p:cBhvr>
                                        <p:cTn id="55" dur="1" fill="hold">
                                          <p:stCondLst>
                                            <p:cond delay="0"/>
                                          </p:stCondLst>
                                        </p:cTn>
                                        <p:tgtEl>
                                          <p:spTgt spid="6">
                                            <p:txEl>
                                              <p:pRg st="5" end="5"/>
                                            </p:txEl>
                                          </p:spTgt>
                                        </p:tgtEl>
                                        <p:attrNameLst>
                                          <p:attrName>style.visibility</p:attrName>
                                        </p:attrNameLst>
                                      </p:cBhvr>
                                      <p:to>
                                        <p:strVal val="visible"/>
                                      </p:to>
                                    </p:set>
                                  </p:childTnLst>
                                </p:cTn>
                              </p:par>
                            </p:childTnLst>
                          </p:cTn>
                        </p:par>
                        <p:par>
                          <p:cTn id="56" fill="hold">
                            <p:stCondLst>
                              <p:cond delay="1250"/>
                            </p:stCondLst>
                            <p:childTnLst>
                              <p:par>
                                <p:cTn id="57" presetID="1" presetClass="entr" presetSubtype="0" fill="hold" nodeType="afterEffect">
                                  <p:stCondLst>
                                    <p:cond delay="250"/>
                                  </p:stCondLst>
                                  <p:childTnLst>
                                    <p:set>
                                      <p:cBhvr>
                                        <p:cTn id="58" dur="1" fill="hold">
                                          <p:stCondLst>
                                            <p:cond delay="0"/>
                                          </p:stCondLst>
                                        </p:cTn>
                                        <p:tgtEl>
                                          <p:spTgt spid="6">
                                            <p:txEl>
                                              <p:pRg st="6" end="6"/>
                                            </p:txEl>
                                          </p:spTgt>
                                        </p:tgtEl>
                                        <p:attrNameLst>
                                          <p:attrName>style.visibility</p:attrName>
                                        </p:attrNameLst>
                                      </p:cBhvr>
                                      <p:to>
                                        <p:strVal val="visible"/>
                                      </p:to>
                                    </p:set>
                                  </p:childTnLst>
                                </p:cTn>
                              </p:par>
                            </p:childTnLst>
                          </p:cTn>
                        </p:par>
                        <p:par>
                          <p:cTn id="59" fill="hold">
                            <p:stCondLst>
                              <p:cond delay="1500"/>
                            </p:stCondLst>
                            <p:childTnLst>
                              <p:par>
                                <p:cTn id="60" presetID="1" presetClass="entr" presetSubtype="0" fill="hold" nodeType="afterEffect">
                                  <p:stCondLst>
                                    <p:cond delay="250"/>
                                  </p:stCondLst>
                                  <p:childTnLst>
                                    <p:set>
                                      <p:cBhvr>
                                        <p:cTn id="61" dur="1" fill="hold">
                                          <p:stCondLst>
                                            <p:cond delay="0"/>
                                          </p:stCondLst>
                                        </p:cTn>
                                        <p:tgtEl>
                                          <p:spTgt spid="6">
                                            <p:txEl>
                                              <p:pRg st="7" end="7"/>
                                            </p:txEl>
                                          </p:spTgt>
                                        </p:tgtEl>
                                        <p:attrNameLst>
                                          <p:attrName>style.visibility</p:attrName>
                                        </p:attrNameLst>
                                      </p:cBhvr>
                                      <p:to>
                                        <p:strVal val="visible"/>
                                      </p:to>
                                    </p:set>
                                  </p:childTnLst>
                                </p:cTn>
                              </p:par>
                            </p:childTnLst>
                          </p:cTn>
                        </p:par>
                        <p:par>
                          <p:cTn id="62" fill="hold">
                            <p:stCondLst>
                              <p:cond delay="1750"/>
                            </p:stCondLst>
                            <p:childTnLst>
                              <p:par>
                                <p:cTn id="63" presetID="1" presetClass="entr" presetSubtype="0" fill="hold" nodeType="afterEffect">
                                  <p:stCondLst>
                                    <p:cond delay="250"/>
                                  </p:stCondLst>
                                  <p:childTnLst>
                                    <p:set>
                                      <p:cBhvr>
                                        <p:cTn id="64" dur="1" fill="hold">
                                          <p:stCondLst>
                                            <p:cond delay="0"/>
                                          </p:stCondLst>
                                        </p:cTn>
                                        <p:tgtEl>
                                          <p:spTgt spid="6">
                                            <p:txEl>
                                              <p:pRg st="8" end="8"/>
                                            </p:txEl>
                                          </p:spTgt>
                                        </p:tgtEl>
                                        <p:attrNameLst>
                                          <p:attrName>style.visibility</p:attrName>
                                        </p:attrNameLst>
                                      </p:cBhvr>
                                      <p:to>
                                        <p:strVal val="visible"/>
                                      </p:to>
                                    </p:set>
                                  </p:childTnLst>
                                </p:cTn>
                              </p:par>
                            </p:childTnLst>
                          </p:cTn>
                        </p:par>
                        <p:par>
                          <p:cTn id="65" fill="hold">
                            <p:stCondLst>
                              <p:cond delay="2000"/>
                            </p:stCondLst>
                            <p:childTnLst>
                              <p:par>
                                <p:cTn id="66" presetID="1" presetClass="entr" presetSubtype="0" fill="hold" nodeType="afterEffect">
                                  <p:stCondLst>
                                    <p:cond delay="250"/>
                                  </p:stCondLst>
                                  <p:childTnLst>
                                    <p:set>
                                      <p:cBhvr>
                                        <p:cTn id="67" dur="1" fill="hold">
                                          <p:stCondLst>
                                            <p:cond delay="0"/>
                                          </p:stCondLst>
                                        </p:cTn>
                                        <p:tgtEl>
                                          <p:spTgt spid="6">
                                            <p:txEl>
                                              <p:pRg st="9" end="9"/>
                                            </p:txEl>
                                          </p:spTgt>
                                        </p:tgtEl>
                                        <p:attrNameLst>
                                          <p:attrName>style.visibility</p:attrName>
                                        </p:attrNameLst>
                                      </p:cBhvr>
                                      <p:to>
                                        <p:strVal val="visible"/>
                                      </p:to>
                                    </p:set>
                                  </p:childTnLst>
                                </p:cTn>
                              </p:par>
                            </p:childTnLst>
                          </p:cTn>
                        </p:par>
                        <p:par>
                          <p:cTn id="68" fill="hold">
                            <p:stCondLst>
                              <p:cond delay="2250"/>
                            </p:stCondLst>
                            <p:childTnLst>
                              <p:par>
                                <p:cTn id="69" presetID="1" presetClass="entr" presetSubtype="0" fill="hold" nodeType="afterEffect">
                                  <p:stCondLst>
                                    <p:cond delay="250"/>
                                  </p:stCondLst>
                                  <p:childTnLst>
                                    <p:set>
                                      <p:cBhvr>
                                        <p:cTn id="7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p:cNvSpPr/>
          <p:nvPr/>
        </p:nvSpPr>
        <p:spPr bwMode="auto">
          <a:xfrm>
            <a:off x="4142183" y="3805784"/>
            <a:ext cx="2950095" cy="444648"/>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0" scaled="1"/>
            <a:tileRect/>
          </a:gradFill>
          <a:ln w="12700" cap="flat" cmpd="sng" algn="ctr">
            <a:solidFill>
              <a:srgbClr val="00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41986"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41987"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C67B4B39-FF34-40DA-A8BD-761057BCFBB9}" type="slidenum">
              <a:rPr kumimoji="0" lang="en-US" altLang="fr-FR" sz="1400" smtClean="0">
                <a:latin typeface="Times New Roman" panose="02020603050405020304" pitchFamily="18" charset="0"/>
              </a:rPr>
              <a:pPr>
                <a:spcBef>
                  <a:spcPct val="50000"/>
                </a:spcBef>
                <a:buClrTx/>
                <a:buSzTx/>
                <a:buFontTx/>
                <a:buNone/>
              </a:pPr>
              <a:t>14</a:t>
            </a:fld>
            <a:endParaRPr kumimoji="0" lang="en-US" altLang="fr-FR" sz="1400">
              <a:latin typeface="Times New Roman" panose="02020603050405020304" pitchFamily="18" charset="0"/>
            </a:endParaRPr>
          </a:p>
        </p:txBody>
      </p:sp>
      <p:sp>
        <p:nvSpPr>
          <p:cNvPr id="173058"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a:t>Semaphores.</a:t>
            </a:r>
          </a:p>
        </p:txBody>
      </p:sp>
      <p:sp>
        <p:nvSpPr>
          <p:cNvPr id="2" name="Ellipse 1"/>
          <p:cNvSpPr/>
          <p:nvPr/>
        </p:nvSpPr>
        <p:spPr bwMode="auto">
          <a:xfrm>
            <a:off x="3419872" y="4326632"/>
            <a:ext cx="3384376" cy="382016"/>
          </a:xfrm>
          <a:prstGeom prst="ellipse">
            <a:avLst/>
          </a:prstGeom>
          <a:noFill/>
          <a:ln w="5715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3" name="Ellipse 2"/>
          <p:cNvSpPr/>
          <p:nvPr/>
        </p:nvSpPr>
        <p:spPr bwMode="auto">
          <a:xfrm>
            <a:off x="4090738" y="3797412"/>
            <a:ext cx="4513710" cy="453020"/>
          </a:xfrm>
          <a:prstGeom prst="ellips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12" name="Rectangle 11"/>
          <p:cNvSpPr/>
          <p:nvPr/>
        </p:nvSpPr>
        <p:spPr bwMode="auto">
          <a:xfrm>
            <a:off x="4121780" y="3345980"/>
            <a:ext cx="4050620" cy="444648"/>
          </a:xfrm>
          <a:prstGeom prst="rect">
            <a:avLst/>
          </a:prstGeom>
          <a:solidFill>
            <a:schemeClr val="accent3">
              <a:lumMod val="75000"/>
            </a:schemeClr>
          </a:solidFill>
          <a:ln w="12700" cap="flat" cmpd="sng" algn="ctr">
            <a:solidFill>
              <a:srgbClr val="00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13" name="Rectangle 12"/>
          <p:cNvSpPr/>
          <p:nvPr/>
        </p:nvSpPr>
        <p:spPr bwMode="auto">
          <a:xfrm>
            <a:off x="7118690" y="3339196"/>
            <a:ext cx="1485758" cy="911236"/>
          </a:xfrm>
          <a:prstGeom prst="rect">
            <a:avLst/>
          </a:prstGeom>
          <a:solidFill>
            <a:schemeClr val="accent2">
              <a:lumMod val="75000"/>
            </a:schemeClr>
          </a:solidFill>
          <a:ln w="12700" cap="flat" cmpd="sng" algn="ctr">
            <a:solidFill>
              <a:srgbClr val="00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5" name="Forme en L 4"/>
          <p:cNvSpPr/>
          <p:nvPr/>
        </p:nvSpPr>
        <p:spPr bwMode="auto">
          <a:xfrm rot="10800000">
            <a:off x="4238731" y="3356992"/>
            <a:ext cx="4293709" cy="807716"/>
          </a:xfrm>
          <a:prstGeom prst="corner">
            <a:avLst>
              <a:gd name="adj1" fmla="val 50000"/>
              <a:gd name="adj2" fmla="val 167401"/>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0" scaled="1"/>
            <a:tileRect/>
          </a:gradFill>
          <a:ln w="12700" cap="flat" cmpd="sng" algn="ctr">
            <a:solidFill>
              <a:srgbClr val="00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173059" name="Rectangle 3"/>
          <p:cNvSpPr>
            <a:spLocks noGrp="1" noChangeArrowheads="1"/>
          </p:cNvSpPr>
          <p:nvPr>
            <p:ph type="body" idx="1"/>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defRPr/>
            </a:pPr>
            <a:r>
              <a:rPr lang="en-GB" altLang="fr-FR" dirty="0"/>
              <a:t>Nonnegative integer variable changed or tested only by 3 indivisible access routines:</a:t>
            </a:r>
          </a:p>
          <a:p>
            <a:pPr lvl="1">
              <a:buFontTx/>
              <a:buNone/>
              <a:defRPr/>
            </a:pPr>
            <a:r>
              <a:rPr lang="en-GB" altLang="fr-FR" dirty="0"/>
              <a:t>			</a:t>
            </a:r>
            <a:r>
              <a:rPr lang="en-GB" altLang="fr-FR" dirty="0" err="1"/>
              <a:t>Init</a:t>
            </a:r>
            <a:r>
              <a:rPr lang="en-GB" altLang="fr-FR" dirty="0"/>
              <a:t>(s, </a:t>
            </a:r>
            <a:r>
              <a:rPr lang="en-GB" altLang="fr-FR" dirty="0" err="1"/>
              <a:t>i</a:t>
            </a:r>
            <a:r>
              <a:rPr lang="en-GB" altLang="fr-FR" dirty="0"/>
              <a:t>):   [ s = </a:t>
            </a:r>
            <a:r>
              <a:rPr lang="en-GB" altLang="fr-FR" dirty="0" err="1"/>
              <a:t>i</a:t>
            </a:r>
            <a:r>
              <a:rPr lang="en-GB" altLang="fr-FR" dirty="0"/>
              <a:t> ]	</a:t>
            </a:r>
            <a:r>
              <a:rPr lang="en-GB" altLang="fr-FR" dirty="0">
                <a:latin typeface="Arial" panose="020B0604020202020204" pitchFamily="34" charset="0"/>
              </a:rPr>
              <a:t> /* single use! */</a:t>
            </a:r>
            <a:endParaRPr lang="en-GB" altLang="fr-FR" dirty="0"/>
          </a:p>
          <a:p>
            <a:pPr lvl="1">
              <a:buFontTx/>
              <a:buNone/>
              <a:defRPr/>
            </a:pPr>
            <a:r>
              <a:rPr lang="en-GB" altLang="fr-FR" dirty="0"/>
              <a:t>			Up(s):       [ s =s + 1; if ( s==1) {post}]</a:t>
            </a:r>
          </a:p>
          <a:p>
            <a:pPr lvl="1">
              <a:buFontTx/>
              <a:buNone/>
              <a:defRPr/>
            </a:pPr>
            <a:r>
              <a:rPr lang="en-GB" altLang="fr-FR" dirty="0"/>
              <a:t>			Down(s):   [while (s==0) {wait}; s = s-1 ]</a:t>
            </a:r>
          </a:p>
          <a:p>
            <a:pPr>
              <a:defRPr/>
            </a:pPr>
            <a:r>
              <a:rPr lang="en-GB" altLang="fr-FR" dirty="0"/>
              <a:t>Operations are indivisible or atomic</a:t>
            </a:r>
          </a:p>
          <a:p>
            <a:pPr>
              <a:defRPr/>
            </a:pPr>
            <a:r>
              <a:rPr lang="en-GB" altLang="fr-FR" dirty="0"/>
              <a:t>Originally introduced	 by Dijkstra (68), up was V for </a:t>
            </a:r>
            <a:r>
              <a:rPr lang="en-GB" altLang="fr-FR" dirty="0" err="1"/>
              <a:t>Verhogen</a:t>
            </a:r>
            <a:r>
              <a:rPr lang="en-GB" altLang="fr-FR" dirty="0"/>
              <a:t> and down was P for </a:t>
            </a:r>
            <a:r>
              <a:rPr lang="en-GB" altLang="fr-FR" dirty="0" err="1"/>
              <a:t>Proberen</a:t>
            </a:r>
            <a:r>
              <a:rPr lang="en-GB" altLang="fr-FR" dirty="0"/>
              <a:t>	</a:t>
            </a:r>
          </a:p>
          <a:p>
            <a:pPr lvl="1">
              <a:buFontTx/>
              <a:buNone/>
              <a:defRPr/>
            </a:pPr>
            <a:endParaRPr lang="en-GB" altLang="fr-FR" dirty="0"/>
          </a:p>
        </p:txBody>
      </p:sp>
    </p:spTree>
    <p:extLst>
      <p:ext uri="{BB962C8B-B14F-4D97-AF65-F5344CB8AC3E}">
        <p14:creationId xmlns:p14="http://schemas.microsoft.com/office/powerpoint/2010/main" val="2809074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 calcmode="lin" valueType="num">
                                      <p:cBhvr additive="base">
                                        <p:cTn id="7" dur="500" fill="hold"/>
                                        <p:tgtEl>
                                          <p:spTgt spid="173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3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305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305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3059">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3059">
                                            <p:txEl>
                                              <p:pRg st="4" end="4"/>
                                            </p:txEl>
                                          </p:spTgt>
                                        </p:tgtEl>
                                        <p:attrNameLst>
                                          <p:attrName>style.visibility</p:attrName>
                                        </p:attrNameLst>
                                      </p:cBhvr>
                                      <p:to>
                                        <p:strVal val="visible"/>
                                      </p:to>
                                    </p:set>
                                    <p:anim calcmode="lin" valueType="num">
                                      <p:cBhvr additive="base">
                                        <p:cTn id="25" dur="500" fill="hold"/>
                                        <p:tgtEl>
                                          <p:spTgt spid="17305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30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3059">
                                            <p:txEl>
                                              <p:pRg st="5" end="5"/>
                                            </p:txEl>
                                          </p:spTgt>
                                        </p:tgtEl>
                                        <p:attrNameLst>
                                          <p:attrName>style.visibility</p:attrName>
                                        </p:attrNameLst>
                                      </p:cBhvr>
                                      <p:to>
                                        <p:strVal val="visible"/>
                                      </p:to>
                                    </p:set>
                                    <p:anim calcmode="lin" valueType="num">
                                      <p:cBhvr additive="base">
                                        <p:cTn id="31" dur="500" fill="hold"/>
                                        <p:tgtEl>
                                          <p:spTgt spid="1730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30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3" grpId="0" animBg="1"/>
      <p:bldP spid="12" grpId="0" animBg="1"/>
      <p:bldP spid="13" grpId="0" animBg="1"/>
      <p:bldP spid="5" grpId="0" animBg="1"/>
      <p:bldP spid="17305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43011"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7AC3148E-5730-43C0-8471-3E604019A64A}" type="slidenum">
              <a:rPr kumimoji="0" lang="en-US" altLang="fr-FR" sz="1400" smtClean="0">
                <a:latin typeface="Times New Roman" panose="02020603050405020304" pitchFamily="18" charset="0"/>
              </a:rPr>
              <a:pPr>
                <a:spcBef>
                  <a:spcPct val="50000"/>
                </a:spcBef>
                <a:buClrTx/>
                <a:buSzTx/>
                <a:buFontTx/>
                <a:buNone/>
              </a:pPr>
              <a:t>15</a:t>
            </a:fld>
            <a:endParaRPr kumimoji="0" lang="en-US" altLang="fr-FR" sz="1400">
              <a:latin typeface="Times New Roman" panose="02020603050405020304" pitchFamily="18" charset="0"/>
            </a:endParaRPr>
          </a:p>
        </p:txBody>
      </p:sp>
      <p:sp>
        <p:nvSpPr>
          <p:cNvPr id="197634" name="Rectangle 1026"/>
          <p:cNvSpPr>
            <a:spLocks noGrp="1" noChangeArrowheads="1"/>
          </p:cNvSpPr>
          <p:nvPr>
            <p:ph type="title"/>
          </p:nvPr>
        </p:nvSpPr>
        <p:spPr/>
        <p:txBody>
          <a:bodyPr/>
          <a:lstStyle/>
          <a:p>
            <a:pPr>
              <a:defRPr/>
            </a:pPr>
            <a:r>
              <a:rPr lang="en-GB" altLang="fr-FR"/>
              <a:t>Semaphores.</a:t>
            </a:r>
          </a:p>
        </p:txBody>
      </p:sp>
      <p:sp>
        <p:nvSpPr>
          <p:cNvPr id="197635" name="Rectangle 1027"/>
          <p:cNvSpPr>
            <a:spLocks noGrp="1" noChangeArrowheads="1"/>
          </p:cNvSpPr>
          <p:nvPr>
            <p:ph type="body" idx="1"/>
          </p:nvPr>
        </p:nvSpPr>
        <p:spPr/>
        <p:txBody>
          <a:bodyPr/>
          <a:lstStyle/>
          <a:p>
            <a:pPr>
              <a:defRPr/>
            </a:pPr>
            <a:r>
              <a:rPr lang="en-GB" altLang="fr-FR" dirty="0"/>
              <a:t>Can be seen as a traffic light : </a:t>
            </a:r>
          </a:p>
          <a:p>
            <a:pPr lvl="1">
              <a:defRPr/>
            </a:pPr>
            <a:r>
              <a:rPr lang="en-GB" altLang="fr-FR" dirty="0"/>
              <a:t>if == 0, process stops ( red light )</a:t>
            </a:r>
          </a:p>
          <a:p>
            <a:pPr lvl="1">
              <a:defRPr/>
            </a:pPr>
            <a:r>
              <a:rPr lang="en-GB" altLang="fr-FR" dirty="0"/>
              <a:t>if &gt; 0, process go trough ( green light)</a:t>
            </a:r>
          </a:p>
          <a:p>
            <a:pPr lvl="1">
              <a:defRPr/>
            </a:pPr>
            <a:r>
              <a:rPr lang="en-GB" altLang="fr-FR" dirty="0"/>
              <a:t>if was 0, process is posted</a:t>
            </a:r>
          </a:p>
          <a:p>
            <a:pPr>
              <a:defRPr/>
            </a:pPr>
            <a:r>
              <a:rPr lang="en-GB" altLang="fr-FR" dirty="0"/>
              <a:t>Can be seen as a counter:</a:t>
            </a:r>
          </a:p>
          <a:p>
            <a:pPr lvl="1">
              <a:defRPr/>
            </a:pPr>
            <a:r>
              <a:rPr lang="en-GB" altLang="fr-FR" dirty="0"/>
              <a:t>counts the number of up less the number of down</a:t>
            </a:r>
          </a:p>
          <a:p>
            <a:pPr lvl="1">
              <a:defRPr/>
            </a:pPr>
            <a:r>
              <a:rPr lang="en-GB" altLang="fr-FR" dirty="0"/>
              <a:t>never less than 0</a:t>
            </a:r>
          </a:p>
        </p:txBody>
      </p:sp>
    </p:spTree>
    <p:extLst>
      <p:ext uri="{BB962C8B-B14F-4D97-AF65-F5344CB8AC3E}">
        <p14:creationId xmlns:p14="http://schemas.microsoft.com/office/powerpoint/2010/main" val="3230468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 calcmode="lin" valueType="num">
                                      <p:cBhvr additive="base">
                                        <p:cTn id="7" dur="500" fill="hold"/>
                                        <p:tgtEl>
                                          <p:spTgt spid="197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76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7635">
                                            <p:txEl>
                                              <p:pRg st="1" end="1"/>
                                            </p:txEl>
                                          </p:spTgt>
                                        </p:tgtEl>
                                        <p:attrNameLst>
                                          <p:attrName>style.visibility</p:attrName>
                                        </p:attrNameLst>
                                      </p:cBhvr>
                                      <p:to>
                                        <p:strVal val="visible"/>
                                      </p:to>
                                    </p:set>
                                    <p:anim calcmode="lin" valueType="num">
                                      <p:cBhvr additive="base">
                                        <p:cTn id="11" dur="500" fill="hold"/>
                                        <p:tgtEl>
                                          <p:spTgt spid="19763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9763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7635">
                                            <p:txEl>
                                              <p:pRg st="2" end="2"/>
                                            </p:txEl>
                                          </p:spTgt>
                                        </p:tgtEl>
                                        <p:attrNameLst>
                                          <p:attrName>style.visibility</p:attrName>
                                        </p:attrNameLst>
                                      </p:cBhvr>
                                      <p:to>
                                        <p:strVal val="visible"/>
                                      </p:to>
                                    </p:set>
                                    <p:anim calcmode="lin" valueType="num">
                                      <p:cBhvr additive="base">
                                        <p:cTn id="15" dur="500" fill="hold"/>
                                        <p:tgtEl>
                                          <p:spTgt spid="19763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763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97635">
                                            <p:txEl>
                                              <p:pRg st="3" end="3"/>
                                            </p:txEl>
                                          </p:spTgt>
                                        </p:tgtEl>
                                        <p:attrNameLst>
                                          <p:attrName>style.visibility</p:attrName>
                                        </p:attrNameLst>
                                      </p:cBhvr>
                                      <p:to>
                                        <p:strVal val="visible"/>
                                      </p:to>
                                    </p:set>
                                    <p:anim calcmode="lin" valueType="num">
                                      <p:cBhvr additive="base">
                                        <p:cTn id="19" dur="500" fill="hold"/>
                                        <p:tgtEl>
                                          <p:spTgt spid="19763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76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7635">
                                            <p:txEl>
                                              <p:pRg st="4" end="4"/>
                                            </p:txEl>
                                          </p:spTgt>
                                        </p:tgtEl>
                                        <p:attrNameLst>
                                          <p:attrName>style.visibility</p:attrName>
                                        </p:attrNameLst>
                                      </p:cBhvr>
                                      <p:to>
                                        <p:strVal val="visible"/>
                                      </p:to>
                                    </p:set>
                                    <p:anim calcmode="lin" valueType="num">
                                      <p:cBhvr additive="base">
                                        <p:cTn id="25" dur="500" fill="hold"/>
                                        <p:tgtEl>
                                          <p:spTgt spid="19763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763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97635">
                                            <p:txEl>
                                              <p:pRg st="5" end="5"/>
                                            </p:txEl>
                                          </p:spTgt>
                                        </p:tgtEl>
                                        <p:attrNameLst>
                                          <p:attrName>style.visibility</p:attrName>
                                        </p:attrNameLst>
                                      </p:cBhvr>
                                      <p:to>
                                        <p:strVal val="visible"/>
                                      </p:to>
                                    </p:set>
                                    <p:anim calcmode="lin" valueType="num">
                                      <p:cBhvr additive="base">
                                        <p:cTn id="29" dur="500" fill="hold"/>
                                        <p:tgtEl>
                                          <p:spTgt spid="19763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9763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97635">
                                            <p:txEl>
                                              <p:pRg st="6" end="6"/>
                                            </p:txEl>
                                          </p:spTgt>
                                        </p:tgtEl>
                                        <p:attrNameLst>
                                          <p:attrName>style.visibility</p:attrName>
                                        </p:attrNameLst>
                                      </p:cBhvr>
                                      <p:to>
                                        <p:strVal val="visible"/>
                                      </p:to>
                                    </p:set>
                                    <p:anim calcmode="lin" valueType="num">
                                      <p:cBhvr additive="base">
                                        <p:cTn id="33" dur="500" fill="hold"/>
                                        <p:tgtEl>
                                          <p:spTgt spid="197635">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9763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41987"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C67B4B39-FF34-40DA-A8BD-761057BCFBB9}" type="slidenum">
              <a:rPr kumimoji="0" lang="en-US" altLang="fr-FR" sz="1400" smtClean="0">
                <a:latin typeface="Times New Roman" panose="02020603050405020304" pitchFamily="18" charset="0"/>
              </a:rPr>
              <a:pPr>
                <a:spcBef>
                  <a:spcPct val="50000"/>
                </a:spcBef>
                <a:buClrTx/>
                <a:buSzTx/>
                <a:buFontTx/>
                <a:buNone/>
              </a:pPr>
              <a:t>16</a:t>
            </a:fld>
            <a:endParaRPr kumimoji="0" lang="en-US" altLang="fr-FR" sz="1400">
              <a:latin typeface="Times New Roman" panose="02020603050405020304" pitchFamily="18" charset="0"/>
            </a:endParaRPr>
          </a:p>
        </p:txBody>
      </p:sp>
      <p:sp>
        <p:nvSpPr>
          <p:cNvPr id="173058"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a:t>Semaphores.</a:t>
            </a:r>
          </a:p>
        </p:txBody>
      </p:sp>
      <p:sp>
        <p:nvSpPr>
          <p:cNvPr id="173059" name="Rectangle 3"/>
          <p:cNvSpPr>
            <a:spLocks noGrp="1" noChangeArrowheads="1"/>
          </p:cNvSpPr>
          <p:nvPr>
            <p:ph type="body" idx="1"/>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defRPr/>
            </a:pPr>
            <a:r>
              <a:rPr lang="en-GB" altLang="fr-FR" dirty="0"/>
              <a:t>Variant: integer variable;</a:t>
            </a:r>
          </a:p>
          <a:p>
            <a:pPr lvl="1">
              <a:buNone/>
              <a:defRPr/>
            </a:pPr>
            <a:r>
              <a:rPr lang="en-GB" altLang="fr-FR" dirty="0"/>
              <a:t>	Up(s): 	     [ s = s + 1; if (s </a:t>
            </a:r>
            <a:r>
              <a:rPr lang="fr-BE" dirty="0"/>
              <a:t>≤</a:t>
            </a:r>
            <a:r>
              <a:rPr lang="en-GB" altLang="fr-FR" dirty="0"/>
              <a:t> 0) {wakeup} ]</a:t>
            </a:r>
          </a:p>
          <a:p>
            <a:pPr lvl="1">
              <a:buNone/>
              <a:defRPr/>
            </a:pPr>
            <a:r>
              <a:rPr lang="en-GB" altLang="fr-FR" dirty="0"/>
              <a:t>	Down(s):    [ s = s – 1; if (s &lt; 0) {sleep} ]</a:t>
            </a:r>
          </a:p>
          <a:p>
            <a:pPr marL="0" indent="0">
              <a:buNone/>
              <a:defRPr/>
            </a:pPr>
            <a:endParaRPr lang="en-GB" altLang="fr-FR" dirty="0"/>
          </a:p>
          <a:p>
            <a:pPr marL="0" indent="0">
              <a:buNone/>
              <a:defRPr/>
            </a:pPr>
            <a:r>
              <a:rPr lang="en-GB" altLang="fr-FR" dirty="0"/>
              <a:t>Sleep: </a:t>
            </a:r>
            <a:r>
              <a:rPr lang="en-US" dirty="0"/>
              <a:t>add to the semaphore's queue</a:t>
            </a:r>
            <a:endParaRPr lang="en-GB" altLang="fr-FR" dirty="0"/>
          </a:p>
          <a:p>
            <a:pPr marL="0" indent="0">
              <a:buNone/>
              <a:defRPr/>
            </a:pPr>
            <a:r>
              <a:rPr lang="en-GB" altLang="fr-FR" dirty="0"/>
              <a:t>-s: length of the queue of waiting processes</a:t>
            </a:r>
          </a:p>
        </p:txBody>
      </p:sp>
    </p:spTree>
    <p:extLst>
      <p:ext uri="{BB962C8B-B14F-4D97-AF65-F5344CB8AC3E}">
        <p14:creationId xmlns:p14="http://schemas.microsoft.com/office/powerpoint/2010/main" val="5743569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 calcmode="lin" valueType="num">
                                      <p:cBhvr additive="base">
                                        <p:cTn id="7" dur="500" fill="hold"/>
                                        <p:tgtEl>
                                          <p:spTgt spid="173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30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3059">
                                            <p:txEl>
                                              <p:pRg st="1" end="1"/>
                                            </p:txEl>
                                          </p:spTgt>
                                        </p:tgtEl>
                                        <p:attrNameLst>
                                          <p:attrName>style.visibility</p:attrName>
                                        </p:attrNameLst>
                                      </p:cBhvr>
                                      <p:to>
                                        <p:strVal val="visible"/>
                                      </p:to>
                                    </p:set>
                                    <p:anim calcmode="lin" valueType="num">
                                      <p:cBhvr additive="base">
                                        <p:cTn id="11" dur="500" fill="hold"/>
                                        <p:tgtEl>
                                          <p:spTgt spid="17305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305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3059">
                                            <p:txEl>
                                              <p:pRg st="2" end="2"/>
                                            </p:txEl>
                                          </p:spTgt>
                                        </p:tgtEl>
                                        <p:attrNameLst>
                                          <p:attrName>style.visibility</p:attrName>
                                        </p:attrNameLst>
                                      </p:cBhvr>
                                      <p:to>
                                        <p:strVal val="visible"/>
                                      </p:to>
                                    </p:set>
                                    <p:anim calcmode="lin" valueType="num">
                                      <p:cBhvr additive="base">
                                        <p:cTn id="15" dur="500" fill="hold"/>
                                        <p:tgtEl>
                                          <p:spTgt spid="17305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30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73059">
                                            <p:txEl>
                                              <p:pRg st="4" end="4"/>
                                            </p:txEl>
                                          </p:spTgt>
                                        </p:tgtEl>
                                        <p:attrNameLst>
                                          <p:attrName>style.visibility</p:attrName>
                                        </p:attrNameLst>
                                      </p:cBhvr>
                                      <p:to>
                                        <p:strVal val="visible"/>
                                      </p:to>
                                    </p:set>
                                    <p:anim calcmode="lin" valueType="num">
                                      <p:cBhvr additive="base">
                                        <p:cTn id="21" dur="500" fill="hold"/>
                                        <p:tgtEl>
                                          <p:spTgt spid="173059">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730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73059">
                                            <p:txEl>
                                              <p:pRg st="5" end="5"/>
                                            </p:txEl>
                                          </p:spTgt>
                                        </p:tgtEl>
                                        <p:attrNameLst>
                                          <p:attrName>style.visibility</p:attrName>
                                        </p:attrNameLst>
                                      </p:cBhvr>
                                      <p:to>
                                        <p:strVal val="visible"/>
                                      </p:to>
                                    </p:set>
                                    <p:anim calcmode="lin" valueType="num">
                                      <p:cBhvr additive="base">
                                        <p:cTn id="27" dur="500" fill="hold"/>
                                        <p:tgtEl>
                                          <p:spTgt spid="173059">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30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Espace réservé du pied de page 5"/>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46083" name="Espace réservé du numéro de diapositive 6"/>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2E8345F8-18F6-42F9-80D6-033BF5BC306B}" type="slidenum">
              <a:rPr kumimoji="0" lang="en-US" altLang="fr-FR" sz="1400" smtClean="0">
                <a:latin typeface="Times New Roman" panose="02020603050405020304" pitchFamily="18" charset="0"/>
              </a:rPr>
              <a:pPr>
                <a:spcBef>
                  <a:spcPct val="50000"/>
                </a:spcBef>
                <a:buClrTx/>
                <a:buSzTx/>
                <a:buFontTx/>
                <a:buNone/>
              </a:pPr>
              <a:t>17</a:t>
            </a:fld>
            <a:endParaRPr kumimoji="0" lang="en-US" altLang="fr-FR" sz="1400">
              <a:latin typeface="Times New Roman" panose="02020603050405020304" pitchFamily="18" charset="0"/>
            </a:endParaRPr>
          </a:p>
        </p:txBody>
      </p:sp>
      <p:sp>
        <p:nvSpPr>
          <p:cNvPr id="199682" name="Rectangle 2"/>
          <p:cNvSpPr>
            <a:spLocks noGrp="1" noChangeArrowheads="1"/>
          </p:cNvSpPr>
          <p:nvPr>
            <p:ph type="title"/>
          </p:nvPr>
        </p:nvSpPr>
        <p:spPr/>
        <p:txBody>
          <a:bodyPr/>
          <a:lstStyle/>
          <a:p>
            <a:pPr>
              <a:defRPr/>
            </a:pPr>
            <a:r>
              <a:rPr lang="en-GB" altLang="fr-FR" dirty="0"/>
              <a:t>Coordinating processes.</a:t>
            </a:r>
          </a:p>
        </p:txBody>
      </p:sp>
      <p:sp>
        <p:nvSpPr>
          <p:cNvPr id="199683" name="Rectangle 3"/>
          <p:cNvSpPr>
            <a:spLocks noGrp="1" noChangeArrowheads="1"/>
          </p:cNvSpPr>
          <p:nvPr>
            <p:ph type="body" sz="half" idx="1"/>
          </p:nvPr>
        </p:nvSpPr>
        <p:spPr>
          <a:xfrm>
            <a:off x="685800" y="1981200"/>
            <a:ext cx="7315200" cy="2819400"/>
          </a:xfrm>
        </p:spPr>
        <p:txBody>
          <a:bodyPr/>
          <a:lstStyle/>
          <a:p>
            <a:pPr>
              <a:buNone/>
              <a:defRPr/>
            </a:pPr>
            <a:r>
              <a:rPr lang="en-GB" altLang="fr-FR" sz="2400" dirty="0">
                <a:solidFill>
                  <a:schemeClr val="tx2">
                    <a:lumMod val="75000"/>
                  </a:schemeClr>
                </a:solidFill>
                <a:latin typeface="Arial" panose="020B0604020202020204" pitchFamily="34" charset="0"/>
              </a:rPr>
              <a:t>dcl proceed semaphore; </a:t>
            </a:r>
            <a:r>
              <a:rPr lang="en-GB" altLang="fr-FR" sz="2400" dirty="0" err="1">
                <a:solidFill>
                  <a:schemeClr val="tx2">
                    <a:lumMod val="75000"/>
                  </a:schemeClr>
                </a:solidFill>
                <a:latin typeface="Arial" panose="020B0604020202020204" pitchFamily="34" charset="0"/>
              </a:rPr>
              <a:t>init</a:t>
            </a:r>
            <a:r>
              <a:rPr lang="en-GB" altLang="fr-FR" sz="2400" dirty="0">
                <a:solidFill>
                  <a:schemeClr val="tx2">
                    <a:lumMod val="75000"/>
                  </a:schemeClr>
                </a:solidFill>
                <a:latin typeface="Arial" panose="020B0604020202020204" pitchFamily="34" charset="0"/>
              </a:rPr>
              <a:t> (proceed, 0);</a:t>
            </a:r>
          </a:p>
          <a:p>
            <a:pPr>
              <a:buFont typeface="Monotype Sorts" pitchFamily="2" charset="2"/>
              <a:buNone/>
              <a:defRPr/>
            </a:pPr>
            <a:endParaRPr lang="en-GB" altLang="fr-FR" sz="2400" dirty="0">
              <a:solidFill>
                <a:schemeClr val="tx2">
                  <a:lumMod val="75000"/>
                </a:schemeClr>
              </a:solidFill>
              <a:latin typeface="Arial" panose="020B0604020202020204" pitchFamily="34" charset="0"/>
            </a:endParaRPr>
          </a:p>
          <a:p>
            <a:pPr>
              <a:buFont typeface="Monotype Sorts" pitchFamily="2" charset="2"/>
              <a:buNone/>
              <a:defRPr/>
            </a:pPr>
            <a:r>
              <a:rPr lang="en-GB" altLang="fr-FR" sz="2400" dirty="0" err="1">
                <a:solidFill>
                  <a:srgbClr val="FFC000"/>
                </a:solidFill>
                <a:latin typeface="Arial" panose="020B0604020202020204" pitchFamily="34" charset="0"/>
              </a:rPr>
              <a:t>Processus</a:t>
            </a:r>
            <a:r>
              <a:rPr lang="en-GB" altLang="fr-FR" sz="2400" dirty="0">
                <a:solidFill>
                  <a:srgbClr val="FFC000"/>
                </a:solidFill>
                <a:latin typeface="Arial" panose="020B0604020202020204" pitchFamily="34" charset="0"/>
              </a:rPr>
              <a:t> 1</a:t>
            </a:r>
          </a:p>
          <a:p>
            <a:pPr>
              <a:buFont typeface="Monotype Sorts" pitchFamily="2" charset="2"/>
              <a:buNone/>
              <a:defRPr/>
            </a:pPr>
            <a:r>
              <a:rPr lang="en-GB" altLang="fr-FR" sz="2400" dirty="0">
                <a:solidFill>
                  <a:srgbClr val="FFC000"/>
                </a:solidFill>
                <a:latin typeface="Arial" panose="020B0604020202020204" pitchFamily="34" charset="0"/>
              </a:rPr>
              <a:t>	down(proceed);</a:t>
            </a:r>
          </a:p>
          <a:p>
            <a:pPr>
              <a:buFont typeface="Monotype Sorts" pitchFamily="2" charset="2"/>
              <a:buNone/>
              <a:defRPr/>
            </a:pPr>
            <a:endParaRPr lang="en-GB" altLang="fr-FR" sz="2400" dirty="0">
              <a:solidFill>
                <a:srgbClr val="FFC000"/>
              </a:solidFill>
              <a:latin typeface="Arial" panose="020B0604020202020204" pitchFamily="34" charset="0"/>
            </a:endParaRPr>
          </a:p>
          <a:p>
            <a:pPr>
              <a:buFont typeface="Monotype Sorts" pitchFamily="2" charset="2"/>
              <a:buNone/>
              <a:defRPr/>
            </a:pPr>
            <a:endParaRPr lang="en-GB" altLang="fr-FR" sz="2400" dirty="0">
              <a:solidFill>
                <a:srgbClr val="FFC000"/>
              </a:solidFill>
              <a:latin typeface="Arial" panose="020B0604020202020204" pitchFamily="34" charset="0"/>
            </a:endParaRPr>
          </a:p>
          <a:p>
            <a:pPr>
              <a:buFont typeface="Monotype Sorts" pitchFamily="2" charset="2"/>
              <a:buNone/>
              <a:defRPr/>
            </a:pPr>
            <a:r>
              <a:rPr lang="en-GB" altLang="fr-FR" sz="2400" dirty="0">
                <a:solidFill>
                  <a:srgbClr val="FFC000"/>
                </a:solidFill>
                <a:latin typeface="Arial" panose="020B0604020202020204" pitchFamily="34" charset="0"/>
              </a:rPr>
              <a:t>	Process Process_1;</a:t>
            </a:r>
          </a:p>
          <a:p>
            <a:pPr>
              <a:buFont typeface="Monotype Sorts" pitchFamily="2" charset="2"/>
              <a:buNone/>
              <a:defRPr/>
            </a:pPr>
            <a:endParaRPr lang="en-GB" altLang="fr-FR" sz="2400" dirty="0"/>
          </a:p>
        </p:txBody>
      </p:sp>
      <p:sp>
        <p:nvSpPr>
          <p:cNvPr id="199684" name="Rectangle 4"/>
          <p:cNvSpPr>
            <a:spLocks noGrp="1" noChangeArrowheads="1"/>
          </p:cNvSpPr>
          <p:nvPr>
            <p:ph type="body" sz="half" idx="2"/>
          </p:nvPr>
        </p:nvSpPr>
        <p:spPr/>
        <p:txBody>
          <a:bodyPr/>
          <a:lstStyle/>
          <a:p>
            <a:pPr>
              <a:buFont typeface="Monotype Sorts" pitchFamily="2" charset="2"/>
              <a:buNone/>
              <a:defRPr/>
            </a:pPr>
            <a:endParaRPr lang="en-GB" altLang="fr-FR" sz="2400" dirty="0">
              <a:solidFill>
                <a:schemeClr val="accent4">
                  <a:lumMod val="20000"/>
                  <a:lumOff val="80000"/>
                </a:schemeClr>
              </a:solidFill>
              <a:latin typeface="Arial" panose="020B0604020202020204" pitchFamily="34" charset="0"/>
              <a:cs typeface="Arial" panose="020B0604020202020204" pitchFamily="34" charset="0"/>
            </a:endParaRPr>
          </a:p>
          <a:p>
            <a:pPr>
              <a:buFont typeface="Monotype Sorts" pitchFamily="2" charset="2"/>
              <a:buNone/>
              <a:defRPr/>
            </a:pPr>
            <a:endParaRPr lang="en-GB" altLang="fr-FR" sz="2400" dirty="0">
              <a:solidFill>
                <a:schemeClr val="accent4">
                  <a:lumMod val="20000"/>
                  <a:lumOff val="80000"/>
                </a:schemeClr>
              </a:solidFill>
              <a:latin typeface="Arial" panose="020B0604020202020204" pitchFamily="34" charset="0"/>
              <a:cs typeface="Arial" panose="020B0604020202020204" pitchFamily="34" charset="0"/>
            </a:endParaRPr>
          </a:p>
          <a:p>
            <a:pPr marL="0" indent="0">
              <a:buNone/>
              <a:defRPr/>
            </a:pPr>
            <a:r>
              <a:rPr lang="en-GB" altLang="fr-FR" sz="2400" dirty="0" err="1">
                <a:solidFill>
                  <a:schemeClr val="accent4">
                    <a:lumMod val="20000"/>
                    <a:lumOff val="80000"/>
                  </a:schemeClr>
                </a:solidFill>
                <a:latin typeface="Arial" panose="020B0604020202020204" pitchFamily="34" charset="0"/>
                <a:cs typeface="Arial" panose="020B0604020202020204" pitchFamily="34" charset="0"/>
              </a:rPr>
              <a:t>Processus</a:t>
            </a:r>
            <a:r>
              <a:rPr lang="en-GB" altLang="fr-FR" sz="2400" dirty="0">
                <a:solidFill>
                  <a:schemeClr val="accent4">
                    <a:lumMod val="20000"/>
                    <a:lumOff val="80000"/>
                  </a:schemeClr>
                </a:solidFill>
                <a:latin typeface="Arial" panose="020B0604020202020204" pitchFamily="34" charset="0"/>
                <a:cs typeface="Arial" panose="020B0604020202020204" pitchFamily="34" charset="0"/>
              </a:rPr>
              <a:t> 2</a:t>
            </a:r>
          </a:p>
          <a:p>
            <a:pPr marL="0" indent="0">
              <a:buNone/>
              <a:defRPr/>
            </a:pPr>
            <a:endParaRPr lang="en-GB" altLang="fr-FR" sz="2400" dirty="0">
              <a:solidFill>
                <a:schemeClr val="accent4">
                  <a:lumMod val="20000"/>
                  <a:lumOff val="80000"/>
                </a:schemeClr>
              </a:solidFill>
              <a:latin typeface="Arial" panose="020B0604020202020204" pitchFamily="34" charset="0"/>
              <a:cs typeface="Arial" panose="020B0604020202020204" pitchFamily="34" charset="0"/>
            </a:endParaRPr>
          </a:p>
          <a:p>
            <a:pPr marL="0" indent="0">
              <a:buNone/>
              <a:defRPr/>
            </a:pPr>
            <a:r>
              <a:rPr lang="en-GB" altLang="fr-FR" sz="2400" dirty="0">
                <a:solidFill>
                  <a:schemeClr val="accent4">
                    <a:lumMod val="20000"/>
                    <a:lumOff val="80000"/>
                  </a:schemeClr>
                </a:solidFill>
                <a:latin typeface="Arial" panose="020B0604020202020204" pitchFamily="34" charset="0"/>
                <a:cs typeface="Arial" panose="020B0604020202020204" pitchFamily="34" charset="0"/>
              </a:rPr>
              <a:t>Process Process_2;</a:t>
            </a:r>
          </a:p>
          <a:p>
            <a:pPr marL="0" indent="0">
              <a:buNone/>
              <a:defRPr/>
            </a:pPr>
            <a:r>
              <a:rPr lang="en-GB" altLang="fr-FR" sz="2400" dirty="0">
                <a:solidFill>
                  <a:schemeClr val="accent4">
                    <a:lumMod val="20000"/>
                    <a:lumOff val="80000"/>
                  </a:schemeClr>
                </a:solidFill>
                <a:latin typeface="Arial" panose="020B0604020202020204" pitchFamily="34" charset="0"/>
                <a:cs typeface="Arial" panose="020B0604020202020204" pitchFamily="34" charset="0"/>
              </a:rPr>
              <a:t>up(proceed);</a:t>
            </a:r>
          </a:p>
          <a:p>
            <a:pPr>
              <a:buFont typeface="Monotype Sorts" pitchFamily="2" charset="2"/>
              <a:buNone/>
              <a:defRPr/>
            </a:pPr>
            <a:endParaRPr lang="en-GB" altLang="fr-FR" sz="2400" dirty="0">
              <a:solidFill>
                <a:schemeClr val="accent4">
                  <a:lumMod val="20000"/>
                  <a:lumOff val="80000"/>
                </a:schemeClr>
              </a:solidFill>
              <a:latin typeface="Arial" panose="020B0604020202020204" pitchFamily="34" charset="0"/>
              <a:cs typeface="Arial" panose="020B0604020202020204" pitchFamily="34" charset="0"/>
            </a:endParaRPr>
          </a:p>
        </p:txBody>
      </p:sp>
      <p:sp>
        <p:nvSpPr>
          <p:cNvPr id="199686" name="Text Box 6"/>
          <p:cNvSpPr txBox="1">
            <a:spLocks noChangeArrowheads="1"/>
          </p:cNvSpPr>
          <p:nvPr/>
        </p:nvSpPr>
        <p:spPr bwMode="auto">
          <a:xfrm>
            <a:off x="2286000" y="5413722"/>
            <a:ext cx="4343400" cy="4635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pPr algn="ctr">
              <a:spcBef>
                <a:spcPct val="20000"/>
              </a:spcBef>
              <a:buClr>
                <a:schemeClr val="folHlink"/>
              </a:buClr>
              <a:buSzPct val="75000"/>
              <a:buFont typeface="Monotype Sorts" pitchFamily="2" charset="2"/>
              <a:buNone/>
              <a:defRPr/>
            </a:pPr>
            <a:r>
              <a:rPr lang="en-GB" altLang="fr-FR" sz="2400" dirty="0">
                <a:effectLst>
                  <a:outerShdw blurRad="38100" dist="38100" dir="2700000" algn="tl">
                    <a:srgbClr val="000000"/>
                  </a:outerShdw>
                </a:effectLst>
              </a:rPr>
              <a:t>N (up) + 0  </a:t>
            </a:r>
            <a:r>
              <a:rPr lang="en-GB" altLang="fr-FR" sz="2400" dirty="0"/>
              <a:t>≥ </a:t>
            </a:r>
            <a:r>
              <a:rPr lang="en-GB" altLang="fr-FR" sz="2400" dirty="0">
                <a:effectLst>
                  <a:outerShdw blurRad="38100" dist="38100" dir="2700000" algn="tl">
                    <a:srgbClr val="000000"/>
                  </a:outerShdw>
                </a:effectLst>
              </a:rPr>
              <a:t> N(down)</a:t>
            </a:r>
            <a:endParaRPr lang="en-GB" altLang="fr-FR" dirty="0">
              <a:effectLst>
                <a:outerShdw blurRad="38100" dist="38100" dir="2700000" algn="tl">
                  <a:srgbClr val="000000"/>
                </a:outerShdw>
              </a:effectLst>
            </a:endParaRPr>
          </a:p>
        </p:txBody>
      </p:sp>
    </p:spTree>
    <p:extLst>
      <p:ext uri="{BB962C8B-B14F-4D97-AF65-F5344CB8AC3E}">
        <p14:creationId xmlns:p14="http://schemas.microsoft.com/office/powerpoint/2010/main" val="2754539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9682"/>
                                        </p:tgtEl>
                                        <p:attrNameLst>
                                          <p:attrName>style.visibility</p:attrName>
                                        </p:attrNameLst>
                                      </p:cBhvr>
                                      <p:to>
                                        <p:strVal val="visible"/>
                                      </p:to>
                                    </p:set>
                                    <p:anim calcmode="lin" valueType="num">
                                      <p:cBhvr additive="base">
                                        <p:cTn id="7" dur="500" fill="hold"/>
                                        <p:tgtEl>
                                          <p:spTgt spid="199682"/>
                                        </p:tgtEl>
                                        <p:attrNameLst>
                                          <p:attrName>ppt_x</p:attrName>
                                        </p:attrNameLst>
                                      </p:cBhvr>
                                      <p:tavLst>
                                        <p:tav tm="0">
                                          <p:val>
                                            <p:strVal val="0-#ppt_w/2"/>
                                          </p:val>
                                        </p:tav>
                                        <p:tav tm="100000">
                                          <p:val>
                                            <p:strVal val="#ppt_x"/>
                                          </p:val>
                                        </p:tav>
                                      </p:tavLst>
                                    </p:anim>
                                    <p:anim calcmode="lin" valueType="num">
                                      <p:cBhvr additive="base">
                                        <p:cTn id="8" dur="500" fill="hold"/>
                                        <p:tgtEl>
                                          <p:spTgt spid="19968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9683">
                                            <p:txEl>
                                              <p:pRg st="0" end="0"/>
                                            </p:txEl>
                                          </p:spTgt>
                                        </p:tgtEl>
                                        <p:attrNameLst>
                                          <p:attrName>style.visibility</p:attrName>
                                        </p:attrNameLst>
                                      </p:cBhvr>
                                      <p:to>
                                        <p:strVal val="visible"/>
                                      </p:to>
                                    </p:set>
                                    <p:anim calcmode="lin" valueType="num">
                                      <p:cBhvr additive="base">
                                        <p:cTn id="12" dur="500" fill="hold"/>
                                        <p:tgtEl>
                                          <p:spTgt spid="19968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9968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99683">
                                            <p:txEl>
                                              <p:pRg st="2" end="2"/>
                                            </p:txEl>
                                          </p:spTgt>
                                        </p:tgtEl>
                                        <p:attrNameLst>
                                          <p:attrName>style.visibility</p:attrName>
                                        </p:attrNameLst>
                                      </p:cBhvr>
                                      <p:to>
                                        <p:strVal val="visible"/>
                                      </p:to>
                                    </p:set>
                                    <p:anim calcmode="lin" valueType="num">
                                      <p:cBhvr additive="base">
                                        <p:cTn id="17" dur="500" fill="hold"/>
                                        <p:tgtEl>
                                          <p:spTgt spid="19968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9683">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99683">
                                            <p:txEl>
                                              <p:pRg st="3" end="3"/>
                                            </p:txEl>
                                          </p:spTgt>
                                        </p:tgtEl>
                                        <p:attrNameLst>
                                          <p:attrName>style.visibility</p:attrName>
                                        </p:attrNameLst>
                                      </p:cBhvr>
                                      <p:to>
                                        <p:strVal val="visible"/>
                                      </p:to>
                                    </p:set>
                                    <p:anim calcmode="lin" valueType="num">
                                      <p:cBhvr additive="base">
                                        <p:cTn id="22" dur="500" fill="hold"/>
                                        <p:tgtEl>
                                          <p:spTgt spid="19968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99683">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99683">
                                            <p:txEl>
                                              <p:pRg st="6" end="6"/>
                                            </p:txEl>
                                          </p:spTgt>
                                        </p:tgtEl>
                                        <p:attrNameLst>
                                          <p:attrName>style.visibility</p:attrName>
                                        </p:attrNameLst>
                                      </p:cBhvr>
                                      <p:to>
                                        <p:strVal val="visible"/>
                                      </p:to>
                                    </p:set>
                                    <p:anim calcmode="lin" valueType="num">
                                      <p:cBhvr additive="base">
                                        <p:cTn id="27" dur="500" fill="hold"/>
                                        <p:tgtEl>
                                          <p:spTgt spid="199683">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99683">
                                            <p:txEl>
                                              <p:pRg st="6" end="6"/>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99684">
                                            <p:txEl>
                                              <p:pRg st="2" end="2"/>
                                            </p:txEl>
                                          </p:spTgt>
                                        </p:tgtEl>
                                        <p:attrNameLst>
                                          <p:attrName>style.visibility</p:attrName>
                                        </p:attrNameLst>
                                      </p:cBhvr>
                                      <p:to>
                                        <p:strVal val="visible"/>
                                      </p:to>
                                    </p:set>
                                    <p:anim calcmode="lin" valueType="num">
                                      <p:cBhvr additive="base">
                                        <p:cTn id="32" dur="500" fill="hold"/>
                                        <p:tgtEl>
                                          <p:spTgt spid="199684">
                                            <p:txEl>
                                              <p:pRg st="2" end="2"/>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199684">
                                            <p:txEl>
                                              <p:pRg st="2" end="2"/>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99684">
                                            <p:txEl>
                                              <p:pRg st="4" end="4"/>
                                            </p:txEl>
                                          </p:spTgt>
                                        </p:tgtEl>
                                        <p:attrNameLst>
                                          <p:attrName>style.visibility</p:attrName>
                                        </p:attrNameLst>
                                      </p:cBhvr>
                                      <p:to>
                                        <p:strVal val="visible"/>
                                      </p:to>
                                    </p:set>
                                    <p:anim calcmode="lin" valueType="num">
                                      <p:cBhvr additive="base">
                                        <p:cTn id="37" dur="500" fill="hold"/>
                                        <p:tgtEl>
                                          <p:spTgt spid="199684">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9684">
                                            <p:txEl>
                                              <p:pRg st="4" end="4"/>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199684">
                                            <p:txEl>
                                              <p:pRg st="5" end="5"/>
                                            </p:txEl>
                                          </p:spTgt>
                                        </p:tgtEl>
                                        <p:attrNameLst>
                                          <p:attrName>style.visibility</p:attrName>
                                        </p:attrNameLst>
                                      </p:cBhvr>
                                      <p:to>
                                        <p:strVal val="visible"/>
                                      </p:to>
                                    </p:set>
                                    <p:anim calcmode="lin" valueType="num">
                                      <p:cBhvr additive="base">
                                        <p:cTn id="42" dur="500" fill="hold"/>
                                        <p:tgtEl>
                                          <p:spTgt spid="199684">
                                            <p:txEl>
                                              <p:pRg st="5" end="5"/>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99684">
                                            <p:txEl>
                                              <p:pRg st="5" end="5"/>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3" presetClass="entr" presetSubtype="16" fill="hold" grpId="0" nodeType="afterEffect">
                                  <p:stCondLst>
                                    <p:cond delay="0"/>
                                  </p:stCondLst>
                                  <p:childTnLst>
                                    <p:set>
                                      <p:cBhvr>
                                        <p:cTn id="46" dur="1" fill="hold">
                                          <p:stCondLst>
                                            <p:cond delay="0"/>
                                          </p:stCondLst>
                                        </p:cTn>
                                        <p:tgtEl>
                                          <p:spTgt spid="199686"/>
                                        </p:tgtEl>
                                        <p:attrNameLst>
                                          <p:attrName>style.visibility</p:attrName>
                                        </p:attrNameLst>
                                      </p:cBhvr>
                                      <p:to>
                                        <p:strVal val="visible"/>
                                      </p:to>
                                    </p:set>
                                    <p:anim calcmode="lin" valueType="num">
                                      <p:cBhvr>
                                        <p:cTn id="47" dur="500" fill="hold"/>
                                        <p:tgtEl>
                                          <p:spTgt spid="199686"/>
                                        </p:tgtEl>
                                        <p:attrNameLst>
                                          <p:attrName>ppt_w</p:attrName>
                                        </p:attrNameLst>
                                      </p:cBhvr>
                                      <p:tavLst>
                                        <p:tav tm="0">
                                          <p:val>
                                            <p:fltVal val="0"/>
                                          </p:val>
                                        </p:tav>
                                        <p:tav tm="100000">
                                          <p:val>
                                            <p:strVal val="#ppt_w"/>
                                          </p:val>
                                        </p:tav>
                                      </p:tavLst>
                                    </p:anim>
                                    <p:anim calcmode="lin" valueType="num">
                                      <p:cBhvr>
                                        <p:cTn id="48" dur="500" fill="hold"/>
                                        <p:tgtEl>
                                          <p:spTgt spid="1996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autoUpdateAnimBg="0"/>
      <p:bldP spid="199683" grpId="0" build="p" autoUpdateAnimBg="0" advAuto="0"/>
      <p:bldP spid="199684" grpId="0" build="p" autoUpdateAnimBg="0" advAuto="0"/>
      <p:bldP spid="19968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Espace réservé du pied de page 5"/>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47107" name="Espace réservé du numéro de diapositive 6"/>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E07F69CB-DA0E-4C13-805C-9B1231163932}" type="slidenum">
              <a:rPr kumimoji="0" lang="en-US" altLang="fr-FR" sz="1400" smtClean="0">
                <a:latin typeface="Times New Roman" panose="02020603050405020304" pitchFamily="18" charset="0"/>
              </a:rPr>
              <a:pPr>
                <a:spcBef>
                  <a:spcPct val="50000"/>
                </a:spcBef>
                <a:buClrTx/>
                <a:buSzTx/>
                <a:buFontTx/>
                <a:buNone/>
              </a:pPr>
              <a:t>18</a:t>
            </a:fld>
            <a:endParaRPr kumimoji="0" lang="en-US" altLang="fr-FR" sz="1400">
              <a:latin typeface="Times New Roman" panose="02020603050405020304" pitchFamily="18" charset="0"/>
            </a:endParaRPr>
          </a:p>
        </p:txBody>
      </p:sp>
      <p:sp>
        <p:nvSpPr>
          <p:cNvPr id="201730" name="Rectangle 2"/>
          <p:cNvSpPr>
            <a:spLocks noGrp="1" noChangeArrowheads="1"/>
          </p:cNvSpPr>
          <p:nvPr>
            <p:ph type="title"/>
          </p:nvPr>
        </p:nvSpPr>
        <p:spPr/>
        <p:txBody>
          <a:bodyPr/>
          <a:lstStyle/>
          <a:p>
            <a:pPr>
              <a:defRPr/>
            </a:pPr>
            <a:r>
              <a:rPr lang="en-GB" altLang="fr-FR" dirty="0"/>
              <a:t>Concurrent processes.</a:t>
            </a:r>
          </a:p>
        </p:txBody>
      </p:sp>
      <p:sp>
        <p:nvSpPr>
          <p:cNvPr id="201731" name="Rectangle 3"/>
          <p:cNvSpPr>
            <a:spLocks noGrp="1" noChangeArrowheads="1"/>
          </p:cNvSpPr>
          <p:nvPr>
            <p:ph type="body" sz="half" idx="1"/>
          </p:nvPr>
        </p:nvSpPr>
        <p:spPr>
          <a:xfrm>
            <a:off x="685800" y="1981200"/>
            <a:ext cx="6838528" cy="4114800"/>
          </a:xfrm>
        </p:spPr>
        <p:txBody>
          <a:bodyPr/>
          <a:lstStyle/>
          <a:p>
            <a:pPr>
              <a:buNone/>
              <a:defRPr/>
            </a:pPr>
            <a:r>
              <a:rPr lang="en-GB" altLang="fr-FR" sz="2400" dirty="0">
                <a:solidFill>
                  <a:schemeClr val="tx2">
                    <a:lumMod val="75000"/>
                  </a:schemeClr>
                </a:solidFill>
                <a:latin typeface="Arial" panose="020B0604020202020204" pitchFamily="34" charset="0"/>
              </a:rPr>
              <a:t>dcl </a:t>
            </a:r>
            <a:r>
              <a:rPr lang="en-GB" altLang="fr-FR" sz="2400" dirty="0" err="1">
                <a:solidFill>
                  <a:schemeClr val="tx2">
                    <a:lumMod val="75000"/>
                  </a:schemeClr>
                </a:solidFill>
                <a:latin typeface="Arial" panose="020B0604020202020204" pitchFamily="34" charset="0"/>
              </a:rPr>
              <a:t>mutex</a:t>
            </a:r>
            <a:r>
              <a:rPr lang="en-GB" altLang="fr-FR" sz="2400" dirty="0">
                <a:solidFill>
                  <a:schemeClr val="tx2">
                    <a:lumMod val="75000"/>
                  </a:schemeClr>
                </a:solidFill>
                <a:latin typeface="Arial" panose="020B0604020202020204" pitchFamily="34" charset="0"/>
              </a:rPr>
              <a:t> semaphore; </a:t>
            </a:r>
            <a:r>
              <a:rPr lang="en-GB" altLang="fr-FR" sz="2400" dirty="0" err="1">
                <a:solidFill>
                  <a:schemeClr val="tx2">
                    <a:lumMod val="75000"/>
                  </a:schemeClr>
                </a:solidFill>
                <a:latin typeface="Arial" panose="020B0604020202020204" pitchFamily="34" charset="0"/>
              </a:rPr>
              <a:t>init</a:t>
            </a:r>
            <a:r>
              <a:rPr lang="en-GB" altLang="fr-FR" sz="2400" dirty="0">
                <a:solidFill>
                  <a:schemeClr val="tx2">
                    <a:lumMod val="75000"/>
                  </a:schemeClr>
                </a:solidFill>
                <a:latin typeface="Arial" panose="020B0604020202020204" pitchFamily="34" charset="0"/>
              </a:rPr>
              <a:t> (</a:t>
            </a:r>
            <a:r>
              <a:rPr lang="en-GB" altLang="fr-FR" sz="2400" dirty="0" err="1">
                <a:solidFill>
                  <a:schemeClr val="tx2">
                    <a:lumMod val="75000"/>
                  </a:schemeClr>
                </a:solidFill>
                <a:latin typeface="Arial" panose="020B0604020202020204" pitchFamily="34" charset="0"/>
              </a:rPr>
              <a:t>mutex</a:t>
            </a:r>
            <a:r>
              <a:rPr lang="en-GB" altLang="fr-FR" sz="2400" dirty="0">
                <a:solidFill>
                  <a:schemeClr val="tx2">
                    <a:lumMod val="75000"/>
                  </a:schemeClr>
                </a:solidFill>
                <a:latin typeface="Arial" panose="020B0604020202020204" pitchFamily="34" charset="0"/>
              </a:rPr>
              <a:t>, 1);</a:t>
            </a:r>
          </a:p>
          <a:p>
            <a:pPr>
              <a:buNone/>
              <a:defRPr/>
            </a:pPr>
            <a:r>
              <a:rPr lang="en-GB" altLang="fr-FR" sz="2400" dirty="0" err="1">
                <a:solidFill>
                  <a:schemeClr val="accent4">
                    <a:lumMod val="20000"/>
                    <a:lumOff val="80000"/>
                  </a:schemeClr>
                </a:solidFill>
                <a:latin typeface="Arial" panose="020B0604020202020204" pitchFamily="34" charset="0"/>
                <a:cs typeface="Arial" panose="020B0604020202020204" pitchFamily="34" charset="0"/>
              </a:rPr>
              <a:t>Processus</a:t>
            </a:r>
            <a:r>
              <a:rPr lang="en-GB" altLang="fr-FR" sz="2400" dirty="0">
                <a:solidFill>
                  <a:schemeClr val="accent4">
                    <a:lumMod val="20000"/>
                    <a:lumOff val="80000"/>
                  </a:schemeClr>
                </a:solidFill>
                <a:latin typeface="Arial" panose="020B0604020202020204" pitchFamily="34" charset="0"/>
                <a:cs typeface="Arial" panose="020B0604020202020204" pitchFamily="34" charset="0"/>
              </a:rPr>
              <a:t> 1</a:t>
            </a:r>
          </a:p>
          <a:p>
            <a:pPr algn="ctr">
              <a:buFont typeface="Monotype Sorts" pitchFamily="2" charset="2"/>
              <a:buNone/>
              <a:defRPr/>
            </a:pPr>
            <a:endParaRPr lang="en-GB" altLang="fr-FR" sz="2400" dirty="0">
              <a:latin typeface="Arial" panose="020B0604020202020204" pitchFamily="34" charset="0"/>
            </a:endParaRPr>
          </a:p>
          <a:p>
            <a:pPr>
              <a:buFont typeface="Monotype Sorts" pitchFamily="2" charset="2"/>
              <a:buNone/>
              <a:defRPr/>
            </a:pPr>
            <a:r>
              <a:rPr lang="en-GB" altLang="fr-FR" sz="2400" dirty="0">
                <a:latin typeface="Arial" panose="020B0604020202020204" pitchFamily="34" charset="0"/>
              </a:rPr>
              <a:t>	down(</a:t>
            </a:r>
            <a:r>
              <a:rPr lang="en-GB" altLang="fr-FR" sz="2400" dirty="0" err="1">
                <a:latin typeface="Arial" panose="020B0604020202020204" pitchFamily="34" charset="0"/>
              </a:rPr>
              <a:t>mutex</a:t>
            </a:r>
            <a:r>
              <a:rPr lang="en-GB" altLang="fr-FR" sz="2400" dirty="0">
                <a:latin typeface="Arial" panose="020B0604020202020204" pitchFamily="34" charset="0"/>
              </a:rPr>
              <a:t>);</a:t>
            </a:r>
          </a:p>
          <a:p>
            <a:pPr>
              <a:buFont typeface="Monotype Sorts" pitchFamily="2" charset="2"/>
              <a:buNone/>
              <a:defRPr/>
            </a:pPr>
            <a:endParaRPr lang="en-GB" altLang="fr-FR" sz="2400" dirty="0">
              <a:latin typeface="Arial" panose="020B0604020202020204" pitchFamily="34" charset="0"/>
            </a:endParaRPr>
          </a:p>
          <a:p>
            <a:pPr>
              <a:buFont typeface="Monotype Sorts" pitchFamily="2" charset="2"/>
              <a:buNone/>
              <a:defRPr/>
            </a:pPr>
            <a:r>
              <a:rPr lang="en-GB" altLang="fr-FR" sz="2400" dirty="0">
                <a:latin typeface="Arial" panose="020B0604020202020204" pitchFamily="34" charset="0"/>
              </a:rPr>
              <a:t>	eat(</a:t>
            </a:r>
            <a:r>
              <a:rPr lang="en-GB" altLang="fr-FR" sz="2400" dirty="0" err="1">
                <a:latin typeface="Arial" panose="020B0604020202020204" pitchFamily="34" charset="0"/>
              </a:rPr>
              <a:t>ice_cream</a:t>
            </a:r>
            <a:r>
              <a:rPr lang="en-GB" altLang="fr-FR" sz="2400" dirty="0">
                <a:latin typeface="Arial" panose="020B0604020202020204" pitchFamily="34" charset="0"/>
              </a:rPr>
              <a:t>);</a:t>
            </a:r>
          </a:p>
          <a:p>
            <a:pPr>
              <a:buFont typeface="Monotype Sorts" pitchFamily="2" charset="2"/>
              <a:buNone/>
              <a:defRPr/>
            </a:pPr>
            <a:r>
              <a:rPr lang="en-GB" altLang="fr-FR" sz="2400" dirty="0">
                <a:latin typeface="Arial" panose="020B0604020202020204" pitchFamily="34" charset="0"/>
              </a:rPr>
              <a:t>	up(</a:t>
            </a:r>
            <a:r>
              <a:rPr lang="en-GB" altLang="fr-FR" sz="2400" dirty="0" err="1">
                <a:latin typeface="Arial" panose="020B0604020202020204" pitchFamily="34" charset="0"/>
              </a:rPr>
              <a:t>mutex</a:t>
            </a:r>
            <a:r>
              <a:rPr lang="en-GB" altLang="fr-FR" sz="2400" dirty="0">
                <a:latin typeface="Arial" panose="020B0604020202020204" pitchFamily="34" charset="0"/>
              </a:rPr>
              <a:t>);</a:t>
            </a:r>
          </a:p>
        </p:txBody>
      </p:sp>
      <p:sp>
        <p:nvSpPr>
          <p:cNvPr id="201732" name="Rectangle 4"/>
          <p:cNvSpPr>
            <a:spLocks noGrp="1" noChangeArrowheads="1"/>
          </p:cNvSpPr>
          <p:nvPr>
            <p:ph type="body" sz="half" idx="2"/>
          </p:nvPr>
        </p:nvSpPr>
        <p:spPr>
          <a:xfrm>
            <a:off x="4648200" y="2132856"/>
            <a:ext cx="3810000" cy="4114800"/>
          </a:xfrm>
        </p:spPr>
        <p:txBody>
          <a:bodyPr/>
          <a:lstStyle/>
          <a:p>
            <a:pPr>
              <a:buNone/>
              <a:defRPr/>
            </a:pPr>
            <a:endParaRPr lang="en-GB" altLang="fr-FR" sz="2400" dirty="0">
              <a:solidFill>
                <a:srgbClr val="FFC000"/>
              </a:solidFill>
              <a:latin typeface="Arial" panose="020B0604020202020204" pitchFamily="34" charset="0"/>
            </a:endParaRPr>
          </a:p>
          <a:p>
            <a:pPr>
              <a:buNone/>
              <a:defRPr/>
            </a:pPr>
            <a:r>
              <a:rPr lang="en-GB" altLang="fr-FR" sz="2400" dirty="0" err="1">
                <a:solidFill>
                  <a:srgbClr val="FFC000"/>
                </a:solidFill>
                <a:latin typeface="Arial" panose="020B0604020202020204" pitchFamily="34" charset="0"/>
              </a:rPr>
              <a:t>Processus</a:t>
            </a:r>
            <a:r>
              <a:rPr lang="en-GB" altLang="fr-FR" sz="2400" dirty="0">
                <a:solidFill>
                  <a:srgbClr val="FFC000"/>
                </a:solidFill>
                <a:latin typeface="Arial" panose="020B0604020202020204" pitchFamily="34" charset="0"/>
              </a:rPr>
              <a:t> 2</a:t>
            </a:r>
          </a:p>
          <a:p>
            <a:pPr>
              <a:buFont typeface="Monotype Sorts" pitchFamily="2" charset="2"/>
              <a:buNone/>
              <a:defRPr/>
            </a:pPr>
            <a:r>
              <a:rPr lang="en-GB" altLang="fr-FR" sz="2400" dirty="0">
                <a:solidFill>
                  <a:srgbClr val="FFC000"/>
                </a:solidFill>
                <a:latin typeface="Arial" panose="020B0604020202020204" pitchFamily="34" charset="0"/>
              </a:rPr>
              <a:t>down(</a:t>
            </a:r>
            <a:r>
              <a:rPr lang="en-GB" altLang="fr-FR" sz="2400" dirty="0" err="1">
                <a:solidFill>
                  <a:srgbClr val="FFC000"/>
                </a:solidFill>
                <a:latin typeface="Arial" panose="020B0604020202020204" pitchFamily="34" charset="0"/>
              </a:rPr>
              <a:t>mutex</a:t>
            </a:r>
            <a:r>
              <a:rPr lang="en-GB" altLang="fr-FR" sz="2400" dirty="0">
                <a:solidFill>
                  <a:srgbClr val="FFC000"/>
                </a:solidFill>
                <a:latin typeface="Arial" panose="020B0604020202020204" pitchFamily="34" charset="0"/>
              </a:rPr>
              <a:t>);</a:t>
            </a:r>
          </a:p>
          <a:p>
            <a:pPr>
              <a:buFont typeface="Monotype Sorts" pitchFamily="2" charset="2"/>
              <a:buNone/>
              <a:defRPr/>
            </a:pPr>
            <a:r>
              <a:rPr lang="en-GB" altLang="fr-FR" sz="2400" dirty="0">
                <a:solidFill>
                  <a:srgbClr val="FFC000"/>
                </a:solidFill>
                <a:latin typeface="Arial" panose="020B0604020202020204" pitchFamily="34" charset="0"/>
              </a:rPr>
              <a:t>	eat(</a:t>
            </a:r>
            <a:r>
              <a:rPr lang="en-GB" altLang="fr-FR" sz="2400" dirty="0" err="1">
                <a:solidFill>
                  <a:srgbClr val="FFC000"/>
                </a:solidFill>
                <a:latin typeface="Arial" panose="020B0604020202020204" pitchFamily="34" charset="0"/>
              </a:rPr>
              <a:t>ice_cream</a:t>
            </a:r>
            <a:r>
              <a:rPr lang="en-GB" altLang="fr-FR" sz="2400" dirty="0">
                <a:solidFill>
                  <a:srgbClr val="FFC000"/>
                </a:solidFill>
                <a:latin typeface="Arial" panose="020B0604020202020204" pitchFamily="34" charset="0"/>
              </a:rPr>
              <a:t>);</a:t>
            </a:r>
          </a:p>
          <a:p>
            <a:pPr>
              <a:buFont typeface="Monotype Sorts" pitchFamily="2" charset="2"/>
              <a:buNone/>
              <a:defRPr/>
            </a:pPr>
            <a:r>
              <a:rPr lang="en-GB" altLang="fr-FR" sz="2400" dirty="0">
                <a:solidFill>
                  <a:srgbClr val="FFC000"/>
                </a:solidFill>
                <a:latin typeface="Arial" panose="020B0604020202020204" pitchFamily="34" charset="0"/>
              </a:rPr>
              <a:t>	up(</a:t>
            </a:r>
            <a:r>
              <a:rPr lang="en-GB" altLang="fr-FR" sz="2400" dirty="0" err="1">
                <a:solidFill>
                  <a:srgbClr val="FFC000"/>
                </a:solidFill>
                <a:latin typeface="Arial" panose="020B0604020202020204" pitchFamily="34" charset="0"/>
              </a:rPr>
              <a:t>mutex</a:t>
            </a:r>
            <a:r>
              <a:rPr lang="en-GB" altLang="fr-FR" sz="2400" dirty="0">
                <a:solidFill>
                  <a:srgbClr val="FFC000"/>
                </a:solidFill>
                <a:latin typeface="Arial" panose="020B0604020202020204" pitchFamily="34" charset="0"/>
              </a:rPr>
              <a:t>);</a:t>
            </a:r>
          </a:p>
          <a:p>
            <a:pPr>
              <a:buFont typeface="Monotype Sorts" pitchFamily="2" charset="2"/>
              <a:buNone/>
              <a:defRPr/>
            </a:pPr>
            <a:endParaRPr lang="en-GB" altLang="fr-FR" sz="2400" dirty="0">
              <a:latin typeface="Arial" panose="020B0604020202020204" pitchFamily="34" charset="0"/>
            </a:endParaRPr>
          </a:p>
        </p:txBody>
      </p:sp>
      <p:sp>
        <p:nvSpPr>
          <p:cNvPr id="201733" name="Text Box 5"/>
          <p:cNvSpPr txBox="1">
            <a:spLocks noChangeArrowheads="1"/>
          </p:cNvSpPr>
          <p:nvPr/>
        </p:nvSpPr>
        <p:spPr bwMode="auto">
          <a:xfrm>
            <a:off x="2286000" y="5517232"/>
            <a:ext cx="4343400" cy="4635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pPr algn="ctr">
              <a:spcBef>
                <a:spcPct val="20000"/>
              </a:spcBef>
              <a:buClr>
                <a:schemeClr val="folHlink"/>
              </a:buClr>
              <a:buSzPct val="75000"/>
              <a:buFont typeface="Monotype Sorts" pitchFamily="2" charset="2"/>
              <a:buNone/>
              <a:defRPr/>
            </a:pPr>
            <a:r>
              <a:rPr lang="en-GB" altLang="fr-FR" sz="2400" dirty="0">
                <a:effectLst>
                  <a:outerShdw blurRad="38100" dist="38100" dir="2700000" algn="tl">
                    <a:srgbClr val="000000"/>
                  </a:outerShdw>
                </a:effectLst>
              </a:rPr>
              <a:t>N (up) + 1  </a:t>
            </a:r>
            <a:r>
              <a:rPr lang="en-GB" altLang="fr-FR" sz="2400" dirty="0"/>
              <a:t>≥ </a:t>
            </a:r>
            <a:r>
              <a:rPr lang="en-GB" altLang="fr-FR" sz="2400" dirty="0">
                <a:effectLst>
                  <a:outerShdw blurRad="38100" dist="38100" dir="2700000" algn="tl">
                    <a:srgbClr val="000000"/>
                  </a:outerShdw>
                </a:effectLst>
              </a:rPr>
              <a:t> N(down)</a:t>
            </a:r>
            <a:endParaRPr lang="en-GB" altLang="fr-FR" dirty="0">
              <a:effectLst>
                <a:outerShdw blurRad="38100" dist="38100" dir="2700000" algn="tl">
                  <a:srgbClr val="000000"/>
                </a:outerShdw>
              </a:effectLst>
            </a:endParaRPr>
          </a:p>
        </p:txBody>
      </p:sp>
    </p:spTree>
    <p:extLst>
      <p:ext uri="{BB962C8B-B14F-4D97-AF65-F5344CB8AC3E}">
        <p14:creationId xmlns:p14="http://schemas.microsoft.com/office/powerpoint/2010/main" val="2290105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 calcmode="lin" valueType="num">
                                      <p:cBhvr additive="base">
                                        <p:cTn id="7" dur="500" fill="hold"/>
                                        <p:tgtEl>
                                          <p:spTgt spid="2017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173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1731">
                                            <p:txEl>
                                              <p:pRg st="1" end="1"/>
                                            </p:txEl>
                                          </p:spTgt>
                                        </p:tgtEl>
                                        <p:attrNameLst>
                                          <p:attrName>style.visibility</p:attrName>
                                        </p:attrNameLst>
                                      </p:cBhvr>
                                      <p:to>
                                        <p:strVal val="visible"/>
                                      </p:to>
                                    </p:set>
                                    <p:anim calcmode="lin" valueType="num">
                                      <p:cBhvr additive="base">
                                        <p:cTn id="12" dur="500" fill="hold"/>
                                        <p:tgtEl>
                                          <p:spTgt spid="20173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01731">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01731">
                                            <p:txEl>
                                              <p:pRg st="3" end="3"/>
                                            </p:txEl>
                                          </p:spTgt>
                                        </p:tgtEl>
                                        <p:attrNameLst>
                                          <p:attrName>style.visibility</p:attrName>
                                        </p:attrNameLst>
                                      </p:cBhvr>
                                      <p:to>
                                        <p:strVal val="visible"/>
                                      </p:to>
                                    </p:set>
                                    <p:anim calcmode="lin" valueType="num">
                                      <p:cBhvr additive="base">
                                        <p:cTn id="17" dur="500" fill="hold"/>
                                        <p:tgtEl>
                                          <p:spTgt spid="201731">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1731">
                                            <p:txEl>
                                              <p:pRg st="3" end="3"/>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01731">
                                            <p:txEl>
                                              <p:pRg st="5" end="5"/>
                                            </p:txEl>
                                          </p:spTgt>
                                        </p:tgtEl>
                                        <p:attrNameLst>
                                          <p:attrName>style.visibility</p:attrName>
                                        </p:attrNameLst>
                                      </p:cBhvr>
                                      <p:to>
                                        <p:strVal val="visible"/>
                                      </p:to>
                                    </p:set>
                                    <p:anim calcmode="lin" valueType="num">
                                      <p:cBhvr additive="base">
                                        <p:cTn id="22" dur="500" fill="hold"/>
                                        <p:tgtEl>
                                          <p:spTgt spid="201731">
                                            <p:txEl>
                                              <p:pRg st="5" end="5"/>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1731">
                                            <p:txEl>
                                              <p:pRg st="5" end="5"/>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01731">
                                            <p:txEl>
                                              <p:pRg st="6" end="6"/>
                                            </p:txEl>
                                          </p:spTgt>
                                        </p:tgtEl>
                                        <p:attrNameLst>
                                          <p:attrName>style.visibility</p:attrName>
                                        </p:attrNameLst>
                                      </p:cBhvr>
                                      <p:to>
                                        <p:strVal val="visible"/>
                                      </p:to>
                                    </p:set>
                                    <p:anim calcmode="lin" valueType="num">
                                      <p:cBhvr additive="base">
                                        <p:cTn id="27" dur="500" fill="hold"/>
                                        <p:tgtEl>
                                          <p:spTgt spid="201731">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01731">
                                            <p:txEl>
                                              <p:pRg st="6" end="6"/>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201732">
                                            <p:txEl>
                                              <p:pRg st="1" end="1"/>
                                            </p:txEl>
                                          </p:spTgt>
                                        </p:tgtEl>
                                        <p:attrNameLst>
                                          <p:attrName>style.visibility</p:attrName>
                                        </p:attrNameLst>
                                      </p:cBhvr>
                                      <p:to>
                                        <p:strVal val="visible"/>
                                      </p:to>
                                    </p:set>
                                    <p:anim calcmode="lin" valueType="num">
                                      <p:cBhvr additive="base">
                                        <p:cTn id="32" dur="500" fill="hold"/>
                                        <p:tgtEl>
                                          <p:spTgt spid="201732">
                                            <p:txEl>
                                              <p:pRg st="1" end="1"/>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01732">
                                            <p:txEl>
                                              <p:pRg st="1" end="1"/>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201732">
                                            <p:txEl>
                                              <p:pRg st="2" end="2"/>
                                            </p:txEl>
                                          </p:spTgt>
                                        </p:tgtEl>
                                        <p:attrNameLst>
                                          <p:attrName>style.visibility</p:attrName>
                                        </p:attrNameLst>
                                      </p:cBhvr>
                                      <p:to>
                                        <p:strVal val="visible"/>
                                      </p:to>
                                    </p:set>
                                    <p:anim calcmode="lin" valueType="num">
                                      <p:cBhvr additive="base">
                                        <p:cTn id="37" dur="500" fill="hold"/>
                                        <p:tgtEl>
                                          <p:spTgt spid="201732">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1732">
                                            <p:txEl>
                                              <p:pRg st="2" end="2"/>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201732">
                                            <p:txEl>
                                              <p:pRg st="3" end="3"/>
                                            </p:txEl>
                                          </p:spTgt>
                                        </p:tgtEl>
                                        <p:attrNameLst>
                                          <p:attrName>style.visibility</p:attrName>
                                        </p:attrNameLst>
                                      </p:cBhvr>
                                      <p:to>
                                        <p:strVal val="visible"/>
                                      </p:to>
                                    </p:set>
                                    <p:anim calcmode="lin" valueType="num">
                                      <p:cBhvr additive="base">
                                        <p:cTn id="42" dur="500" fill="hold"/>
                                        <p:tgtEl>
                                          <p:spTgt spid="201732">
                                            <p:txEl>
                                              <p:pRg st="3" end="3"/>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01732">
                                            <p:txEl>
                                              <p:pRg st="3" end="3"/>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201732">
                                            <p:txEl>
                                              <p:pRg st="4" end="4"/>
                                            </p:txEl>
                                          </p:spTgt>
                                        </p:tgtEl>
                                        <p:attrNameLst>
                                          <p:attrName>style.visibility</p:attrName>
                                        </p:attrNameLst>
                                      </p:cBhvr>
                                      <p:to>
                                        <p:strVal val="visible"/>
                                      </p:to>
                                    </p:set>
                                    <p:anim calcmode="lin" valueType="num">
                                      <p:cBhvr additive="base">
                                        <p:cTn id="47" dur="500" fill="hold"/>
                                        <p:tgtEl>
                                          <p:spTgt spid="201732">
                                            <p:txEl>
                                              <p:pRg st="4" end="4"/>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01732">
                                            <p:txEl>
                                              <p:pRg st="4" end="4"/>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3" presetClass="entr" presetSubtype="16" fill="hold" grpId="0" nodeType="afterEffect">
                                  <p:stCondLst>
                                    <p:cond delay="0"/>
                                  </p:stCondLst>
                                  <p:childTnLst>
                                    <p:set>
                                      <p:cBhvr>
                                        <p:cTn id="51" dur="1" fill="hold">
                                          <p:stCondLst>
                                            <p:cond delay="0"/>
                                          </p:stCondLst>
                                        </p:cTn>
                                        <p:tgtEl>
                                          <p:spTgt spid="201733"/>
                                        </p:tgtEl>
                                        <p:attrNameLst>
                                          <p:attrName>style.visibility</p:attrName>
                                        </p:attrNameLst>
                                      </p:cBhvr>
                                      <p:to>
                                        <p:strVal val="visible"/>
                                      </p:to>
                                    </p:set>
                                    <p:anim calcmode="lin" valueType="num">
                                      <p:cBhvr>
                                        <p:cTn id="52" dur="500" fill="hold"/>
                                        <p:tgtEl>
                                          <p:spTgt spid="201733"/>
                                        </p:tgtEl>
                                        <p:attrNameLst>
                                          <p:attrName>ppt_w</p:attrName>
                                        </p:attrNameLst>
                                      </p:cBhvr>
                                      <p:tavLst>
                                        <p:tav tm="0">
                                          <p:val>
                                            <p:fltVal val="0"/>
                                          </p:val>
                                        </p:tav>
                                        <p:tav tm="100000">
                                          <p:val>
                                            <p:strVal val="#ppt_w"/>
                                          </p:val>
                                        </p:tav>
                                      </p:tavLst>
                                    </p:anim>
                                    <p:anim calcmode="lin" valueType="num">
                                      <p:cBhvr>
                                        <p:cTn id="53" dur="500" fill="hold"/>
                                        <p:tgtEl>
                                          <p:spTgt spid="20173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autoUpdateAnimBg="0" advAuto="0"/>
      <p:bldP spid="201732" grpId="0" build="p" autoUpdateAnimBg="0" advAuto="0"/>
      <p:bldP spid="20173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44035"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E566DD93-328E-447C-A081-DC7933B0BC7E}" type="slidenum">
              <a:rPr kumimoji="0" lang="en-US" altLang="fr-FR" sz="1400" smtClean="0">
                <a:latin typeface="Times New Roman" panose="02020603050405020304" pitchFamily="18" charset="0"/>
              </a:rPr>
              <a:pPr>
                <a:spcBef>
                  <a:spcPct val="50000"/>
                </a:spcBef>
                <a:buClrTx/>
                <a:buSzTx/>
                <a:buFontTx/>
                <a:buNone/>
              </a:pPr>
              <a:t>19</a:t>
            </a:fld>
            <a:endParaRPr kumimoji="0" lang="en-US" altLang="fr-FR" sz="1400">
              <a:latin typeface="Times New Roman" panose="02020603050405020304" pitchFamily="18" charset="0"/>
            </a:endParaRPr>
          </a:p>
        </p:txBody>
      </p:sp>
      <p:sp>
        <p:nvSpPr>
          <p:cNvPr id="174082"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dirty="0"/>
              <a:t>Semaphore summary</a:t>
            </a:r>
          </a:p>
        </p:txBody>
      </p:sp>
      <p:sp>
        <p:nvSpPr>
          <p:cNvPr id="174083" name="Rectangle 3"/>
          <p:cNvSpPr>
            <a:spLocks noGrp="1" noChangeArrowheads="1"/>
          </p:cNvSpPr>
          <p:nvPr>
            <p:ph type="body" idx="1"/>
          </p:nvPr>
        </p:nvSpPr>
        <p:spPr>
          <a:xfrm>
            <a:off x="685800" y="1981200"/>
            <a:ext cx="7918648" cy="4114800"/>
          </a:xfrm>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defRPr/>
            </a:pPr>
            <a:r>
              <a:rPr lang="en-GB" altLang="fr-FR" sz="2400" dirty="0"/>
              <a:t>(Nonnegative) integer variable only accessible through 3 atomic primitives: </a:t>
            </a:r>
            <a:r>
              <a:rPr lang="en-GB" altLang="fr-FR" sz="2400" dirty="0" err="1"/>
              <a:t>init</a:t>
            </a:r>
            <a:r>
              <a:rPr lang="en-GB" altLang="fr-FR" sz="2400" dirty="0"/>
              <a:t>, up and down</a:t>
            </a:r>
            <a:endParaRPr lang="en-GB" altLang="fr-FR" sz="2000" dirty="0"/>
          </a:p>
          <a:p>
            <a:pPr>
              <a:defRPr/>
            </a:pPr>
            <a:r>
              <a:rPr lang="en-GB" altLang="fr-FR" sz="2400" dirty="0"/>
              <a:t>Binary semaphores: locks</a:t>
            </a:r>
          </a:p>
          <a:p>
            <a:pPr lvl="1">
              <a:defRPr/>
            </a:pPr>
            <a:r>
              <a:rPr lang="en-GB" altLang="fr-FR" sz="2000" dirty="0"/>
              <a:t>Process synchronisation: initialised to 0</a:t>
            </a:r>
          </a:p>
          <a:p>
            <a:pPr lvl="1">
              <a:defRPr/>
            </a:pPr>
            <a:r>
              <a:rPr lang="en-GB" altLang="fr-FR" sz="2000" dirty="0"/>
              <a:t>Process concurrence, critical sections: </a:t>
            </a:r>
            <a:r>
              <a:rPr lang="en-GB" altLang="fr-FR" sz="2000" dirty="0" err="1"/>
              <a:t>mutex</a:t>
            </a:r>
            <a:r>
              <a:rPr lang="en-GB" altLang="fr-FR" sz="2000" dirty="0"/>
              <a:t>, initialised to 1</a:t>
            </a:r>
          </a:p>
          <a:p>
            <a:pPr>
              <a:defRPr/>
            </a:pPr>
            <a:r>
              <a:rPr lang="en-GB" altLang="fr-FR" sz="2400" dirty="0"/>
              <a:t>Counting semaphores: number of available resources, size of a buffer, …</a:t>
            </a:r>
          </a:p>
          <a:p>
            <a:pPr lvl="1">
              <a:defRPr/>
            </a:pPr>
            <a:r>
              <a:rPr lang="en-GB" altLang="fr-FR" sz="2000" dirty="0"/>
              <a:t>Typically initialised to “n”</a:t>
            </a:r>
          </a:p>
          <a:p>
            <a:pPr lvl="1">
              <a:defRPr/>
            </a:pPr>
            <a:r>
              <a:rPr lang="en-GB" altLang="fr-FR" sz="2000" dirty="0"/>
              <a:t>Eventually becoming negative to count semaphore waiting queue length</a:t>
            </a:r>
          </a:p>
        </p:txBody>
      </p:sp>
    </p:spTree>
    <p:extLst>
      <p:ext uri="{BB962C8B-B14F-4D97-AF65-F5344CB8AC3E}">
        <p14:creationId xmlns:p14="http://schemas.microsoft.com/office/powerpoint/2010/main" val="24738742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 calcmode="lin" valueType="num">
                                      <p:cBhvr additive="base">
                                        <p:cTn id="7" dur="500" fill="hold"/>
                                        <p:tgtEl>
                                          <p:spTgt spid="174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083">
                                            <p:txEl>
                                              <p:pRg st="1" end="1"/>
                                            </p:txEl>
                                          </p:spTgt>
                                        </p:tgtEl>
                                        <p:attrNameLst>
                                          <p:attrName>style.visibility</p:attrName>
                                        </p:attrNameLst>
                                      </p:cBhvr>
                                      <p:to>
                                        <p:strVal val="visible"/>
                                      </p:to>
                                    </p:set>
                                    <p:anim calcmode="lin" valueType="num">
                                      <p:cBhvr additive="base">
                                        <p:cTn id="13" dur="500" fill="hold"/>
                                        <p:tgtEl>
                                          <p:spTgt spid="174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08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74083">
                                            <p:txEl>
                                              <p:pRg st="2" end="2"/>
                                            </p:txEl>
                                          </p:spTgt>
                                        </p:tgtEl>
                                        <p:attrNameLst>
                                          <p:attrName>style.visibility</p:attrName>
                                        </p:attrNameLst>
                                      </p:cBhvr>
                                      <p:to>
                                        <p:strVal val="visible"/>
                                      </p:to>
                                    </p:set>
                                    <p:anim calcmode="lin" valueType="num">
                                      <p:cBhvr additive="base">
                                        <p:cTn id="17" dur="500" fill="hold"/>
                                        <p:tgtEl>
                                          <p:spTgt spid="17408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7408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74083">
                                            <p:txEl>
                                              <p:pRg st="3" end="3"/>
                                            </p:txEl>
                                          </p:spTgt>
                                        </p:tgtEl>
                                        <p:attrNameLst>
                                          <p:attrName>style.visibility</p:attrName>
                                        </p:attrNameLst>
                                      </p:cBhvr>
                                      <p:to>
                                        <p:strVal val="visible"/>
                                      </p:to>
                                    </p:set>
                                    <p:anim calcmode="lin" valueType="num">
                                      <p:cBhvr additive="base">
                                        <p:cTn id="21" dur="500" fill="hold"/>
                                        <p:tgtEl>
                                          <p:spTgt spid="17408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740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74083">
                                            <p:txEl>
                                              <p:pRg st="4" end="4"/>
                                            </p:txEl>
                                          </p:spTgt>
                                        </p:tgtEl>
                                        <p:attrNameLst>
                                          <p:attrName>style.visibility</p:attrName>
                                        </p:attrNameLst>
                                      </p:cBhvr>
                                      <p:to>
                                        <p:strVal val="visible"/>
                                      </p:to>
                                    </p:set>
                                    <p:anim calcmode="lin" valueType="num">
                                      <p:cBhvr additive="base">
                                        <p:cTn id="27" dur="500" fill="hold"/>
                                        <p:tgtEl>
                                          <p:spTgt spid="17408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408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74083">
                                            <p:txEl>
                                              <p:pRg st="5" end="5"/>
                                            </p:txEl>
                                          </p:spTgt>
                                        </p:tgtEl>
                                        <p:attrNameLst>
                                          <p:attrName>style.visibility</p:attrName>
                                        </p:attrNameLst>
                                      </p:cBhvr>
                                      <p:to>
                                        <p:strVal val="visible"/>
                                      </p:to>
                                    </p:set>
                                    <p:anim calcmode="lin" valueType="num">
                                      <p:cBhvr additive="base">
                                        <p:cTn id="31" dur="500" fill="hold"/>
                                        <p:tgtEl>
                                          <p:spTgt spid="17408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408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74083">
                                            <p:txEl>
                                              <p:pRg st="6" end="6"/>
                                            </p:txEl>
                                          </p:spTgt>
                                        </p:tgtEl>
                                        <p:attrNameLst>
                                          <p:attrName>style.visibility</p:attrName>
                                        </p:attrNameLst>
                                      </p:cBhvr>
                                      <p:to>
                                        <p:strVal val="visible"/>
                                      </p:to>
                                    </p:set>
                                    <p:anim calcmode="lin" valueType="num">
                                      <p:cBhvr additive="base">
                                        <p:cTn id="35" dur="500" fill="hold"/>
                                        <p:tgtEl>
                                          <p:spTgt spid="174083">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7408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16387"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3177DB52-1652-4FB8-97A5-F45ABDFC1E8D}" type="slidenum">
              <a:rPr kumimoji="0" lang="en-US" altLang="fr-FR" sz="1400" smtClean="0">
                <a:latin typeface="Times New Roman" panose="02020603050405020304" pitchFamily="18" charset="0"/>
              </a:rPr>
              <a:pPr>
                <a:spcBef>
                  <a:spcPct val="50000"/>
                </a:spcBef>
                <a:buClrTx/>
                <a:buSzTx/>
                <a:buFontTx/>
                <a:buNone/>
              </a:pPr>
              <a:t>2</a:t>
            </a:fld>
            <a:endParaRPr kumimoji="0" lang="en-US" altLang="fr-FR" sz="1400">
              <a:latin typeface="Times New Roman" panose="02020603050405020304" pitchFamily="18" charset="0"/>
            </a:endParaRPr>
          </a:p>
        </p:txBody>
      </p:sp>
      <p:sp>
        <p:nvSpPr>
          <p:cNvPr id="152578"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a:t> Race condition</a:t>
            </a:r>
          </a:p>
        </p:txBody>
      </p:sp>
      <p:sp>
        <p:nvSpPr>
          <p:cNvPr id="152579" name="Rectangle 3"/>
          <p:cNvSpPr>
            <a:spLocks noGrp="1" noChangeArrowheads="1"/>
          </p:cNvSpPr>
          <p:nvPr>
            <p:ph type="body" idx="1"/>
          </p:nvPr>
        </p:nvSpPr>
        <p:spPr>
          <a:xfrm>
            <a:off x="609600" y="1676400"/>
            <a:ext cx="7772400" cy="4114800"/>
          </a:xfrm>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defRPr/>
            </a:pPr>
            <a:r>
              <a:rPr lang="en-GB" altLang="fr-FR" sz="2400" dirty="0"/>
              <a:t>Two parallel processes use a common resource:</a:t>
            </a:r>
          </a:p>
          <a:p>
            <a:pPr lvl="2">
              <a:defRPr/>
            </a:pPr>
            <a:r>
              <a:rPr lang="en-GB" altLang="fr-FR" dirty="0"/>
              <a:t>Pa is the first process started by the scheduler </a:t>
            </a:r>
          </a:p>
          <a:p>
            <a:pPr lvl="2">
              <a:defRPr/>
            </a:pPr>
            <a:r>
              <a:rPr lang="en-GB" altLang="fr-FR" dirty="0"/>
              <a:t>Pa reads a common variable and is interrupted </a:t>
            </a:r>
          </a:p>
          <a:p>
            <a:pPr lvl="2">
              <a:defRPr/>
            </a:pPr>
            <a:r>
              <a:rPr lang="en-GB" altLang="fr-FR" dirty="0" err="1"/>
              <a:t>Pb</a:t>
            </a:r>
            <a:r>
              <a:rPr lang="en-GB" altLang="fr-FR" dirty="0"/>
              <a:t> is started by the scheduler, reads and modify the common variable.</a:t>
            </a:r>
          </a:p>
          <a:p>
            <a:pPr lvl="2">
              <a:defRPr/>
            </a:pPr>
            <a:r>
              <a:rPr lang="en-GB" altLang="fr-FR" dirty="0" err="1"/>
              <a:t>Pb</a:t>
            </a:r>
            <a:r>
              <a:rPr lang="en-GB" altLang="fr-FR" dirty="0"/>
              <a:t> has win the race -&gt; race condition.</a:t>
            </a:r>
          </a:p>
          <a:p>
            <a:pPr lvl="2">
              <a:defRPr/>
            </a:pPr>
            <a:r>
              <a:rPr lang="en-GB" altLang="fr-FR" dirty="0"/>
              <a:t>Pa is restarted and modify the variable according to old value!! </a:t>
            </a:r>
          </a:p>
          <a:p>
            <a:pPr>
              <a:defRPr/>
            </a:pPr>
            <a:r>
              <a:rPr lang="en-GB" altLang="fr-FR" sz="2400" dirty="0"/>
              <a:t>If race condition exists, program </a:t>
            </a:r>
            <a:r>
              <a:rPr lang="en-GB" altLang="fr-FR" sz="2400" dirty="0" err="1"/>
              <a:t>behavior</a:t>
            </a:r>
            <a:r>
              <a:rPr lang="en-GB" altLang="fr-FR" sz="2400" dirty="0"/>
              <a:t> is non-determinate</a:t>
            </a:r>
          </a:p>
          <a:p>
            <a:pPr>
              <a:defRPr/>
            </a:pPr>
            <a:r>
              <a:rPr lang="en-GB" altLang="fr-FR" sz="2400" dirty="0"/>
              <a:t>A critical section has to be implemented</a:t>
            </a:r>
            <a:r>
              <a:rPr lang="en-GB" altLang="fr-FR" dirty="0"/>
              <a:t>.</a:t>
            </a:r>
          </a:p>
        </p:txBody>
      </p:sp>
    </p:spTree>
    <p:extLst>
      <p:ext uri="{BB962C8B-B14F-4D97-AF65-F5344CB8AC3E}">
        <p14:creationId xmlns:p14="http://schemas.microsoft.com/office/powerpoint/2010/main" val="3418009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2578"/>
                                        </p:tgtEl>
                                        <p:attrNameLst>
                                          <p:attrName>style.visibility</p:attrName>
                                        </p:attrNameLst>
                                      </p:cBhvr>
                                      <p:to>
                                        <p:strVal val="visible"/>
                                      </p:to>
                                    </p:set>
                                    <p:anim calcmode="lin" valueType="num">
                                      <p:cBhvr additive="base">
                                        <p:cTn id="7" dur="500" fill="hold"/>
                                        <p:tgtEl>
                                          <p:spTgt spid="152578"/>
                                        </p:tgtEl>
                                        <p:attrNameLst>
                                          <p:attrName>ppt_x</p:attrName>
                                        </p:attrNameLst>
                                      </p:cBhvr>
                                      <p:tavLst>
                                        <p:tav tm="0">
                                          <p:val>
                                            <p:strVal val="0-#ppt_w/2"/>
                                          </p:val>
                                        </p:tav>
                                        <p:tav tm="100000">
                                          <p:val>
                                            <p:strVal val="#ppt_x"/>
                                          </p:val>
                                        </p:tav>
                                      </p:tavLst>
                                    </p:anim>
                                    <p:anim calcmode="lin" valueType="num">
                                      <p:cBhvr additive="base">
                                        <p:cTn id="8" dur="500" fill="hold"/>
                                        <p:tgtEl>
                                          <p:spTgt spid="1525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2579">
                                            <p:txEl>
                                              <p:pRg st="0" end="0"/>
                                            </p:txEl>
                                          </p:spTgt>
                                        </p:tgtEl>
                                        <p:attrNameLst>
                                          <p:attrName>style.visibility</p:attrName>
                                        </p:attrNameLst>
                                      </p:cBhvr>
                                      <p:to>
                                        <p:strVal val="visible"/>
                                      </p:to>
                                    </p:set>
                                    <p:anim calcmode="lin" valueType="num">
                                      <p:cBhvr additive="base">
                                        <p:cTn id="13" dur="500" fill="hold"/>
                                        <p:tgtEl>
                                          <p:spTgt spid="15257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2579">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52579">
                                            <p:txEl>
                                              <p:pRg st="1" end="1"/>
                                            </p:txEl>
                                          </p:spTgt>
                                        </p:tgtEl>
                                        <p:attrNameLst>
                                          <p:attrName>style.visibility</p:attrName>
                                        </p:attrNameLst>
                                      </p:cBhvr>
                                      <p:to>
                                        <p:strVal val="visible"/>
                                      </p:to>
                                    </p:set>
                                    <p:anim calcmode="lin" valueType="num">
                                      <p:cBhvr additive="base">
                                        <p:cTn id="17" dur="500" fill="hold"/>
                                        <p:tgtEl>
                                          <p:spTgt spid="15257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2579">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52579">
                                            <p:txEl>
                                              <p:pRg st="2" end="2"/>
                                            </p:txEl>
                                          </p:spTgt>
                                        </p:tgtEl>
                                        <p:attrNameLst>
                                          <p:attrName>style.visibility</p:attrName>
                                        </p:attrNameLst>
                                      </p:cBhvr>
                                      <p:to>
                                        <p:strVal val="visible"/>
                                      </p:to>
                                    </p:set>
                                    <p:anim calcmode="lin" valueType="num">
                                      <p:cBhvr additive="base">
                                        <p:cTn id="21" dur="500" fill="hold"/>
                                        <p:tgtEl>
                                          <p:spTgt spid="152579">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2579">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52579">
                                            <p:txEl>
                                              <p:pRg st="3" end="3"/>
                                            </p:txEl>
                                          </p:spTgt>
                                        </p:tgtEl>
                                        <p:attrNameLst>
                                          <p:attrName>style.visibility</p:attrName>
                                        </p:attrNameLst>
                                      </p:cBhvr>
                                      <p:to>
                                        <p:strVal val="visible"/>
                                      </p:to>
                                    </p:set>
                                    <p:anim calcmode="lin" valueType="num">
                                      <p:cBhvr additive="base">
                                        <p:cTn id="25" dur="500" fill="hold"/>
                                        <p:tgtEl>
                                          <p:spTgt spid="1525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2579">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52579">
                                            <p:txEl>
                                              <p:pRg st="4" end="4"/>
                                            </p:txEl>
                                          </p:spTgt>
                                        </p:tgtEl>
                                        <p:attrNameLst>
                                          <p:attrName>style.visibility</p:attrName>
                                        </p:attrNameLst>
                                      </p:cBhvr>
                                      <p:to>
                                        <p:strVal val="visible"/>
                                      </p:to>
                                    </p:set>
                                    <p:anim calcmode="lin" valueType="num">
                                      <p:cBhvr additive="base">
                                        <p:cTn id="29" dur="500" fill="hold"/>
                                        <p:tgtEl>
                                          <p:spTgt spid="152579">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52579">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52579">
                                            <p:txEl>
                                              <p:pRg st="5" end="5"/>
                                            </p:txEl>
                                          </p:spTgt>
                                        </p:tgtEl>
                                        <p:attrNameLst>
                                          <p:attrName>style.visibility</p:attrName>
                                        </p:attrNameLst>
                                      </p:cBhvr>
                                      <p:to>
                                        <p:strVal val="visible"/>
                                      </p:to>
                                    </p:set>
                                    <p:anim calcmode="lin" valueType="num">
                                      <p:cBhvr additive="base">
                                        <p:cTn id="33" dur="500" fill="hold"/>
                                        <p:tgtEl>
                                          <p:spTgt spid="152579">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25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52579">
                                            <p:txEl>
                                              <p:pRg st="6" end="6"/>
                                            </p:txEl>
                                          </p:spTgt>
                                        </p:tgtEl>
                                        <p:attrNameLst>
                                          <p:attrName>style.visibility</p:attrName>
                                        </p:attrNameLst>
                                      </p:cBhvr>
                                      <p:to>
                                        <p:strVal val="visible"/>
                                      </p:to>
                                    </p:set>
                                    <p:anim calcmode="lin" valueType="num">
                                      <p:cBhvr additive="base">
                                        <p:cTn id="39" dur="500" fill="hold"/>
                                        <p:tgtEl>
                                          <p:spTgt spid="152579">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525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52579">
                                            <p:txEl>
                                              <p:pRg st="7" end="7"/>
                                            </p:txEl>
                                          </p:spTgt>
                                        </p:tgtEl>
                                        <p:attrNameLst>
                                          <p:attrName>style.visibility</p:attrName>
                                        </p:attrNameLst>
                                      </p:cBhvr>
                                      <p:to>
                                        <p:strVal val="visible"/>
                                      </p:to>
                                    </p:set>
                                    <p:anim calcmode="lin" valueType="num">
                                      <p:cBhvr additive="base">
                                        <p:cTn id="45" dur="500" fill="hold"/>
                                        <p:tgtEl>
                                          <p:spTgt spid="152579">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5257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utoUpdateAnimBg="0"/>
      <p:bldP spid="15257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pied de page 4"/>
          <p:cNvSpPr>
            <a:spLocks noGrp="1"/>
          </p:cNvSpPr>
          <p:nvPr>
            <p:ph type="ftr" sz="quarter" idx="11"/>
          </p:nvPr>
        </p:nvSpPr>
        <p:spPr/>
        <p:txBody>
          <a:bodyPr/>
          <a:lstStyle/>
          <a:p>
            <a:r>
              <a:rPr lang="en-US" altLang="fr-FR"/>
              <a:t>Operating Systems II</a:t>
            </a:r>
          </a:p>
        </p:txBody>
      </p:sp>
      <p:sp>
        <p:nvSpPr>
          <p:cNvPr id="21" name="Espace réservé du numéro de diapositive 5"/>
          <p:cNvSpPr>
            <a:spLocks noGrp="1"/>
          </p:cNvSpPr>
          <p:nvPr>
            <p:ph type="sldNum" sz="quarter" idx="12"/>
          </p:nvPr>
        </p:nvSpPr>
        <p:spPr/>
        <p:txBody>
          <a:bodyPr/>
          <a:lstStyle/>
          <a:p>
            <a:fld id="{5EDE455D-2609-41FE-975F-4FE3781736E1}" type="slidenum">
              <a:rPr lang="en-US" altLang="fr-FR"/>
              <a:pPr/>
              <a:t>20</a:t>
            </a:fld>
            <a:endParaRPr lang="en-US" altLang="fr-FR"/>
          </a:p>
        </p:txBody>
      </p:sp>
      <p:sp>
        <p:nvSpPr>
          <p:cNvPr id="203778" name="Rectangle 2"/>
          <p:cNvSpPr>
            <a:spLocks noGrp="1" noChangeArrowheads="1"/>
          </p:cNvSpPr>
          <p:nvPr>
            <p:ph type="title"/>
          </p:nvPr>
        </p:nvSpPr>
        <p:spPr/>
        <p:txBody>
          <a:bodyPr/>
          <a:lstStyle/>
          <a:p>
            <a:r>
              <a:rPr lang="en-GB" altLang="fr-FR" dirty="0"/>
              <a:t>Producer and consumer</a:t>
            </a:r>
          </a:p>
        </p:txBody>
      </p:sp>
      <p:sp>
        <p:nvSpPr>
          <p:cNvPr id="203779" name="Rectangle 3"/>
          <p:cNvSpPr>
            <a:spLocks noGrp="1" noChangeArrowheads="1"/>
          </p:cNvSpPr>
          <p:nvPr>
            <p:ph type="body" idx="1"/>
          </p:nvPr>
        </p:nvSpPr>
        <p:spPr>
          <a:xfrm>
            <a:off x="838200" y="0"/>
            <a:ext cx="7772400" cy="838200"/>
          </a:xfrm>
        </p:spPr>
        <p:txBody>
          <a:bodyPr/>
          <a:lstStyle/>
          <a:p>
            <a:endParaRPr lang="fr-FR" altLang="fr-FR"/>
          </a:p>
        </p:txBody>
      </p:sp>
      <p:sp>
        <p:nvSpPr>
          <p:cNvPr id="203780" name="AutoShape 4"/>
          <p:cNvSpPr>
            <a:spLocks noChangeArrowheads="1"/>
          </p:cNvSpPr>
          <p:nvPr/>
        </p:nvSpPr>
        <p:spPr bwMode="auto">
          <a:xfrm>
            <a:off x="3505200" y="4648200"/>
            <a:ext cx="1447800" cy="533400"/>
          </a:xfrm>
          <a:prstGeom prst="cube">
            <a:avLst>
              <a:gd name="adj" fmla="val 25000"/>
            </a:avLst>
          </a:prstGeom>
          <a:solidFill>
            <a:srgbClr val="33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03781" name="AutoShape 5"/>
          <p:cNvSpPr>
            <a:spLocks noChangeArrowheads="1"/>
          </p:cNvSpPr>
          <p:nvPr/>
        </p:nvSpPr>
        <p:spPr bwMode="auto">
          <a:xfrm>
            <a:off x="3505200" y="4267200"/>
            <a:ext cx="1447800" cy="533400"/>
          </a:xfrm>
          <a:prstGeom prst="cube">
            <a:avLst>
              <a:gd name="adj" fmla="val 25000"/>
            </a:avLst>
          </a:prstGeom>
          <a:solidFill>
            <a:srgbClr val="33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03782" name="AutoShape 6"/>
          <p:cNvSpPr>
            <a:spLocks noChangeArrowheads="1"/>
          </p:cNvSpPr>
          <p:nvPr/>
        </p:nvSpPr>
        <p:spPr bwMode="auto">
          <a:xfrm>
            <a:off x="3505200" y="3886200"/>
            <a:ext cx="1447800" cy="533400"/>
          </a:xfrm>
          <a:prstGeom prst="cube">
            <a:avLst>
              <a:gd name="adj" fmla="val 25000"/>
            </a:avLst>
          </a:prstGeom>
          <a:solidFill>
            <a:srgbClr val="33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03783" name="AutoShape 7"/>
          <p:cNvSpPr>
            <a:spLocks noChangeArrowheads="1"/>
          </p:cNvSpPr>
          <p:nvPr/>
        </p:nvSpPr>
        <p:spPr bwMode="auto">
          <a:xfrm>
            <a:off x="3505200" y="3505200"/>
            <a:ext cx="1447800" cy="533400"/>
          </a:xfrm>
          <a:prstGeom prst="cube">
            <a:avLst>
              <a:gd name="adj" fmla="val 25000"/>
            </a:avLst>
          </a:prstGeom>
          <a:solidFill>
            <a:srgbClr val="33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03784" name="AutoShape 8"/>
          <p:cNvSpPr>
            <a:spLocks noChangeArrowheads="1"/>
          </p:cNvSpPr>
          <p:nvPr/>
        </p:nvSpPr>
        <p:spPr bwMode="auto">
          <a:xfrm>
            <a:off x="3505200" y="3124200"/>
            <a:ext cx="1447800" cy="533400"/>
          </a:xfrm>
          <a:prstGeom prst="cube">
            <a:avLst>
              <a:gd name="adj" fmla="val 25000"/>
            </a:avLst>
          </a:prstGeom>
          <a:solidFill>
            <a:srgbClr val="33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03785" name="Rectangle 9"/>
          <p:cNvSpPr>
            <a:spLocks noChangeArrowheads="1"/>
          </p:cNvSpPr>
          <p:nvPr/>
        </p:nvSpPr>
        <p:spPr bwMode="auto">
          <a:xfrm>
            <a:off x="1066800" y="3581400"/>
            <a:ext cx="1295400" cy="9144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GB" altLang="fr-FR">
                <a:effectLst>
                  <a:outerShdw blurRad="38100" dist="38100" dir="2700000" algn="tl">
                    <a:srgbClr val="000000"/>
                  </a:outerShdw>
                </a:effectLst>
              </a:rPr>
              <a:t>Producer</a:t>
            </a:r>
          </a:p>
        </p:txBody>
      </p:sp>
      <p:sp>
        <p:nvSpPr>
          <p:cNvPr id="203786" name="Rectangle 10"/>
          <p:cNvSpPr>
            <a:spLocks noChangeArrowheads="1"/>
          </p:cNvSpPr>
          <p:nvPr/>
        </p:nvSpPr>
        <p:spPr bwMode="auto">
          <a:xfrm>
            <a:off x="5867400" y="3581400"/>
            <a:ext cx="1295400" cy="91440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GB" altLang="fr-FR">
                <a:effectLst>
                  <a:outerShdw blurRad="38100" dist="38100" dir="2700000" algn="tl">
                    <a:srgbClr val="000000"/>
                  </a:outerShdw>
                </a:effectLst>
              </a:rPr>
              <a:t>Consumer</a:t>
            </a:r>
          </a:p>
        </p:txBody>
      </p:sp>
      <p:sp>
        <p:nvSpPr>
          <p:cNvPr id="203787" name="AutoShape 11"/>
          <p:cNvSpPr>
            <a:spLocks noChangeArrowheads="1"/>
          </p:cNvSpPr>
          <p:nvPr/>
        </p:nvSpPr>
        <p:spPr bwMode="auto">
          <a:xfrm>
            <a:off x="2667000" y="3886200"/>
            <a:ext cx="5334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03788" name="AutoShape 12"/>
          <p:cNvSpPr>
            <a:spLocks noChangeArrowheads="1"/>
          </p:cNvSpPr>
          <p:nvPr/>
        </p:nvSpPr>
        <p:spPr bwMode="auto">
          <a:xfrm>
            <a:off x="5181600" y="3886200"/>
            <a:ext cx="5334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03790" name="AutoShape 14"/>
          <p:cNvSpPr>
            <a:spLocks noChangeArrowheads="1"/>
          </p:cNvSpPr>
          <p:nvPr/>
        </p:nvSpPr>
        <p:spPr bwMode="auto">
          <a:xfrm>
            <a:off x="3505200" y="4648200"/>
            <a:ext cx="1447800" cy="533400"/>
          </a:xfrm>
          <a:prstGeom prst="cube">
            <a:avLst>
              <a:gd name="adj" fmla="val 25000"/>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03799" name="Text Box 23"/>
          <p:cNvSpPr txBox="1">
            <a:spLocks noChangeArrowheads="1"/>
          </p:cNvSpPr>
          <p:nvPr/>
        </p:nvSpPr>
        <p:spPr bwMode="auto">
          <a:xfrm>
            <a:off x="3429000" y="5562600"/>
            <a:ext cx="1412875"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r>
              <a:rPr lang="en-GB" altLang="fr-FR">
                <a:effectLst>
                  <a:outerShdw blurRad="38100" dist="38100" dir="2700000" algn="tl">
                    <a:srgbClr val="000000"/>
                  </a:outerShdw>
                </a:effectLst>
              </a:rPr>
              <a:t>Buffer Pool</a:t>
            </a:r>
          </a:p>
        </p:txBody>
      </p:sp>
      <p:sp>
        <p:nvSpPr>
          <p:cNvPr id="203800" name="AutoShape 24"/>
          <p:cNvSpPr>
            <a:spLocks noChangeArrowheads="1"/>
          </p:cNvSpPr>
          <p:nvPr/>
        </p:nvSpPr>
        <p:spPr bwMode="auto">
          <a:xfrm>
            <a:off x="3505200" y="4267200"/>
            <a:ext cx="1447800" cy="533400"/>
          </a:xfrm>
          <a:prstGeom prst="cube">
            <a:avLst>
              <a:gd name="adj" fmla="val 25000"/>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03801" name="AutoShape 25"/>
          <p:cNvSpPr>
            <a:spLocks noChangeArrowheads="1"/>
          </p:cNvSpPr>
          <p:nvPr/>
        </p:nvSpPr>
        <p:spPr bwMode="auto">
          <a:xfrm>
            <a:off x="3505200" y="4267200"/>
            <a:ext cx="1447800" cy="533400"/>
          </a:xfrm>
          <a:prstGeom prst="cube">
            <a:avLst>
              <a:gd name="adj" fmla="val 25000"/>
            </a:avLst>
          </a:prstGeom>
          <a:solidFill>
            <a:srgbClr val="33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03802" name="AutoShape 26"/>
          <p:cNvSpPr>
            <a:spLocks noChangeArrowheads="1"/>
          </p:cNvSpPr>
          <p:nvPr/>
        </p:nvSpPr>
        <p:spPr bwMode="auto">
          <a:xfrm>
            <a:off x="3505200" y="4267200"/>
            <a:ext cx="1447800" cy="533400"/>
          </a:xfrm>
          <a:prstGeom prst="cube">
            <a:avLst>
              <a:gd name="adj" fmla="val 25000"/>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03803" name="AutoShape 27"/>
          <p:cNvSpPr>
            <a:spLocks noChangeArrowheads="1"/>
          </p:cNvSpPr>
          <p:nvPr/>
        </p:nvSpPr>
        <p:spPr bwMode="auto">
          <a:xfrm>
            <a:off x="3505200" y="3886200"/>
            <a:ext cx="1447800" cy="533400"/>
          </a:xfrm>
          <a:prstGeom prst="cube">
            <a:avLst>
              <a:gd name="adj" fmla="val 25000"/>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0378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0378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20378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203783"/>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nodeType="afterEffect">
                                  <p:stCondLst>
                                    <p:cond delay="0"/>
                                  </p:stCondLst>
                                  <p:childTnLst>
                                    <p:set>
                                      <p:cBhvr>
                                        <p:cTn id="18" dur="1" fill="hold">
                                          <p:stCondLst>
                                            <p:cond delay="499"/>
                                          </p:stCondLst>
                                        </p:cTn>
                                        <p:tgtEl>
                                          <p:spTgt spid="203784"/>
                                        </p:tgtEl>
                                        <p:attrNameLst>
                                          <p:attrName>style.visibility</p:attrName>
                                        </p:attrNameLst>
                                      </p:cBhvr>
                                      <p:to>
                                        <p:strVal val="visible"/>
                                      </p:to>
                                    </p:set>
                                  </p:childTnLst>
                                </p:cTn>
                              </p:par>
                            </p:childTnLst>
                          </p:cTn>
                        </p:par>
                        <p:par>
                          <p:cTn id="19" fill="hold" nodeType="afterGroup">
                            <p:stCondLst>
                              <p:cond delay="2500"/>
                            </p:stCondLst>
                            <p:childTnLst>
                              <p:par>
                                <p:cTn id="20" presetID="2" presetClass="entr" presetSubtype="8" fill="hold" nodeType="afterEffect">
                                  <p:stCondLst>
                                    <p:cond delay="3000"/>
                                  </p:stCondLst>
                                  <p:childTnLst>
                                    <p:set>
                                      <p:cBhvr>
                                        <p:cTn id="21" dur="1" fill="hold">
                                          <p:stCondLst>
                                            <p:cond delay="0"/>
                                          </p:stCondLst>
                                        </p:cTn>
                                        <p:tgtEl>
                                          <p:spTgt spid="203787"/>
                                        </p:tgtEl>
                                        <p:attrNameLst>
                                          <p:attrName>style.visibility</p:attrName>
                                        </p:attrNameLst>
                                      </p:cBhvr>
                                      <p:to>
                                        <p:strVal val="visible"/>
                                      </p:to>
                                    </p:set>
                                    <p:anim calcmode="lin" valueType="num">
                                      <p:cBhvr additive="base">
                                        <p:cTn id="22" dur="500" fill="hold"/>
                                        <p:tgtEl>
                                          <p:spTgt spid="203787"/>
                                        </p:tgtEl>
                                        <p:attrNameLst>
                                          <p:attrName>ppt_x</p:attrName>
                                        </p:attrNameLst>
                                      </p:cBhvr>
                                      <p:tavLst>
                                        <p:tav tm="0">
                                          <p:val>
                                            <p:strVal val="0-#ppt_w/2"/>
                                          </p:val>
                                        </p:tav>
                                        <p:tav tm="100000">
                                          <p:val>
                                            <p:strVal val="#ppt_x"/>
                                          </p:val>
                                        </p:tav>
                                      </p:tavLst>
                                    </p:anim>
                                    <p:anim calcmode="lin" valueType="num">
                                      <p:cBhvr additive="base">
                                        <p:cTn id="23" dur="500" fill="hold"/>
                                        <p:tgtEl>
                                          <p:spTgt spid="203787"/>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6000"/>
                            </p:stCondLst>
                            <p:childTnLst>
                              <p:par>
                                <p:cTn id="25" presetID="2" presetClass="entr" presetSubtype="8" fill="hold" grpId="0" nodeType="afterEffect">
                                  <p:stCondLst>
                                    <p:cond delay="0"/>
                                  </p:stCondLst>
                                  <p:childTnLst>
                                    <p:set>
                                      <p:cBhvr>
                                        <p:cTn id="26" dur="1" fill="hold">
                                          <p:stCondLst>
                                            <p:cond delay="0"/>
                                          </p:stCondLst>
                                        </p:cTn>
                                        <p:tgtEl>
                                          <p:spTgt spid="203785"/>
                                        </p:tgtEl>
                                        <p:attrNameLst>
                                          <p:attrName>style.visibility</p:attrName>
                                        </p:attrNameLst>
                                      </p:cBhvr>
                                      <p:to>
                                        <p:strVal val="visible"/>
                                      </p:to>
                                    </p:set>
                                    <p:anim calcmode="lin" valueType="num">
                                      <p:cBhvr additive="base">
                                        <p:cTn id="27" dur="500" fill="hold"/>
                                        <p:tgtEl>
                                          <p:spTgt spid="203785"/>
                                        </p:tgtEl>
                                        <p:attrNameLst>
                                          <p:attrName>ppt_x</p:attrName>
                                        </p:attrNameLst>
                                      </p:cBhvr>
                                      <p:tavLst>
                                        <p:tav tm="0">
                                          <p:val>
                                            <p:strVal val="0-#ppt_w/2"/>
                                          </p:val>
                                        </p:tav>
                                        <p:tav tm="100000">
                                          <p:val>
                                            <p:strVal val="#ppt_x"/>
                                          </p:val>
                                        </p:tav>
                                      </p:tavLst>
                                    </p:anim>
                                    <p:anim calcmode="lin" valueType="num">
                                      <p:cBhvr additive="base">
                                        <p:cTn id="28" dur="500" fill="hold"/>
                                        <p:tgtEl>
                                          <p:spTgt spid="203785"/>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6500"/>
                            </p:stCondLst>
                            <p:childTnLst>
                              <p:par>
                                <p:cTn id="30" presetID="9" presetClass="entr" presetSubtype="0" fill="hold" nodeType="afterEffect">
                                  <p:stCondLst>
                                    <p:cond delay="1000"/>
                                  </p:stCondLst>
                                  <p:childTnLst>
                                    <p:set>
                                      <p:cBhvr>
                                        <p:cTn id="31" dur="1" fill="hold">
                                          <p:stCondLst>
                                            <p:cond delay="0"/>
                                          </p:stCondLst>
                                        </p:cTn>
                                        <p:tgtEl>
                                          <p:spTgt spid="203790"/>
                                        </p:tgtEl>
                                        <p:attrNameLst>
                                          <p:attrName>style.visibility</p:attrName>
                                        </p:attrNameLst>
                                      </p:cBhvr>
                                      <p:to>
                                        <p:strVal val="visible"/>
                                      </p:to>
                                    </p:set>
                                    <p:animEffect transition="in" filter="dissolve">
                                      <p:cBhvr>
                                        <p:cTn id="32" dur="500"/>
                                        <p:tgtEl>
                                          <p:spTgt spid="203790"/>
                                        </p:tgtEl>
                                      </p:cBhvr>
                                    </p:animEffect>
                                  </p:childTnLst>
                                </p:cTn>
                              </p:par>
                            </p:childTnLst>
                          </p:cTn>
                        </p:par>
                        <p:par>
                          <p:cTn id="33" fill="hold" nodeType="afterGroup">
                            <p:stCondLst>
                              <p:cond delay="8000"/>
                            </p:stCondLst>
                            <p:childTnLst>
                              <p:par>
                                <p:cTn id="34" presetID="9" presetClass="entr" presetSubtype="0" fill="hold" nodeType="afterEffect">
                                  <p:stCondLst>
                                    <p:cond delay="1000"/>
                                  </p:stCondLst>
                                  <p:childTnLst>
                                    <p:set>
                                      <p:cBhvr>
                                        <p:cTn id="35" dur="1" fill="hold">
                                          <p:stCondLst>
                                            <p:cond delay="0"/>
                                          </p:stCondLst>
                                        </p:cTn>
                                        <p:tgtEl>
                                          <p:spTgt spid="203800"/>
                                        </p:tgtEl>
                                        <p:attrNameLst>
                                          <p:attrName>style.visibility</p:attrName>
                                        </p:attrNameLst>
                                      </p:cBhvr>
                                      <p:to>
                                        <p:strVal val="visible"/>
                                      </p:to>
                                    </p:set>
                                    <p:animEffect transition="in" filter="dissolve">
                                      <p:cBhvr>
                                        <p:cTn id="36" dur="500"/>
                                        <p:tgtEl>
                                          <p:spTgt spid="203800"/>
                                        </p:tgtEl>
                                      </p:cBhvr>
                                    </p:animEffect>
                                  </p:childTnLst>
                                </p:cTn>
                              </p:par>
                            </p:childTnLst>
                          </p:cTn>
                        </p:par>
                        <p:par>
                          <p:cTn id="37" fill="hold" nodeType="afterGroup">
                            <p:stCondLst>
                              <p:cond delay="9500"/>
                            </p:stCondLst>
                            <p:childTnLst>
                              <p:par>
                                <p:cTn id="38" presetID="2" presetClass="entr" presetSubtype="2" fill="hold" nodeType="afterEffect">
                                  <p:stCondLst>
                                    <p:cond delay="5000"/>
                                  </p:stCondLst>
                                  <p:childTnLst>
                                    <p:set>
                                      <p:cBhvr>
                                        <p:cTn id="39" dur="1" fill="hold">
                                          <p:stCondLst>
                                            <p:cond delay="0"/>
                                          </p:stCondLst>
                                        </p:cTn>
                                        <p:tgtEl>
                                          <p:spTgt spid="203788"/>
                                        </p:tgtEl>
                                        <p:attrNameLst>
                                          <p:attrName>style.visibility</p:attrName>
                                        </p:attrNameLst>
                                      </p:cBhvr>
                                      <p:to>
                                        <p:strVal val="visible"/>
                                      </p:to>
                                    </p:set>
                                    <p:anim calcmode="lin" valueType="num">
                                      <p:cBhvr additive="base">
                                        <p:cTn id="40" dur="500" fill="hold"/>
                                        <p:tgtEl>
                                          <p:spTgt spid="203788"/>
                                        </p:tgtEl>
                                        <p:attrNameLst>
                                          <p:attrName>ppt_x</p:attrName>
                                        </p:attrNameLst>
                                      </p:cBhvr>
                                      <p:tavLst>
                                        <p:tav tm="0">
                                          <p:val>
                                            <p:strVal val="1+#ppt_w/2"/>
                                          </p:val>
                                        </p:tav>
                                        <p:tav tm="100000">
                                          <p:val>
                                            <p:strVal val="#ppt_x"/>
                                          </p:val>
                                        </p:tav>
                                      </p:tavLst>
                                    </p:anim>
                                    <p:anim calcmode="lin" valueType="num">
                                      <p:cBhvr additive="base">
                                        <p:cTn id="41" dur="500" fill="hold"/>
                                        <p:tgtEl>
                                          <p:spTgt spid="203788"/>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15000"/>
                            </p:stCondLst>
                            <p:childTnLst>
                              <p:par>
                                <p:cTn id="43" presetID="2" presetClass="entr" presetSubtype="2" fill="hold" grpId="0" nodeType="afterEffect">
                                  <p:stCondLst>
                                    <p:cond delay="0"/>
                                  </p:stCondLst>
                                  <p:childTnLst>
                                    <p:set>
                                      <p:cBhvr>
                                        <p:cTn id="44" dur="1" fill="hold">
                                          <p:stCondLst>
                                            <p:cond delay="0"/>
                                          </p:stCondLst>
                                        </p:cTn>
                                        <p:tgtEl>
                                          <p:spTgt spid="203786"/>
                                        </p:tgtEl>
                                        <p:attrNameLst>
                                          <p:attrName>style.visibility</p:attrName>
                                        </p:attrNameLst>
                                      </p:cBhvr>
                                      <p:to>
                                        <p:strVal val="visible"/>
                                      </p:to>
                                    </p:set>
                                    <p:anim calcmode="lin" valueType="num">
                                      <p:cBhvr additive="base">
                                        <p:cTn id="45" dur="500" fill="hold"/>
                                        <p:tgtEl>
                                          <p:spTgt spid="203786"/>
                                        </p:tgtEl>
                                        <p:attrNameLst>
                                          <p:attrName>ppt_x</p:attrName>
                                        </p:attrNameLst>
                                      </p:cBhvr>
                                      <p:tavLst>
                                        <p:tav tm="0">
                                          <p:val>
                                            <p:strVal val="1+#ppt_w/2"/>
                                          </p:val>
                                        </p:tav>
                                        <p:tav tm="100000">
                                          <p:val>
                                            <p:strVal val="#ppt_x"/>
                                          </p:val>
                                        </p:tav>
                                      </p:tavLst>
                                    </p:anim>
                                    <p:anim calcmode="lin" valueType="num">
                                      <p:cBhvr additive="base">
                                        <p:cTn id="46" dur="500" fill="hold"/>
                                        <p:tgtEl>
                                          <p:spTgt spid="203786"/>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15500"/>
                            </p:stCondLst>
                            <p:childTnLst>
                              <p:par>
                                <p:cTn id="48" presetID="1" presetClass="entr" presetSubtype="0" fill="hold" nodeType="afterEffect">
                                  <p:stCondLst>
                                    <p:cond delay="1000"/>
                                  </p:stCondLst>
                                  <p:childTnLst>
                                    <p:set>
                                      <p:cBhvr>
                                        <p:cTn id="49" dur="1" fill="hold">
                                          <p:stCondLst>
                                            <p:cond delay="499"/>
                                          </p:stCondLst>
                                        </p:cTn>
                                        <p:tgtEl>
                                          <p:spTgt spid="203801"/>
                                        </p:tgtEl>
                                        <p:attrNameLst>
                                          <p:attrName>style.visibility</p:attrName>
                                        </p:attrNameLst>
                                      </p:cBhvr>
                                      <p:to>
                                        <p:strVal val="visible"/>
                                      </p:to>
                                    </p:set>
                                  </p:childTnLst>
                                </p:cTn>
                              </p:par>
                            </p:childTnLst>
                          </p:cTn>
                        </p:par>
                        <p:par>
                          <p:cTn id="50" fill="hold" nodeType="afterGroup">
                            <p:stCondLst>
                              <p:cond delay="17000"/>
                            </p:stCondLst>
                            <p:childTnLst>
                              <p:par>
                                <p:cTn id="51" presetID="9" presetClass="entr" presetSubtype="0" fill="hold" nodeType="afterEffect">
                                  <p:stCondLst>
                                    <p:cond delay="1000"/>
                                  </p:stCondLst>
                                  <p:childTnLst>
                                    <p:set>
                                      <p:cBhvr>
                                        <p:cTn id="52" dur="1" fill="hold">
                                          <p:stCondLst>
                                            <p:cond delay="0"/>
                                          </p:stCondLst>
                                        </p:cTn>
                                        <p:tgtEl>
                                          <p:spTgt spid="203802"/>
                                        </p:tgtEl>
                                        <p:attrNameLst>
                                          <p:attrName>style.visibility</p:attrName>
                                        </p:attrNameLst>
                                      </p:cBhvr>
                                      <p:to>
                                        <p:strVal val="visible"/>
                                      </p:to>
                                    </p:set>
                                    <p:animEffect transition="in" filter="dissolve">
                                      <p:cBhvr>
                                        <p:cTn id="53" dur="500"/>
                                        <p:tgtEl>
                                          <p:spTgt spid="203802"/>
                                        </p:tgtEl>
                                      </p:cBhvr>
                                    </p:animEffect>
                                  </p:childTnLst>
                                </p:cTn>
                              </p:par>
                            </p:childTnLst>
                          </p:cTn>
                        </p:par>
                        <p:par>
                          <p:cTn id="54" fill="hold" nodeType="afterGroup">
                            <p:stCondLst>
                              <p:cond delay="18500"/>
                            </p:stCondLst>
                            <p:childTnLst>
                              <p:par>
                                <p:cTn id="55" presetID="9" presetClass="entr" presetSubtype="0" fill="hold" nodeType="afterEffect">
                                  <p:stCondLst>
                                    <p:cond delay="1000"/>
                                  </p:stCondLst>
                                  <p:childTnLst>
                                    <p:set>
                                      <p:cBhvr>
                                        <p:cTn id="56" dur="1" fill="hold">
                                          <p:stCondLst>
                                            <p:cond delay="0"/>
                                          </p:stCondLst>
                                        </p:cTn>
                                        <p:tgtEl>
                                          <p:spTgt spid="203803"/>
                                        </p:tgtEl>
                                        <p:attrNameLst>
                                          <p:attrName>style.visibility</p:attrName>
                                        </p:attrNameLst>
                                      </p:cBhvr>
                                      <p:to>
                                        <p:strVal val="visible"/>
                                      </p:to>
                                    </p:set>
                                    <p:animEffect transition="in" filter="dissolve">
                                      <p:cBhvr>
                                        <p:cTn id="57" dur="500"/>
                                        <p:tgtEl>
                                          <p:spTgt spid="203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5" grpId="0" animBg="1" autoUpdateAnimBg="0"/>
      <p:bldP spid="203786"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en-US" altLang="fr-FR"/>
              <a:t>Operating Systems II</a:t>
            </a:r>
          </a:p>
        </p:txBody>
      </p:sp>
      <p:sp>
        <p:nvSpPr>
          <p:cNvPr id="6" name="Espace réservé du numéro de diapositive 5"/>
          <p:cNvSpPr>
            <a:spLocks noGrp="1"/>
          </p:cNvSpPr>
          <p:nvPr>
            <p:ph type="sldNum" sz="quarter" idx="12"/>
          </p:nvPr>
        </p:nvSpPr>
        <p:spPr/>
        <p:txBody>
          <a:bodyPr/>
          <a:lstStyle/>
          <a:p>
            <a:fld id="{122BA209-B207-46BB-AC4D-71B584343D17}" type="slidenum">
              <a:rPr lang="en-US" altLang="fr-FR"/>
              <a:pPr/>
              <a:t>21</a:t>
            </a:fld>
            <a:endParaRPr lang="en-US" altLang="fr-FR"/>
          </a:p>
        </p:txBody>
      </p:sp>
      <p:sp>
        <p:nvSpPr>
          <p:cNvPr id="205826" name="Rectangle 2"/>
          <p:cNvSpPr>
            <a:spLocks noGrp="1" noChangeArrowheads="1"/>
          </p:cNvSpPr>
          <p:nvPr>
            <p:ph type="title"/>
          </p:nvPr>
        </p:nvSpPr>
        <p:spPr/>
        <p:txBody>
          <a:bodyPr/>
          <a:lstStyle/>
          <a:p>
            <a:r>
              <a:rPr lang="en-GB" altLang="fr-FR"/>
              <a:t>Producer and consumer.</a:t>
            </a:r>
          </a:p>
        </p:txBody>
      </p:sp>
      <p:sp>
        <p:nvSpPr>
          <p:cNvPr id="205827" name="Rectangle 3"/>
          <p:cNvSpPr>
            <a:spLocks noGrp="1" noChangeArrowheads="1"/>
          </p:cNvSpPr>
          <p:nvPr>
            <p:ph type="body" idx="1"/>
          </p:nvPr>
        </p:nvSpPr>
        <p:spPr/>
        <p:txBody>
          <a:bodyPr/>
          <a:lstStyle/>
          <a:p>
            <a:r>
              <a:rPr lang="en-GB" altLang="fr-FR"/>
              <a:t>Mutual exclusion for buffer pool acces: </a:t>
            </a:r>
          </a:p>
          <a:p>
            <a:pPr lvl="1"/>
            <a:r>
              <a:rPr lang="en-GB" altLang="fr-FR"/>
              <a:t>needs a mutex semaphore ( initial value = 1 )	</a:t>
            </a:r>
          </a:p>
          <a:p>
            <a:r>
              <a:rPr lang="en-GB" altLang="fr-FR"/>
              <a:t>Producer sleeps when buffer full:</a:t>
            </a:r>
          </a:p>
          <a:p>
            <a:pPr lvl="1"/>
            <a:r>
              <a:rPr lang="en-GB" altLang="fr-FR"/>
              <a:t>a semaphore #free when 0, producer sleeps</a:t>
            </a:r>
          </a:p>
          <a:p>
            <a:r>
              <a:rPr lang="en-GB" altLang="fr-FR"/>
              <a:t>Consumer sleeps when buffer empty:</a:t>
            </a:r>
          </a:p>
          <a:p>
            <a:pPr lvl="1"/>
            <a:r>
              <a:rPr lang="en-GB" altLang="fr-FR"/>
              <a:t>a semaphore #full when 0, consumer sleeps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Espace réservé du pied de page 5"/>
          <p:cNvSpPr>
            <a:spLocks noGrp="1"/>
          </p:cNvSpPr>
          <p:nvPr>
            <p:ph type="ftr" sz="quarter" idx="11"/>
          </p:nvPr>
        </p:nvSpPr>
        <p:spPr/>
        <p:txBody>
          <a:bodyPr/>
          <a:lstStyle/>
          <a:p>
            <a:r>
              <a:rPr lang="en-US" altLang="fr-FR"/>
              <a:t>Operating Systems II</a:t>
            </a:r>
          </a:p>
        </p:txBody>
      </p:sp>
      <p:sp>
        <p:nvSpPr>
          <p:cNvPr id="9" name="Espace réservé du numéro de diapositive 6"/>
          <p:cNvSpPr>
            <a:spLocks noGrp="1"/>
          </p:cNvSpPr>
          <p:nvPr>
            <p:ph type="sldNum" sz="quarter" idx="12"/>
          </p:nvPr>
        </p:nvSpPr>
        <p:spPr/>
        <p:txBody>
          <a:bodyPr/>
          <a:lstStyle/>
          <a:p>
            <a:fld id="{70B7F1C0-A645-413E-BDA7-D11974D394E4}" type="slidenum">
              <a:rPr lang="en-US" altLang="fr-FR"/>
              <a:pPr/>
              <a:t>22</a:t>
            </a:fld>
            <a:endParaRPr lang="en-US" altLang="fr-FR"/>
          </a:p>
        </p:txBody>
      </p:sp>
      <p:sp>
        <p:nvSpPr>
          <p:cNvPr id="204802" name="Rectangle 2"/>
          <p:cNvSpPr>
            <a:spLocks noGrp="1" noChangeArrowheads="1"/>
          </p:cNvSpPr>
          <p:nvPr>
            <p:ph type="title"/>
          </p:nvPr>
        </p:nvSpPr>
        <p:spPr/>
        <p:txBody>
          <a:bodyPr/>
          <a:lstStyle/>
          <a:p>
            <a:r>
              <a:rPr lang="en-GB" altLang="fr-FR"/>
              <a:t>Producer and consumer.</a:t>
            </a:r>
          </a:p>
        </p:txBody>
      </p:sp>
      <p:sp>
        <p:nvSpPr>
          <p:cNvPr id="204803" name="Rectangle 3"/>
          <p:cNvSpPr>
            <a:spLocks noGrp="1" noChangeArrowheads="1"/>
          </p:cNvSpPr>
          <p:nvPr>
            <p:ph type="body" sz="half" idx="1"/>
          </p:nvPr>
        </p:nvSpPr>
        <p:spPr>
          <a:xfrm>
            <a:off x="755576" y="1988840"/>
            <a:ext cx="7914456" cy="3352800"/>
          </a:xfrm>
        </p:spPr>
        <p:txBody>
          <a:bodyPr/>
          <a:lstStyle/>
          <a:p>
            <a:pPr>
              <a:buNone/>
            </a:pPr>
            <a:r>
              <a:rPr lang="en-GB" altLang="fr-FR" sz="2000" dirty="0">
                <a:solidFill>
                  <a:schemeClr val="tx2">
                    <a:lumMod val="75000"/>
                  </a:schemeClr>
                </a:solidFill>
                <a:latin typeface="Arial" panose="020B0604020202020204" pitchFamily="34" charset="0"/>
              </a:rPr>
              <a:t>dcl </a:t>
            </a:r>
            <a:r>
              <a:rPr lang="en-GB" altLang="fr-FR" sz="2000" dirty="0" err="1">
                <a:solidFill>
                  <a:schemeClr val="tx2">
                    <a:lumMod val="75000"/>
                  </a:schemeClr>
                </a:solidFill>
                <a:latin typeface="Arial" panose="020B0604020202020204" pitchFamily="34" charset="0"/>
              </a:rPr>
              <a:t>mutex</a:t>
            </a:r>
            <a:r>
              <a:rPr lang="en-GB" altLang="fr-FR" sz="2000" dirty="0">
                <a:solidFill>
                  <a:schemeClr val="tx2">
                    <a:lumMod val="75000"/>
                  </a:schemeClr>
                </a:solidFill>
                <a:latin typeface="Arial" panose="020B0604020202020204" pitchFamily="34" charset="0"/>
              </a:rPr>
              <a:t> semaphore; </a:t>
            </a:r>
            <a:r>
              <a:rPr lang="en-GB" altLang="fr-FR" sz="2000" dirty="0" err="1">
                <a:solidFill>
                  <a:schemeClr val="tx2">
                    <a:lumMod val="75000"/>
                  </a:schemeClr>
                </a:solidFill>
                <a:latin typeface="Arial" panose="020B0604020202020204" pitchFamily="34" charset="0"/>
              </a:rPr>
              <a:t>init</a:t>
            </a:r>
            <a:r>
              <a:rPr lang="en-GB" altLang="fr-FR" sz="2000" dirty="0">
                <a:solidFill>
                  <a:schemeClr val="tx2">
                    <a:lumMod val="75000"/>
                  </a:schemeClr>
                </a:solidFill>
                <a:latin typeface="Arial" panose="020B0604020202020204" pitchFamily="34" charset="0"/>
              </a:rPr>
              <a:t> (</a:t>
            </a:r>
            <a:r>
              <a:rPr lang="en-GB" altLang="fr-FR" sz="2000" dirty="0" err="1">
                <a:solidFill>
                  <a:schemeClr val="tx2">
                    <a:lumMod val="75000"/>
                  </a:schemeClr>
                </a:solidFill>
                <a:latin typeface="Arial" panose="020B0604020202020204" pitchFamily="34" charset="0"/>
              </a:rPr>
              <a:t>mutex</a:t>
            </a:r>
            <a:r>
              <a:rPr lang="en-GB" altLang="fr-FR" sz="2000" dirty="0">
                <a:solidFill>
                  <a:schemeClr val="tx2">
                    <a:lumMod val="75000"/>
                  </a:schemeClr>
                </a:solidFill>
                <a:latin typeface="Arial" panose="020B0604020202020204" pitchFamily="34" charset="0"/>
              </a:rPr>
              <a:t>, 1);</a:t>
            </a:r>
          </a:p>
          <a:p>
            <a:pPr>
              <a:buNone/>
            </a:pPr>
            <a:r>
              <a:rPr lang="en-GB" altLang="fr-FR" sz="2000" dirty="0">
                <a:solidFill>
                  <a:schemeClr val="tx2">
                    <a:lumMod val="75000"/>
                  </a:schemeClr>
                </a:solidFill>
                <a:latin typeface="Arial" panose="020B0604020202020204" pitchFamily="34" charset="0"/>
              </a:rPr>
              <a:t>dcl #free semaphore; </a:t>
            </a:r>
            <a:r>
              <a:rPr lang="en-GB" altLang="fr-FR" sz="2000" dirty="0" err="1">
                <a:solidFill>
                  <a:schemeClr val="tx2">
                    <a:lumMod val="75000"/>
                  </a:schemeClr>
                </a:solidFill>
                <a:latin typeface="Arial" panose="020B0604020202020204" pitchFamily="34" charset="0"/>
              </a:rPr>
              <a:t>init</a:t>
            </a:r>
            <a:r>
              <a:rPr lang="en-GB" altLang="fr-FR" sz="2000" dirty="0">
                <a:solidFill>
                  <a:schemeClr val="tx2">
                    <a:lumMod val="75000"/>
                  </a:schemeClr>
                </a:solidFill>
                <a:latin typeface="Arial" panose="020B0604020202020204" pitchFamily="34" charset="0"/>
              </a:rPr>
              <a:t> (#free, N);</a:t>
            </a:r>
          </a:p>
          <a:p>
            <a:pPr>
              <a:buNone/>
            </a:pPr>
            <a:r>
              <a:rPr lang="en-GB" altLang="fr-FR" sz="2000" dirty="0">
                <a:solidFill>
                  <a:schemeClr val="tx2">
                    <a:lumMod val="75000"/>
                  </a:schemeClr>
                </a:solidFill>
                <a:latin typeface="Arial" panose="020B0604020202020204" pitchFamily="34" charset="0"/>
              </a:rPr>
              <a:t>dcl #full semaphore; </a:t>
            </a:r>
            <a:r>
              <a:rPr lang="en-GB" altLang="fr-FR" sz="2000" dirty="0" err="1">
                <a:solidFill>
                  <a:schemeClr val="tx2">
                    <a:lumMod val="75000"/>
                  </a:schemeClr>
                </a:solidFill>
                <a:latin typeface="Arial" panose="020B0604020202020204" pitchFamily="34" charset="0"/>
              </a:rPr>
              <a:t>init</a:t>
            </a:r>
            <a:r>
              <a:rPr lang="en-GB" altLang="fr-FR" sz="2000" dirty="0">
                <a:solidFill>
                  <a:schemeClr val="tx2">
                    <a:lumMod val="75000"/>
                  </a:schemeClr>
                </a:solidFill>
                <a:latin typeface="Arial" panose="020B0604020202020204" pitchFamily="34" charset="0"/>
              </a:rPr>
              <a:t> (#full, 0);</a:t>
            </a:r>
          </a:p>
          <a:p>
            <a:pPr>
              <a:buFont typeface="Monotype Sorts" pitchFamily="2" charset="2"/>
              <a:buNone/>
            </a:pPr>
            <a:endParaRPr lang="en-GB" altLang="fr-FR" sz="2000" dirty="0">
              <a:latin typeface="Arial" panose="020B0604020202020204" pitchFamily="34" charset="0"/>
            </a:endParaRPr>
          </a:p>
          <a:p>
            <a:pPr>
              <a:buFont typeface="Monotype Sorts" pitchFamily="2" charset="2"/>
              <a:buNone/>
            </a:pPr>
            <a:r>
              <a:rPr lang="en-GB" altLang="fr-FR" sz="2000" dirty="0">
                <a:latin typeface="Arial" panose="020B0604020202020204" pitchFamily="34" charset="0"/>
              </a:rPr>
              <a:t>/* Producer */</a:t>
            </a:r>
          </a:p>
          <a:p>
            <a:pPr>
              <a:buFont typeface="Monotype Sorts" pitchFamily="2" charset="2"/>
              <a:buNone/>
            </a:pPr>
            <a:endParaRPr lang="en-GB" altLang="fr-FR" sz="2000" dirty="0">
              <a:latin typeface="Arial" panose="020B0604020202020204" pitchFamily="34" charset="0"/>
            </a:endParaRPr>
          </a:p>
          <a:p>
            <a:pPr>
              <a:buFont typeface="Monotype Sorts" pitchFamily="2" charset="2"/>
              <a:buNone/>
            </a:pPr>
            <a:r>
              <a:rPr lang="en-GB" altLang="fr-FR" sz="2000" dirty="0">
                <a:latin typeface="Arial" panose="020B0604020202020204" pitchFamily="34" charset="0"/>
              </a:rPr>
              <a:t>down (#free);</a:t>
            </a:r>
          </a:p>
          <a:p>
            <a:pPr>
              <a:buFont typeface="Monotype Sorts" pitchFamily="2" charset="2"/>
              <a:buNone/>
            </a:pPr>
            <a:r>
              <a:rPr lang="en-GB" altLang="fr-FR" sz="2000" dirty="0">
                <a:latin typeface="Arial" panose="020B0604020202020204" pitchFamily="34" charset="0"/>
              </a:rPr>
              <a:t>down(</a:t>
            </a:r>
            <a:r>
              <a:rPr lang="en-GB" altLang="fr-FR" sz="2000" dirty="0" err="1">
                <a:latin typeface="Arial" panose="020B0604020202020204" pitchFamily="34" charset="0"/>
              </a:rPr>
              <a:t>mutex</a:t>
            </a:r>
            <a:r>
              <a:rPr lang="en-GB" altLang="fr-FR" sz="2000" dirty="0">
                <a:latin typeface="Arial" panose="020B0604020202020204" pitchFamily="34" charset="0"/>
              </a:rPr>
              <a:t>);</a:t>
            </a:r>
          </a:p>
          <a:p>
            <a:pPr>
              <a:buFont typeface="Monotype Sorts" pitchFamily="2" charset="2"/>
              <a:buNone/>
            </a:pPr>
            <a:r>
              <a:rPr lang="en-GB" altLang="fr-FR" sz="2000" dirty="0">
                <a:latin typeface="Arial" panose="020B0604020202020204" pitchFamily="34" charset="0"/>
              </a:rPr>
              <a:t>	produce(&amp;</a:t>
            </a:r>
            <a:r>
              <a:rPr lang="en-GB" altLang="fr-FR" sz="2000" dirty="0" err="1">
                <a:latin typeface="Arial" panose="020B0604020202020204" pitchFamily="34" charset="0"/>
              </a:rPr>
              <a:t>ice_cream</a:t>
            </a:r>
            <a:r>
              <a:rPr lang="en-GB" altLang="fr-FR" sz="2000" dirty="0">
                <a:latin typeface="Arial" panose="020B0604020202020204" pitchFamily="34" charset="0"/>
              </a:rPr>
              <a:t>);</a:t>
            </a:r>
          </a:p>
          <a:p>
            <a:pPr>
              <a:buFont typeface="Monotype Sorts" pitchFamily="2" charset="2"/>
              <a:buNone/>
            </a:pPr>
            <a:r>
              <a:rPr lang="en-GB" altLang="fr-FR" sz="2000" dirty="0">
                <a:latin typeface="Arial" panose="020B0604020202020204" pitchFamily="34" charset="0"/>
              </a:rPr>
              <a:t>up(</a:t>
            </a:r>
            <a:r>
              <a:rPr lang="en-GB" altLang="fr-FR" sz="2000" dirty="0" err="1">
                <a:latin typeface="Arial" panose="020B0604020202020204" pitchFamily="34" charset="0"/>
              </a:rPr>
              <a:t>mutex</a:t>
            </a:r>
            <a:r>
              <a:rPr lang="en-GB" altLang="fr-FR" sz="2000" dirty="0">
                <a:latin typeface="Arial" panose="020B0604020202020204" pitchFamily="34" charset="0"/>
              </a:rPr>
              <a:t>);</a:t>
            </a:r>
          </a:p>
          <a:p>
            <a:pPr>
              <a:buFont typeface="Monotype Sorts" pitchFamily="2" charset="2"/>
              <a:buNone/>
            </a:pPr>
            <a:r>
              <a:rPr lang="en-GB" altLang="fr-FR" sz="2000" dirty="0">
                <a:latin typeface="Arial" panose="020B0604020202020204" pitchFamily="34" charset="0"/>
              </a:rPr>
              <a:t>up(#full);</a:t>
            </a:r>
          </a:p>
        </p:txBody>
      </p:sp>
      <p:sp>
        <p:nvSpPr>
          <p:cNvPr id="204804" name="Rectangle 4"/>
          <p:cNvSpPr>
            <a:spLocks noGrp="1" noChangeArrowheads="1"/>
          </p:cNvSpPr>
          <p:nvPr>
            <p:ph type="body" sz="half" idx="2"/>
          </p:nvPr>
        </p:nvSpPr>
        <p:spPr>
          <a:xfrm>
            <a:off x="4628528" y="3481518"/>
            <a:ext cx="3810000" cy="2971800"/>
          </a:xfrm>
        </p:spPr>
        <p:txBody>
          <a:bodyPr/>
          <a:lstStyle/>
          <a:p>
            <a:pPr>
              <a:buFont typeface="Monotype Sorts" pitchFamily="2" charset="2"/>
              <a:buNone/>
            </a:pPr>
            <a:r>
              <a:rPr lang="en-GB" altLang="fr-FR" sz="2000" dirty="0">
                <a:solidFill>
                  <a:srgbClr val="FFC000"/>
                </a:solidFill>
                <a:latin typeface="Arial" panose="020B0604020202020204" pitchFamily="34" charset="0"/>
              </a:rPr>
              <a:t>/* Consumer /*</a:t>
            </a:r>
          </a:p>
          <a:p>
            <a:pPr>
              <a:buFont typeface="Monotype Sorts" pitchFamily="2" charset="2"/>
              <a:buNone/>
            </a:pPr>
            <a:endParaRPr lang="en-GB" altLang="fr-FR" sz="2000" dirty="0">
              <a:solidFill>
                <a:srgbClr val="FFC000"/>
              </a:solidFill>
              <a:latin typeface="Arial" panose="020B0604020202020204" pitchFamily="34" charset="0"/>
            </a:endParaRPr>
          </a:p>
          <a:p>
            <a:pPr>
              <a:buFont typeface="Monotype Sorts" pitchFamily="2" charset="2"/>
              <a:buNone/>
            </a:pPr>
            <a:r>
              <a:rPr lang="en-GB" altLang="fr-FR" sz="2000" dirty="0">
                <a:solidFill>
                  <a:srgbClr val="FFC000"/>
                </a:solidFill>
                <a:latin typeface="Arial" panose="020B0604020202020204" pitchFamily="34" charset="0"/>
              </a:rPr>
              <a:t>down(#full);</a:t>
            </a:r>
          </a:p>
          <a:p>
            <a:pPr>
              <a:buFont typeface="Monotype Sorts" pitchFamily="2" charset="2"/>
              <a:buNone/>
            </a:pPr>
            <a:r>
              <a:rPr lang="en-GB" altLang="fr-FR" sz="2000" dirty="0">
                <a:solidFill>
                  <a:srgbClr val="FFC000"/>
                </a:solidFill>
                <a:latin typeface="Arial" panose="020B0604020202020204" pitchFamily="34" charset="0"/>
              </a:rPr>
              <a:t>down(</a:t>
            </a:r>
            <a:r>
              <a:rPr lang="en-GB" altLang="fr-FR" sz="2000" dirty="0" err="1">
                <a:solidFill>
                  <a:srgbClr val="FFC000"/>
                </a:solidFill>
                <a:latin typeface="Arial" panose="020B0604020202020204" pitchFamily="34" charset="0"/>
              </a:rPr>
              <a:t>mutex</a:t>
            </a:r>
            <a:r>
              <a:rPr lang="en-GB" altLang="fr-FR" sz="2000" dirty="0">
                <a:solidFill>
                  <a:srgbClr val="FFC000"/>
                </a:solidFill>
                <a:latin typeface="Arial" panose="020B0604020202020204" pitchFamily="34" charset="0"/>
              </a:rPr>
              <a:t>);</a:t>
            </a:r>
          </a:p>
          <a:p>
            <a:pPr>
              <a:buFont typeface="Monotype Sorts" pitchFamily="2" charset="2"/>
              <a:buNone/>
            </a:pPr>
            <a:r>
              <a:rPr lang="en-GB" altLang="fr-FR" sz="2000" dirty="0">
                <a:solidFill>
                  <a:srgbClr val="FFC000"/>
                </a:solidFill>
                <a:latin typeface="Arial" panose="020B0604020202020204" pitchFamily="34" charset="0"/>
              </a:rPr>
              <a:t>	eat(&amp;</a:t>
            </a:r>
            <a:r>
              <a:rPr lang="en-GB" altLang="fr-FR" sz="2000" dirty="0" err="1">
                <a:solidFill>
                  <a:srgbClr val="FFC000"/>
                </a:solidFill>
                <a:latin typeface="Arial" panose="020B0604020202020204" pitchFamily="34" charset="0"/>
              </a:rPr>
              <a:t>ice_cream</a:t>
            </a:r>
            <a:r>
              <a:rPr lang="en-GB" altLang="fr-FR" sz="2000" dirty="0">
                <a:solidFill>
                  <a:srgbClr val="FFC000"/>
                </a:solidFill>
                <a:latin typeface="Arial" panose="020B0604020202020204" pitchFamily="34" charset="0"/>
              </a:rPr>
              <a:t>);</a:t>
            </a:r>
          </a:p>
          <a:p>
            <a:pPr>
              <a:buFont typeface="Monotype Sorts" pitchFamily="2" charset="2"/>
              <a:buNone/>
            </a:pPr>
            <a:r>
              <a:rPr lang="en-GB" altLang="fr-FR" sz="2000" dirty="0">
                <a:solidFill>
                  <a:srgbClr val="FFC000"/>
                </a:solidFill>
                <a:latin typeface="Arial" panose="020B0604020202020204" pitchFamily="34" charset="0"/>
              </a:rPr>
              <a:t>up(</a:t>
            </a:r>
            <a:r>
              <a:rPr lang="en-GB" altLang="fr-FR" sz="2000" dirty="0" err="1">
                <a:solidFill>
                  <a:srgbClr val="FFC000"/>
                </a:solidFill>
                <a:latin typeface="Arial" panose="020B0604020202020204" pitchFamily="34" charset="0"/>
              </a:rPr>
              <a:t>mutex</a:t>
            </a:r>
            <a:r>
              <a:rPr lang="en-GB" altLang="fr-FR" sz="2000" dirty="0">
                <a:solidFill>
                  <a:srgbClr val="FFC000"/>
                </a:solidFill>
                <a:latin typeface="Arial" panose="020B0604020202020204" pitchFamily="34" charset="0"/>
              </a:rPr>
              <a:t>);</a:t>
            </a:r>
          </a:p>
          <a:p>
            <a:pPr>
              <a:buFont typeface="Monotype Sorts" pitchFamily="2" charset="2"/>
              <a:buNone/>
            </a:pPr>
            <a:r>
              <a:rPr lang="en-GB" altLang="fr-FR" sz="2000" dirty="0">
                <a:solidFill>
                  <a:srgbClr val="FFC000"/>
                </a:solidFill>
                <a:latin typeface="Arial" panose="020B0604020202020204" pitchFamily="34" charset="0"/>
              </a:rPr>
              <a:t>up(#free);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4802"/>
                                        </p:tgtEl>
                                        <p:attrNameLst>
                                          <p:attrName>style.visibility</p:attrName>
                                        </p:attrNameLst>
                                      </p:cBhvr>
                                      <p:to>
                                        <p:strVal val="visible"/>
                                      </p:to>
                                    </p:set>
                                    <p:anim calcmode="lin" valueType="num">
                                      <p:cBhvr additive="base">
                                        <p:cTn id="7" dur="500" fill="hold"/>
                                        <p:tgtEl>
                                          <p:spTgt spid="204802"/>
                                        </p:tgtEl>
                                        <p:attrNameLst>
                                          <p:attrName>ppt_x</p:attrName>
                                        </p:attrNameLst>
                                      </p:cBhvr>
                                      <p:tavLst>
                                        <p:tav tm="0">
                                          <p:val>
                                            <p:strVal val="0-#ppt_w/2"/>
                                          </p:val>
                                        </p:tav>
                                        <p:tav tm="100000">
                                          <p:val>
                                            <p:strVal val="#ppt_x"/>
                                          </p:val>
                                        </p:tav>
                                      </p:tavLst>
                                    </p:anim>
                                    <p:anim calcmode="lin" valueType="num">
                                      <p:cBhvr additive="base">
                                        <p:cTn id="8" dur="500" fill="hold"/>
                                        <p:tgtEl>
                                          <p:spTgt spid="20480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4803">
                                            <p:txEl>
                                              <p:pRg st="0" end="0"/>
                                            </p:txEl>
                                          </p:spTgt>
                                        </p:tgtEl>
                                        <p:attrNameLst>
                                          <p:attrName>style.visibility</p:attrName>
                                        </p:attrNameLst>
                                      </p:cBhvr>
                                      <p:to>
                                        <p:strVal val="visible"/>
                                      </p:to>
                                    </p:set>
                                    <p:anim calcmode="lin" valueType="num">
                                      <p:cBhvr additive="base">
                                        <p:cTn id="12" dur="500" fill="hold"/>
                                        <p:tgtEl>
                                          <p:spTgt spid="20480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0480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04803">
                                            <p:txEl>
                                              <p:pRg st="1" end="1"/>
                                            </p:txEl>
                                          </p:spTgt>
                                        </p:tgtEl>
                                        <p:attrNameLst>
                                          <p:attrName>style.visibility</p:attrName>
                                        </p:attrNameLst>
                                      </p:cBhvr>
                                      <p:to>
                                        <p:strVal val="visible"/>
                                      </p:to>
                                    </p:set>
                                    <p:anim calcmode="lin" valueType="num">
                                      <p:cBhvr additive="base">
                                        <p:cTn id="17" dur="500" fill="hold"/>
                                        <p:tgtEl>
                                          <p:spTgt spid="20480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480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04803">
                                            <p:txEl>
                                              <p:pRg st="2" end="2"/>
                                            </p:txEl>
                                          </p:spTgt>
                                        </p:tgtEl>
                                        <p:attrNameLst>
                                          <p:attrName>style.visibility</p:attrName>
                                        </p:attrNameLst>
                                      </p:cBhvr>
                                      <p:to>
                                        <p:strVal val="visible"/>
                                      </p:to>
                                    </p:set>
                                    <p:anim calcmode="lin" valueType="num">
                                      <p:cBhvr additive="base">
                                        <p:cTn id="22" dur="500" fill="hold"/>
                                        <p:tgtEl>
                                          <p:spTgt spid="20480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480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04803">
                                            <p:txEl>
                                              <p:pRg st="4" end="4"/>
                                            </p:txEl>
                                          </p:spTgt>
                                        </p:tgtEl>
                                        <p:attrNameLst>
                                          <p:attrName>style.visibility</p:attrName>
                                        </p:attrNameLst>
                                      </p:cBhvr>
                                      <p:to>
                                        <p:strVal val="visible"/>
                                      </p:to>
                                    </p:set>
                                    <p:anim calcmode="lin" valueType="num">
                                      <p:cBhvr additive="base">
                                        <p:cTn id="27" dur="500" fill="hold"/>
                                        <p:tgtEl>
                                          <p:spTgt spid="20480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04803">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204803">
                                            <p:txEl>
                                              <p:pRg st="6" end="6"/>
                                            </p:txEl>
                                          </p:spTgt>
                                        </p:tgtEl>
                                        <p:attrNameLst>
                                          <p:attrName>style.visibility</p:attrName>
                                        </p:attrNameLst>
                                      </p:cBhvr>
                                      <p:to>
                                        <p:strVal val="visible"/>
                                      </p:to>
                                    </p:set>
                                    <p:anim calcmode="lin" valueType="num">
                                      <p:cBhvr additive="base">
                                        <p:cTn id="32" dur="500" fill="hold"/>
                                        <p:tgtEl>
                                          <p:spTgt spid="204803">
                                            <p:txEl>
                                              <p:pRg st="6" end="6"/>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04803">
                                            <p:txEl>
                                              <p:pRg st="6" end="6"/>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204803">
                                            <p:txEl>
                                              <p:pRg st="7" end="7"/>
                                            </p:txEl>
                                          </p:spTgt>
                                        </p:tgtEl>
                                        <p:attrNameLst>
                                          <p:attrName>style.visibility</p:attrName>
                                        </p:attrNameLst>
                                      </p:cBhvr>
                                      <p:to>
                                        <p:strVal val="visible"/>
                                      </p:to>
                                    </p:set>
                                    <p:anim calcmode="lin" valueType="num">
                                      <p:cBhvr additive="base">
                                        <p:cTn id="37" dur="500" fill="hold"/>
                                        <p:tgtEl>
                                          <p:spTgt spid="20480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4803">
                                            <p:txEl>
                                              <p:pRg st="7" end="7"/>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204803">
                                            <p:txEl>
                                              <p:pRg st="8" end="8"/>
                                            </p:txEl>
                                          </p:spTgt>
                                        </p:tgtEl>
                                        <p:attrNameLst>
                                          <p:attrName>style.visibility</p:attrName>
                                        </p:attrNameLst>
                                      </p:cBhvr>
                                      <p:to>
                                        <p:strVal val="visible"/>
                                      </p:to>
                                    </p:set>
                                    <p:anim calcmode="lin" valueType="num">
                                      <p:cBhvr additive="base">
                                        <p:cTn id="42" dur="500" fill="hold"/>
                                        <p:tgtEl>
                                          <p:spTgt spid="204803">
                                            <p:txEl>
                                              <p:pRg st="8" end="8"/>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04803">
                                            <p:txEl>
                                              <p:pRg st="8" end="8"/>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204803">
                                            <p:txEl>
                                              <p:pRg st="9" end="9"/>
                                            </p:txEl>
                                          </p:spTgt>
                                        </p:tgtEl>
                                        <p:attrNameLst>
                                          <p:attrName>style.visibility</p:attrName>
                                        </p:attrNameLst>
                                      </p:cBhvr>
                                      <p:to>
                                        <p:strVal val="visible"/>
                                      </p:to>
                                    </p:set>
                                    <p:anim calcmode="lin" valueType="num">
                                      <p:cBhvr additive="base">
                                        <p:cTn id="47" dur="500" fill="hold"/>
                                        <p:tgtEl>
                                          <p:spTgt spid="204803">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04803">
                                            <p:txEl>
                                              <p:pRg st="9" end="9"/>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8" fill="hold" grpId="0" nodeType="afterEffect">
                                  <p:stCondLst>
                                    <p:cond delay="0"/>
                                  </p:stCondLst>
                                  <p:childTnLst>
                                    <p:set>
                                      <p:cBhvr>
                                        <p:cTn id="51" dur="1" fill="hold">
                                          <p:stCondLst>
                                            <p:cond delay="0"/>
                                          </p:stCondLst>
                                        </p:cTn>
                                        <p:tgtEl>
                                          <p:spTgt spid="204803">
                                            <p:txEl>
                                              <p:pRg st="10" end="10"/>
                                            </p:txEl>
                                          </p:spTgt>
                                        </p:tgtEl>
                                        <p:attrNameLst>
                                          <p:attrName>style.visibility</p:attrName>
                                        </p:attrNameLst>
                                      </p:cBhvr>
                                      <p:to>
                                        <p:strVal val="visible"/>
                                      </p:to>
                                    </p:set>
                                    <p:anim calcmode="lin" valueType="num">
                                      <p:cBhvr additive="base">
                                        <p:cTn id="52" dur="500" fill="hold"/>
                                        <p:tgtEl>
                                          <p:spTgt spid="204803">
                                            <p:txEl>
                                              <p:pRg st="10" end="10"/>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204803">
                                            <p:txEl>
                                              <p:pRg st="10" end="10"/>
                                            </p:txEl>
                                          </p:spTgt>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204804">
                                            <p:txEl>
                                              <p:pRg st="0" end="0"/>
                                            </p:txEl>
                                          </p:spTgt>
                                        </p:tgtEl>
                                        <p:attrNameLst>
                                          <p:attrName>style.visibility</p:attrName>
                                        </p:attrNameLst>
                                      </p:cBhvr>
                                      <p:to>
                                        <p:strVal val="visible"/>
                                      </p:to>
                                    </p:set>
                                    <p:anim calcmode="lin" valueType="num">
                                      <p:cBhvr additive="base">
                                        <p:cTn id="57" dur="500" fill="hold"/>
                                        <p:tgtEl>
                                          <p:spTgt spid="204804">
                                            <p:txEl>
                                              <p:pRg st="0" end="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204804">
                                            <p:txEl>
                                              <p:pRg st="0" end="0"/>
                                            </p:txEl>
                                          </p:spTgt>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2" fill="hold" grpId="0" nodeType="afterEffect">
                                  <p:stCondLst>
                                    <p:cond delay="0"/>
                                  </p:stCondLst>
                                  <p:childTnLst>
                                    <p:set>
                                      <p:cBhvr>
                                        <p:cTn id="61" dur="1" fill="hold">
                                          <p:stCondLst>
                                            <p:cond delay="0"/>
                                          </p:stCondLst>
                                        </p:cTn>
                                        <p:tgtEl>
                                          <p:spTgt spid="204804">
                                            <p:txEl>
                                              <p:pRg st="2" end="2"/>
                                            </p:txEl>
                                          </p:spTgt>
                                        </p:tgtEl>
                                        <p:attrNameLst>
                                          <p:attrName>style.visibility</p:attrName>
                                        </p:attrNameLst>
                                      </p:cBhvr>
                                      <p:to>
                                        <p:strVal val="visible"/>
                                      </p:to>
                                    </p:set>
                                    <p:anim calcmode="lin" valueType="num">
                                      <p:cBhvr additive="base">
                                        <p:cTn id="62" dur="500" fill="hold"/>
                                        <p:tgtEl>
                                          <p:spTgt spid="204804">
                                            <p:txEl>
                                              <p:pRg st="2" end="2"/>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04804">
                                            <p:txEl>
                                              <p:pRg st="2" end="2"/>
                                            </p:txEl>
                                          </p:spTgt>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6000"/>
                            </p:stCondLst>
                            <p:childTnLst>
                              <p:par>
                                <p:cTn id="65" presetID="2" presetClass="entr" presetSubtype="2" fill="hold" grpId="0" nodeType="afterEffect">
                                  <p:stCondLst>
                                    <p:cond delay="0"/>
                                  </p:stCondLst>
                                  <p:childTnLst>
                                    <p:set>
                                      <p:cBhvr>
                                        <p:cTn id="66" dur="1" fill="hold">
                                          <p:stCondLst>
                                            <p:cond delay="0"/>
                                          </p:stCondLst>
                                        </p:cTn>
                                        <p:tgtEl>
                                          <p:spTgt spid="204804">
                                            <p:txEl>
                                              <p:pRg st="3" end="3"/>
                                            </p:txEl>
                                          </p:spTgt>
                                        </p:tgtEl>
                                        <p:attrNameLst>
                                          <p:attrName>style.visibility</p:attrName>
                                        </p:attrNameLst>
                                      </p:cBhvr>
                                      <p:to>
                                        <p:strVal val="visible"/>
                                      </p:to>
                                    </p:set>
                                    <p:anim calcmode="lin" valueType="num">
                                      <p:cBhvr additive="base">
                                        <p:cTn id="67" dur="500" fill="hold"/>
                                        <p:tgtEl>
                                          <p:spTgt spid="204804">
                                            <p:txEl>
                                              <p:pRg st="3" end="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04804">
                                            <p:txEl>
                                              <p:pRg st="3" end="3"/>
                                            </p:txEl>
                                          </p:spTgt>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6500"/>
                            </p:stCondLst>
                            <p:childTnLst>
                              <p:par>
                                <p:cTn id="70" presetID="2" presetClass="entr" presetSubtype="2" fill="hold" grpId="0" nodeType="afterEffect">
                                  <p:stCondLst>
                                    <p:cond delay="0"/>
                                  </p:stCondLst>
                                  <p:childTnLst>
                                    <p:set>
                                      <p:cBhvr>
                                        <p:cTn id="71" dur="1" fill="hold">
                                          <p:stCondLst>
                                            <p:cond delay="0"/>
                                          </p:stCondLst>
                                        </p:cTn>
                                        <p:tgtEl>
                                          <p:spTgt spid="204804">
                                            <p:txEl>
                                              <p:pRg st="4" end="4"/>
                                            </p:txEl>
                                          </p:spTgt>
                                        </p:tgtEl>
                                        <p:attrNameLst>
                                          <p:attrName>style.visibility</p:attrName>
                                        </p:attrNameLst>
                                      </p:cBhvr>
                                      <p:to>
                                        <p:strVal val="visible"/>
                                      </p:to>
                                    </p:set>
                                    <p:anim calcmode="lin" valueType="num">
                                      <p:cBhvr additive="base">
                                        <p:cTn id="72" dur="500" fill="hold"/>
                                        <p:tgtEl>
                                          <p:spTgt spid="204804">
                                            <p:txEl>
                                              <p:pRg st="4" end="4"/>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204804">
                                            <p:txEl>
                                              <p:pRg st="4" end="4"/>
                                            </p:txEl>
                                          </p:spTgt>
                                        </p:tgtEl>
                                        <p:attrNameLst>
                                          <p:attrName>ppt_y</p:attrName>
                                        </p:attrNameLst>
                                      </p:cBhvr>
                                      <p:tavLst>
                                        <p:tav tm="0">
                                          <p:val>
                                            <p:strVal val="#ppt_y"/>
                                          </p:val>
                                        </p:tav>
                                        <p:tav tm="100000">
                                          <p:val>
                                            <p:strVal val="#ppt_y"/>
                                          </p:val>
                                        </p:tav>
                                      </p:tavLst>
                                    </p:anim>
                                  </p:childTnLst>
                                </p:cTn>
                              </p:par>
                            </p:childTnLst>
                          </p:cTn>
                        </p:par>
                        <p:par>
                          <p:cTn id="74" fill="hold" nodeType="afterGroup">
                            <p:stCondLst>
                              <p:cond delay="7000"/>
                            </p:stCondLst>
                            <p:childTnLst>
                              <p:par>
                                <p:cTn id="75" presetID="2" presetClass="entr" presetSubtype="2" fill="hold" grpId="0" nodeType="afterEffect">
                                  <p:stCondLst>
                                    <p:cond delay="0"/>
                                  </p:stCondLst>
                                  <p:childTnLst>
                                    <p:set>
                                      <p:cBhvr>
                                        <p:cTn id="76" dur="1" fill="hold">
                                          <p:stCondLst>
                                            <p:cond delay="0"/>
                                          </p:stCondLst>
                                        </p:cTn>
                                        <p:tgtEl>
                                          <p:spTgt spid="204804">
                                            <p:txEl>
                                              <p:pRg st="5" end="5"/>
                                            </p:txEl>
                                          </p:spTgt>
                                        </p:tgtEl>
                                        <p:attrNameLst>
                                          <p:attrName>style.visibility</p:attrName>
                                        </p:attrNameLst>
                                      </p:cBhvr>
                                      <p:to>
                                        <p:strVal val="visible"/>
                                      </p:to>
                                    </p:set>
                                    <p:anim calcmode="lin" valueType="num">
                                      <p:cBhvr additive="base">
                                        <p:cTn id="77" dur="500" fill="hold"/>
                                        <p:tgtEl>
                                          <p:spTgt spid="204804">
                                            <p:txEl>
                                              <p:pRg st="5" end="5"/>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204804">
                                            <p:txEl>
                                              <p:pRg st="5" end="5"/>
                                            </p:txEl>
                                          </p:spTgt>
                                        </p:tgtEl>
                                        <p:attrNameLst>
                                          <p:attrName>ppt_y</p:attrName>
                                        </p:attrNameLst>
                                      </p:cBhvr>
                                      <p:tavLst>
                                        <p:tav tm="0">
                                          <p:val>
                                            <p:strVal val="#ppt_y"/>
                                          </p:val>
                                        </p:tav>
                                        <p:tav tm="100000">
                                          <p:val>
                                            <p:strVal val="#ppt_y"/>
                                          </p:val>
                                        </p:tav>
                                      </p:tavLst>
                                    </p:anim>
                                  </p:childTnLst>
                                </p:cTn>
                              </p:par>
                            </p:childTnLst>
                          </p:cTn>
                        </p:par>
                        <p:par>
                          <p:cTn id="79" fill="hold" nodeType="afterGroup">
                            <p:stCondLst>
                              <p:cond delay="7500"/>
                            </p:stCondLst>
                            <p:childTnLst>
                              <p:par>
                                <p:cTn id="80" presetID="2" presetClass="entr" presetSubtype="2" fill="hold" grpId="0" nodeType="afterEffect">
                                  <p:stCondLst>
                                    <p:cond delay="0"/>
                                  </p:stCondLst>
                                  <p:childTnLst>
                                    <p:set>
                                      <p:cBhvr>
                                        <p:cTn id="81" dur="1" fill="hold">
                                          <p:stCondLst>
                                            <p:cond delay="0"/>
                                          </p:stCondLst>
                                        </p:cTn>
                                        <p:tgtEl>
                                          <p:spTgt spid="204804">
                                            <p:txEl>
                                              <p:pRg st="6" end="6"/>
                                            </p:txEl>
                                          </p:spTgt>
                                        </p:tgtEl>
                                        <p:attrNameLst>
                                          <p:attrName>style.visibility</p:attrName>
                                        </p:attrNameLst>
                                      </p:cBhvr>
                                      <p:to>
                                        <p:strVal val="visible"/>
                                      </p:to>
                                    </p:set>
                                    <p:anim calcmode="lin" valueType="num">
                                      <p:cBhvr additive="base">
                                        <p:cTn id="82" dur="500" fill="hold"/>
                                        <p:tgtEl>
                                          <p:spTgt spid="204804">
                                            <p:txEl>
                                              <p:pRg st="6" end="6"/>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480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autoUpdateAnimBg="0"/>
      <p:bldP spid="204803" grpId="0" build="p" autoUpdateAnimBg="0" advAuto="0"/>
      <p:bldP spid="204804" grpId="0" build="p" autoUpdateAnimBg="0"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en-US" altLang="fr-FR"/>
              <a:t>Operating Systems II</a:t>
            </a:r>
          </a:p>
        </p:txBody>
      </p:sp>
      <p:sp>
        <p:nvSpPr>
          <p:cNvPr id="6" name="Espace réservé du numéro de diapositive 5"/>
          <p:cNvSpPr>
            <a:spLocks noGrp="1"/>
          </p:cNvSpPr>
          <p:nvPr>
            <p:ph type="sldNum" sz="quarter" idx="12"/>
          </p:nvPr>
        </p:nvSpPr>
        <p:spPr/>
        <p:txBody>
          <a:bodyPr/>
          <a:lstStyle/>
          <a:p>
            <a:fld id="{122BA209-B207-46BB-AC4D-71B584343D17}" type="slidenum">
              <a:rPr lang="en-US" altLang="fr-FR"/>
              <a:pPr/>
              <a:t>23</a:t>
            </a:fld>
            <a:endParaRPr lang="en-US" altLang="fr-FR"/>
          </a:p>
        </p:txBody>
      </p:sp>
      <p:sp>
        <p:nvSpPr>
          <p:cNvPr id="205826" name="Rectangle 2"/>
          <p:cNvSpPr>
            <a:spLocks noGrp="1" noChangeArrowheads="1"/>
          </p:cNvSpPr>
          <p:nvPr>
            <p:ph type="title"/>
          </p:nvPr>
        </p:nvSpPr>
        <p:spPr/>
        <p:txBody>
          <a:bodyPr/>
          <a:lstStyle/>
          <a:p>
            <a:r>
              <a:rPr lang="en-GB" altLang="fr-FR" dirty="0"/>
              <a:t>Producer and </a:t>
            </a:r>
            <a:br>
              <a:rPr lang="en-GB" altLang="fr-FR" dirty="0"/>
            </a:br>
            <a:r>
              <a:rPr lang="en-GB" altLang="fr-FR" dirty="0"/>
              <a:t>consumer.</a:t>
            </a:r>
          </a:p>
        </p:txBody>
      </p:sp>
      <p:sp>
        <p:nvSpPr>
          <p:cNvPr id="205827" name="Rectangle 3"/>
          <p:cNvSpPr>
            <a:spLocks noGrp="1" noChangeArrowheads="1"/>
          </p:cNvSpPr>
          <p:nvPr>
            <p:ph type="body" idx="1"/>
          </p:nvPr>
        </p:nvSpPr>
        <p:spPr/>
        <p:txBody>
          <a:bodyPr/>
          <a:lstStyle/>
          <a:p>
            <a:pPr lvl="0">
              <a:buClr>
                <a:srgbClr val="0066FF"/>
              </a:buClr>
              <a:buNone/>
            </a:pPr>
            <a:r>
              <a:rPr lang="en-GB" altLang="fr-FR" sz="2000" dirty="0">
                <a:solidFill>
                  <a:srgbClr val="CCECFF"/>
                </a:solidFill>
                <a:latin typeface="Arial" panose="020B0604020202020204" pitchFamily="34" charset="0"/>
              </a:rPr>
              <a:t>down (#free);</a:t>
            </a:r>
          </a:p>
          <a:p>
            <a:pPr lvl="0">
              <a:buClr>
                <a:srgbClr val="0066FF"/>
              </a:buClr>
              <a:buNone/>
            </a:pPr>
            <a:r>
              <a:rPr lang="en-GB" altLang="fr-FR" sz="2000" dirty="0">
                <a:solidFill>
                  <a:srgbClr val="CCECFF"/>
                </a:solidFill>
                <a:latin typeface="Arial" panose="020B0604020202020204" pitchFamily="34" charset="0"/>
              </a:rPr>
              <a:t>down(</a:t>
            </a:r>
            <a:r>
              <a:rPr lang="en-GB" altLang="fr-FR" sz="2000" dirty="0" err="1">
                <a:solidFill>
                  <a:srgbClr val="CCECFF"/>
                </a:solidFill>
                <a:latin typeface="Arial" panose="020B0604020202020204" pitchFamily="34" charset="0"/>
              </a:rPr>
              <a:t>mutex</a:t>
            </a:r>
            <a:r>
              <a:rPr lang="en-GB" altLang="fr-FR" sz="2000" dirty="0">
                <a:solidFill>
                  <a:srgbClr val="CCECFF"/>
                </a:solidFill>
                <a:latin typeface="Arial" panose="020B0604020202020204" pitchFamily="34" charset="0"/>
              </a:rPr>
              <a:t>);</a:t>
            </a:r>
          </a:p>
          <a:p>
            <a:pPr lvl="0">
              <a:buClr>
                <a:srgbClr val="0066FF"/>
              </a:buClr>
              <a:buNone/>
            </a:pPr>
            <a:r>
              <a:rPr lang="en-GB" altLang="fr-FR" sz="2000" dirty="0">
                <a:solidFill>
                  <a:srgbClr val="CCECFF"/>
                </a:solidFill>
                <a:latin typeface="Arial" panose="020B0604020202020204" pitchFamily="34" charset="0"/>
              </a:rPr>
              <a:t>	produce(&amp;</a:t>
            </a:r>
            <a:r>
              <a:rPr lang="en-GB" altLang="fr-FR" sz="2000" dirty="0" err="1">
                <a:solidFill>
                  <a:srgbClr val="CCECFF"/>
                </a:solidFill>
                <a:latin typeface="Arial" panose="020B0604020202020204" pitchFamily="34" charset="0"/>
              </a:rPr>
              <a:t>ice_cream</a:t>
            </a:r>
            <a:r>
              <a:rPr lang="en-GB" altLang="fr-FR" sz="2000" dirty="0">
                <a:solidFill>
                  <a:srgbClr val="CCECFF"/>
                </a:solidFill>
                <a:latin typeface="Arial" panose="020B0604020202020204" pitchFamily="34" charset="0"/>
              </a:rPr>
              <a:t>);</a:t>
            </a:r>
          </a:p>
          <a:p>
            <a:pPr lvl="0">
              <a:buClr>
                <a:srgbClr val="0066FF"/>
              </a:buClr>
              <a:buNone/>
            </a:pPr>
            <a:r>
              <a:rPr lang="en-GB" altLang="fr-FR" sz="2000" dirty="0">
                <a:solidFill>
                  <a:srgbClr val="CCECFF"/>
                </a:solidFill>
                <a:latin typeface="Arial" panose="020B0604020202020204" pitchFamily="34" charset="0"/>
              </a:rPr>
              <a:t>up(</a:t>
            </a:r>
            <a:r>
              <a:rPr lang="en-GB" altLang="fr-FR" sz="2000" dirty="0" err="1">
                <a:solidFill>
                  <a:srgbClr val="CCECFF"/>
                </a:solidFill>
                <a:latin typeface="Arial" panose="020B0604020202020204" pitchFamily="34" charset="0"/>
              </a:rPr>
              <a:t>mutex</a:t>
            </a:r>
            <a:r>
              <a:rPr lang="en-GB" altLang="fr-FR" sz="2000" dirty="0">
                <a:solidFill>
                  <a:srgbClr val="CCECFF"/>
                </a:solidFill>
                <a:latin typeface="Arial" panose="020B0604020202020204" pitchFamily="34" charset="0"/>
              </a:rPr>
              <a:t>);</a:t>
            </a:r>
          </a:p>
          <a:p>
            <a:pPr lvl="0">
              <a:buClr>
                <a:srgbClr val="0066FF"/>
              </a:buClr>
              <a:buNone/>
            </a:pPr>
            <a:r>
              <a:rPr lang="en-GB" altLang="fr-FR" sz="2000" dirty="0">
                <a:solidFill>
                  <a:srgbClr val="CCECFF"/>
                </a:solidFill>
                <a:latin typeface="Arial" panose="020B0604020202020204" pitchFamily="34" charset="0"/>
              </a:rPr>
              <a:t>up(#full);</a:t>
            </a:r>
          </a:p>
          <a:p>
            <a:pPr lvl="0">
              <a:buClr>
                <a:srgbClr val="0066FF"/>
              </a:buClr>
              <a:buNone/>
            </a:pPr>
            <a:endParaRPr lang="en-GB" altLang="fr-FR" sz="2000" dirty="0">
              <a:solidFill>
                <a:srgbClr val="CCECFF"/>
              </a:solidFill>
              <a:latin typeface="Arial" panose="020B0604020202020204" pitchFamily="34" charset="0"/>
            </a:endParaRPr>
          </a:p>
          <a:p>
            <a:pPr lvl="0">
              <a:buClr>
                <a:srgbClr val="0066FF"/>
              </a:buClr>
              <a:buNone/>
            </a:pPr>
            <a:r>
              <a:rPr lang="en-GB" altLang="fr-FR" sz="2000" dirty="0">
                <a:solidFill>
                  <a:srgbClr val="CCECFF"/>
                </a:solidFill>
                <a:latin typeface="Arial" panose="020B0604020202020204" pitchFamily="34" charset="0"/>
              </a:rPr>
              <a:t>down(#full);</a:t>
            </a:r>
          </a:p>
          <a:p>
            <a:pPr lvl="0">
              <a:buClr>
                <a:srgbClr val="0066FF"/>
              </a:buClr>
              <a:buNone/>
            </a:pPr>
            <a:r>
              <a:rPr lang="en-GB" altLang="fr-FR" sz="2000" dirty="0">
                <a:solidFill>
                  <a:srgbClr val="CCECFF"/>
                </a:solidFill>
                <a:latin typeface="Arial" panose="020B0604020202020204" pitchFamily="34" charset="0"/>
              </a:rPr>
              <a:t>down(</a:t>
            </a:r>
            <a:r>
              <a:rPr lang="en-GB" altLang="fr-FR" sz="2000" dirty="0" err="1">
                <a:solidFill>
                  <a:srgbClr val="CCECFF"/>
                </a:solidFill>
                <a:latin typeface="Arial" panose="020B0604020202020204" pitchFamily="34" charset="0"/>
              </a:rPr>
              <a:t>mutex</a:t>
            </a:r>
            <a:r>
              <a:rPr lang="en-GB" altLang="fr-FR" sz="2000" dirty="0">
                <a:solidFill>
                  <a:srgbClr val="CCECFF"/>
                </a:solidFill>
                <a:latin typeface="Arial" panose="020B0604020202020204" pitchFamily="34" charset="0"/>
              </a:rPr>
              <a:t>);</a:t>
            </a:r>
          </a:p>
          <a:p>
            <a:pPr lvl="0">
              <a:buClr>
                <a:srgbClr val="0066FF"/>
              </a:buClr>
              <a:buNone/>
            </a:pPr>
            <a:r>
              <a:rPr lang="en-GB" altLang="fr-FR" sz="2000" dirty="0">
                <a:solidFill>
                  <a:srgbClr val="CCECFF"/>
                </a:solidFill>
                <a:latin typeface="Arial" panose="020B0604020202020204" pitchFamily="34" charset="0"/>
              </a:rPr>
              <a:t>	eat(&amp;</a:t>
            </a:r>
            <a:r>
              <a:rPr lang="en-GB" altLang="fr-FR" sz="2000" dirty="0" err="1">
                <a:solidFill>
                  <a:srgbClr val="CCECFF"/>
                </a:solidFill>
                <a:latin typeface="Arial" panose="020B0604020202020204" pitchFamily="34" charset="0"/>
              </a:rPr>
              <a:t>ice_cream</a:t>
            </a:r>
            <a:r>
              <a:rPr lang="en-GB" altLang="fr-FR" sz="2000" dirty="0">
                <a:solidFill>
                  <a:srgbClr val="CCECFF"/>
                </a:solidFill>
                <a:latin typeface="Arial" panose="020B0604020202020204" pitchFamily="34" charset="0"/>
              </a:rPr>
              <a:t>);</a:t>
            </a:r>
          </a:p>
          <a:p>
            <a:pPr lvl="0">
              <a:buClr>
                <a:srgbClr val="0066FF"/>
              </a:buClr>
              <a:buNone/>
            </a:pPr>
            <a:r>
              <a:rPr lang="en-GB" altLang="fr-FR" sz="2000" dirty="0">
                <a:solidFill>
                  <a:srgbClr val="CCECFF"/>
                </a:solidFill>
                <a:latin typeface="Arial" panose="020B0604020202020204" pitchFamily="34" charset="0"/>
              </a:rPr>
              <a:t>up(</a:t>
            </a:r>
            <a:r>
              <a:rPr lang="en-GB" altLang="fr-FR" sz="2000" dirty="0" err="1">
                <a:solidFill>
                  <a:srgbClr val="CCECFF"/>
                </a:solidFill>
                <a:latin typeface="Arial" panose="020B0604020202020204" pitchFamily="34" charset="0"/>
              </a:rPr>
              <a:t>mutex</a:t>
            </a:r>
            <a:r>
              <a:rPr lang="en-GB" altLang="fr-FR" sz="2000" dirty="0">
                <a:solidFill>
                  <a:srgbClr val="CCECFF"/>
                </a:solidFill>
                <a:latin typeface="Arial" panose="020B0604020202020204" pitchFamily="34" charset="0"/>
              </a:rPr>
              <a:t>);</a:t>
            </a:r>
          </a:p>
          <a:p>
            <a:pPr lvl="0">
              <a:buClr>
                <a:srgbClr val="0066FF"/>
              </a:buClr>
              <a:buNone/>
            </a:pPr>
            <a:r>
              <a:rPr lang="en-GB" altLang="fr-FR" sz="2000" dirty="0">
                <a:solidFill>
                  <a:srgbClr val="CCECFF"/>
                </a:solidFill>
                <a:latin typeface="Arial" panose="020B0604020202020204" pitchFamily="34" charset="0"/>
              </a:rPr>
              <a:t>up(#free);</a:t>
            </a:r>
          </a:p>
          <a:p>
            <a:pPr lvl="0">
              <a:buClr>
                <a:srgbClr val="0066FF"/>
              </a:buClr>
              <a:buNone/>
            </a:pPr>
            <a:endParaRPr lang="en-GB" altLang="fr-FR" sz="2000" dirty="0">
              <a:solidFill>
                <a:srgbClr val="CCECFF"/>
              </a:solidFill>
              <a:latin typeface="Arial" panose="020B0604020202020204" pitchFamily="34" charset="0"/>
            </a:endParaRPr>
          </a:p>
          <a:p>
            <a:endParaRPr lang="en-GB" altLang="fr-FR" dirty="0"/>
          </a:p>
        </p:txBody>
      </p:sp>
      <p:graphicFrame>
        <p:nvGraphicFramePr>
          <p:cNvPr id="7" name="Tableau 6"/>
          <p:cNvGraphicFramePr>
            <a:graphicFrameLocks noGrp="1"/>
          </p:cNvGraphicFramePr>
          <p:nvPr>
            <p:extLst>
              <p:ext uri="{D42A27DB-BD31-4B8C-83A1-F6EECF244321}">
                <p14:modId xmlns:p14="http://schemas.microsoft.com/office/powerpoint/2010/main" val="427828123"/>
              </p:ext>
            </p:extLst>
          </p:nvPr>
        </p:nvGraphicFramePr>
        <p:xfrm>
          <a:off x="3419872" y="307874"/>
          <a:ext cx="5518688" cy="6172197"/>
        </p:xfrm>
        <a:graphic>
          <a:graphicData uri="http://schemas.openxmlformats.org/drawingml/2006/table">
            <a:tbl>
              <a:tblPr firstRow="1" firstCol="1" bandRow="1">
                <a:tableStyleId>{5C22544A-7EE6-4342-B048-85BDC9FD1C3A}</a:tableStyleId>
              </a:tblPr>
              <a:tblGrid>
                <a:gridCol w="206333">
                  <a:extLst>
                    <a:ext uri="{9D8B030D-6E8A-4147-A177-3AD203B41FA5}">
                      <a16:colId xmlns:a16="http://schemas.microsoft.com/office/drawing/2014/main" val="1866936978"/>
                    </a:ext>
                  </a:extLst>
                </a:gridCol>
                <a:gridCol w="1711852">
                  <a:extLst>
                    <a:ext uri="{9D8B030D-6E8A-4147-A177-3AD203B41FA5}">
                      <a16:colId xmlns:a16="http://schemas.microsoft.com/office/drawing/2014/main" val="141457411"/>
                    </a:ext>
                  </a:extLst>
                </a:gridCol>
                <a:gridCol w="2034341">
                  <a:extLst>
                    <a:ext uri="{9D8B030D-6E8A-4147-A177-3AD203B41FA5}">
                      <a16:colId xmlns:a16="http://schemas.microsoft.com/office/drawing/2014/main" val="1370332373"/>
                    </a:ext>
                  </a:extLst>
                </a:gridCol>
                <a:gridCol w="492460">
                  <a:extLst>
                    <a:ext uri="{9D8B030D-6E8A-4147-A177-3AD203B41FA5}">
                      <a16:colId xmlns:a16="http://schemas.microsoft.com/office/drawing/2014/main" val="424699542"/>
                    </a:ext>
                  </a:extLst>
                </a:gridCol>
                <a:gridCol w="641654">
                  <a:extLst>
                    <a:ext uri="{9D8B030D-6E8A-4147-A177-3AD203B41FA5}">
                      <a16:colId xmlns:a16="http://schemas.microsoft.com/office/drawing/2014/main" val="2075905335"/>
                    </a:ext>
                  </a:extLst>
                </a:gridCol>
                <a:gridCol w="432048">
                  <a:extLst>
                    <a:ext uri="{9D8B030D-6E8A-4147-A177-3AD203B41FA5}">
                      <a16:colId xmlns:a16="http://schemas.microsoft.com/office/drawing/2014/main" val="1175248732"/>
                    </a:ext>
                  </a:extLst>
                </a:gridCol>
              </a:tblGrid>
              <a:tr h="399620">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600" dirty="0">
                          <a:effectLst/>
                        </a:rPr>
                        <a:t>Producer</a:t>
                      </a:r>
                      <a:endParaRPr lang="fr-B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600" dirty="0">
                          <a:effectLst/>
                        </a:rPr>
                        <a:t>Consumer</a:t>
                      </a:r>
                      <a:endParaRPr lang="fr-B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Free</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err="1">
                          <a:effectLst/>
                        </a:rPr>
                        <a:t>Mutex</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Full</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2815458361"/>
                  </a:ext>
                </a:extLst>
              </a:tr>
              <a:tr h="198521">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r">
                        <a:lnSpc>
                          <a:spcPct val="107000"/>
                        </a:lnSpc>
                        <a:spcAft>
                          <a:spcPts val="0"/>
                        </a:spcAft>
                      </a:pPr>
                      <a:r>
                        <a:rPr lang="fr-BE" sz="900">
                          <a:effectLst/>
                        </a:rPr>
                        <a:t>(initial state)</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900" dirty="0">
                          <a:effectLst/>
                        </a:rPr>
                        <a:t>10</a:t>
                      </a:r>
                      <a:endParaRPr lang="fr-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900" dirty="0">
                          <a:effectLst/>
                          <a:highlight>
                            <a:srgbClr val="00FF00"/>
                          </a:highlight>
                        </a:rPr>
                        <a:t>1</a:t>
                      </a:r>
                      <a:endParaRPr lang="fr-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900" dirty="0">
                          <a:effectLst/>
                        </a:rPr>
                        <a:t>0</a:t>
                      </a:r>
                      <a:endParaRPr lang="fr-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464855116"/>
                  </a:ext>
                </a:extLst>
              </a:tr>
              <a:tr h="198521">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Down(#free)</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9</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highlight>
                            <a:srgbClr val="00FF00"/>
                          </a:highlight>
                        </a:rPr>
                        <a:t>1</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0</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2198593624"/>
                  </a:ext>
                </a:extLst>
              </a:tr>
              <a:tr h="198521">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highlight>
                            <a:srgbClr val="FF0000"/>
                          </a:highlight>
                        </a:rPr>
                        <a:t>Down(#full)  </a:t>
                      </a:r>
                      <a:r>
                        <a:rPr lang="fr-BE" sz="1200">
                          <a:effectLst/>
                          <a:highlight>
                            <a:srgbClr val="FF0000"/>
                          </a:highlight>
                          <a:sym typeface="Wingdings" panose="05000000000000000000" pitchFamily="2" charset="2"/>
                        </a:rPr>
                        <a:t></a:t>
                      </a:r>
                      <a:r>
                        <a:rPr lang="fr-BE" sz="1200">
                          <a:effectLst/>
                          <a:highlight>
                            <a:srgbClr val="FF0000"/>
                          </a:highlight>
                        </a:rPr>
                        <a:t>  sleep</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 </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highlight>
                            <a:srgbClr val="FF0000"/>
                          </a:highlight>
                        </a:rPr>
                        <a:t>0</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2434878804"/>
                  </a:ext>
                </a:extLst>
              </a:tr>
              <a:tr h="198521">
                <a:tc>
                  <a:txBody>
                    <a:bodyPr/>
                    <a:lstStyle/>
                    <a:p>
                      <a:pPr algn="just">
                        <a:lnSpc>
                          <a:spcPct val="107000"/>
                        </a:lnSpc>
                        <a:spcAft>
                          <a:spcPts val="0"/>
                        </a:spcAft>
                      </a:pPr>
                      <a:r>
                        <a:rPr lang="fr-BE" sz="900">
                          <a:effectLst/>
                          <a:highlight>
                            <a:srgbClr val="00FF00"/>
                          </a:highligh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highlight>
                            <a:srgbClr val="00FF00"/>
                          </a:highlight>
                        </a:rPr>
                        <a:t>Down(</a:t>
                      </a:r>
                      <a:r>
                        <a:rPr lang="fr-BE" sz="1200" dirty="0" err="1">
                          <a:effectLst/>
                          <a:highlight>
                            <a:srgbClr val="00FF00"/>
                          </a:highlight>
                        </a:rPr>
                        <a:t>mutex</a:t>
                      </a:r>
                      <a:r>
                        <a:rPr lang="fr-BE" sz="1200" dirty="0">
                          <a:effectLst/>
                          <a:highlight>
                            <a:srgbClr val="00FF00"/>
                          </a:highlight>
                        </a:rPr>
                        <a:t>)</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 </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9</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0</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0</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446074915"/>
                  </a:ext>
                </a:extLst>
              </a:tr>
              <a:tr h="399620">
                <a:tc>
                  <a:txBody>
                    <a:bodyPr/>
                    <a:lstStyle/>
                    <a:p>
                      <a:pPr algn="just">
                        <a:lnSpc>
                          <a:spcPct val="107000"/>
                        </a:lnSpc>
                        <a:spcAft>
                          <a:spcPts val="0"/>
                        </a:spcAft>
                      </a:pPr>
                      <a:r>
                        <a:rPr lang="fr-BE" sz="900">
                          <a:effectLst/>
                          <a:highlight>
                            <a:srgbClr val="00FF00"/>
                          </a:highligh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err="1">
                          <a:effectLst/>
                          <a:highlight>
                            <a:srgbClr val="00FF00"/>
                          </a:highlight>
                        </a:rPr>
                        <a:t>Produce</a:t>
                      </a:r>
                      <a:r>
                        <a:rPr lang="fr-BE" sz="1200" dirty="0">
                          <a:effectLst/>
                          <a:highlight>
                            <a:srgbClr val="00FF00"/>
                          </a:highlight>
                        </a:rPr>
                        <a:t> …</a:t>
                      </a:r>
                      <a:r>
                        <a:rPr lang="fr-BE" sz="1200" dirty="0">
                          <a:effectLst/>
                        </a:rPr>
                        <a:t>  up(</a:t>
                      </a:r>
                      <a:r>
                        <a:rPr lang="fr-BE" sz="1200" dirty="0" err="1">
                          <a:effectLst/>
                        </a:rPr>
                        <a:t>mutex</a:t>
                      </a:r>
                      <a:r>
                        <a:rPr lang="fr-BE" sz="1200" dirty="0">
                          <a:effectLst/>
                        </a:rPr>
                        <a:t>)</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9</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highlight>
                            <a:srgbClr val="00FF00"/>
                          </a:highlight>
                        </a:rPr>
                        <a:t>1</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0</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2481293144"/>
                  </a:ext>
                </a:extLst>
              </a:tr>
              <a:tr h="198521">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Up(#full) </a:t>
                      </a:r>
                      <a:r>
                        <a:rPr lang="fr-BE" sz="1200" dirty="0">
                          <a:effectLst/>
                          <a:sym typeface="Wingdings" panose="05000000000000000000" pitchFamily="2" charset="2"/>
                        </a:rPr>
                        <a:t></a:t>
                      </a:r>
                      <a:r>
                        <a:rPr lang="fr-BE" sz="1200" dirty="0">
                          <a:effectLst/>
                        </a:rPr>
                        <a:t> 1 </a:t>
                      </a:r>
                      <a:r>
                        <a:rPr lang="fr-BE" sz="1200" dirty="0">
                          <a:effectLst/>
                          <a:sym typeface="Wingdings" panose="05000000000000000000" pitchFamily="2" charset="2"/>
                        </a:rPr>
                        <a:t></a:t>
                      </a:r>
                      <a:r>
                        <a:rPr lang="fr-BE" sz="1200" dirty="0">
                          <a:effectLst/>
                        </a:rPr>
                        <a:t>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 </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9</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highlight>
                            <a:srgbClr val="00FF00"/>
                          </a:highlight>
                        </a:rPr>
                        <a:t>1</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1</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703496360"/>
                  </a:ext>
                </a:extLst>
              </a:tr>
              <a:tr h="399620">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Post </a:t>
                      </a:r>
                      <a:r>
                        <a:rPr lang="fr-BE" sz="1200" dirty="0">
                          <a:effectLst/>
                          <a:sym typeface="Wingdings" panose="05000000000000000000" pitchFamily="2" charset="2"/>
                        </a:rPr>
                        <a:t></a:t>
                      </a:r>
                      <a:r>
                        <a:rPr lang="fr-BE" sz="1200" dirty="0" err="1">
                          <a:effectLst/>
                        </a:rPr>
                        <a:t>wakeup</a:t>
                      </a:r>
                      <a:r>
                        <a:rPr lang="fr-BE" sz="1200" dirty="0">
                          <a:effectLst/>
                        </a:rPr>
                        <a:t>..down-end</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9</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highlight>
                            <a:srgbClr val="00FF00"/>
                          </a:highlight>
                        </a:rPr>
                        <a:t>1</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0</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3717502038"/>
                  </a:ext>
                </a:extLst>
              </a:tr>
              <a:tr h="198521">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 </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highlight>
                            <a:srgbClr val="00FF00"/>
                          </a:highlight>
                        </a:rPr>
                        <a:t>Down(</a:t>
                      </a:r>
                      <a:r>
                        <a:rPr lang="fr-BE" sz="1200" dirty="0" err="1">
                          <a:effectLst/>
                          <a:highlight>
                            <a:srgbClr val="00FF00"/>
                          </a:highlight>
                        </a:rPr>
                        <a:t>mutex</a:t>
                      </a:r>
                      <a:r>
                        <a:rPr lang="fr-BE" sz="1200" dirty="0">
                          <a:effectLst/>
                          <a:highlight>
                            <a:srgbClr val="00FF00"/>
                          </a:highlight>
                        </a:rPr>
                        <a:t>)</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9</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0</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0</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1963787559"/>
                  </a:ext>
                </a:extLst>
              </a:tr>
              <a:tr h="198521">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 </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err="1">
                          <a:effectLst/>
                          <a:highlight>
                            <a:srgbClr val="00FF00"/>
                          </a:highlight>
                        </a:rPr>
                        <a:t>Eat</a:t>
                      </a:r>
                      <a:r>
                        <a:rPr lang="fr-BE" sz="1200" dirty="0">
                          <a:effectLst/>
                          <a:highlight>
                            <a:srgbClr val="00FF00"/>
                          </a:highlight>
                        </a:rPr>
                        <a:t> …</a:t>
                      </a:r>
                      <a:r>
                        <a:rPr lang="fr-BE" sz="1200" dirty="0">
                          <a:effectLst/>
                        </a:rPr>
                        <a:t> up(</a:t>
                      </a:r>
                      <a:r>
                        <a:rPr lang="fr-BE" sz="1200" dirty="0" err="1">
                          <a:effectLst/>
                        </a:rPr>
                        <a:t>mutex</a:t>
                      </a:r>
                      <a:r>
                        <a:rPr lang="fr-BE" sz="1200" dirty="0">
                          <a:effectLst/>
                        </a:rPr>
                        <a:t>)</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9</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highlight>
                            <a:srgbClr val="00FF00"/>
                          </a:highlight>
                        </a:rPr>
                        <a:t>1</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0</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2961149943"/>
                  </a:ext>
                </a:extLst>
              </a:tr>
              <a:tr h="198521">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Down(#free)</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8</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highlight>
                            <a:srgbClr val="00FF00"/>
                          </a:highlight>
                        </a:rPr>
                        <a:t>1</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0</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3734811686"/>
                  </a:ext>
                </a:extLst>
              </a:tr>
              <a:tr h="198521">
                <a:tc>
                  <a:txBody>
                    <a:bodyPr/>
                    <a:lstStyle/>
                    <a:p>
                      <a:pPr algn="just">
                        <a:lnSpc>
                          <a:spcPct val="107000"/>
                        </a:lnSpc>
                        <a:spcAft>
                          <a:spcPts val="0"/>
                        </a:spcAft>
                      </a:pPr>
                      <a:r>
                        <a:rPr lang="fr-BE" sz="900">
                          <a:effectLst/>
                          <a:highlight>
                            <a:srgbClr val="00FF00"/>
                          </a:highligh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highlight>
                            <a:srgbClr val="00FF00"/>
                          </a:highlight>
                        </a:rPr>
                        <a:t>Down(mutex)</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8</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0</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0</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718172700"/>
                  </a:ext>
                </a:extLst>
              </a:tr>
              <a:tr h="198521">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 </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Up(#free)</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9</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0</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0</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4147925276"/>
                  </a:ext>
                </a:extLst>
              </a:tr>
              <a:tr h="399620">
                <a:tc>
                  <a:txBody>
                    <a:bodyPr/>
                    <a:lstStyle/>
                    <a:p>
                      <a:pPr algn="just">
                        <a:lnSpc>
                          <a:spcPct val="107000"/>
                        </a:lnSpc>
                        <a:spcAft>
                          <a:spcPts val="0"/>
                        </a:spcAft>
                      </a:pPr>
                      <a:r>
                        <a:rPr lang="fr-BE" sz="900">
                          <a:effectLst/>
                          <a:highlight>
                            <a:srgbClr val="00FF00"/>
                          </a:highligh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highlight>
                            <a:srgbClr val="00FF00"/>
                          </a:highlight>
                        </a:rPr>
                        <a:t>Produce …</a:t>
                      </a:r>
                      <a:r>
                        <a:rPr lang="fr-BE" sz="1200">
                          <a:effectLst/>
                        </a:rPr>
                        <a:t>  up(mutex)</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9</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highlight>
                            <a:srgbClr val="00FF00"/>
                          </a:highlight>
                        </a:rPr>
                        <a:t>1</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0</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2771820650"/>
                  </a:ext>
                </a:extLst>
              </a:tr>
              <a:tr h="198521">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Up(#full) </a:t>
                      </a:r>
                      <a:r>
                        <a:rPr lang="fr-BE" sz="1200">
                          <a:effectLst/>
                          <a:sym typeface="Wingdings" panose="05000000000000000000" pitchFamily="2" charset="2"/>
                        </a:rPr>
                        <a:t></a:t>
                      </a:r>
                      <a:r>
                        <a:rPr lang="fr-BE" sz="1200">
                          <a:effectLst/>
                        </a:rPr>
                        <a:t> 1 </a:t>
                      </a:r>
                      <a:r>
                        <a:rPr lang="fr-BE" sz="1200">
                          <a:effectLst/>
                          <a:sym typeface="Wingdings" panose="05000000000000000000" pitchFamily="2" charset="2"/>
                        </a:rPr>
                        <a:t></a:t>
                      </a:r>
                      <a:r>
                        <a:rPr lang="fr-BE" sz="1200">
                          <a:effectLst/>
                        </a:rPr>
                        <a:t> </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9</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highlight>
                            <a:srgbClr val="00FF00"/>
                          </a:highlight>
                        </a:rPr>
                        <a:t>1</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1</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2778171081"/>
                  </a:ext>
                </a:extLst>
              </a:tr>
              <a:tr h="198521">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 </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Down(#full)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9</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highlight>
                            <a:srgbClr val="00FF00"/>
                          </a:highlight>
                        </a:rPr>
                        <a:t>1</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0</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3022259476"/>
                  </a:ext>
                </a:extLst>
              </a:tr>
              <a:tr h="198521">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Down(#free)</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8</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highlight>
                            <a:srgbClr val="00FF00"/>
                          </a:highlight>
                        </a:rPr>
                        <a:t>1</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0</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3640528375"/>
                  </a:ext>
                </a:extLst>
              </a:tr>
              <a:tr h="198521">
                <a:tc>
                  <a:txBody>
                    <a:bodyPr/>
                    <a:lstStyle/>
                    <a:p>
                      <a:pPr algn="just">
                        <a:lnSpc>
                          <a:spcPct val="107000"/>
                        </a:lnSpc>
                        <a:spcAft>
                          <a:spcPts val="0"/>
                        </a:spcAft>
                      </a:pPr>
                      <a:r>
                        <a:rPr lang="fr-BE" sz="900">
                          <a:effectLst/>
                          <a:highlight>
                            <a:srgbClr val="00FF00"/>
                          </a:highligh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highlight>
                            <a:srgbClr val="00FF00"/>
                          </a:highlight>
                        </a:rPr>
                        <a:t>Down(mutex)</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8</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highlight>
                            <a:srgbClr val="FFFF00"/>
                          </a:highlight>
                        </a:rPr>
                        <a:t>0</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0</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2793135759"/>
                  </a:ext>
                </a:extLst>
              </a:tr>
              <a:tr h="399620">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 </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highlight>
                            <a:srgbClr val="FFFF00"/>
                          </a:highlight>
                        </a:rPr>
                        <a:t>Down(</a:t>
                      </a:r>
                      <a:r>
                        <a:rPr lang="fr-BE" sz="1200" dirty="0" err="1">
                          <a:effectLst/>
                          <a:highlight>
                            <a:srgbClr val="FFFF00"/>
                          </a:highlight>
                        </a:rPr>
                        <a:t>mutex</a:t>
                      </a:r>
                      <a:r>
                        <a:rPr lang="fr-BE" sz="1200" dirty="0">
                          <a:effectLst/>
                          <a:highlight>
                            <a:srgbClr val="FFFF00"/>
                          </a:highlight>
                        </a:rPr>
                        <a:t>) </a:t>
                      </a:r>
                      <a:r>
                        <a:rPr lang="fr-BE" sz="1200" dirty="0">
                          <a:effectLst/>
                          <a:highlight>
                            <a:srgbClr val="FFFF00"/>
                          </a:highlight>
                          <a:sym typeface="Wingdings" panose="05000000000000000000" pitchFamily="2" charset="2"/>
                        </a:rPr>
                        <a:t></a:t>
                      </a:r>
                      <a:r>
                        <a:rPr lang="fr-BE" sz="1200" dirty="0">
                          <a:effectLst/>
                          <a:highlight>
                            <a:srgbClr val="FFFF00"/>
                          </a:highlight>
                        </a:rPr>
                        <a:t> </a:t>
                      </a:r>
                      <a:r>
                        <a:rPr lang="fr-BE" sz="1200" dirty="0" err="1">
                          <a:effectLst/>
                          <a:highlight>
                            <a:srgbClr val="FFFF00"/>
                          </a:highlight>
                        </a:rPr>
                        <a:t>sleep</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 </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 </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 </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2588159584"/>
                  </a:ext>
                </a:extLst>
              </a:tr>
              <a:tr h="399620">
                <a:tc>
                  <a:txBody>
                    <a:bodyPr/>
                    <a:lstStyle/>
                    <a:p>
                      <a:pPr algn="just">
                        <a:lnSpc>
                          <a:spcPct val="107000"/>
                        </a:lnSpc>
                        <a:spcAft>
                          <a:spcPts val="0"/>
                        </a:spcAft>
                      </a:pPr>
                      <a:r>
                        <a:rPr lang="fr-BE" sz="900">
                          <a:effectLst/>
                          <a:highlight>
                            <a:srgbClr val="00FF00"/>
                          </a:highligh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highlight>
                            <a:srgbClr val="00FF00"/>
                          </a:highlight>
                        </a:rPr>
                        <a:t>Produce …</a:t>
                      </a:r>
                      <a:r>
                        <a:rPr lang="fr-BE" sz="1200">
                          <a:effectLst/>
                        </a:rPr>
                        <a:t>  up(mutex)</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8</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highlight>
                            <a:srgbClr val="00FF00"/>
                          </a:highlight>
                        </a:rPr>
                        <a:t>1</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0</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2490582625"/>
                  </a:ext>
                </a:extLst>
              </a:tr>
              <a:tr h="399620">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 </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highlight>
                            <a:srgbClr val="00FF00"/>
                          </a:highlight>
                        </a:rPr>
                        <a:t>Post </a:t>
                      </a:r>
                      <a:r>
                        <a:rPr lang="fr-BE" sz="1200" dirty="0">
                          <a:effectLst/>
                          <a:highlight>
                            <a:srgbClr val="00FF00"/>
                          </a:highlight>
                          <a:sym typeface="Wingdings" panose="05000000000000000000" pitchFamily="2" charset="2"/>
                        </a:rPr>
                        <a:t></a:t>
                      </a:r>
                      <a:r>
                        <a:rPr lang="fr-BE" sz="1200" dirty="0" err="1">
                          <a:effectLst/>
                          <a:highlight>
                            <a:srgbClr val="00FF00"/>
                          </a:highlight>
                        </a:rPr>
                        <a:t>wakeup</a:t>
                      </a:r>
                      <a:r>
                        <a:rPr lang="fr-BE" sz="1200" dirty="0">
                          <a:effectLst/>
                          <a:highlight>
                            <a:srgbClr val="00FF00"/>
                          </a:highlight>
                        </a:rPr>
                        <a:t>..down-end</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8</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0</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0</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4287616536"/>
                  </a:ext>
                </a:extLst>
              </a:tr>
              <a:tr h="198521">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Up(#full) </a:t>
                      </a:r>
                      <a:r>
                        <a:rPr lang="fr-BE" sz="1200">
                          <a:effectLst/>
                          <a:sym typeface="Wingdings" panose="05000000000000000000" pitchFamily="2" charset="2"/>
                        </a:rPr>
                        <a:t></a:t>
                      </a:r>
                      <a:r>
                        <a:rPr lang="fr-BE" sz="1200">
                          <a:effectLst/>
                        </a:rPr>
                        <a:t> 1</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 </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8</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0</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1</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3891428965"/>
                  </a:ext>
                </a:extLst>
              </a:tr>
              <a:tr h="198521">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rPr>
                        <a:t> </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err="1">
                          <a:effectLst/>
                          <a:highlight>
                            <a:srgbClr val="00FF00"/>
                          </a:highlight>
                        </a:rPr>
                        <a:t>Eat</a:t>
                      </a:r>
                      <a:r>
                        <a:rPr lang="fr-BE" sz="1200" dirty="0">
                          <a:effectLst/>
                          <a:highlight>
                            <a:srgbClr val="00FF00"/>
                          </a:highlight>
                        </a:rPr>
                        <a:t> …</a:t>
                      </a:r>
                      <a:r>
                        <a:rPr lang="fr-BE" sz="1200" dirty="0">
                          <a:effectLst/>
                        </a:rPr>
                        <a:t> up(</a:t>
                      </a:r>
                      <a:r>
                        <a:rPr lang="fr-BE" sz="1200" dirty="0" err="1">
                          <a:effectLst/>
                        </a:rPr>
                        <a:t>mutex</a:t>
                      </a:r>
                      <a:r>
                        <a:rPr lang="fr-BE" sz="1200" dirty="0">
                          <a:effectLst/>
                        </a:rPr>
                        <a:t>)</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8</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a:effectLst/>
                          <a:highlight>
                            <a:srgbClr val="00FF00"/>
                          </a:highlight>
                        </a:rPr>
                        <a:t>1</a:t>
                      </a:r>
                      <a:endParaRPr lang="fr-BE" sz="12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1200" dirty="0">
                          <a:effectLst/>
                        </a:rPr>
                        <a:t>1</a:t>
                      </a:r>
                      <a:endParaRPr lang="fr-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3106696600"/>
                  </a:ext>
                </a:extLst>
              </a:tr>
              <a:tr h="198521">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900">
                          <a:effectLst/>
                        </a:rPr>
                        <a:t>…</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900">
                          <a:effectLst/>
                        </a:rPr>
                        <a:t>…</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900">
                          <a:effectLst/>
                        </a:rPr>
                        <a:t> </a:t>
                      </a:r>
                      <a:endParaRPr lang="fr-BE" sz="80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900" dirty="0">
                          <a:effectLst/>
                        </a:rPr>
                        <a:t> </a:t>
                      </a:r>
                      <a:endParaRPr lang="fr-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tc>
                  <a:txBody>
                    <a:bodyPr/>
                    <a:lstStyle/>
                    <a:p>
                      <a:pPr algn="just">
                        <a:lnSpc>
                          <a:spcPct val="107000"/>
                        </a:lnSpc>
                        <a:spcAft>
                          <a:spcPts val="0"/>
                        </a:spcAft>
                      </a:pPr>
                      <a:r>
                        <a:rPr lang="fr-BE" sz="900" dirty="0">
                          <a:effectLst/>
                        </a:rPr>
                        <a:t> </a:t>
                      </a:r>
                      <a:endParaRPr lang="fr-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721" marR="49721" marT="0" marB="0"/>
                </a:tc>
                <a:extLst>
                  <a:ext uri="{0D108BD9-81ED-4DB2-BD59-A6C34878D82A}">
                    <a16:rowId xmlns:a16="http://schemas.microsoft.com/office/drawing/2014/main" val="4097289749"/>
                  </a:ext>
                </a:extLst>
              </a:tr>
            </a:tbl>
          </a:graphicData>
        </a:graphic>
      </p:graphicFrame>
      <p:sp>
        <p:nvSpPr>
          <p:cNvPr id="2" name="Rectangle 1"/>
          <p:cNvSpPr/>
          <p:nvPr/>
        </p:nvSpPr>
        <p:spPr bwMode="auto">
          <a:xfrm>
            <a:off x="3635896" y="908720"/>
            <a:ext cx="5302664" cy="216024"/>
          </a:xfrm>
          <a:prstGeom prst="rect">
            <a:avLst/>
          </a:prstGeom>
          <a:solidFill>
            <a:srgbClr val="FF66CC"/>
          </a:solidFill>
          <a:ln w="3175" cap="flat" cmpd="sng" algn="ctr">
            <a:no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8" name="Rectangle 7"/>
          <p:cNvSpPr/>
          <p:nvPr/>
        </p:nvSpPr>
        <p:spPr bwMode="auto">
          <a:xfrm>
            <a:off x="3635896" y="1130215"/>
            <a:ext cx="5302664" cy="216024"/>
          </a:xfrm>
          <a:prstGeom prst="rect">
            <a:avLst/>
          </a:prstGeom>
          <a:solidFill>
            <a:srgbClr val="FF66CC"/>
          </a:solidFill>
          <a:ln w="3175" cap="flat" cmpd="sng" algn="ctr">
            <a:no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9" name="Rectangle 8"/>
          <p:cNvSpPr/>
          <p:nvPr/>
        </p:nvSpPr>
        <p:spPr bwMode="auto">
          <a:xfrm>
            <a:off x="3635896" y="1298249"/>
            <a:ext cx="5302664" cy="216024"/>
          </a:xfrm>
          <a:prstGeom prst="rect">
            <a:avLst/>
          </a:prstGeom>
          <a:solidFill>
            <a:srgbClr val="FF66CC"/>
          </a:solidFill>
          <a:ln w="3175" cap="flat" cmpd="sng" algn="ctr">
            <a:no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11" name="Rectangle 10"/>
          <p:cNvSpPr/>
          <p:nvPr/>
        </p:nvSpPr>
        <p:spPr bwMode="auto">
          <a:xfrm>
            <a:off x="3635896" y="1511215"/>
            <a:ext cx="5302664" cy="384058"/>
          </a:xfrm>
          <a:prstGeom prst="rect">
            <a:avLst/>
          </a:prstGeom>
          <a:solidFill>
            <a:srgbClr val="FF66CC"/>
          </a:solidFill>
          <a:ln w="3175" cap="flat" cmpd="sng" algn="ctr">
            <a:no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12" name="Rectangle 11"/>
          <p:cNvSpPr/>
          <p:nvPr/>
        </p:nvSpPr>
        <p:spPr bwMode="auto">
          <a:xfrm>
            <a:off x="3635896" y="1905000"/>
            <a:ext cx="5302664" cy="384058"/>
          </a:xfrm>
          <a:prstGeom prst="rect">
            <a:avLst/>
          </a:prstGeom>
          <a:solidFill>
            <a:srgbClr val="FF66CC"/>
          </a:solidFill>
          <a:ln w="3175" cap="flat" cmpd="sng" algn="ctr">
            <a:no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13" name="Rectangle 12"/>
          <p:cNvSpPr/>
          <p:nvPr/>
        </p:nvSpPr>
        <p:spPr bwMode="auto">
          <a:xfrm>
            <a:off x="3636247" y="2298785"/>
            <a:ext cx="5302664" cy="384058"/>
          </a:xfrm>
          <a:prstGeom prst="rect">
            <a:avLst/>
          </a:prstGeom>
          <a:solidFill>
            <a:srgbClr val="FF66CC"/>
          </a:solidFill>
          <a:ln w="3175" cap="flat" cmpd="sng" algn="ctr">
            <a:no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14" name="Rectangle 13"/>
          <p:cNvSpPr/>
          <p:nvPr/>
        </p:nvSpPr>
        <p:spPr bwMode="auto">
          <a:xfrm>
            <a:off x="3635896" y="2678248"/>
            <a:ext cx="5302664" cy="384058"/>
          </a:xfrm>
          <a:prstGeom prst="rect">
            <a:avLst/>
          </a:prstGeom>
          <a:solidFill>
            <a:srgbClr val="FF66CC"/>
          </a:solidFill>
          <a:ln w="3175" cap="flat" cmpd="sng" algn="ctr">
            <a:no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15" name="Rectangle 14"/>
          <p:cNvSpPr/>
          <p:nvPr/>
        </p:nvSpPr>
        <p:spPr bwMode="auto">
          <a:xfrm>
            <a:off x="3635896" y="3057711"/>
            <a:ext cx="5302664" cy="384058"/>
          </a:xfrm>
          <a:prstGeom prst="rect">
            <a:avLst/>
          </a:prstGeom>
          <a:solidFill>
            <a:srgbClr val="FF66CC"/>
          </a:solidFill>
          <a:ln w="3175" cap="flat" cmpd="sng" algn="ctr">
            <a:no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16" name="Rectangle 15"/>
          <p:cNvSpPr/>
          <p:nvPr/>
        </p:nvSpPr>
        <p:spPr bwMode="auto">
          <a:xfrm>
            <a:off x="3635896" y="3429000"/>
            <a:ext cx="5302664" cy="408030"/>
          </a:xfrm>
          <a:prstGeom prst="rect">
            <a:avLst/>
          </a:prstGeom>
          <a:solidFill>
            <a:srgbClr val="FF66CC"/>
          </a:solidFill>
          <a:ln w="3175" cap="flat" cmpd="sng" algn="ctr">
            <a:no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17" name="Rectangle 16"/>
          <p:cNvSpPr/>
          <p:nvPr/>
        </p:nvSpPr>
        <p:spPr bwMode="auto">
          <a:xfrm>
            <a:off x="3635896" y="3837029"/>
            <a:ext cx="5302664" cy="469233"/>
          </a:xfrm>
          <a:prstGeom prst="rect">
            <a:avLst/>
          </a:prstGeom>
          <a:solidFill>
            <a:srgbClr val="FF66CC"/>
          </a:solidFill>
          <a:ln w="3175" cap="flat" cmpd="sng" algn="ctr">
            <a:no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18" name="Rectangle 17"/>
          <p:cNvSpPr/>
          <p:nvPr/>
        </p:nvSpPr>
        <p:spPr bwMode="auto">
          <a:xfrm>
            <a:off x="3635896" y="4306263"/>
            <a:ext cx="5302664" cy="384058"/>
          </a:xfrm>
          <a:prstGeom prst="rect">
            <a:avLst/>
          </a:prstGeom>
          <a:solidFill>
            <a:srgbClr val="FF66CC"/>
          </a:solidFill>
          <a:ln w="3175" cap="flat" cmpd="sng" algn="ctr">
            <a:no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19" name="Rectangle 18"/>
          <p:cNvSpPr/>
          <p:nvPr/>
        </p:nvSpPr>
        <p:spPr bwMode="auto">
          <a:xfrm>
            <a:off x="3635896" y="4708630"/>
            <a:ext cx="5302664" cy="384058"/>
          </a:xfrm>
          <a:prstGeom prst="rect">
            <a:avLst/>
          </a:prstGeom>
          <a:solidFill>
            <a:srgbClr val="FF66CC"/>
          </a:solidFill>
          <a:ln w="3175" cap="flat" cmpd="sng" algn="ctr">
            <a:no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20" name="Rectangle 19"/>
          <p:cNvSpPr/>
          <p:nvPr/>
        </p:nvSpPr>
        <p:spPr bwMode="auto">
          <a:xfrm>
            <a:off x="3635896" y="5071321"/>
            <a:ext cx="5302664" cy="384058"/>
          </a:xfrm>
          <a:prstGeom prst="rect">
            <a:avLst/>
          </a:prstGeom>
          <a:solidFill>
            <a:srgbClr val="FF66CC"/>
          </a:solidFill>
          <a:ln w="3175" cap="flat" cmpd="sng" algn="ctr">
            <a:no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21" name="Rectangle 20"/>
          <p:cNvSpPr/>
          <p:nvPr/>
        </p:nvSpPr>
        <p:spPr bwMode="auto">
          <a:xfrm>
            <a:off x="3635896" y="5452321"/>
            <a:ext cx="5302664" cy="384058"/>
          </a:xfrm>
          <a:prstGeom prst="rect">
            <a:avLst/>
          </a:prstGeom>
          <a:solidFill>
            <a:srgbClr val="FF66CC"/>
          </a:solidFill>
          <a:ln w="3175" cap="flat" cmpd="sng" algn="ctr">
            <a:no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22" name="Rectangle 21"/>
          <p:cNvSpPr/>
          <p:nvPr/>
        </p:nvSpPr>
        <p:spPr bwMode="auto">
          <a:xfrm>
            <a:off x="3635896" y="5864342"/>
            <a:ext cx="5302664" cy="516986"/>
          </a:xfrm>
          <a:prstGeom prst="rect">
            <a:avLst/>
          </a:prstGeom>
          <a:solidFill>
            <a:srgbClr val="FF66CC"/>
          </a:solidFill>
          <a:ln w="3175" cap="flat" cmpd="sng" algn="ctr">
            <a:no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Tree>
    <p:extLst>
      <p:ext uri="{BB962C8B-B14F-4D97-AF65-F5344CB8AC3E}">
        <p14:creationId xmlns:p14="http://schemas.microsoft.com/office/powerpoint/2010/main" val="324090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16"/>
                                        </p:tgtEl>
                                      </p:cBhvr>
                                    </p:animEffect>
                                    <p:set>
                                      <p:cBhvr>
                                        <p:cTn id="52" dur="1" fill="hold">
                                          <p:stCondLst>
                                            <p:cond delay="499"/>
                                          </p:stCondLst>
                                        </p:cTn>
                                        <p:tgtEl>
                                          <p:spTgt spid="1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0" nodeType="clickEffect">
                                  <p:stCondLst>
                                    <p:cond delay="0"/>
                                  </p:stCondLst>
                                  <p:childTnLst>
                                    <p:animEffect transition="out" filter="fade">
                                      <p:cBhvr>
                                        <p:cTn id="56" dur="500"/>
                                        <p:tgtEl>
                                          <p:spTgt spid="17"/>
                                        </p:tgtEl>
                                      </p:cBhvr>
                                    </p:animEffect>
                                    <p:set>
                                      <p:cBhvr>
                                        <p:cTn id="57" dur="1" fill="hold">
                                          <p:stCondLst>
                                            <p:cond delay="499"/>
                                          </p:stCondLst>
                                        </p:cTn>
                                        <p:tgtEl>
                                          <p:spTgt spid="17"/>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18"/>
                                        </p:tgtEl>
                                      </p:cBhvr>
                                    </p:animEffect>
                                    <p:set>
                                      <p:cBhvr>
                                        <p:cTn id="62" dur="1" fill="hold">
                                          <p:stCondLst>
                                            <p:cond delay="499"/>
                                          </p:stCondLst>
                                        </p:cTn>
                                        <p:tgtEl>
                                          <p:spTgt spid="1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500"/>
                                        <p:tgtEl>
                                          <p:spTgt spid="19"/>
                                        </p:tgtEl>
                                      </p:cBhvr>
                                    </p:animEffect>
                                    <p:set>
                                      <p:cBhvr>
                                        <p:cTn id="67" dur="1" fill="hold">
                                          <p:stCondLst>
                                            <p:cond delay="499"/>
                                          </p:stCondLst>
                                        </p:cTn>
                                        <p:tgtEl>
                                          <p:spTgt spid="1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0" nodeType="clickEffect">
                                  <p:stCondLst>
                                    <p:cond delay="0"/>
                                  </p:stCondLst>
                                  <p:childTnLst>
                                    <p:animEffect transition="out" filter="fade">
                                      <p:cBhvr>
                                        <p:cTn id="71" dur="500"/>
                                        <p:tgtEl>
                                          <p:spTgt spid="20"/>
                                        </p:tgtEl>
                                      </p:cBhvr>
                                    </p:animEffect>
                                    <p:set>
                                      <p:cBhvr>
                                        <p:cTn id="72" dur="1" fill="hold">
                                          <p:stCondLst>
                                            <p:cond delay="499"/>
                                          </p:stCondLst>
                                        </p:cTn>
                                        <p:tgtEl>
                                          <p:spTgt spid="2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0" nodeType="clickEffect">
                                  <p:stCondLst>
                                    <p:cond delay="0"/>
                                  </p:stCondLst>
                                  <p:childTnLst>
                                    <p:animEffect transition="out" filter="fade">
                                      <p:cBhvr>
                                        <p:cTn id="76" dur="500"/>
                                        <p:tgtEl>
                                          <p:spTgt spid="21"/>
                                        </p:tgtEl>
                                      </p:cBhvr>
                                    </p:animEffect>
                                    <p:set>
                                      <p:cBhvr>
                                        <p:cTn id="77" dur="1" fill="hold">
                                          <p:stCondLst>
                                            <p:cond delay="499"/>
                                          </p:stCondLst>
                                        </p:cTn>
                                        <p:tgtEl>
                                          <p:spTgt spid="2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0" nodeType="clickEffect">
                                  <p:stCondLst>
                                    <p:cond delay="0"/>
                                  </p:stCondLst>
                                  <p:childTnLst>
                                    <p:animEffect transition="out" filter="fade">
                                      <p:cBhvr>
                                        <p:cTn id="81" dur="500"/>
                                        <p:tgtEl>
                                          <p:spTgt spid="22"/>
                                        </p:tgtEl>
                                      </p:cBhvr>
                                    </p:animEffect>
                                    <p:set>
                                      <p:cBhvr>
                                        <p:cTn id="8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en-US" altLang="fr-FR"/>
              <a:t>Operating Systems II</a:t>
            </a:r>
          </a:p>
        </p:txBody>
      </p:sp>
      <p:sp>
        <p:nvSpPr>
          <p:cNvPr id="6" name="Espace réservé du numéro de diapositive 5"/>
          <p:cNvSpPr>
            <a:spLocks noGrp="1"/>
          </p:cNvSpPr>
          <p:nvPr>
            <p:ph type="sldNum" sz="quarter" idx="12"/>
          </p:nvPr>
        </p:nvSpPr>
        <p:spPr/>
        <p:txBody>
          <a:bodyPr/>
          <a:lstStyle/>
          <a:p>
            <a:fld id="{E1E8D605-4E28-410F-B34A-1A5DFB398868}" type="slidenum">
              <a:rPr lang="en-US" altLang="fr-FR"/>
              <a:pPr/>
              <a:t>24</a:t>
            </a:fld>
            <a:endParaRPr lang="en-US" altLang="fr-FR"/>
          </a:p>
        </p:txBody>
      </p:sp>
      <p:sp>
        <p:nvSpPr>
          <p:cNvPr id="206850" name="Rectangle 2"/>
          <p:cNvSpPr>
            <a:spLocks noGrp="1" noChangeArrowheads="1"/>
          </p:cNvSpPr>
          <p:nvPr>
            <p:ph type="title"/>
          </p:nvPr>
        </p:nvSpPr>
        <p:spPr/>
        <p:txBody>
          <a:bodyPr/>
          <a:lstStyle/>
          <a:p>
            <a:r>
              <a:rPr lang="en-GB" altLang="fr-FR"/>
              <a:t>Producer and consumer</a:t>
            </a:r>
          </a:p>
        </p:txBody>
      </p:sp>
      <p:sp>
        <p:nvSpPr>
          <p:cNvPr id="206851" name="Rectangle 3"/>
          <p:cNvSpPr>
            <a:spLocks noGrp="1" noChangeArrowheads="1"/>
          </p:cNvSpPr>
          <p:nvPr>
            <p:ph type="body" idx="1"/>
          </p:nvPr>
        </p:nvSpPr>
        <p:spPr>
          <a:xfrm>
            <a:off x="685800" y="1981200"/>
            <a:ext cx="7772400" cy="3810000"/>
          </a:xfrm>
        </p:spPr>
        <p:txBody>
          <a:bodyPr/>
          <a:lstStyle/>
          <a:p>
            <a:r>
              <a:rPr lang="en-GB" altLang="fr-FR" dirty="0"/>
              <a:t>Variables</a:t>
            </a:r>
          </a:p>
          <a:p>
            <a:pPr lvl="1"/>
            <a:r>
              <a:rPr lang="en-GB" altLang="fr-FR" dirty="0"/>
              <a:t>Directory size is N</a:t>
            </a:r>
          </a:p>
          <a:p>
            <a:pPr lvl="1"/>
            <a:r>
              <a:rPr lang="en-GB" altLang="fr-FR" dirty="0"/>
              <a:t>P: Number of </a:t>
            </a:r>
            <a:r>
              <a:rPr lang="en-GB" altLang="fr-FR" dirty="0" err="1"/>
              <a:t>ice_cream</a:t>
            </a:r>
            <a:r>
              <a:rPr lang="en-GB" altLang="fr-FR" dirty="0"/>
              <a:t> produced</a:t>
            </a:r>
          </a:p>
          <a:p>
            <a:pPr lvl="1"/>
            <a:r>
              <a:rPr lang="en-GB" altLang="fr-FR" dirty="0"/>
              <a:t>C: Number of </a:t>
            </a:r>
            <a:r>
              <a:rPr lang="en-GB" altLang="fr-FR" dirty="0" err="1"/>
              <a:t>ice_cream</a:t>
            </a:r>
            <a:r>
              <a:rPr lang="en-GB" altLang="fr-FR" dirty="0"/>
              <a:t> consumed</a:t>
            </a:r>
          </a:p>
          <a:p>
            <a:pPr lvl="1"/>
            <a:r>
              <a:rPr lang="en-GB" altLang="fr-FR" dirty="0"/>
              <a:t>Initial condition: buffer is empty.</a:t>
            </a:r>
          </a:p>
          <a:p>
            <a:endParaRPr lang="en-GB" altLang="fr-FR" dirty="0"/>
          </a:p>
          <a:p>
            <a:pPr algn="ctr">
              <a:buNone/>
            </a:pPr>
            <a:r>
              <a:rPr lang="en-GB" altLang="fr-FR" dirty="0"/>
              <a:t>0  ≤  P-C  ≤  N</a:t>
            </a:r>
          </a:p>
          <a:p>
            <a:endParaRPr lang="en-GB" alt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fade">
                                      <p:cBhvr>
                                        <p:cTn id="7" dur="1000"/>
                                        <p:tgtEl>
                                          <p:spTgt spid="206851">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6851">
                                            <p:txEl>
                                              <p:pRg st="1" end="1"/>
                                            </p:txEl>
                                          </p:spTgt>
                                        </p:tgtEl>
                                        <p:attrNameLst>
                                          <p:attrName>style.visibility</p:attrName>
                                        </p:attrNameLst>
                                      </p:cBhvr>
                                      <p:to>
                                        <p:strVal val="visible"/>
                                      </p:to>
                                    </p:set>
                                    <p:animEffect transition="in" filter="fade">
                                      <p:cBhvr>
                                        <p:cTn id="11" dur="500"/>
                                        <p:tgtEl>
                                          <p:spTgt spid="206851">
                                            <p:txEl>
                                              <p:pRg st="1" end="1"/>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06851">
                                            <p:txEl>
                                              <p:pRg st="2" end="2"/>
                                            </p:txEl>
                                          </p:spTgt>
                                        </p:tgtEl>
                                        <p:attrNameLst>
                                          <p:attrName>style.visibility</p:attrName>
                                        </p:attrNameLst>
                                      </p:cBhvr>
                                      <p:to>
                                        <p:strVal val="visible"/>
                                      </p:to>
                                    </p:set>
                                    <p:animEffect transition="in" filter="fade">
                                      <p:cBhvr>
                                        <p:cTn id="15" dur="500"/>
                                        <p:tgtEl>
                                          <p:spTgt spid="206851">
                                            <p:txEl>
                                              <p:pRg st="2" end="2"/>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06851">
                                            <p:txEl>
                                              <p:pRg st="3" end="3"/>
                                            </p:txEl>
                                          </p:spTgt>
                                        </p:tgtEl>
                                        <p:attrNameLst>
                                          <p:attrName>style.visibility</p:attrName>
                                        </p:attrNameLst>
                                      </p:cBhvr>
                                      <p:to>
                                        <p:strVal val="visible"/>
                                      </p:to>
                                    </p:set>
                                    <p:animEffect transition="in" filter="fade">
                                      <p:cBhvr>
                                        <p:cTn id="19" dur="500"/>
                                        <p:tgtEl>
                                          <p:spTgt spid="206851">
                                            <p:txEl>
                                              <p:pRg st="3" end="3"/>
                                            </p:txEl>
                                          </p:spTgt>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206851">
                                            <p:txEl>
                                              <p:pRg st="4" end="4"/>
                                            </p:txEl>
                                          </p:spTgt>
                                        </p:tgtEl>
                                        <p:attrNameLst>
                                          <p:attrName>style.visibility</p:attrName>
                                        </p:attrNameLst>
                                      </p:cBhvr>
                                      <p:to>
                                        <p:strVal val="visible"/>
                                      </p:to>
                                    </p:set>
                                    <p:animEffect transition="in" filter="fade">
                                      <p:cBhvr>
                                        <p:cTn id="23" dur="500"/>
                                        <p:tgtEl>
                                          <p:spTgt spid="206851">
                                            <p:txEl>
                                              <p:pRg st="4" end="4"/>
                                            </p:txEl>
                                          </p:spTgt>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206851">
                                            <p:txEl>
                                              <p:pRg st="6" end="6"/>
                                            </p:txEl>
                                          </p:spTgt>
                                        </p:tgtEl>
                                        <p:attrNameLst>
                                          <p:attrName>style.visibility</p:attrName>
                                        </p:attrNameLst>
                                      </p:cBhvr>
                                      <p:to>
                                        <p:strVal val="visible"/>
                                      </p:to>
                                    </p:set>
                                    <p:animEffect transition="in" filter="fade">
                                      <p:cBhvr>
                                        <p:cTn id="27" dur="500"/>
                                        <p:tgtEl>
                                          <p:spTgt spid="2068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en-US" altLang="fr-FR"/>
              <a:t>Operating Systems II</a:t>
            </a:r>
          </a:p>
        </p:txBody>
      </p:sp>
      <p:sp>
        <p:nvSpPr>
          <p:cNvPr id="6" name="Espace réservé du numéro de diapositive 5"/>
          <p:cNvSpPr>
            <a:spLocks noGrp="1"/>
          </p:cNvSpPr>
          <p:nvPr>
            <p:ph type="sldNum" sz="quarter" idx="12"/>
          </p:nvPr>
        </p:nvSpPr>
        <p:spPr/>
        <p:txBody>
          <a:bodyPr/>
          <a:lstStyle/>
          <a:p>
            <a:fld id="{0F293A9B-170F-49F3-8E47-204D6258DDB3}" type="slidenum">
              <a:rPr lang="en-US" altLang="fr-FR"/>
              <a:pPr/>
              <a:t>25</a:t>
            </a:fld>
            <a:endParaRPr lang="en-US" altLang="fr-FR"/>
          </a:p>
        </p:txBody>
      </p:sp>
      <p:sp>
        <p:nvSpPr>
          <p:cNvPr id="207874" name="Rectangle 2"/>
          <p:cNvSpPr>
            <a:spLocks noGrp="1" noChangeArrowheads="1"/>
          </p:cNvSpPr>
          <p:nvPr>
            <p:ph type="title"/>
          </p:nvPr>
        </p:nvSpPr>
        <p:spPr/>
        <p:txBody>
          <a:bodyPr/>
          <a:lstStyle/>
          <a:p>
            <a:r>
              <a:rPr lang="en-GB" altLang="fr-FR" dirty="0"/>
              <a:t>Producer and consumer</a:t>
            </a:r>
          </a:p>
        </p:txBody>
      </p:sp>
      <p:sp>
        <p:nvSpPr>
          <p:cNvPr id="207875" name="Rectangle 3"/>
          <p:cNvSpPr>
            <a:spLocks noGrp="1" noChangeArrowheads="1"/>
          </p:cNvSpPr>
          <p:nvPr>
            <p:ph type="body" idx="1"/>
          </p:nvPr>
        </p:nvSpPr>
        <p:spPr/>
        <p:txBody>
          <a:bodyPr/>
          <a:lstStyle/>
          <a:p>
            <a:pPr>
              <a:buFont typeface="Monotype Sorts" pitchFamily="2" charset="2"/>
              <a:buNone/>
            </a:pPr>
            <a:r>
              <a:rPr lang="en-GB" altLang="fr-FR" sz="2400" dirty="0"/>
              <a:t>Up(#free) + N  ≥  Down(#free)</a:t>
            </a:r>
          </a:p>
          <a:p>
            <a:pPr>
              <a:buNone/>
            </a:pPr>
            <a:r>
              <a:rPr lang="en-GB" altLang="fr-FR" sz="2400" dirty="0"/>
              <a:t>Up(#full)  + 0  ≥  Down(#full)</a:t>
            </a:r>
          </a:p>
          <a:p>
            <a:pPr>
              <a:buFont typeface="Monotype Sorts" pitchFamily="2" charset="2"/>
              <a:buNone/>
            </a:pPr>
            <a:endParaRPr lang="en-GB" altLang="fr-FR" sz="2400" dirty="0"/>
          </a:p>
          <a:p>
            <a:pPr>
              <a:buNone/>
            </a:pPr>
            <a:r>
              <a:rPr lang="en-GB" altLang="fr-FR" sz="2400" dirty="0"/>
              <a:t>Down(#free)  ≥  P  ≥  Up(#full)</a:t>
            </a:r>
          </a:p>
          <a:p>
            <a:pPr>
              <a:buNone/>
            </a:pPr>
            <a:r>
              <a:rPr lang="en-GB" altLang="fr-FR" sz="2400" dirty="0"/>
              <a:t>Down(#full)  ≥  C  ≥  Up(#free)</a:t>
            </a:r>
          </a:p>
          <a:p>
            <a:pPr>
              <a:buFont typeface="Monotype Sorts" pitchFamily="2" charset="2"/>
              <a:buNone/>
            </a:pPr>
            <a:endParaRPr lang="en-GB" altLang="fr-FR" sz="2400" dirty="0"/>
          </a:p>
          <a:p>
            <a:pPr>
              <a:buNone/>
            </a:pPr>
            <a:r>
              <a:rPr lang="en-GB" altLang="fr-FR" sz="2400" dirty="0"/>
              <a:t>Up(#free)+N  ≥  P  </a:t>
            </a:r>
            <a:r>
              <a:rPr lang="en-GB" altLang="fr-FR" sz="2400" dirty="0">
                <a:sym typeface="Wingdings" panose="05000000000000000000" pitchFamily="2" charset="2"/>
              </a:rPr>
              <a:t></a:t>
            </a:r>
            <a:r>
              <a:rPr lang="en-GB" altLang="fr-FR" sz="2400" dirty="0"/>
              <a:t>  C ≥ Up(#free) ≥ P-N</a:t>
            </a:r>
          </a:p>
          <a:p>
            <a:pPr>
              <a:buNone/>
            </a:pPr>
            <a:r>
              <a:rPr lang="en-GB" altLang="fr-FR" sz="2400" dirty="0"/>
              <a:t>P ≥ Up(#full) ≥  Down(#full)  ≥  C  </a:t>
            </a:r>
            <a:r>
              <a:rPr lang="en-GB" altLang="fr-FR" sz="2400" dirty="0">
                <a:sym typeface="Wingdings" panose="05000000000000000000" pitchFamily="2" charset="2"/>
              </a:rPr>
              <a:t> </a:t>
            </a:r>
            <a:r>
              <a:rPr lang="en-GB" altLang="fr-FR" sz="2400" dirty="0"/>
              <a:t> P ≥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Effect transition="in" filter="wipe(up)">
                                      <p:cBhvr>
                                        <p:cTn id="7" dur="500"/>
                                        <p:tgtEl>
                                          <p:spTgt spid="20787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7875">
                                            <p:txEl>
                                              <p:pRg st="1" end="1"/>
                                            </p:txEl>
                                          </p:spTgt>
                                        </p:tgtEl>
                                        <p:attrNameLst>
                                          <p:attrName>style.visibility</p:attrName>
                                        </p:attrNameLst>
                                      </p:cBhvr>
                                      <p:to>
                                        <p:strVal val="visible"/>
                                      </p:to>
                                    </p:set>
                                    <p:animEffect transition="in" filter="wipe(up)">
                                      <p:cBhvr>
                                        <p:cTn id="11" dur="500"/>
                                        <p:tgtEl>
                                          <p:spTgt spid="207875">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7875">
                                            <p:txEl>
                                              <p:pRg st="3" end="3"/>
                                            </p:txEl>
                                          </p:spTgt>
                                        </p:tgtEl>
                                        <p:attrNameLst>
                                          <p:attrName>style.visibility</p:attrName>
                                        </p:attrNameLst>
                                      </p:cBhvr>
                                      <p:to>
                                        <p:strVal val="visible"/>
                                      </p:to>
                                    </p:set>
                                    <p:animEffect transition="in" filter="wipe(up)">
                                      <p:cBhvr>
                                        <p:cTn id="15" dur="500"/>
                                        <p:tgtEl>
                                          <p:spTgt spid="207875">
                                            <p:txEl>
                                              <p:pRg st="3" end="3"/>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07875">
                                            <p:txEl>
                                              <p:pRg st="4" end="4"/>
                                            </p:txEl>
                                          </p:spTgt>
                                        </p:tgtEl>
                                        <p:attrNameLst>
                                          <p:attrName>style.visibility</p:attrName>
                                        </p:attrNameLst>
                                      </p:cBhvr>
                                      <p:to>
                                        <p:strVal val="visible"/>
                                      </p:to>
                                    </p:set>
                                    <p:animEffect transition="in" filter="wipe(up)">
                                      <p:cBhvr>
                                        <p:cTn id="19" dur="500"/>
                                        <p:tgtEl>
                                          <p:spTgt spid="207875">
                                            <p:txEl>
                                              <p:pRg st="4" end="4"/>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07875">
                                            <p:txEl>
                                              <p:pRg st="6" end="6"/>
                                            </p:txEl>
                                          </p:spTgt>
                                        </p:tgtEl>
                                        <p:attrNameLst>
                                          <p:attrName>style.visibility</p:attrName>
                                        </p:attrNameLst>
                                      </p:cBhvr>
                                      <p:to>
                                        <p:strVal val="visible"/>
                                      </p:to>
                                    </p:set>
                                    <p:animEffect transition="in" filter="wipe(up)">
                                      <p:cBhvr>
                                        <p:cTn id="23" dur="500"/>
                                        <p:tgtEl>
                                          <p:spTgt spid="207875">
                                            <p:txEl>
                                              <p:pRg st="6" end="6"/>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07875">
                                            <p:txEl>
                                              <p:pRg st="7" end="7"/>
                                            </p:txEl>
                                          </p:spTgt>
                                        </p:tgtEl>
                                        <p:attrNameLst>
                                          <p:attrName>style.visibility</p:attrName>
                                        </p:attrNameLst>
                                      </p:cBhvr>
                                      <p:to>
                                        <p:strVal val="visible"/>
                                      </p:to>
                                    </p:set>
                                    <p:animEffect transition="in" filter="wipe(up)">
                                      <p:cBhvr>
                                        <p:cTn id="27" dur="500"/>
                                        <p:tgtEl>
                                          <p:spTgt spid="2078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Espace réservé du pied de page 5"/>
          <p:cNvSpPr>
            <a:spLocks noGrp="1"/>
          </p:cNvSpPr>
          <p:nvPr>
            <p:ph type="ftr" sz="quarter" idx="11"/>
          </p:nvPr>
        </p:nvSpPr>
        <p:spPr/>
        <p:txBody>
          <a:bodyPr/>
          <a:lstStyle/>
          <a:p>
            <a:r>
              <a:rPr lang="en-US" altLang="fr-FR"/>
              <a:t>Operating Systems II</a:t>
            </a:r>
          </a:p>
        </p:txBody>
      </p:sp>
      <p:sp>
        <p:nvSpPr>
          <p:cNvPr id="9" name="Espace réservé du numéro de diapositive 6"/>
          <p:cNvSpPr>
            <a:spLocks noGrp="1"/>
          </p:cNvSpPr>
          <p:nvPr>
            <p:ph type="sldNum" sz="quarter" idx="12"/>
          </p:nvPr>
        </p:nvSpPr>
        <p:spPr/>
        <p:txBody>
          <a:bodyPr/>
          <a:lstStyle/>
          <a:p>
            <a:fld id="{1AB1BB91-9739-4730-A9BC-36FB55FB9327}" type="slidenum">
              <a:rPr lang="en-US" altLang="fr-FR"/>
              <a:pPr/>
              <a:t>26</a:t>
            </a:fld>
            <a:endParaRPr lang="en-US" altLang="fr-FR"/>
          </a:p>
        </p:txBody>
      </p:sp>
      <p:sp>
        <p:nvSpPr>
          <p:cNvPr id="209922" name="Rectangle 2"/>
          <p:cNvSpPr>
            <a:spLocks noGrp="1" noChangeArrowheads="1"/>
          </p:cNvSpPr>
          <p:nvPr>
            <p:ph type="title"/>
          </p:nvPr>
        </p:nvSpPr>
        <p:spPr/>
        <p:txBody>
          <a:bodyPr/>
          <a:lstStyle/>
          <a:p>
            <a:r>
              <a:rPr lang="en-GB" altLang="fr-FR"/>
              <a:t>Producer and consumer.</a:t>
            </a:r>
          </a:p>
        </p:txBody>
      </p:sp>
      <p:sp>
        <p:nvSpPr>
          <p:cNvPr id="209923" name="Rectangle 3"/>
          <p:cNvSpPr>
            <a:spLocks noGrp="1" noChangeArrowheads="1"/>
          </p:cNvSpPr>
          <p:nvPr>
            <p:ph type="body" sz="half" idx="1"/>
          </p:nvPr>
        </p:nvSpPr>
        <p:spPr>
          <a:xfrm>
            <a:off x="762000" y="2514600"/>
            <a:ext cx="3810000" cy="3352800"/>
          </a:xfrm>
        </p:spPr>
        <p:txBody>
          <a:bodyPr/>
          <a:lstStyle/>
          <a:p>
            <a:pPr>
              <a:buFont typeface="Monotype Sorts" pitchFamily="2" charset="2"/>
              <a:buNone/>
            </a:pPr>
            <a:r>
              <a:rPr lang="en-GB" altLang="fr-FR" sz="2000">
                <a:latin typeface="Arial" panose="020B0604020202020204" pitchFamily="34" charset="0"/>
              </a:rPr>
              <a:t>down(mutex);</a:t>
            </a:r>
          </a:p>
          <a:p>
            <a:pPr>
              <a:buFont typeface="Monotype Sorts" pitchFamily="2" charset="2"/>
              <a:buNone/>
            </a:pPr>
            <a:r>
              <a:rPr lang="en-GB" altLang="fr-FR" sz="2000">
                <a:latin typeface="Arial" panose="020B0604020202020204" pitchFamily="34" charset="0"/>
              </a:rPr>
              <a:t>down (#free);</a:t>
            </a:r>
          </a:p>
          <a:p>
            <a:pPr>
              <a:buFont typeface="Monotype Sorts" pitchFamily="2" charset="2"/>
              <a:buNone/>
            </a:pPr>
            <a:r>
              <a:rPr lang="en-GB" altLang="fr-FR" sz="2000">
                <a:latin typeface="Arial" panose="020B0604020202020204" pitchFamily="34" charset="0"/>
              </a:rPr>
              <a:t>	produce(&amp;ice_cream);</a:t>
            </a:r>
          </a:p>
          <a:p>
            <a:pPr>
              <a:buFont typeface="Monotype Sorts" pitchFamily="2" charset="2"/>
              <a:buNone/>
            </a:pPr>
            <a:r>
              <a:rPr lang="en-GB" altLang="fr-FR" sz="2000">
                <a:latin typeface="Arial" panose="020B0604020202020204" pitchFamily="34" charset="0"/>
              </a:rPr>
              <a:t>up(mutex);</a:t>
            </a:r>
          </a:p>
          <a:p>
            <a:pPr>
              <a:buFont typeface="Monotype Sorts" pitchFamily="2" charset="2"/>
              <a:buNone/>
            </a:pPr>
            <a:r>
              <a:rPr lang="en-GB" altLang="fr-FR" sz="2000">
                <a:latin typeface="Arial" panose="020B0604020202020204" pitchFamily="34" charset="0"/>
              </a:rPr>
              <a:t>up(#full);</a:t>
            </a:r>
          </a:p>
        </p:txBody>
      </p:sp>
      <p:sp>
        <p:nvSpPr>
          <p:cNvPr id="209924" name="Rectangle 4"/>
          <p:cNvSpPr>
            <a:spLocks noGrp="1" noChangeArrowheads="1"/>
          </p:cNvSpPr>
          <p:nvPr>
            <p:ph type="body" sz="half" idx="2"/>
          </p:nvPr>
        </p:nvSpPr>
        <p:spPr>
          <a:xfrm>
            <a:off x="4572000" y="2514600"/>
            <a:ext cx="3810000" cy="2971800"/>
          </a:xfrm>
        </p:spPr>
        <p:txBody>
          <a:bodyPr/>
          <a:lstStyle/>
          <a:p>
            <a:pPr>
              <a:buFont typeface="Monotype Sorts" pitchFamily="2" charset="2"/>
              <a:buNone/>
            </a:pPr>
            <a:r>
              <a:rPr lang="en-GB" altLang="fr-FR" sz="2000">
                <a:latin typeface="Arial" panose="020B0604020202020204" pitchFamily="34" charset="0"/>
              </a:rPr>
              <a:t>down(#full);</a:t>
            </a:r>
          </a:p>
          <a:p>
            <a:pPr>
              <a:buFont typeface="Monotype Sorts" pitchFamily="2" charset="2"/>
              <a:buNone/>
            </a:pPr>
            <a:r>
              <a:rPr lang="en-GB" altLang="fr-FR" sz="2000">
                <a:latin typeface="Arial" panose="020B0604020202020204" pitchFamily="34" charset="0"/>
              </a:rPr>
              <a:t>down(mutex);</a:t>
            </a:r>
          </a:p>
          <a:p>
            <a:pPr>
              <a:buFont typeface="Monotype Sorts" pitchFamily="2" charset="2"/>
              <a:buNone/>
            </a:pPr>
            <a:r>
              <a:rPr lang="en-GB" altLang="fr-FR" sz="2000">
                <a:latin typeface="Arial" panose="020B0604020202020204" pitchFamily="34" charset="0"/>
              </a:rPr>
              <a:t>	eat(&amp;ice_cream);</a:t>
            </a:r>
          </a:p>
          <a:p>
            <a:pPr>
              <a:buFont typeface="Monotype Sorts" pitchFamily="2" charset="2"/>
              <a:buNone/>
            </a:pPr>
            <a:r>
              <a:rPr lang="en-GB" altLang="fr-FR" sz="2000">
                <a:latin typeface="Arial" panose="020B0604020202020204" pitchFamily="34" charset="0"/>
              </a:rPr>
              <a:t>up(mutex);</a:t>
            </a:r>
          </a:p>
          <a:p>
            <a:pPr>
              <a:buFont typeface="Monotype Sorts" pitchFamily="2" charset="2"/>
              <a:buNone/>
            </a:pPr>
            <a:r>
              <a:rPr lang="en-GB" altLang="fr-FR" sz="2000">
                <a:latin typeface="Arial" panose="020B0604020202020204" pitchFamily="34" charset="0"/>
              </a:rPr>
              <a:t>up(#free);</a:t>
            </a:r>
            <a:endParaRPr lang="en-GB" altLang="fr-FR" sz="2400"/>
          </a:p>
        </p:txBody>
      </p:sp>
      <p:sp>
        <p:nvSpPr>
          <p:cNvPr id="209925" name="Text Box 5"/>
          <p:cNvSpPr txBox="1">
            <a:spLocks noChangeArrowheads="1"/>
          </p:cNvSpPr>
          <p:nvPr/>
        </p:nvSpPr>
        <p:spPr bwMode="auto">
          <a:xfrm>
            <a:off x="914400" y="1905000"/>
            <a:ext cx="1174750"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l"/>
            <a:r>
              <a:rPr lang="en-GB" altLang="fr-FR">
                <a:effectLst>
                  <a:outerShdw blurRad="38100" dist="38100" dir="2700000" algn="tl">
                    <a:srgbClr val="000000"/>
                  </a:outerShdw>
                </a:effectLst>
              </a:rPr>
              <a:t>Producer</a:t>
            </a:r>
          </a:p>
        </p:txBody>
      </p:sp>
      <p:sp>
        <p:nvSpPr>
          <p:cNvPr id="209926" name="Text Box 6"/>
          <p:cNvSpPr txBox="1">
            <a:spLocks noChangeArrowheads="1"/>
          </p:cNvSpPr>
          <p:nvPr/>
        </p:nvSpPr>
        <p:spPr bwMode="auto">
          <a:xfrm>
            <a:off x="4724400" y="1905000"/>
            <a:ext cx="1304925"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r>
              <a:rPr lang="en-GB" altLang="fr-FR">
                <a:effectLst>
                  <a:outerShdw blurRad="38100" dist="38100" dir="2700000" algn="tl">
                    <a:srgbClr val="000000"/>
                  </a:outerShdw>
                </a:effectLst>
              </a:rPr>
              <a:t>Consumer</a:t>
            </a:r>
          </a:p>
        </p:txBody>
      </p:sp>
      <p:sp>
        <p:nvSpPr>
          <p:cNvPr id="2" name="Flèche : courbe vers la droite 1"/>
          <p:cNvSpPr/>
          <p:nvPr/>
        </p:nvSpPr>
        <p:spPr bwMode="auto">
          <a:xfrm>
            <a:off x="531439" y="2736119"/>
            <a:ext cx="230560" cy="360040"/>
          </a:xfrm>
          <a:prstGeom prst="curvedRightArrow">
            <a:avLst/>
          </a:prstGeom>
          <a:solidFill>
            <a:srgbClr val="FFC000"/>
          </a:solidFill>
          <a:ln w="12700" cap="flat" cmpd="sng" algn="ctr">
            <a:solidFill>
              <a:srgbClr val="00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
        <p:nvSpPr>
          <p:cNvPr id="11" name="Flèche : courbe vers la droite 10"/>
          <p:cNvSpPr/>
          <p:nvPr/>
        </p:nvSpPr>
        <p:spPr bwMode="auto">
          <a:xfrm rot="10800000">
            <a:off x="2436440" y="2736118"/>
            <a:ext cx="230560" cy="360040"/>
          </a:xfrm>
          <a:prstGeom prst="curvedRightArrow">
            <a:avLst/>
          </a:prstGeom>
          <a:solidFill>
            <a:srgbClr val="FFC000"/>
          </a:solidFill>
          <a:ln w="12700" cap="flat" cmpd="sng" algn="ctr">
            <a:solidFill>
              <a:srgbClr val="00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fr-BE" sz="2000" b="0"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9922"/>
                                        </p:tgtEl>
                                        <p:attrNameLst>
                                          <p:attrName>style.visibility</p:attrName>
                                        </p:attrNameLst>
                                      </p:cBhvr>
                                      <p:to>
                                        <p:strVal val="visible"/>
                                      </p:to>
                                    </p:set>
                                    <p:anim calcmode="lin" valueType="num">
                                      <p:cBhvr additive="base">
                                        <p:cTn id="7" dur="500" fill="hold"/>
                                        <p:tgtEl>
                                          <p:spTgt spid="209922"/>
                                        </p:tgtEl>
                                        <p:attrNameLst>
                                          <p:attrName>ppt_x</p:attrName>
                                        </p:attrNameLst>
                                      </p:cBhvr>
                                      <p:tavLst>
                                        <p:tav tm="0">
                                          <p:val>
                                            <p:strVal val="0-#ppt_w/2"/>
                                          </p:val>
                                        </p:tav>
                                        <p:tav tm="100000">
                                          <p:val>
                                            <p:strVal val="#ppt_x"/>
                                          </p:val>
                                        </p:tav>
                                      </p:tavLst>
                                    </p:anim>
                                    <p:anim calcmode="lin" valueType="num">
                                      <p:cBhvr additive="base">
                                        <p:cTn id="8" dur="500" fill="hold"/>
                                        <p:tgtEl>
                                          <p:spTgt spid="20992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9925"/>
                                        </p:tgtEl>
                                        <p:attrNameLst>
                                          <p:attrName>style.visibility</p:attrName>
                                        </p:attrNameLst>
                                      </p:cBhvr>
                                      <p:to>
                                        <p:strVal val="visible"/>
                                      </p:to>
                                    </p:set>
                                    <p:anim calcmode="lin" valueType="num">
                                      <p:cBhvr additive="base">
                                        <p:cTn id="12" dur="500" fill="hold"/>
                                        <p:tgtEl>
                                          <p:spTgt spid="209925"/>
                                        </p:tgtEl>
                                        <p:attrNameLst>
                                          <p:attrName>ppt_x</p:attrName>
                                        </p:attrNameLst>
                                      </p:cBhvr>
                                      <p:tavLst>
                                        <p:tav tm="0">
                                          <p:val>
                                            <p:strVal val="0-#ppt_w/2"/>
                                          </p:val>
                                        </p:tav>
                                        <p:tav tm="100000">
                                          <p:val>
                                            <p:strVal val="#ppt_x"/>
                                          </p:val>
                                        </p:tav>
                                      </p:tavLst>
                                    </p:anim>
                                    <p:anim calcmode="lin" valueType="num">
                                      <p:cBhvr additive="base">
                                        <p:cTn id="13" dur="500" fill="hold"/>
                                        <p:tgtEl>
                                          <p:spTgt spid="20992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09923">
                                            <p:txEl>
                                              <p:pRg st="0" end="0"/>
                                            </p:txEl>
                                          </p:spTgt>
                                        </p:tgtEl>
                                        <p:attrNameLst>
                                          <p:attrName>style.visibility</p:attrName>
                                        </p:attrNameLst>
                                      </p:cBhvr>
                                      <p:to>
                                        <p:strVal val="visible"/>
                                      </p:to>
                                    </p:set>
                                    <p:anim calcmode="lin" valueType="num">
                                      <p:cBhvr additive="base">
                                        <p:cTn id="17" dur="500" fill="hold"/>
                                        <p:tgtEl>
                                          <p:spTgt spid="20992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9923">
                                            <p:txEl>
                                              <p:pRg st="0" end="0"/>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09923">
                                            <p:txEl>
                                              <p:pRg st="1" end="1"/>
                                            </p:txEl>
                                          </p:spTgt>
                                        </p:tgtEl>
                                        <p:attrNameLst>
                                          <p:attrName>style.visibility</p:attrName>
                                        </p:attrNameLst>
                                      </p:cBhvr>
                                      <p:to>
                                        <p:strVal val="visible"/>
                                      </p:to>
                                    </p:set>
                                    <p:anim calcmode="lin" valueType="num">
                                      <p:cBhvr additive="base">
                                        <p:cTn id="22" dur="500" fill="hold"/>
                                        <p:tgtEl>
                                          <p:spTgt spid="209923">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9923">
                                            <p:txEl>
                                              <p:pRg st="1" end="1"/>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09923">
                                            <p:txEl>
                                              <p:pRg st="2" end="2"/>
                                            </p:txEl>
                                          </p:spTgt>
                                        </p:tgtEl>
                                        <p:attrNameLst>
                                          <p:attrName>style.visibility</p:attrName>
                                        </p:attrNameLst>
                                      </p:cBhvr>
                                      <p:to>
                                        <p:strVal val="visible"/>
                                      </p:to>
                                    </p:set>
                                    <p:anim calcmode="lin" valueType="num">
                                      <p:cBhvr additive="base">
                                        <p:cTn id="27" dur="500" fill="hold"/>
                                        <p:tgtEl>
                                          <p:spTgt spid="209923">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09923">
                                            <p:txEl>
                                              <p:pRg st="2" end="2"/>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209923">
                                            <p:txEl>
                                              <p:pRg st="3" end="3"/>
                                            </p:txEl>
                                          </p:spTgt>
                                        </p:tgtEl>
                                        <p:attrNameLst>
                                          <p:attrName>style.visibility</p:attrName>
                                        </p:attrNameLst>
                                      </p:cBhvr>
                                      <p:to>
                                        <p:strVal val="visible"/>
                                      </p:to>
                                    </p:set>
                                    <p:anim calcmode="lin" valueType="num">
                                      <p:cBhvr additive="base">
                                        <p:cTn id="32" dur="500" fill="hold"/>
                                        <p:tgtEl>
                                          <p:spTgt spid="209923">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09923">
                                            <p:txEl>
                                              <p:pRg st="3" end="3"/>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209923">
                                            <p:txEl>
                                              <p:pRg st="4" end="4"/>
                                            </p:txEl>
                                          </p:spTgt>
                                        </p:tgtEl>
                                        <p:attrNameLst>
                                          <p:attrName>style.visibility</p:attrName>
                                        </p:attrNameLst>
                                      </p:cBhvr>
                                      <p:to>
                                        <p:strVal val="visible"/>
                                      </p:to>
                                    </p:set>
                                    <p:anim calcmode="lin" valueType="num">
                                      <p:cBhvr additive="base">
                                        <p:cTn id="37" dur="500" fill="hold"/>
                                        <p:tgtEl>
                                          <p:spTgt spid="20992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9923">
                                            <p:txEl>
                                              <p:pRg st="4" end="4"/>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209926"/>
                                        </p:tgtEl>
                                        <p:attrNameLst>
                                          <p:attrName>style.visibility</p:attrName>
                                        </p:attrNameLst>
                                      </p:cBhvr>
                                      <p:to>
                                        <p:strVal val="visible"/>
                                      </p:to>
                                    </p:set>
                                    <p:anim calcmode="lin" valueType="num">
                                      <p:cBhvr additive="base">
                                        <p:cTn id="42" dur="500" fill="hold"/>
                                        <p:tgtEl>
                                          <p:spTgt spid="209926"/>
                                        </p:tgtEl>
                                        <p:attrNameLst>
                                          <p:attrName>ppt_x</p:attrName>
                                        </p:attrNameLst>
                                      </p:cBhvr>
                                      <p:tavLst>
                                        <p:tav tm="0">
                                          <p:val>
                                            <p:strVal val="1+#ppt_w/2"/>
                                          </p:val>
                                        </p:tav>
                                        <p:tav tm="100000">
                                          <p:val>
                                            <p:strVal val="#ppt_x"/>
                                          </p:val>
                                        </p:tav>
                                      </p:tavLst>
                                    </p:anim>
                                    <p:anim calcmode="lin" valueType="num">
                                      <p:cBhvr additive="base">
                                        <p:cTn id="43" dur="500" fill="hold"/>
                                        <p:tgtEl>
                                          <p:spTgt spid="209926"/>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209924">
                                            <p:txEl>
                                              <p:pRg st="0" end="0"/>
                                            </p:txEl>
                                          </p:spTgt>
                                        </p:tgtEl>
                                        <p:attrNameLst>
                                          <p:attrName>style.visibility</p:attrName>
                                        </p:attrNameLst>
                                      </p:cBhvr>
                                      <p:to>
                                        <p:strVal val="visible"/>
                                      </p:to>
                                    </p:set>
                                    <p:anim calcmode="lin" valueType="num">
                                      <p:cBhvr additive="base">
                                        <p:cTn id="47" dur="500" fill="hold"/>
                                        <p:tgtEl>
                                          <p:spTgt spid="209924">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09924">
                                            <p:txEl>
                                              <p:pRg st="0" end="0"/>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209924">
                                            <p:txEl>
                                              <p:pRg st="1" end="1"/>
                                            </p:txEl>
                                          </p:spTgt>
                                        </p:tgtEl>
                                        <p:attrNameLst>
                                          <p:attrName>style.visibility</p:attrName>
                                        </p:attrNameLst>
                                      </p:cBhvr>
                                      <p:to>
                                        <p:strVal val="visible"/>
                                      </p:to>
                                    </p:set>
                                    <p:anim calcmode="lin" valueType="num">
                                      <p:cBhvr additive="base">
                                        <p:cTn id="52" dur="500" fill="hold"/>
                                        <p:tgtEl>
                                          <p:spTgt spid="209924">
                                            <p:txEl>
                                              <p:pRg st="1" end="1"/>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209924">
                                            <p:txEl>
                                              <p:pRg st="1" end="1"/>
                                            </p:txEl>
                                          </p:spTgt>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209924">
                                            <p:txEl>
                                              <p:pRg st="2" end="2"/>
                                            </p:txEl>
                                          </p:spTgt>
                                        </p:tgtEl>
                                        <p:attrNameLst>
                                          <p:attrName>style.visibility</p:attrName>
                                        </p:attrNameLst>
                                      </p:cBhvr>
                                      <p:to>
                                        <p:strVal val="visible"/>
                                      </p:to>
                                    </p:set>
                                    <p:anim calcmode="lin" valueType="num">
                                      <p:cBhvr additive="base">
                                        <p:cTn id="57" dur="500" fill="hold"/>
                                        <p:tgtEl>
                                          <p:spTgt spid="209924">
                                            <p:txEl>
                                              <p:pRg st="2" end="2"/>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209924">
                                            <p:txEl>
                                              <p:pRg st="2" end="2"/>
                                            </p:txEl>
                                          </p:spTgt>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5500"/>
                            </p:stCondLst>
                            <p:childTnLst>
                              <p:par>
                                <p:cTn id="60" presetID="2" presetClass="entr" presetSubtype="2" fill="hold" grpId="0" nodeType="afterEffect">
                                  <p:stCondLst>
                                    <p:cond delay="0"/>
                                  </p:stCondLst>
                                  <p:childTnLst>
                                    <p:set>
                                      <p:cBhvr>
                                        <p:cTn id="61" dur="1" fill="hold">
                                          <p:stCondLst>
                                            <p:cond delay="0"/>
                                          </p:stCondLst>
                                        </p:cTn>
                                        <p:tgtEl>
                                          <p:spTgt spid="209924">
                                            <p:txEl>
                                              <p:pRg st="3" end="3"/>
                                            </p:txEl>
                                          </p:spTgt>
                                        </p:tgtEl>
                                        <p:attrNameLst>
                                          <p:attrName>style.visibility</p:attrName>
                                        </p:attrNameLst>
                                      </p:cBhvr>
                                      <p:to>
                                        <p:strVal val="visible"/>
                                      </p:to>
                                    </p:set>
                                    <p:anim calcmode="lin" valueType="num">
                                      <p:cBhvr additive="base">
                                        <p:cTn id="62" dur="500" fill="hold"/>
                                        <p:tgtEl>
                                          <p:spTgt spid="209924">
                                            <p:txEl>
                                              <p:pRg st="3" end="3"/>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09924">
                                            <p:txEl>
                                              <p:pRg st="3" end="3"/>
                                            </p:txEl>
                                          </p:spTgt>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6000"/>
                            </p:stCondLst>
                            <p:childTnLst>
                              <p:par>
                                <p:cTn id="65" presetID="2" presetClass="entr" presetSubtype="2" fill="hold" grpId="0" nodeType="afterEffect">
                                  <p:stCondLst>
                                    <p:cond delay="0"/>
                                  </p:stCondLst>
                                  <p:childTnLst>
                                    <p:set>
                                      <p:cBhvr>
                                        <p:cTn id="66" dur="1" fill="hold">
                                          <p:stCondLst>
                                            <p:cond delay="0"/>
                                          </p:stCondLst>
                                        </p:cTn>
                                        <p:tgtEl>
                                          <p:spTgt spid="209924">
                                            <p:txEl>
                                              <p:pRg st="4" end="4"/>
                                            </p:txEl>
                                          </p:spTgt>
                                        </p:tgtEl>
                                        <p:attrNameLst>
                                          <p:attrName>style.visibility</p:attrName>
                                        </p:attrNameLst>
                                      </p:cBhvr>
                                      <p:to>
                                        <p:strVal val="visible"/>
                                      </p:to>
                                    </p:set>
                                    <p:anim calcmode="lin" valueType="num">
                                      <p:cBhvr additive="base">
                                        <p:cTn id="67" dur="500" fill="hold"/>
                                        <p:tgtEl>
                                          <p:spTgt spid="209924">
                                            <p:txEl>
                                              <p:pRg st="4" end="4"/>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0992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autoUpdateAnimBg="0"/>
      <p:bldP spid="209923" grpId="0" build="p" autoUpdateAnimBg="0" advAuto="0"/>
      <p:bldP spid="209924" grpId="0" build="p" autoUpdateAnimBg="0" advAuto="0"/>
      <p:bldP spid="209925" grpId="0" autoUpdateAnimBg="0"/>
      <p:bldP spid="20992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Espace réservé du pied de page 4"/>
          <p:cNvSpPr>
            <a:spLocks noGrp="1"/>
          </p:cNvSpPr>
          <p:nvPr>
            <p:ph type="ftr" sz="quarter" idx="11"/>
          </p:nvPr>
        </p:nvSpPr>
        <p:spPr/>
        <p:txBody>
          <a:bodyPr/>
          <a:lstStyle/>
          <a:p>
            <a:r>
              <a:rPr lang="en-US" altLang="fr-FR"/>
              <a:t>Operating Systems II</a:t>
            </a:r>
          </a:p>
        </p:txBody>
      </p:sp>
      <p:sp>
        <p:nvSpPr>
          <p:cNvPr id="28" name="Espace réservé du numéro de diapositive 5"/>
          <p:cNvSpPr>
            <a:spLocks noGrp="1"/>
          </p:cNvSpPr>
          <p:nvPr>
            <p:ph type="sldNum" sz="quarter" idx="12"/>
          </p:nvPr>
        </p:nvSpPr>
        <p:spPr/>
        <p:txBody>
          <a:bodyPr/>
          <a:lstStyle/>
          <a:p>
            <a:fld id="{FE9E4D18-E811-48A5-ACB4-99B617607A0D}" type="slidenum">
              <a:rPr lang="en-US" altLang="fr-FR"/>
              <a:pPr/>
              <a:t>27</a:t>
            </a:fld>
            <a:endParaRPr lang="en-US" altLang="fr-FR"/>
          </a:p>
        </p:txBody>
      </p:sp>
      <p:sp>
        <p:nvSpPr>
          <p:cNvPr id="211970" name="Rectangle 2"/>
          <p:cNvSpPr>
            <a:spLocks noGrp="1" noChangeArrowheads="1"/>
          </p:cNvSpPr>
          <p:nvPr>
            <p:ph type="title"/>
          </p:nvPr>
        </p:nvSpPr>
        <p:spPr/>
        <p:txBody>
          <a:bodyPr/>
          <a:lstStyle/>
          <a:p>
            <a:r>
              <a:rPr lang="en-GB" altLang="fr-FR"/>
              <a:t>Philosophers</a:t>
            </a:r>
          </a:p>
        </p:txBody>
      </p:sp>
      <p:sp>
        <p:nvSpPr>
          <p:cNvPr id="211971" name="Rectangle 3"/>
          <p:cNvSpPr>
            <a:spLocks noGrp="1" noChangeArrowheads="1"/>
          </p:cNvSpPr>
          <p:nvPr>
            <p:ph type="body" idx="1"/>
          </p:nvPr>
        </p:nvSpPr>
        <p:spPr>
          <a:xfrm>
            <a:off x="2743200" y="0"/>
            <a:ext cx="7772400" cy="685800"/>
          </a:xfrm>
        </p:spPr>
        <p:txBody>
          <a:bodyPr/>
          <a:lstStyle/>
          <a:p>
            <a:endParaRPr lang="fr-FR" altLang="fr-FR"/>
          </a:p>
        </p:txBody>
      </p:sp>
      <p:sp>
        <p:nvSpPr>
          <p:cNvPr id="211973" name="Oval 5"/>
          <p:cNvSpPr>
            <a:spLocks noChangeArrowheads="1"/>
          </p:cNvSpPr>
          <p:nvPr/>
        </p:nvSpPr>
        <p:spPr bwMode="auto">
          <a:xfrm>
            <a:off x="2438400" y="1905000"/>
            <a:ext cx="4343400" cy="434340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1974" name="AutoShape 6"/>
          <p:cNvSpPr>
            <a:spLocks noChangeArrowheads="1"/>
          </p:cNvSpPr>
          <p:nvPr/>
        </p:nvSpPr>
        <p:spPr bwMode="auto">
          <a:xfrm>
            <a:off x="2895600" y="3124200"/>
            <a:ext cx="838200" cy="9144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1975" name="AutoShape 7"/>
          <p:cNvSpPr>
            <a:spLocks noChangeArrowheads="1"/>
          </p:cNvSpPr>
          <p:nvPr/>
        </p:nvSpPr>
        <p:spPr bwMode="auto">
          <a:xfrm>
            <a:off x="4267200" y="2209800"/>
            <a:ext cx="838200" cy="9144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1976" name="AutoShape 8"/>
          <p:cNvSpPr>
            <a:spLocks noChangeArrowheads="1"/>
          </p:cNvSpPr>
          <p:nvPr/>
        </p:nvSpPr>
        <p:spPr bwMode="auto">
          <a:xfrm>
            <a:off x="5486400" y="2971800"/>
            <a:ext cx="838200" cy="9144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1977" name="AutoShape 9"/>
          <p:cNvSpPr>
            <a:spLocks noChangeArrowheads="1"/>
          </p:cNvSpPr>
          <p:nvPr/>
        </p:nvSpPr>
        <p:spPr bwMode="auto">
          <a:xfrm>
            <a:off x="3352800" y="4800600"/>
            <a:ext cx="838200" cy="9144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1978" name="AutoShape 10"/>
          <p:cNvSpPr>
            <a:spLocks noChangeArrowheads="1"/>
          </p:cNvSpPr>
          <p:nvPr/>
        </p:nvSpPr>
        <p:spPr bwMode="auto">
          <a:xfrm>
            <a:off x="5257800" y="4572000"/>
            <a:ext cx="838200" cy="9144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1991" name="Freeform 23"/>
          <p:cNvSpPr>
            <a:spLocks/>
          </p:cNvSpPr>
          <p:nvPr/>
        </p:nvSpPr>
        <p:spPr bwMode="auto">
          <a:xfrm rot="3048530">
            <a:off x="3199607" y="2591594"/>
            <a:ext cx="1035050" cy="388937"/>
          </a:xfrm>
          <a:custGeom>
            <a:avLst/>
            <a:gdLst>
              <a:gd name="T0" fmla="*/ 19 w 652"/>
              <a:gd name="T1" fmla="*/ 168 h 245"/>
              <a:gd name="T2" fmla="*/ 137 w 652"/>
              <a:gd name="T3" fmla="*/ 215 h 245"/>
              <a:gd name="T4" fmla="*/ 313 w 652"/>
              <a:gd name="T5" fmla="*/ 203 h 245"/>
              <a:gd name="T6" fmla="*/ 384 w 652"/>
              <a:gd name="T7" fmla="*/ 180 h 245"/>
              <a:gd name="T8" fmla="*/ 443 w 652"/>
              <a:gd name="T9" fmla="*/ 121 h 245"/>
              <a:gd name="T10" fmla="*/ 407 w 652"/>
              <a:gd name="T11" fmla="*/ 97 h 245"/>
              <a:gd name="T12" fmla="*/ 55 w 652"/>
              <a:gd name="T13" fmla="*/ 133 h 245"/>
              <a:gd name="T14" fmla="*/ 125 w 652"/>
              <a:gd name="T15" fmla="*/ 215 h 245"/>
              <a:gd name="T16" fmla="*/ 337 w 652"/>
              <a:gd name="T17" fmla="*/ 227 h 245"/>
              <a:gd name="T18" fmla="*/ 443 w 652"/>
              <a:gd name="T19" fmla="*/ 180 h 245"/>
              <a:gd name="T20" fmla="*/ 502 w 652"/>
              <a:gd name="T21" fmla="*/ 191 h 245"/>
              <a:gd name="T22" fmla="*/ 537 w 652"/>
              <a:gd name="T23" fmla="*/ 203 h 245"/>
              <a:gd name="T24" fmla="*/ 619 w 652"/>
              <a:gd name="T25" fmla="*/ 180 h 245"/>
              <a:gd name="T26" fmla="*/ 478 w 652"/>
              <a:gd name="T27" fmla="*/ 133 h 245"/>
              <a:gd name="T28" fmla="*/ 490 w 652"/>
              <a:gd name="T29" fmla="*/ 97 h 245"/>
              <a:gd name="T30" fmla="*/ 572 w 652"/>
              <a:gd name="T31" fmla="*/ 62 h 245"/>
              <a:gd name="T32" fmla="*/ 478 w 652"/>
              <a:gd name="T33" fmla="*/ 74 h 245"/>
              <a:gd name="T34" fmla="*/ 513 w 652"/>
              <a:gd name="T35" fmla="*/ 50 h 245"/>
              <a:gd name="T36" fmla="*/ 619 w 652"/>
              <a:gd name="T37" fmla="*/ 38 h 245"/>
              <a:gd name="T38" fmla="*/ 466 w 652"/>
              <a:gd name="T39" fmla="*/ 38 h 245"/>
              <a:gd name="T40" fmla="*/ 231 w 652"/>
              <a:gd name="T41" fmla="*/ 13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245">
                <a:moveTo>
                  <a:pt x="19" y="168"/>
                </a:moveTo>
                <a:cubicBezTo>
                  <a:pt x="62" y="182"/>
                  <a:pt x="92" y="204"/>
                  <a:pt x="137" y="215"/>
                </a:cubicBezTo>
                <a:cubicBezTo>
                  <a:pt x="196" y="211"/>
                  <a:pt x="255" y="211"/>
                  <a:pt x="313" y="203"/>
                </a:cubicBezTo>
                <a:cubicBezTo>
                  <a:pt x="338" y="200"/>
                  <a:pt x="384" y="180"/>
                  <a:pt x="384" y="180"/>
                </a:cubicBezTo>
                <a:cubicBezTo>
                  <a:pt x="394" y="173"/>
                  <a:pt x="447" y="143"/>
                  <a:pt x="443" y="121"/>
                </a:cubicBezTo>
                <a:cubicBezTo>
                  <a:pt x="440" y="107"/>
                  <a:pt x="419" y="105"/>
                  <a:pt x="407" y="97"/>
                </a:cubicBezTo>
                <a:cubicBezTo>
                  <a:pt x="249" y="104"/>
                  <a:pt x="178" y="91"/>
                  <a:pt x="55" y="133"/>
                </a:cubicBezTo>
                <a:cubicBezTo>
                  <a:pt x="0" y="214"/>
                  <a:pt x="46" y="203"/>
                  <a:pt x="125" y="215"/>
                </a:cubicBezTo>
                <a:cubicBezTo>
                  <a:pt x="212" y="245"/>
                  <a:pt x="220" y="236"/>
                  <a:pt x="337" y="227"/>
                </a:cubicBezTo>
                <a:cubicBezTo>
                  <a:pt x="420" y="198"/>
                  <a:pt x="386" y="216"/>
                  <a:pt x="443" y="180"/>
                </a:cubicBezTo>
                <a:cubicBezTo>
                  <a:pt x="463" y="184"/>
                  <a:pt x="483" y="186"/>
                  <a:pt x="502" y="191"/>
                </a:cubicBezTo>
                <a:cubicBezTo>
                  <a:pt x="514" y="194"/>
                  <a:pt x="525" y="203"/>
                  <a:pt x="537" y="203"/>
                </a:cubicBezTo>
                <a:cubicBezTo>
                  <a:pt x="548" y="203"/>
                  <a:pt x="605" y="184"/>
                  <a:pt x="619" y="180"/>
                </a:cubicBezTo>
                <a:cubicBezTo>
                  <a:pt x="597" y="92"/>
                  <a:pt x="570" y="121"/>
                  <a:pt x="478" y="133"/>
                </a:cubicBezTo>
                <a:cubicBezTo>
                  <a:pt x="482" y="121"/>
                  <a:pt x="478" y="101"/>
                  <a:pt x="490" y="97"/>
                </a:cubicBezTo>
                <a:cubicBezTo>
                  <a:pt x="587" y="61"/>
                  <a:pt x="652" y="115"/>
                  <a:pt x="572" y="62"/>
                </a:cubicBezTo>
                <a:cubicBezTo>
                  <a:pt x="541" y="66"/>
                  <a:pt x="509" y="80"/>
                  <a:pt x="478" y="74"/>
                </a:cubicBezTo>
                <a:cubicBezTo>
                  <a:pt x="464" y="71"/>
                  <a:pt x="499" y="53"/>
                  <a:pt x="513" y="50"/>
                </a:cubicBezTo>
                <a:cubicBezTo>
                  <a:pt x="547" y="41"/>
                  <a:pt x="584" y="42"/>
                  <a:pt x="619" y="38"/>
                </a:cubicBezTo>
                <a:cubicBezTo>
                  <a:pt x="561" y="0"/>
                  <a:pt x="528" y="19"/>
                  <a:pt x="466" y="38"/>
                </a:cubicBezTo>
                <a:cubicBezTo>
                  <a:pt x="377" y="98"/>
                  <a:pt x="341" y="133"/>
                  <a:pt x="231" y="133"/>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1992" name="Freeform 24"/>
          <p:cNvSpPr>
            <a:spLocks/>
          </p:cNvSpPr>
          <p:nvPr/>
        </p:nvSpPr>
        <p:spPr bwMode="auto">
          <a:xfrm rot="-992984">
            <a:off x="2743200" y="4191000"/>
            <a:ext cx="1035050" cy="388938"/>
          </a:xfrm>
          <a:custGeom>
            <a:avLst/>
            <a:gdLst>
              <a:gd name="T0" fmla="*/ 19 w 652"/>
              <a:gd name="T1" fmla="*/ 168 h 245"/>
              <a:gd name="T2" fmla="*/ 137 w 652"/>
              <a:gd name="T3" fmla="*/ 215 h 245"/>
              <a:gd name="T4" fmla="*/ 313 w 652"/>
              <a:gd name="T5" fmla="*/ 203 h 245"/>
              <a:gd name="T6" fmla="*/ 384 w 652"/>
              <a:gd name="T7" fmla="*/ 180 h 245"/>
              <a:gd name="T8" fmla="*/ 443 w 652"/>
              <a:gd name="T9" fmla="*/ 121 h 245"/>
              <a:gd name="T10" fmla="*/ 407 w 652"/>
              <a:gd name="T11" fmla="*/ 97 h 245"/>
              <a:gd name="T12" fmla="*/ 55 w 652"/>
              <a:gd name="T13" fmla="*/ 133 h 245"/>
              <a:gd name="T14" fmla="*/ 125 w 652"/>
              <a:gd name="T15" fmla="*/ 215 h 245"/>
              <a:gd name="T16" fmla="*/ 337 w 652"/>
              <a:gd name="T17" fmla="*/ 227 h 245"/>
              <a:gd name="T18" fmla="*/ 443 w 652"/>
              <a:gd name="T19" fmla="*/ 180 h 245"/>
              <a:gd name="T20" fmla="*/ 502 w 652"/>
              <a:gd name="T21" fmla="*/ 191 h 245"/>
              <a:gd name="T22" fmla="*/ 537 w 652"/>
              <a:gd name="T23" fmla="*/ 203 h 245"/>
              <a:gd name="T24" fmla="*/ 619 w 652"/>
              <a:gd name="T25" fmla="*/ 180 h 245"/>
              <a:gd name="T26" fmla="*/ 478 w 652"/>
              <a:gd name="T27" fmla="*/ 133 h 245"/>
              <a:gd name="T28" fmla="*/ 490 w 652"/>
              <a:gd name="T29" fmla="*/ 97 h 245"/>
              <a:gd name="T30" fmla="*/ 572 w 652"/>
              <a:gd name="T31" fmla="*/ 62 h 245"/>
              <a:gd name="T32" fmla="*/ 478 w 652"/>
              <a:gd name="T33" fmla="*/ 74 h 245"/>
              <a:gd name="T34" fmla="*/ 513 w 652"/>
              <a:gd name="T35" fmla="*/ 50 h 245"/>
              <a:gd name="T36" fmla="*/ 619 w 652"/>
              <a:gd name="T37" fmla="*/ 38 h 245"/>
              <a:gd name="T38" fmla="*/ 466 w 652"/>
              <a:gd name="T39" fmla="*/ 38 h 245"/>
              <a:gd name="T40" fmla="*/ 231 w 652"/>
              <a:gd name="T41" fmla="*/ 13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245">
                <a:moveTo>
                  <a:pt x="19" y="168"/>
                </a:moveTo>
                <a:cubicBezTo>
                  <a:pt x="62" y="182"/>
                  <a:pt x="92" y="204"/>
                  <a:pt x="137" y="215"/>
                </a:cubicBezTo>
                <a:cubicBezTo>
                  <a:pt x="196" y="211"/>
                  <a:pt x="255" y="211"/>
                  <a:pt x="313" y="203"/>
                </a:cubicBezTo>
                <a:cubicBezTo>
                  <a:pt x="338" y="200"/>
                  <a:pt x="384" y="180"/>
                  <a:pt x="384" y="180"/>
                </a:cubicBezTo>
                <a:cubicBezTo>
                  <a:pt x="394" y="173"/>
                  <a:pt x="447" y="143"/>
                  <a:pt x="443" y="121"/>
                </a:cubicBezTo>
                <a:cubicBezTo>
                  <a:pt x="440" y="107"/>
                  <a:pt x="419" y="105"/>
                  <a:pt x="407" y="97"/>
                </a:cubicBezTo>
                <a:cubicBezTo>
                  <a:pt x="249" y="104"/>
                  <a:pt x="178" y="91"/>
                  <a:pt x="55" y="133"/>
                </a:cubicBezTo>
                <a:cubicBezTo>
                  <a:pt x="0" y="214"/>
                  <a:pt x="46" y="203"/>
                  <a:pt x="125" y="215"/>
                </a:cubicBezTo>
                <a:cubicBezTo>
                  <a:pt x="212" y="245"/>
                  <a:pt x="220" y="236"/>
                  <a:pt x="337" y="227"/>
                </a:cubicBezTo>
                <a:cubicBezTo>
                  <a:pt x="420" y="198"/>
                  <a:pt x="386" y="216"/>
                  <a:pt x="443" y="180"/>
                </a:cubicBezTo>
                <a:cubicBezTo>
                  <a:pt x="463" y="184"/>
                  <a:pt x="483" y="186"/>
                  <a:pt x="502" y="191"/>
                </a:cubicBezTo>
                <a:cubicBezTo>
                  <a:pt x="514" y="194"/>
                  <a:pt x="525" y="203"/>
                  <a:pt x="537" y="203"/>
                </a:cubicBezTo>
                <a:cubicBezTo>
                  <a:pt x="548" y="203"/>
                  <a:pt x="605" y="184"/>
                  <a:pt x="619" y="180"/>
                </a:cubicBezTo>
                <a:cubicBezTo>
                  <a:pt x="597" y="92"/>
                  <a:pt x="570" y="121"/>
                  <a:pt x="478" y="133"/>
                </a:cubicBezTo>
                <a:cubicBezTo>
                  <a:pt x="482" y="121"/>
                  <a:pt x="478" y="101"/>
                  <a:pt x="490" y="97"/>
                </a:cubicBezTo>
                <a:cubicBezTo>
                  <a:pt x="587" y="61"/>
                  <a:pt x="652" y="115"/>
                  <a:pt x="572" y="62"/>
                </a:cubicBezTo>
                <a:cubicBezTo>
                  <a:pt x="541" y="66"/>
                  <a:pt x="509" y="80"/>
                  <a:pt x="478" y="74"/>
                </a:cubicBezTo>
                <a:cubicBezTo>
                  <a:pt x="464" y="71"/>
                  <a:pt x="499" y="53"/>
                  <a:pt x="513" y="50"/>
                </a:cubicBezTo>
                <a:cubicBezTo>
                  <a:pt x="547" y="41"/>
                  <a:pt x="584" y="42"/>
                  <a:pt x="619" y="38"/>
                </a:cubicBezTo>
                <a:cubicBezTo>
                  <a:pt x="561" y="0"/>
                  <a:pt x="528" y="19"/>
                  <a:pt x="466" y="38"/>
                </a:cubicBezTo>
                <a:cubicBezTo>
                  <a:pt x="377" y="98"/>
                  <a:pt x="341" y="133"/>
                  <a:pt x="231" y="133"/>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1993" name="Freeform 25"/>
          <p:cNvSpPr>
            <a:spLocks/>
          </p:cNvSpPr>
          <p:nvPr/>
        </p:nvSpPr>
        <p:spPr bwMode="auto">
          <a:xfrm rot="-13227068">
            <a:off x="5029200" y="2590800"/>
            <a:ext cx="1035050" cy="388938"/>
          </a:xfrm>
          <a:custGeom>
            <a:avLst/>
            <a:gdLst>
              <a:gd name="T0" fmla="*/ 19 w 652"/>
              <a:gd name="T1" fmla="*/ 168 h 245"/>
              <a:gd name="T2" fmla="*/ 137 w 652"/>
              <a:gd name="T3" fmla="*/ 215 h 245"/>
              <a:gd name="T4" fmla="*/ 313 w 652"/>
              <a:gd name="T5" fmla="*/ 203 h 245"/>
              <a:gd name="T6" fmla="*/ 384 w 652"/>
              <a:gd name="T7" fmla="*/ 180 h 245"/>
              <a:gd name="T8" fmla="*/ 443 w 652"/>
              <a:gd name="T9" fmla="*/ 121 h 245"/>
              <a:gd name="T10" fmla="*/ 407 w 652"/>
              <a:gd name="T11" fmla="*/ 97 h 245"/>
              <a:gd name="T12" fmla="*/ 55 w 652"/>
              <a:gd name="T13" fmla="*/ 133 h 245"/>
              <a:gd name="T14" fmla="*/ 125 w 652"/>
              <a:gd name="T15" fmla="*/ 215 h 245"/>
              <a:gd name="T16" fmla="*/ 337 w 652"/>
              <a:gd name="T17" fmla="*/ 227 h 245"/>
              <a:gd name="T18" fmla="*/ 443 w 652"/>
              <a:gd name="T19" fmla="*/ 180 h 245"/>
              <a:gd name="T20" fmla="*/ 502 w 652"/>
              <a:gd name="T21" fmla="*/ 191 h 245"/>
              <a:gd name="T22" fmla="*/ 537 w 652"/>
              <a:gd name="T23" fmla="*/ 203 h 245"/>
              <a:gd name="T24" fmla="*/ 619 w 652"/>
              <a:gd name="T25" fmla="*/ 180 h 245"/>
              <a:gd name="T26" fmla="*/ 478 w 652"/>
              <a:gd name="T27" fmla="*/ 133 h 245"/>
              <a:gd name="T28" fmla="*/ 490 w 652"/>
              <a:gd name="T29" fmla="*/ 97 h 245"/>
              <a:gd name="T30" fmla="*/ 572 w 652"/>
              <a:gd name="T31" fmla="*/ 62 h 245"/>
              <a:gd name="T32" fmla="*/ 478 w 652"/>
              <a:gd name="T33" fmla="*/ 74 h 245"/>
              <a:gd name="T34" fmla="*/ 513 w 652"/>
              <a:gd name="T35" fmla="*/ 50 h 245"/>
              <a:gd name="T36" fmla="*/ 619 w 652"/>
              <a:gd name="T37" fmla="*/ 38 h 245"/>
              <a:gd name="T38" fmla="*/ 466 w 652"/>
              <a:gd name="T39" fmla="*/ 38 h 245"/>
              <a:gd name="T40" fmla="*/ 231 w 652"/>
              <a:gd name="T41" fmla="*/ 13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245">
                <a:moveTo>
                  <a:pt x="19" y="168"/>
                </a:moveTo>
                <a:cubicBezTo>
                  <a:pt x="62" y="182"/>
                  <a:pt x="92" y="204"/>
                  <a:pt x="137" y="215"/>
                </a:cubicBezTo>
                <a:cubicBezTo>
                  <a:pt x="196" y="211"/>
                  <a:pt x="255" y="211"/>
                  <a:pt x="313" y="203"/>
                </a:cubicBezTo>
                <a:cubicBezTo>
                  <a:pt x="338" y="200"/>
                  <a:pt x="384" y="180"/>
                  <a:pt x="384" y="180"/>
                </a:cubicBezTo>
                <a:cubicBezTo>
                  <a:pt x="394" y="173"/>
                  <a:pt x="447" y="143"/>
                  <a:pt x="443" y="121"/>
                </a:cubicBezTo>
                <a:cubicBezTo>
                  <a:pt x="440" y="107"/>
                  <a:pt x="419" y="105"/>
                  <a:pt x="407" y="97"/>
                </a:cubicBezTo>
                <a:cubicBezTo>
                  <a:pt x="249" y="104"/>
                  <a:pt x="178" y="91"/>
                  <a:pt x="55" y="133"/>
                </a:cubicBezTo>
                <a:cubicBezTo>
                  <a:pt x="0" y="214"/>
                  <a:pt x="46" y="203"/>
                  <a:pt x="125" y="215"/>
                </a:cubicBezTo>
                <a:cubicBezTo>
                  <a:pt x="212" y="245"/>
                  <a:pt x="220" y="236"/>
                  <a:pt x="337" y="227"/>
                </a:cubicBezTo>
                <a:cubicBezTo>
                  <a:pt x="420" y="198"/>
                  <a:pt x="386" y="216"/>
                  <a:pt x="443" y="180"/>
                </a:cubicBezTo>
                <a:cubicBezTo>
                  <a:pt x="463" y="184"/>
                  <a:pt x="483" y="186"/>
                  <a:pt x="502" y="191"/>
                </a:cubicBezTo>
                <a:cubicBezTo>
                  <a:pt x="514" y="194"/>
                  <a:pt x="525" y="203"/>
                  <a:pt x="537" y="203"/>
                </a:cubicBezTo>
                <a:cubicBezTo>
                  <a:pt x="548" y="203"/>
                  <a:pt x="605" y="184"/>
                  <a:pt x="619" y="180"/>
                </a:cubicBezTo>
                <a:cubicBezTo>
                  <a:pt x="597" y="92"/>
                  <a:pt x="570" y="121"/>
                  <a:pt x="478" y="133"/>
                </a:cubicBezTo>
                <a:cubicBezTo>
                  <a:pt x="482" y="121"/>
                  <a:pt x="478" y="101"/>
                  <a:pt x="490" y="97"/>
                </a:cubicBezTo>
                <a:cubicBezTo>
                  <a:pt x="587" y="61"/>
                  <a:pt x="652" y="115"/>
                  <a:pt x="572" y="62"/>
                </a:cubicBezTo>
                <a:cubicBezTo>
                  <a:pt x="541" y="66"/>
                  <a:pt x="509" y="80"/>
                  <a:pt x="478" y="74"/>
                </a:cubicBezTo>
                <a:cubicBezTo>
                  <a:pt x="464" y="71"/>
                  <a:pt x="499" y="53"/>
                  <a:pt x="513" y="50"/>
                </a:cubicBezTo>
                <a:cubicBezTo>
                  <a:pt x="547" y="41"/>
                  <a:pt x="584" y="42"/>
                  <a:pt x="619" y="38"/>
                </a:cubicBezTo>
                <a:cubicBezTo>
                  <a:pt x="561" y="0"/>
                  <a:pt x="528" y="19"/>
                  <a:pt x="466" y="38"/>
                </a:cubicBezTo>
                <a:cubicBezTo>
                  <a:pt x="377" y="98"/>
                  <a:pt x="341" y="133"/>
                  <a:pt x="231" y="133"/>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1994" name="Freeform 26"/>
          <p:cNvSpPr>
            <a:spLocks/>
          </p:cNvSpPr>
          <p:nvPr/>
        </p:nvSpPr>
        <p:spPr bwMode="auto">
          <a:xfrm rot="-9631015">
            <a:off x="5486400" y="4114800"/>
            <a:ext cx="1035050" cy="388938"/>
          </a:xfrm>
          <a:custGeom>
            <a:avLst/>
            <a:gdLst>
              <a:gd name="T0" fmla="*/ 19 w 652"/>
              <a:gd name="T1" fmla="*/ 168 h 245"/>
              <a:gd name="T2" fmla="*/ 137 w 652"/>
              <a:gd name="T3" fmla="*/ 215 h 245"/>
              <a:gd name="T4" fmla="*/ 313 w 652"/>
              <a:gd name="T5" fmla="*/ 203 h 245"/>
              <a:gd name="T6" fmla="*/ 384 w 652"/>
              <a:gd name="T7" fmla="*/ 180 h 245"/>
              <a:gd name="T8" fmla="*/ 443 w 652"/>
              <a:gd name="T9" fmla="*/ 121 h 245"/>
              <a:gd name="T10" fmla="*/ 407 w 652"/>
              <a:gd name="T11" fmla="*/ 97 h 245"/>
              <a:gd name="T12" fmla="*/ 55 w 652"/>
              <a:gd name="T13" fmla="*/ 133 h 245"/>
              <a:gd name="T14" fmla="*/ 125 w 652"/>
              <a:gd name="T15" fmla="*/ 215 h 245"/>
              <a:gd name="T16" fmla="*/ 337 w 652"/>
              <a:gd name="T17" fmla="*/ 227 h 245"/>
              <a:gd name="T18" fmla="*/ 443 w 652"/>
              <a:gd name="T19" fmla="*/ 180 h 245"/>
              <a:gd name="T20" fmla="*/ 502 w 652"/>
              <a:gd name="T21" fmla="*/ 191 h 245"/>
              <a:gd name="T22" fmla="*/ 537 w 652"/>
              <a:gd name="T23" fmla="*/ 203 h 245"/>
              <a:gd name="T24" fmla="*/ 619 w 652"/>
              <a:gd name="T25" fmla="*/ 180 h 245"/>
              <a:gd name="T26" fmla="*/ 478 w 652"/>
              <a:gd name="T27" fmla="*/ 133 h 245"/>
              <a:gd name="T28" fmla="*/ 490 w 652"/>
              <a:gd name="T29" fmla="*/ 97 h 245"/>
              <a:gd name="T30" fmla="*/ 572 w 652"/>
              <a:gd name="T31" fmla="*/ 62 h 245"/>
              <a:gd name="T32" fmla="*/ 478 w 652"/>
              <a:gd name="T33" fmla="*/ 74 h 245"/>
              <a:gd name="T34" fmla="*/ 513 w 652"/>
              <a:gd name="T35" fmla="*/ 50 h 245"/>
              <a:gd name="T36" fmla="*/ 619 w 652"/>
              <a:gd name="T37" fmla="*/ 38 h 245"/>
              <a:gd name="T38" fmla="*/ 466 w 652"/>
              <a:gd name="T39" fmla="*/ 38 h 245"/>
              <a:gd name="T40" fmla="*/ 231 w 652"/>
              <a:gd name="T41" fmla="*/ 13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245">
                <a:moveTo>
                  <a:pt x="19" y="168"/>
                </a:moveTo>
                <a:cubicBezTo>
                  <a:pt x="62" y="182"/>
                  <a:pt x="92" y="204"/>
                  <a:pt x="137" y="215"/>
                </a:cubicBezTo>
                <a:cubicBezTo>
                  <a:pt x="196" y="211"/>
                  <a:pt x="255" y="211"/>
                  <a:pt x="313" y="203"/>
                </a:cubicBezTo>
                <a:cubicBezTo>
                  <a:pt x="338" y="200"/>
                  <a:pt x="384" y="180"/>
                  <a:pt x="384" y="180"/>
                </a:cubicBezTo>
                <a:cubicBezTo>
                  <a:pt x="394" y="173"/>
                  <a:pt x="447" y="143"/>
                  <a:pt x="443" y="121"/>
                </a:cubicBezTo>
                <a:cubicBezTo>
                  <a:pt x="440" y="107"/>
                  <a:pt x="419" y="105"/>
                  <a:pt x="407" y="97"/>
                </a:cubicBezTo>
                <a:cubicBezTo>
                  <a:pt x="249" y="104"/>
                  <a:pt x="178" y="91"/>
                  <a:pt x="55" y="133"/>
                </a:cubicBezTo>
                <a:cubicBezTo>
                  <a:pt x="0" y="214"/>
                  <a:pt x="46" y="203"/>
                  <a:pt x="125" y="215"/>
                </a:cubicBezTo>
                <a:cubicBezTo>
                  <a:pt x="212" y="245"/>
                  <a:pt x="220" y="236"/>
                  <a:pt x="337" y="227"/>
                </a:cubicBezTo>
                <a:cubicBezTo>
                  <a:pt x="420" y="198"/>
                  <a:pt x="386" y="216"/>
                  <a:pt x="443" y="180"/>
                </a:cubicBezTo>
                <a:cubicBezTo>
                  <a:pt x="463" y="184"/>
                  <a:pt x="483" y="186"/>
                  <a:pt x="502" y="191"/>
                </a:cubicBezTo>
                <a:cubicBezTo>
                  <a:pt x="514" y="194"/>
                  <a:pt x="525" y="203"/>
                  <a:pt x="537" y="203"/>
                </a:cubicBezTo>
                <a:cubicBezTo>
                  <a:pt x="548" y="203"/>
                  <a:pt x="605" y="184"/>
                  <a:pt x="619" y="180"/>
                </a:cubicBezTo>
                <a:cubicBezTo>
                  <a:pt x="597" y="92"/>
                  <a:pt x="570" y="121"/>
                  <a:pt x="478" y="133"/>
                </a:cubicBezTo>
                <a:cubicBezTo>
                  <a:pt x="482" y="121"/>
                  <a:pt x="478" y="101"/>
                  <a:pt x="490" y="97"/>
                </a:cubicBezTo>
                <a:cubicBezTo>
                  <a:pt x="587" y="61"/>
                  <a:pt x="652" y="115"/>
                  <a:pt x="572" y="62"/>
                </a:cubicBezTo>
                <a:cubicBezTo>
                  <a:pt x="541" y="66"/>
                  <a:pt x="509" y="80"/>
                  <a:pt x="478" y="74"/>
                </a:cubicBezTo>
                <a:cubicBezTo>
                  <a:pt x="464" y="71"/>
                  <a:pt x="499" y="53"/>
                  <a:pt x="513" y="50"/>
                </a:cubicBezTo>
                <a:cubicBezTo>
                  <a:pt x="547" y="41"/>
                  <a:pt x="584" y="42"/>
                  <a:pt x="619" y="38"/>
                </a:cubicBezTo>
                <a:cubicBezTo>
                  <a:pt x="561" y="0"/>
                  <a:pt x="528" y="19"/>
                  <a:pt x="466" y="38"/>
                </a:cubicBezTo>
                <a:cubicBezTo>
                  <a:pt x="377" y="98"/>
                  <a:pt x="341" y="133"/>
                  <a:pt x="231" y="133"/>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1995" name="Freeform 27"/>
          <p:cNvSpPr>
            <a:spLocks/>
          </p:cNvSpPr>
          <p:nvPr/>
        </p:nvSpPr>
        <p:spPr bwMode="auto">
          <a:xfrm rot="-4607242">
            <a:off x="4172744" y="5199856"/>
            <a:ext cx="1035050" cy="388938"/>
          </a:xfrm>
          <a:custGeom>
            <a:avLst/>
            <a:gdLst>
              <a:gd name="T0" fmla="*/ 19 w 652"/>
              <a:gd name="T1" fmla="*/ 168 h 245"/>
              <a:gd name="T2" fmla="*/ 137 w 652"/>
              <a:gd name="T3" fmla="*/ 215 h 245"/>
              <a:gd name="T4" fmla="*/ 313 w 652"/>
              <a:gd name="T5" fmla="*/ 203 h 245"/>
              <a:gd name="T6" fmla="*/ 384 w 652"/>
              <a:gd name="T7" fmla="*/ 180 h 245"/>
              <a:gd name="T8" fmla="*/ 443 w 652"/>
              <a:gd name="T9" fmla="*/ 121 h 245"/>
              <a:gd name="T10" fmla="*/ 407 w 652"/>
              <a:gd name="T11" fmla="*/ 97 h 245"/>
              <a:gd name="T12" fmla="*/ 55 w 652"/>
              <a:gd name="T13" fmla="*/ 133 h 245"/>
              <a:gd name="T14" fmla="*/ 125 w 652"/>
              <a:gd name="T15" fmla="*/ 215 h 245"/>
              <a:gd name="T16" fmla="*/ 337 w 652"/>
              <a:gd name="T17" fmla="*/ 227 h 245"/>
              <a:gd name="T18" fmla="*/ 443 w 652"/>
              <a:gd name="T19" fmla="*/ 180 h 245"/>
              <a:gd name="T20" fmla="*/ 502 w 652"/>
              <a:gd name="T21" fmla="*/ 191 h 245"/>
              <a:gd name="T22" fmla="*/ 537 w 652"/>
              <a:gd name="T23" fmla="*/ 203 h 245"/>
              <a:gd name="T24" fmla="*/ 619 w 652"/>
              <a:gd name="T25" fmla="*/ 180 h 245"/>
              <a:gd name="T26" fmla="*/ 478 w 652"/>
              <a:gd name="T27" fmla="*/ 133 h 245"/>
              <a:gd name="T28" fmla="*/ 490 w 652"/>
              <a:gd name="T29" fmla="*/ 97 h 245"/>
              <a:gd name="T30" fmla="*/ 572 w 652"/>
              <a:gd name="T31" fmla="*/ 62 h 245"/>
              <a:gd name="T32" fmla="*/ 478 w 652"/>
              <a:gd name="T33" fmla="*/ 74 h 245"/>
              <a:gd name="T34" fmla="*/ 513 w 652"/>
              <a:gd name="T35" fmla="*/ 50 h 245"/>
              <a:gd name="T36" fmla="*/ 619 w 652"/>
              <a:gd name="T37" fmla="*/ 38 h 245"/>
              <a:gd name="T38" fmla="*/ 466 w 652"/>
              <a:gd name="T39" fmla="*/ 38 h 245"/>
              <a:gd name="T40" fmla="*/ 231 w 652"/>
              <a:gd name="T41" fmla="*/ 13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245">
                <a:moveTo>
                  <a:pt x="19" y="168"/>
                </a:moveTo>
                <a:cubicBezTo>
                  <a:pt x="62" y="182"/>
                  <a:pt x="92" y="204"/>
                  <a:pt x="137" y="215"/>
                </a:cubicBezTo>
                <a:cubicBezTo>
                  <a:pt x="196" y="211"/>
                  <a:pt x="255" y="211"/>
                  <a:pt x="313" y="203"/>
                </a:cubicBezTo>
                <a:cubicBezTo>
                  <a:pt x="338" y="200"/>
                  <a:pt x="384" y="180"/>
                  <a:pt x="384" y="180"/>
                </a:cubicBezTo>
                <a:cubicBezTo>
                  <a:pt x="394" y="173"/>
                  <a:pt x="447" y="143"/>
                  <a:pt x="443" y="121"/>
                </a:cubicBezTo>
                <a:cubicBezTo>
                  <a:pt x="440" y="107"/>
                  <a:pt x="419" y="105"/>
                  <a:pt x="407" y="97"/>
                </a:cubicBezTo>
                <a:cubicBezTo>
                  <a:pt x="249" y="104"/>
                  <a:pt x="178" y="91"/>
                  <a:pt x="55" y="133"/>
                </a:cubicBezTo>
                <a:cubicBezTo>
                  <a:pt x="0" y="214"/>
                  <a:pt x="46" y="203"/>
                  <a:pt x="125" y="215"/>
                </a:cubicBezTo>
                <a:cubicBezTo>
                  <a:pt x="212" y="245"/>
                  <a:pt x="220" y="236"/>
                  <a:pt x="337" y="227"/>
                </a:cubicBezTo>
                <a:cubicBezTo>
                  <a:pt x="420" y="198"/>
                  <a:pt x="386" y="216"/>
                  <a:pt x="443" y="180"/>
                </a:cubicBezTo>
                <a:cubicBezTo>
                  <a:pt x="463" y="184"/>
                  <a:pt x="483" y="186"/>
                  <a:pt x="502" y="191"/>
                </a:cubicBezTo>
                <a:cubicBezTo>
                  <a:pt x="514" y="194"/>
                  <a:pt x="525" y="203"/>
                  <a:pt x="537" y="203"/>
                </a:cubicBezTo>
                <a:cubicBezTo>
                  <a:pt x="548" y="203"/>
                  <a:pt x="605" y="184"/>
                  <a:pt x="619" y="180"/>
                </a:cubicBezTo>
                <a:cubicBezTo>
                  <a:pt x="597" y="92"/>
                  <a:pt x="570" y="121"/>
                  <a:pt x="478" y="133"/>
                </a:cubicBezTo>
                <a:cubicBezTo>
                  <a:pt x="482" y="121"/>
                  <a:pt x="478" y="101"/>
                  <a:pt x="490" y="97"/>
                </a:cubicBezTo>
                <a:cubicBezTo>
                  <a:pt x="587" y="61"/>
                  <a:pt x="652" y="115"/>
                  <a:pt x="572" y="62"/>
                </a:cubicBezTo>
                <a:cubicBezTo>
                  <a:pt x="541" y="66"/>
                  <a:pt x="509" y="80"/>
                  <a:pt x="478" y="74"/>
                </a:cubicBezTo>
                <a:cubicBezTo>
                  <a:pt x="464" y="71"/>
                  <a:pt x="499" y="53"/>
                  <a:pt x="513" y="50"/>
                </a:cubicBezTo>
                <a:cubicBezTo>
                  <a:pt x="547" y="41"/>
                  <a:pt x="584" y="42"/>
                  <a:pt x="619" y="38"/>
                </a:cubicBezTo>
                <a:cubicBezTo>
                  <a:pt x="561" y="0"/>
                  <a:pt x="528" y="19"/>
                  <a:pt x="466" y="38"/>
                </a:cubicBezTo>
                <a:cubicBezTo>
                  <a:pt x="377" y="98"/>
                  <a:pt x="341" y="133"/>
                  <a:pt x="231" y="133"/>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graphicFrame>
        <p:nvGraphicFramePr>
          <p:cNvPr id="211996" name="Object 28"/>
          <p:cNvGraphicFramePr>
            <a:graphicFrameLocks noChangeAspect="1"/>
          </p:cNvGraphicFramePr>
          <p:nvPr/>
        </p:nvGraphicFramePr>
        <p:xfrm>
          <a:off x="4267200" y="3581400"/>
          <a:ext cx="681038" cy="985838"/>
        </p:xfrm>
        <a:graphic>
          <a:graphicData uri="http://schemas.openxmlformats.org/presentationml/2006/ole">
            <mc:AlternateContent xmlns:mc="http://schemas.openxmlformats.org/markup-compatibility/2006">
              <mc:Choice xmlns:v="urn:schemas-microsoft-com:vml" Requires="v">
                <p:oleObj spid="_x0000_s212242" name="Clip" r:id="rId4" imgW="3467160" imgH="5018040" progId="MS_ClipArt_Gallery.2">
                  <p:embed/>
                </p:oleObj>
              </mc:Choice>
              <mc:Fallback>
                <p:oleObj name="Clip" r:id="rId4" imgW="3467160" imgH="5018040" progId="MS_ClipArt_Gallery.2">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3581400"/>
                        <a:ext cx="681038"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97" name="Object 29"/>
          <p:cNvGraphicFramePr>
            <a:graphicFrameLocks noChangeAspect="1"/>
          </p:cNvGraphicFramePr>
          <p:nvPr/>
        </p:nvGraphicFramePr>
        <p:xfrm>
          <a:off x="1600200" y="2514600"/>
          <a:ext cx="1211263" cy="998538"/>
        </p:xfrm>
        <a:graphic>
          <a:graphicData uri="http://schemas.openxmlformats.org/presentationml/2006/ole">
            <mc:AlternateContent xmlns:mc="http://schemas.openxmlformats.org/markup-compatibility/2006">
              <mc:Choice xmlns:v="urn:schemas-microsoft-com:vml" Requires="v">
                <p:oleObj spid="_x0000_s212243" name="Clip" r:id="rId6" imgW="4639680" imgH="3825720" progId="MS_ClipArt_Gallery.2">
                  <p:embed/>
                </p:oleObj>
              </mc:Choice>
              <mc:Fallback>
                <p:oleObj name="Clip" r:id="rId6" imgW="4639680" imgH="3825720" progId="MS_ClipArt_Gallery.2">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2514600"/>
                        <a:ext cx="1211263"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99" name="Object 31"/>
          <p:cNvGraphicFramePr>
            <a:graphicFrameLocks noChangeAspect="1"/>
          </p:cNvGraphicFramePr>
          <p:nvPr/>
        </p:nvGraphicFramePr>
        <p:xfrm>
          <a:off x="2057400" y="5257800"/>
          <a:ext cx="1211263" cy="998538"/>
        </p:xfrm>
        <a:graphic>
          <a:graphicData uri="http://schemas.openxmlformats.org/presentationml/2006/ole">
            <mc:AlternateContent xmlns:mc="http://schemas.openxmlformats.org/markup-compatibility/2006">
              <mc:Choice xmlns:v="urn:schemas-microsoft-com:vml" Requires="v">
                <p:oleObj spid="_x0000_s212244" name="Clip" r:id="rId8" imgW="4639680" imgH="3825720" progId="MS_ClipArt_Gallery.2">
                  <p:embed/>
                </p:oleObj>
              </mc:Choice>
              <mc:Fallback>
                <p:oleObj name="Clip" r:id="rId8" imgW="4639680" imgH="3825720" progId="MS_ClipArt_Gallery.2">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5257800"/>
                        <a:ext cx="1211263"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2000" name="Object 32"/>
          <p:cNvGraphicFramePr>
            <a:graphicFrameLocks noChangeAspect="1"/>
          </p:cNvGraphicFramePr>
          <p:nvPr/>
        </p:nvGraphicFramePr>
        <p:xfrm>
          <a:off x="4267200" y="838200"/>
          <a:ext cx="1211263" cy="998538"/>
        </p:xfrm>
        <a:graphic>
          <a:graphicData uri="http://schemas.openxmlformats.org/presentationml/2006/ole">
            <mc:AlternateContent xmlns:mc="http://schemas.openxmlformats.org/markup-compatibility/2006">
              <mc:Choice xmlns:v="urn:schemas-microsoft-com:vml" Requires="v">
                <p:oleObj spid="_x0000_s212245" name="Clip" r:id="rId9" imgW="4639680" imgH="3825720" progId="MS_ClipArt_Gallery.2">
                  <p:embed/>
                </p:oleObj>
              </mc:Choice>
              <mc:Fallback>
                <p:oleObj name="Clip" r:id="rId9" imgW="4639680" imgH="3825720" progId="MS_ClipArt_Gallery.2">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838200"/>
                        <a:ext cx="1211263"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2001" name="Object 33"/>
          <p:cNvGraphicFramePr>
            <a:graphicFrameLocks noChangeAspect="1"/>
          </p:cNvGraphicFramePr>
          <p:nvPr/>
        </p:nvGraphicFramePr>
        <p:xfrm>
          <a:off x="6934200" y="2362200"/>
          <a:ext cx="1211263" cy="998538"/>
        </p:xfrm>
        <a:graphic>
          <a:graphicData uri="http://schemas.openxmlformats.org/presentationml/2006/ole">
            <mc:AlternateContent xmlns:mc="http://schemas.openxmlformats.org/markup-compatibility/2006">
              <mc:Choice xmlns:v="urn:schemas-microsoft-com:vml" Requires="v">
                <p:oleObj spid="_x0000_s212246" name="Clip" r:id="rId10" imgW="4639680" imgH="3825720" progId="MS_ClipArt_Gallery.2">
                  <p:embed/>
                </p:oleObj>
              </mc:Choice>
              <mc:Fallback>
                <p:oleObj name="Clip" r:id="rId10" imgW="4639680" imgH="3825720" progId="MS_ClipArt_Gallery.2">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2362200"/>
                        <a:ext cx="1211263"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2002" name="Object 34"/>
          <p:cNvGraphicFramePr>
            <a:graphicFrameLocks noChangeAspect="1"/>
          </p:cNvGraphicFramePr>
          <p:nvPr/>
        </p:nvGraphicFramePr>
        <p:xfrm>
          <a:off x="6553200" y="5181600"/>
          <a:ext cx="1211263" cy="998538"/>
        </p:xfrm>
        <a:graphic>
          <a:graphicData uri="http://schemas.openxmlformats.org/presentationml/2006/ole">
            <mc:AlternateContent xmlns:mc="http://schemas.openxmlformats.org/markup-compatibility/2006">
              <mc:Choice xmlns:v="urn:schemas-microsoft-com:vml" Requires="v">
                <p:oleObj spid="_x0000_s212247" name="Clip" r:id="rId11" imgW="4639680" imgH="3825720" progId="MS_ClipArt_Gallery.2">
                  <p:embed/>
                </p:oleObj>
              </mc:Choice>
              <mc:Fallback>
                <p:oleObj name="Clip" r:id="rId11" imgW="4639680" imgH="3825720" progId="MS_ClipArt_Gallery.2">
                  <p:embed/>
                  <p:pic>
                    <p:nvPicPr>
                      <p:cNvPr id="0"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5181600"/>
                        <a:ext cx="1211263"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2003" name="Freeform 35"/>
          <p:cNvSpPr>
            <a:spLocks/>
          </p:cNvSpPr>
          <p:nvPr/>
        </p:nvSpPr>
        <p:spPr bwMode="auto">
          <a:xfrm>
            <a:off x="3175000" y="3430588"/>
            <a:ext cx="325438" cy="419100"/>
          </a:xfrm>
          <a:custGeom>
            <a:avLst/>
            <a:gdLst>
              <a:gd name="T0" fmla="*/ 0 w 205"/>
              <a:gd name="T1" fmla="*/ 74 h 264"/>
              <a:gd name="T2" fmla="*/ 129 w 205"/>
              <a:gd name="T3" fmla="*/ 86 h 264"/>
              <a:gd name="T4" fmla="*/ 117 w 205"/>
              <a:gd name="T5" fmla="*/ 122 h 264"/>
              <a:gd name="T6" fmla="*/ 106 w 205"/>
              <a:gd name="T7" fmla="*/ 169 h 264"/>
              <a:gd name="T8" fmla="*/ 117 w 205"/>
              <a:gd name="T9" fmla="*/ 98 h 264"/>
              <a:gd name="T10" fmla="*/ 82 w 205"/>
              <a:gd name="T11" fmla="*/ 74 h 264"/>
              <a:gd name="T12" fmla="*/ 11 w 205"/>
              <a:gd name="T13" fmla="*/ 157 h 264"/>
              <a:gd name="T14" fmla="*/ 106 w 205"/>
              <a:gd name="T15" fmla="*/ 180 h 264"/>
              <a:gd name="T16" fmla="*/ 129 w 205"/>
              <a:gd name="T17" fmla="*/ 204 h 264"/>
              <a:gd name="T18" fmla="*/ 153 w 205"/>
              <a:gd name="T19" fmla="*/ 169 h 264"/>
              <a:gd name="T20" fmla="*/ 117 w 205"/>
              <a:gd name="T21" fmla="*/ 110 h 264"/>
              <a:gd name="T22" fmla="*/ 106 w 205"/>
              <a:gd name="T23" fmla="*/ 74 h 264"/>
              <a:gd name="T24" fmla="*/ 59 w 205"/>
              <a:gd name="T25" fmla="*/ 63 h 264"/>
              <a:gd name="T26" fmla="*/ 23 w 205"/>
              <a:gd name="T27" fmla="*/ 98 h 264"/>
              <a:gd name="T28" fmla="*/ 35 w 205"/>
              <a:gd name="T29" fmla="*/ 133 h 264"/>
              <a:gd name="T30" fmla="*/ 94 w 205"/>
              <a:gd name="T31" fmla="*/ 122 h 264"/>
              <a:gd name="T32" fmla="*/ 106 w 205"/>
              <a:gd name="T33" fmla="*/ 86 h 264"/>
              <a:gd name="T34" fmla="*/ 106 w 205"/>
              <a:gd name="T35" fmla="*/ 74 h 264"/>
              <a:gd name="T36" fmla="*/ 106 w 205"/>
              <a:gd name="T37" fmla="*/ 4 h 264"/>
              <a:gd name="T38" fmla="*/ 47 w 205"/>
              <a:gd name="T39" fmla="*/ 27 h 264"/>
              <a:gd name="T40" fmla="*/ 59 w 205"/>
              <a:gd name="T41" fmla="*/ 145 h 264"/>
              <a:gd name="T42" fmla="*/ 94 w 205"/>
              <a:gd name="T43" fmla="*/ 133 h 264"/>
              <a:gd name="T44" fmla="*/ 117 w 205"/>
              <a:gd name="T45" fmla="*/ 86 h 264"/>
              <a:gd name="T46" fmla="*/ 23 w 205"/>
              <a:gd name="T47" fmla="*/ 51 h 264"/>
              <a:gd name="T48" fmla="*/ 70 w 205"/>
              <a:gd name="T49" fmla="*/ 251 h 264"/>
              <a:gd name="T50" fmla="*/ 129 w 205"/>
              <a:gd name="T51" fmla="*/ 239 h 264"/>
              <a:gd name="T52" fmla="*/ 176 w 205"/>
              <a:gd name="T53" fmla="*/ 169 h 264"/>
              <a:gd name="T54" fmla="*/ 176 w 205"/>
              <a:gd name="T55" fmla="*/ 63 h 264"/>
              <a:gd name="T56" fmla="*/ 117 w 205"/>
              <a:gd name="T57" fmla="*/ 74 h 264"/>
              <a:gd name="T58" fmla="*/ 106 w 205"/>
              <a:gd name="T59" fmla="*/ 110 h 264"/>
              <a:gd name="T60" fmla="*/ 82 w 205"/>
              <a:gd name="T61" fmla="*/ 39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5" h="264">
                <a:moveTo>
                  <a:pt x="0" y="74"/>
                </a:moveTo>
                <a:cubicBezTo>
                  <a:pt x="43" y="78"/>
                  <a:pt x="89" y="70"/>
                  <a:pt x="129" y="86"/>
                </a:cubicBezTo>
                <a:cubicBezTo>
                  <a:pt x="141" y="91"/>
                  <a:pt x="120" y="110"/>
                  <a:pt x="117" y="122"/>
                </a:cubicBezTo>
                <a:cubicBezTo>
                  <a:pt x="113" y="138"/>
                  <a:pt x="106" y="185"/>
                  <a:pt x="106" y="169"/>
                </a:cubicBezTo>
                <a:cubicBezTo>
                  <a:pt x="106" y="145"/>
                  <a:pt x="113" y="122"/>
                  <a:pt x="117" y="98"/>
                </a:cubicBezTo>
                <a:cubicBezTo>
                  <a:pt x="105" y="90"/>
                  <a:pt x="96" y="76"/>
                  <a:pt x="82" y="74"/>
                </a:cubicBezTo>
                <a:cubicBezTo>
                  <a:pt x="43" y="67"/>
                  <a:pt x="29" y="131"/>
                  <a:pt x="11" y="157"/>
                </a:cubicBezTo>
                <a:cubicBezTo>
                  <a:pt x="34" y="224"/>
                  <a:pt x="50" y="209"/>
                  <a:pt x="106" y="180"/>
                </a:cubicBezTo>
                <a:cubicBezTo>
                  <a:pt x="99" y="190"/>
                  <a:pt x="38" y="264"/>
                  <a:pt x="129" y="204"/>
                </a:cubicBezTo>
                <a:cubicBezTo>
                  <a:pt x="141" y="196"/>
                  <a:pt x="145" y="181"/>
                  <a:pt x="153" y="169"/>
                </a:cubicBezTo>
                <a:cubicBezTo>
                  <a:pt x="175" y="76"/>
                  <a:pt x="173" y="156"/>
                  <a:pt x="117" y="110"/>
                </a:cubicBezTo>
                <a:cubicBezTo>
                  <a:pt x="107" y="102"/>
                  <a:pt x="116" y="82"/>
                  <a:pt x="106" y="74"/>
                </a:cubicBezTo>
                <a:cubicBezTo>
                  <a:pt x="93" y="64"/>
                  <a:pt x="75" y="67"/>
                  <a:pt x="59" y="63"/>
                </a:cubicBezTo>
                <a:cubicBezTo>
                  <a:pt x="47" y="75"/>
                  <a:pt x="28" y="82"/>
                  <a:pt x="23" y="98"/>
                </a:cubicBezTo>
                <a:cubicBezTo>
                  <a:pt x="19" y="110"/>
                  <a:pt x="23" y="129"/>
                  <a:pt x="35" y="133"/>
                </a:cubicBezTo>
                <a:cubicBezTo>
                  <a:pt x="54" y="139"/>
                  <a:pt x="74" y="126"/>
                  <a:pt x="94" y="122"/>
                </a:cubicBezTo>
                <a:cubicBezTo>
                  <a:pt x="98" y="110"/>
                  <a:pt x="111" y="98"/>
                  <a:pt x="106" y="86"/>
                </a:cubicBezTo>
                <a:cubicBezTo>
                  <a:pt x="99" y="68"/>
                  <a:pt x="22" y="48"/>
                  <a:pt x="106" y="74"/>
                </a:cubicBezTo>
                <a:cubicBezTo>
                  <a:pt x="107" y="69"/>
                  <a:pt x="134" y="9"/>
                  <a:pt x="106" y="4"/>
                </a:cubicBezTo>
                <a:cubicBezTo>
                  <a:pt x="85" y="0"/>
                  <a:pt x="67" y="19"/>
                  <a:pt x="47" y="27"/>
                </a:cubicBezTo>
                <a:cubicBezTo>
                  <a:pt x="51" y="66"/>
                  <a:pt x="43" y="109"/>
                  <a:pt x="59" y="145"/>
                </a:cubicBezTo>
                <a:cubicBezTo>
                  <a:pt x="64" y="156"/>
                  <a:pt x="85" y="142"/>
                  <a:pt x="94" y="133"/>
                </a:cubicBezTo>
                <a:cubicBezTo>
                  <a:pt x="106" y="121"/>
                  <a:pt x="109" y="102"/>
                  <a:pt x="117" y="86"/>
                </a:cubicBezTo>
                <a:cubicBezTo>
                  <a:pt x="98" y="26"/>
                  <a:pt x="77" y="33"/>
                  <a:pt x="23" y="51"/>
                </a:cubicBezTo>
                <a:cubicBezTo>
                  <a:pt x="4" y="126"/>
                  <a:pt x="1" y="204"/>
                  <a:pt x="70" y="251"/>
                </a:cubicBezTo>
                <a:cubicBezTo>
                  <a:pt x="90" y="247"/>
                  <a:pt x="113" y="251"/>
                  <a:pt x="129" y="239"/>
                </a:cubicBezTo>
                <a:cubicBezTo>
                  <a:pt x="151" y="222"/>
                  <a:pt x="176" y="169"/>
                  <a:pt x="176" y="169"/>
                </a:cubicBezTo>
                <a:cubicBezTo>
                  <a:pt x="182" y="147"/>
                  <a:pt x="205" y="83"/>
                  <a:pt x="176" y="63"/>
                </a:cubicBezTo>
                <a:cubicBezTo>
                  <a:pt x="159" y="52"/>
                  <a:pt x="137" y="70"/>
                  <a:pt x="117" y="74"/>
                </a:cubicBezTo>
                <a:cubicBezTo>
                  <a:pt x="97" y="88"/>
                  <a:pt x="17" y="167"/>
                  <a:pt x="106" y="110"/>
                </a:cubicBezTo>
                <a:cubicBezTo>
                  <a:pt x="125" y="72"/>
                  <a:pt x="157" y="39"/>
                  <a:pt x="82" y="39"/>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2004" name="Freeform 36"/>
          <p:cNvSpPr>
            <a:spLocks/>
          </p:cNvSpPr>
          <p:nvPr/>
        </p:nvSpPr>
        <p:spPr bwMode="auto">
          <a:xfrm>
            <a:off x="4572000" y="2514600"/>
            <a:ext cx="325438" cy="419100"/>
          </a:xfrm>
          <a:custGeom>
            <a:avLst/>
            <a:gdLst>
              <a:gd name="T0" fmla="*/ 0 w 205"/>
              <a:gd name="T1" fmla="*/ 74 h 264"/>
              <a:gd name="T2" fmla="*/ 129 w 205"/>
              <a:gd name="T3" fmla="*/ 86 h 264"/>
              <a:gd name="T4" fmla="*/ 117 w 205"/>
              <a:gd name="T5" fmla="*/ 122 h 264"/>
              <a:gd name="T6" fmla="*/ 106 w 205"/>
              <a:gd name="T7" fmla="*/ 169 h 264"/>
              <a:gd name="T8" fmla="*/ 117 w 205"/>
              <a:gd name="T9" fmla="*/ 98 h 264"/>
              <a:gd name="T10" fmla="*/ 82 w 205"/>
              <a:gd name="T11" fmla="*/ 74 h 264"/>
              <a:gd name="T12" fmla="*/ 11 w 205"/>
              <a:gd name="T13" fmla="*/ 157 h 264"/>
              <a:gd name="T14" fmla="*/ 106 w 205"/>
              <a:gd name="T15" fmla="*/ 180 h 264"/>
              <a:gd name="T16" fmla="*/ 129 w 205"/>
              <a:gd name="T17" fmla="*/ 204 h 264"/>
              <a:gd name="T18" fmla="*/ 153 w 205"/>
              <a:gd name="T19" fmla="*/ 169 h 264"/>
              <a:gd name="T20" fmla="*/ 117 w 205"/>
              <a:gd name="T21" fmla="*/ 110 h 264"/>
              <a:gd name="T22" fmla="*/ 106 w 205"/>
              <a:gd name="T23" fmla="*/ 74 h 264"/>
              <a:gd name="T24" fmla="*/ 59 w 205"/>
              <a:gd name="T25" fmla="*/ 63 h 264"/>
              <a:gd name="T26" fmla="*/ 23 w 205"/>
              <a:gd name="T27" fmla="*/ 98 h 264"/>
              <a:gd name="T28" fmla="*/ 35 w 205"/>
              <a:gd name="T29" fmla="*/ 133 h 264"/>
              <a:gd name="T30" fmla="*/ 94 w 205"/>
              <a:gd name="T31" fmla="*/ 122 h 264"/>
              <a:gd name="T32" fmla="*/ 106 w 205"/>
              <a:gd name="T33" fmla="*/ 86 h 264"/>
              <a:gd name="T34" fmla="*/ 106 w 205"/>
              <a:gd name="T35" fmla="*/ 74 h 264"/>
              <a:gd name="T36" fmla="*/ 106 w 205"/>
              <a:gd name="T37" fmla="*/ 4 h 264"/>
              <a:gd name="T38" fmla="*/ 47 w 205"/>
              <a:gd name="T39" fmla="*/ 27 h 264"/>
              <a:gd name="T40" fmla="*/ 59 w 205"/>
              <a:gd name="T41" fmla="*/ 145 h 264"/>
              <a:gd name="T42" fmla="*/ 94 w 205"/>
              <a:gd name="T43" fmla="*/ 133 h 264"/>
              <a:gd name="T44" fmla="*/ 117 w 205"/>
              <a:gd name="T45" fmla="*/ 86 h 264"/>
              <a:gd name="T46" fmla="*/ 23 w 205"/>
              <a:gd name="T47" fmla="*/ 51 h 264"/>
              <a:gd name="T48" fmla="*/ 70 w 205"/>
              <a:gd name="T49" fmla="*/ 251 h 264"/>
              <a:gd name="T50" fmla="*/ 129 w 205"/>
              <a:gd name="T51" fmla="*/ 239 h 264"/>
              <a:gd name="T52" fmla="*/ 176 w 205"/>
              <a:gd name="T53" fmla="*/ 169 h 264"/>
              <a:gd name="T54" fmla="*/ 176 w 205"/>
              <a:gd name="T55" fmla="*/ 63 h 264"/>
              <a:gd name="T56" fmla="*/ 117 w 205"/>
              <a:gd name="T57" fmla="*/ 74 h 264"/>
              <a:gd name="T58" fmla="*/ 106 w 205"/>
              <a:gd name="T59" fmla="*/ 110 h 264"/>
              <a:gd name="T60" fmla="*/ 82 w 205"/>
              <a:gd name="T61" fmla="*/ 39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5" h="264">
                <a:moveTo>
                  <a:pt x="0" y="74"/>
                </a:moveTo>
                <a:cubicBezTo>
                  <a:pt x="43" y="78"/>
                  <a:pt x="89" y="70"/>
                  <a:pt x="129" y="86"/>
                </a:cubicBezTo>
                <a:cubicBezTo>
                  <a:pt x="141" y="91"/>
                  <a:pt x="120" y="110"/>
                  <a:pt x="117" y="122"/>
                </a:cubicBezTo>
                <a:cubicBezTo>
                  <a:pt x="113" y="138"/>
                  <a:pt x="106" y="185"/>
                  <a:pt x="106" y="169"/>
                </a:cubicBezTo>
                <a:cubicBezTo>
                  <a:pt x="106" y="145"/>
                  <a:pt x="113" y="122"/>
                  <a:pt x="117" y="98"/>
                </a:cubicBezTo>
                <a:cubicBezTo>
                  <a:pt x="105" y="90"/>
                  <a:pt x="96" y="76"/>
                  <a:pt x="82" y="74"/>
                </a:cubicBezTo>
                <a:cubicBezTo>
                  <a:pt x="43" y="67"/>
                  <a:pt x="29" y="131"/>
                  <a:pt x="11" y="157"/>
                </a:cubicBezTo>
                <a:cubicBezTo>
                  <a:pt x="34" y="224"/>
                  <a:pt x="50" y="209"/>
                  <a:pt x="106" y="180"/>
                </a:cubicBezTo>
                <a:cubicBezTo>
                  <a:pt x="99" y="190"/>
                  <a:pt x="38" y="264"/>
                  <a:pt x="129" y="204"/>
                </a:cubicBezTo>
                <a:cubicBezTo>
                  <a:pt x="141" y="196"/>
                  <a:pt x="145" y="181"/>
                  <a:pt x="153" y="169"/>
                </a:cubicBezTo>
                <a:cubicBezTo>
                  <a:pt x="175" y="76"/>
                  <a:pt x="173" y="156"/>
                  <a:pt x="117" y="110"/>
                </a:cubicBezTo>
                <a:cubicBezTo>
                  <a:pt x="107" y="102"/>
                  <a:pt x="116" y="82"/>
                  <a:pt x="106" y="74"/>
                </a:cubicBezTo>
                <a:cubicBezTo>
                  <a:pt x="93" y="64"/>
                  <a:pt x="75" y="67"/>
                  <a:pt x="59" y="63"/>
                </a:cubicBezTo>
                <a:cubicBezTo>
                  <a:pt x="47" y="75"/>
                  <a:pt x="28" y="82"/>
                  <a:pt x="23" y="98"/>
                </a:cubicBezTo>
                <a:cubicBezTo>
                  <a:pt x="19" y="110"/>
                  <a:pt x="23" y="129"/>
                  <a:pt x="35" y="133"/>
                </a:cubicBezTo>
                <a:cubicBezTo>
                  <a:pt x="54" y="139"/>
                  <a:pt x="74" y="126"/>
                  <a:pt x="94" y="122"/>
                </a:cubicBezTo>
                <a:cubicBezTo>
                  <a:pt x="98" y="110"/>
                  <a:pt x="111" y="98"/>
                  <a:pt x="106" y="86"/>
                </a:cubicBezTo>
                <a:cubicBezTo>
                  <a:pt x="99" y="68"/>
                  <a:pt x="22" y="48"/>
                  <a:pt x="106" y="74"/>
                </a:cubicBezTo>
                <a:cubicBezTo>
                  <a:pt x="107" y="69"/>
                  <a:pt x="134" y="9"/>
                  <a:pt x="106" y="4"/>
                </a:cubicBezTo>
                <a:cubicBezTo>
                  <a:pt x="85" y="0"/>
                  <a:pt x="67" y="19"/>
                  <a:pt x="47" y="27"/>
                </a:cubicBezTo>
                <a:cubicBezTo>
                  <a:pt x="51" y="66"/>
                  <a:pt x="43" y="109"/>
                  <a:pt x="59" y="145"/>
                </a:cubicBezTo>
                <a:cubicBezTo>
                  <a:pt x="64" y="156"/>
                  <a:pt x="85" y="142"/>
                  <a:pt x="94" y="133"/>
                </a:cubicBezTo>
                <a:cubicBezTo>
                  <a:pt x="106" y="121"/>
                  <a:pt x="109" y="102"/>
                  <a:pt x="117" y="86"/>
                </a:cubicBezTo>
                <a:cubicBezTo>
                  <a:pt x="98" y="26"/>
                  <a:pt x="77" y="33"/>
                  <a:pt x="23" y="51"/>
                </a:cubicBezTo>
                <a:cubicBezTo>
                  <a:pt x="4" y="126"/>
                  <a:pt x="1" y="204"/>
                  <a:pt x="70" y="251"/>
                </a:cubicBezTo>
                <a:cubicBezTo>
                  <a:pt x="90" y="247"/>
                  <a:pt x="113" y="251"/>
                  <a:pt x="129" y="239"/>
                </a:cubicBezTo>
                <a:cubicBezTo>
                  <a:pt x="151" y="222"/>
                  <a:pt x="176" y="169"/>
                  <a:pt x="176" y="169"/>
                </a:cubicBezTo>
                <a:cubicBezTo>
                  <a:pt x="182" y="147"/>
                  <a:pt x="205" y="83"/>
                  <a:pt x="176" y="63"/>
                </a:cubicBezTo>
                <a:cubicBezTo>
                  <a:pt x="159" y="52"/>
                  <a:pt x="137" y="70"/>
                  <a:pt x="117" y="74"/>
                </a:cubicBezTo>
                <a:cubicBezTo>
                  <a:pt x="97" y="88"/>
                  <a:pt x="17" y="167"/>
                  <a:pt x="106" y="110"/>
                </a:cubicBezTo>
                <a:cubicBezTo>
                  <a:pt x="125" y="72"/>
                  <a:pt x="157" y="39"/>
                  <a:pt x="82" y="39"/>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2005" name="Freeform 37"/>
          <p:cNvSpPr>
            <a:spLocks/>
          </p:cNvSpPr>
          <p:nvPr/>
        </p:nvSpPr>
        <p:spPr bwMode="auto">
          <a:xfrm>
            <a:off x="5715000" y="3200400"/>
            <a:ext cx="325438" cy="419100"/>
          </a:xfrm>
          <a:custGeom>
            <a:avLst/>
            <a:gdLst>
              <a:gd name="T0" fmla="*/ 0 w 205"/>
              <a:gd name="T1" fmla="*/ 74 h 264"/>
              <a:gd name="T2" fmla="*/ 129 w 205"/>
              <a:gd name="T3" fmla="*/ 86 h 264"/>
              <a:gd name="T4" fmla="*/ 117 w 205"/>
              <a:gd name="T5" fmla="*/ 122 h 264"/>
              <a:gd name="T6" fmla="*/ 106 w 205"/>
              <a:gd name="T7" fmla="*/ 169 h 264"/>
              <a:gd name="T8" fmla="*/ 117 w 205"/>
              <a:gd name="T9" fmla="*/ 98 h 264"/>
              <a:gd name="T10" fmla="*/ 82 w 205"/>
              <a:gd name="T11" fmla="*/ 74 h 264"/>
              <a:gd name="T12" fmla="*/ 11 w 205"/>
              <a:gd name="T13" fmla="*/ 157 h 264"/>
              <a:gd name="T14" fmla="*/ 106 w 205"/>
              <a:gd name="T15" fmla="*/ 180 h 264"/>
              <a:gd name="T16" fmla="*/ 129 w 205"/>
              <a:gd name="T17" fmla="*/ 204 h 264"/>
              <a:gd name="T18" fmla="*/ 153 w 205"/>
              <a:gd name="T19" fmla="*/ 169 h 264"/>
              <a:gd name="T20" fmla="*/ 117 w 205"/>
              <a:gd name="T21" fmla="*/ 110 h 264"/>
              <a:gd name="T22" fmla="*/ 106 w 205"/>
              <a:gd name="T23" fmla="*/ 74 h 264"/>
              <a:gd name="T24" fmla="*/ 59 w 205"/>
              <a:gd name="T25" fmla="*/ 63 h 264"/>
              <a:gd name="T26" fmla="*/ 23 w 205"/>
              <a:gd name="T27" fmla="*/ 98 h 264"/>
              <a:gd name="T28" fmla="*/ 35 w 205"/>
              <a:gd name="T29" fmla="*/ 133 h 264"/>
              <a:gd name="T30" fmla="*/ 94 w 205"/>
              <a:gd name="T31" fmla="*/ 122 h 264"/>
              <a:gd name="T32" fmla="*/ 106 w 205"/>
              <a:gd name="T33" fmla="*/ 86 h 264"/>
              <a:gd name="T34" fmla="*/ 106 w 205"/>
              <a:gd name="T35" fmla="*/ 74 h 264"/>
              <a:gd name="T36" fmla="*/ 106 w 205"/>
              <a:gd name="T37" fmla="*/ 4 h 264"/>
              <a:gd name="T38" fmla="*/ 47 w 205"/>
              <a:gd name="T39" fmla="*/ 27 h 264"/>
              <a:gd name="T40" fmla="*/ 59 w 205"/>
              <a:gd name="T41" fmla="*/ 145 h 264"/>
              <a:gd name="T42" fmla="*/ 94 w 205"/>
              <a:gd name="T43" fmla="*/ 133 h 264"/>
              <a:gd name="T44" fmla="*/ 117 w 205"/>
              <a:gd name="T45" fmla="*/ 86 h 264"/>
              <a:gd name="T46" fmla="*/ 23 w 205"/>
              <a:gd name="T47" fmla="*/ 51 h 264"/>
              <a:gd name="T48" fmla="*/ 70 w 205"/>
              <a:gd name="T49" fmla="*/ 251 h 264"/>
              <a:gd name="T50" fmla="*/ 129 w 205"/>
              <a:gd name="T51" fmla="*/ 239 h 264"/>
              <a:gd name="T52" fmla="*/ 176 w 205"/>
              <a:gd name="T53" fmla="*/ 169 h 264"/>
              <a:gd name="T54" fmla="*/ 176 w 205"/>
              <a:gd name="T55" fmla="*/ 63 h 264"/>
              <a:gd name="T56" fmla="*/ 117 w 205"/>
              <a:gd name="T57" fmla="*/ 74 h 264"/>
              <a:gd name="T58" fmla="*/ 106 w 205"/>
              <a:gd name="T59" fmla="*/ 110 h 264"/>
              <a:gd name="T60" fmla="*/ 82 w 205"/>
              <a:gd name="T61" fmla="*/ 39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5" h="264">
                <a:moveTo>
                  <a:pt x="0" y="74"/>
                </a:moveTo>
                <a:cubicBezTo>
                  <a:pt x="43" y="78"/>
                  <a:pt x="89" y="70"/>
                  <a:pt x="129" y="86"/>
                </a:cubicBezTo>
                <a:cubicBezTo>
                  <a:pt x="141" y="91"/>
                  <a:pt x="120" y="110"/>
                  <a:pt x="117" y="122"/>
                </a:cubicBezTo>
                <a:cubicBezTo>
                  <a:pt x="113" y="138"/>
                  <a:pt x="106" y="185"/>
                  <a:pt x="106" y="169"/>
                </a:cubicBezTo>
                <a:cubicBezTo>
                  <a:pt x="106" y="145"/>
                  <a:pt x="113" y="122"/>
                  <a:pt x="117" y="98"/>
                </a:cubicBezTo>
                <a:cubicBezTo>
                  <a:pt x="105" y="90"/>
                  <a:pt x="96" y="76"/>
                  <a:pt x="82" y="74"/>
                </a:cubicBezTo>
                <a:cubicBezTo>
                  <a:pt x="43" y="67"/>
                  <a:pt x="29" y="131"/>
                  <a:pt x="11" y="157"/>
                </a:cubicBezTo>
                <a:cubicBezTo>
                  <a:pt x="34" y="224"/>
                  <a:pt x="50" y="209"/>
                  <a:pt x="106" y="180"/>
                </a:cubicBezTo>
                <a:cubicBezTo>
                  <a:pt x="99" y="190"/>
                  <a:pt x="38" y="264"/>
                  <a:pt x="129" y="204"/>
                </a:cubicBezTo>
                <a:cubicBezTo>
                  <a:pt x="141" y="196"/>
                  <a:pt x="145" y="181"/>
                  <a:pt x="153" y="169"/>
                </a:cubicBezTo>
                <a:cubicBezTo>
                  <a:pt x="175" y="76"/>
                  <a:pt x="173" y="156"/>
                  <a:pt x="117" y="110"/>
                </a:cubicBezTo>
                <a:cubicBezTo>
                  <a:pt x="107" y="102"/>
                  <a:pt x="116" y="82"/>
                  <a:pt x="106" y="74"/>
                </a:cubicBezTo>
                <a:cubicBezTo>
                  <a:pt x="93" y="64"/>
                  <a:pt x="75" y="67"/>
                  <a:pt x="59" y="63"/>
                </a:cubicBezTo>
                <a:cubicBezTo>
                  <a:pt x="47" y="75"/>
                  <a:pt x="28" y="82"/>
                  <a:pt x="23" y="98"/>
                </a:cubicBezTo>
                <a:cubicBezTo>
                  <a:pt x="19" y="110"/>
                  <a:pt x="23" y="129"/>
                  <a:pt x="35" y="133"/>
                </a:cubicBezTo>
                <a:cubicBezTo>
                  <a:pt x="54" y="139"/>
                  <a:pt x="74" y="126"/>
                  <a:pt x="94" y="122"/>
                </a:cubicBezTo>
                <a:cubicBezTo>
                  <a:pt x="98" y="110"/>
                  <a:pt x="111" y="98"/>
                  <a:pt x="106" y="86"/>
                </a:cubicBezTo>
                <a:cubicBezTo>
                  <a:pt x="99" y="68"/>
                  <a:pt x="22" y="48"/>
                  <a:pt x="106" y="74"/>
                </a:cubicBezTo>
                <a:cubicBezTo>
                  <a:pt x="107" y="69"/>
                  <a:pt x="134" y="9"/>
                  <a:pt x="106" y="4"/>
                </a:cubicBezTo>
                <a:cubicBezTo>
                  <a:pt x="85" y="0"/>
                  <a:pt x="67" y="19"/>
                  <a:pt x="47" y="27"/>
                </a:cubicBezTo>
                <a:cubicBezTo>
                  <a:pt x="51" y="66"/>
                  <a:pt x="43" y="109"/>
                  <a:pt x="59" y="145"/>
                </a:cubicBezTo>
                <a:cubicBezTo>
                  <a:pt x="64" y="156"/>
                  <a:pt x="85" y="142"/>
                  <a:pt x="94" y="133"/>
                </a:cubicBezTo>
                <a:cubicBezTo>
                  <a:pt x="106" y="121"/>
                  <a:pt x="109" y="102"/>
                  <a:pt x="117" y="86"/>
                </a:cubicBezTo>
                <a:cubicBezTo>
                  <a:pt x="98" y="26"/>
                  <a:pt x="77" y="33"/>
                  <a:pt x="23" y="51"/>
                </a:cubicBezTo>
                <a:cubicBezTo>
                  <a:pt x="4" y="126"/>
                  <a:pt x="1" y="204"/>
                  <a:pt x="70" y="251"/>
                </a:cubicBezTo>
                <a:cubicBezTo>
                  <a:pt x="90" y="247"/>
                  <a:pt x="113" y="251"/>
                  <a:pt x="129" y="239"/>
                </a:cubicBezTo>
                <a:cubicBezTo>
                  <a:pt x="151" y="222"/>
                  <a:pt x="176" y="169"/>
                  <a:pt x="176" y="169"/>
                </a:cubicBezTo>
                <a:cubicBezTo>
                  <a:pt x="182" y="147"/>
                  <a:pt x="205" y="83"/>
                  <a:pt x="176" y="63"/>
                </a:cubicBezTo>
                <a:cubicBezTo>
                  <a:pt x="159" y="52"/>
                  <a:pt x="137" y="70"/>
                  <a:pt x="117" y="74"/>
                </a:cubicBezTo>
                <a:cubicBezTo>
                  <a:pt x="97" y="88"/>
                  <a:pt x="17" y="167"/>
                  <a:pt x="106" y="110"/>
                </a:cubicBezTo>
                <a:cubicBezTo>
                  <a:pt x="125" y="72"/>
                  <a:pt x="157" y="39"/>
                  <a:pt x="82" y="39"/>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2006" name="Freeform 38"/>
          <p:cNvSpPr>
            <a:spLocks/>
          </p:cNvSpPr>
          <p:nvPr/>
        </p:nvSpPr>
        <p:spPr bwMode="auto">
          <a:xfrm>
            <a:off x="5486400" y="4800600"/>
            <a:ext cx="325438" cy="419100"/>
          </a:xfrm>
          <a:custGeom>
            <a:avLst/>
            <a:gdLst>
              <a:gd name="T0" fmla="*/ 0 w 205"/>
              <a:gd name="T1" fmla="*/ 74 h 264"/>
              <a:gd name="T2" fmla="*/ 129 w 205"/>
              <a:gd name="T3" fmla="*/ 86 h 264"/>
              <a:gd name="T4" fmla="*/ 117 w 205"/>
              <a:gd name="T5" fmla="*/ 122 h 264"/>
              <a:gd name="T6" fmla="*/ 106 w 205"/>
              <a:gd name="T7" fmla="*/ 169 h 264"/>
              <a:gd name="T8" fmla="*/ 117 w 205"/>
              <a:gd name="T9" fmla="*/ 98 h 264"/>
              <a:gd name="T10" fmla="*/ 82 w 205"/>
              <a:gd name="T11" fmla="*/ 74 h 264"/>
              <a:gd name="T12" fmla="*/ 11 w 205"/>
              <a:gd name="T13" fmla="*/ 157 h 264"/>
              <a:gd name="T14" fmla="*/ 106 w 205"/>
              <a:gd name="T15" fmla="*/ 180 h 264"/>
              <a:gd name="T16" fmla="*/ 129 w 205"/>
              <a:gd name="T17" fmla="*/ 204 h 264"/>
              <a:gd name="T18" fmla="*/ 153 w 205"/>
              <a:gd name="T19" fmla="*/ 169 h 264"/>
              <a:gd name="T20" fmla="*/ 117 w 205"/>
              <a:gd name="T21" fmla="*/ 110 h 264"/>
              <a:gd name="T22" fmla="*/ 106 w 205"/>
              <a:gd name="T23" fmla="*/ 74 h 264"/>
              <a:gd name="T24" fmla="*/ 59 w 205"/>
              <a:gd name="T25" fmla="*/ 63 h 264"/>
              <a:gd name="T26" fmla="*/ 23 w 205"/>
              <a:gd name="T27" fmla="*/ 98 h 264"/>
              <a:gd name="T28" fmla="*/ 35 w 205"/>
              <a:gd name="T29" fmla="*/ 133 h 264"/>
              <a:gd name="T30" fmla="*/ 94 w 205"/>
              <a:gd name="T31" fmla="*/ 122 h 264"/>
              <a:gd name="T32" fmla="*/ 106 w 205"/>
              <a:gd name="T33" fmla="*/ 86 h 264"/>
              <a:gd name="T34" fmla="*/ 106 w 205"/>
              <a:gd name="T35" fmla="*/ 74 h 264"/>
              <a:gd name="T36" fmla="*/ 106 w 205"/>
              <a:gd name="T37" fmla="*/ 4 h 264"/>
              <a:gd name="T38" fmla="*/ 47 w 205"/>
              <a:gd name="T39" fmla="*/ 27 h 264"/>
              <a:gd name="T40" fmla="*/ 59 w 205"/>
              <a:gd name="T41" fmla="*/ 145 h 264"/>
              <a:gd name="T42" fmla="*/ 94 w 205"/>
              <a:gd name="T43" fmla="*/ 133 h 264"/>
              <a:gd name="T44" fmla="*/ 117 w 205"/>
              <a:gd name="T45" fmla="*/ 86 h 264"/>
              <a:gd name="T46" fmla="*/ 23 w 205"/>
              <a:gd name="T47" fmla="*/ 51 h 264"/>
              <a:gd name="T48" fmla="*/ 70 w 205"/>
              <a:gd name="T49" fmla="*/ 251 h 264"/>
              <a:gd name="T50" fmla="*/ 129 w 205"/>
              <a:gd name="T51" fmla="*/ 239 h 264"/>
              <a:gd name="T52" fmla="*/ 176 w 205"/>
              <a:gd name="T53" fmla="*/ 169 h 264"/>
              <a:gd name="T54" fmla="*/ 176 w 205"/>
              <a:gd name="T55" fmla="*/ 63 h 264"/>
              <a:gd name="T56" fmla="*/ 117 w 205"/>
              <a:gd name="T57" fmla="*/ 74 h 264"/>
              <a:gd name="T58" fmla="*/ 106 w 205"/>
              <a:gd name="T59" fmla="*/ 110 h 264"/>
              <a:gd name="T60" fmla="*/ 82 w 205"/>
              <a:gd name="T61" fmla="*/ 39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5" h="264">
                <a:moveTo>
                  <a:pt x="0" y="74"/>
                </a:moveTo>
                <a:cubicBezTo>
                  <a:pt x="43" y="78"/>
                  <a:pt x="89" y="70"/>
                  <a:pt x="129" y="86"/>
                </a:cubicBezTo>
                <a:cubicBezTo>
                  <a:pt x="141" y="91"/>
                  <a:pt x="120" y="110"/>
                  <a:pt x="117" y="122"/>
                </a:cubicBezTo>
                <a:cubicBezTo>
                  <a:pt x="113" y="138"/>
                  <a:pt x="106" y="185"/>
                  <a:pt x="106" y="169"/>
                </a:cubicBezTo>
                <a:cubicBezTo>
                  <a:pt x="106" y="145"/>
                  <a:pt x="113" y="122"/>
                  <a:pt x="117" y="98"/>
                </a:cubicBezTo>
                <a:cubicBezTo>
                  <a:pt x="105" y="90"/>
                  <a:pt x="96" y="76"/>
                  <a:pt x="82" y="74"/>
                </a:cubicBezTo>
                <a:cubicBezTo>
                  <a:pt x="43" y="67"/>
                  <a:pt x="29" y="131"/>
                  <a:pt x="11" y="157"/>
                </a:cubicBezTo>
                <a:cubicBezTo>
                  <a:pt x="34" y="224"/>
                  <a:pt x="50" y="209"/>
                  <a:pt x="106" y="180"/>
                </a:cubicBezTo>
                <a:cubicBezTo>
                  <a:pt x="99" y="190"/>
                  <a:pt x="38" y="264"/>
                  <a:pt x="129" y="204"/>
                </a:cubicBezTo>
                <a:cubicBezTo>
                  <a:pt x="141" y="196"/>
                  <a:pt x="145" y="181"/>
                  <a:pt x="153" y="169"/>
                </a:cubicBezTo>
                <a:cubicBezTo>
                  <a:pt x="175" y="76"/>
                  <a:pt x="173" y="156"/>
                  <a:pt x="117" y="110"/>
                </a:cubicBezTo>
                <a:cubicBezTo>
                  <a:pt x="107" y="102"/>
                  <a:pt x="116" y="82"/>
                  <a:pt x="106" y="74"/>
                </a:cubicBezTo>
                <a:cubicBezTo>
                  <a:pt x="93" y="64"/>
                  <a:pt x="75" y="67"/>
                  <a:pt x="59" y="63"/>
                </a:cubicBezTo>
                <a:cubicBezTo>
                  <a:pt x="47" y="75"/>
                  <a:pt x="28" y="82"/>
                  <a:pt x="23" y="98"/>
                </a:cubicBezTo>
                <a:cubicBezTo>
                  <a:pt x="19" y="110"/>
                  <a:pt x="23" y="129"/>
                  <a:pt x="35" y="133"/>
                </a:cubicBezTo>
                <a:cubicBezTo>
                  <a:pt x="54" y="139"/>
                  <a:pt x="74" y="126"/>
                  <a:pt x="94" y="122"/>
                </a:cubicBezTo>
                <a:cubicBezTo>
                  <a:pt x="98" y="110"/>
                  <a:pt x="111" y="98"/>
                  <a:pt x="106" y="86"/>
                </a:cubicBezTo>
                <a:cubicBezTo>
                  <a:pt x="99" y="68"/>
                  <a:pt x="22" y="48"/>
                  <a:pt x="106" y="74"/>
                </a:cubicBezTo>
                <a:cubicBezTo>
                  <a:pt x="107" y="69"/>
                  <a:pt x="134" y="9"/>
                  <a:pt x="106" y="4"/>
                </a:cubicBezTo>
                <a:cubicBezTo>
                  <a:pt x="85" y="0"/>
                  <a:pt x="67" y="19"/>
                  <a:pt x="47" y="27"/>
                </a:cubicBezTo>
                <a:cubicBezTo>
                  <a:pt x="51" y="66"/>
                  <a:pt x="43" y="109"/>
                  <a:pt x="59" y="145"/>
                </a:cubicBezTo>
                <a:cubicBezTo>
                  <a:pt x="64" y="156"/>
                  <a:pt x="85" y="142"/>
                  <a:pt x="94" y="133"/>
                </a:cubicBezTo>
                <a:cubicBezTo>
                  <a:pt x="106" y="121"/>
                  <a:pt x="109" y="102"/>
                  <a:pt x="117" y="86"/>
                </a:cubicBezTo>
                <a:cubicBezTo>
                  <a:pt x="98" y="26"/>
                  <a:pt x="77" y="33"/>
                  <a:pt x="23" y="51"/>
                </a:cubicBezTo>
                <a:cubicBezTo>
                  <a:pt x="4" y="126"/>
                  <a:pt x="1" y="204"/>
                  <a:pt x="70" y="251"/>
                </a:cubicBezTo>
                <a:cubicBezTo>
                  <a:pt x="90" y="247"/>
                  <a:pt x="113" y="251"/>
                  <a:pt x="129" y="239"/>
                </a:cubicBezTo>
                <a:cubicBezTo>
                  <a:pt x="151" y="222"/>
                  <a:pt x="176" y="169"/>
                  <a:pt x="176" y="169"/>
                </a:cubicBezTo>
                <a:cubicBezTo>
                  <a:pt x="182" y="147"/>
                  <a:pt x="205" y="83"/>
                  <a:pt x="176" y="63"/>
                </a:cubicBezTo>
                <a:cubicBezTo>
                  <a:pt x="159" y="52"/>
                  <a:pt x="137" y="70"/>
                  <a:pt x="117" y="74"/>
                </a:cubicBezTo>
                <a:cubicBezTo>
                  <a:pt x="97" y="88"/>
                  <a:pt x="17" y="167"/>
                  <a:pt x="106" y="110"/>
                </a:cubicBezTo>
                <a:cubicBezTo>
                  <a:pt x="125" y="72"/>
                  <a:pt x="157" y="39"/>
                  <a:pt x="82" y="39"/>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2007" name="Freeform 39"/>
          <p:cNvSpPr>
            <a:spLocks/>
          </p:cNvSpPr>
          <p:nvPr/>
        </p:nvSpPr>
        <p:spPr bwMode="auto">
          <a:xfrm>
            <a:off x="3657600" y="5029200"/>
            <a:ext cx="304800" cy="419100"/>
          </a:xfrm>
          <a:custGeom>
            <a:avLst/>
            <a:gdLst>
              <a:gd name="T0" fmla="*/ 0 w 205"/>
              <a:gd name="T1" fmla="*/ 74 h 264"/>
              <a:gd name="T2" fmla="*/ 129 w 205"/>
              <a:gd name="T3" fmla="*/ 86 h 264"/>
              <a:gd name="T4" fmla="*/ 117 w 205"/>
              <a:gd name="T5" fmla="*/ 122 h 264"/>
              <a:gd name="T6" fmla="*/ 106 w 205"/>
              <a:gd name="T7" fmla="*/ 169 h 264"/>
              <a:gd name="T8" fmla="*/ 117 w 205"/>
              <a:gd name="T9" fmla="*/ 98 h 264"/>
              <a:gd name="T10" fmla="*/ 82 w 205"/>
              <a:gd name="T11" fmla="*/ 74 h 264"/>
              <a:gd name="T12" fmla="*/ 11 w 205"/>
              <a:gd name="T13" fmla="*/ 157 h 264"/>
              <a:gd name="T14" fmla="*/ 106 w 205"/>
              <a:gd name="T15" fmla="*/ 180 h 264"/>
              <a:gd name="T16" fmla="*/ 129 w 205"/>
              <a:gd name="T17" fmla="*/ 204 h 264"/>
              <a:gd name="T18" fmla="*/ 153 w 205"/>
              <a:gd name="T19" fmla="*/ 169 h 264"/>
              <a:gd name="T20" fmla="*/ 117 w 205"/>
              <a:gd name="T21" fmla="*/ 110 h 264"/>
              <a:gd name="T22" fmla="*/ 106 w 205"/>
              <a:gd name="T23" fmla="*/ 74 h 264"/>
              <a:gd name="T24" fmla="*/ 59 w 205"/>
              <a:gd name="T25" fmla="*/ 63 h 264"/>
              <a:gd name="T26" fmla="*/ 23 w 205"/>
              <a:gd name="T27" fmla="*/ 98 h 264"/>
              <a:gd name="T28" fmla="*/ 35 w 205"/>
              <a:gd name="T29" fmla="*/ 133 h 264"/>
              <a:gd name="T30" fmla="*/ 94 w 205"/>
              <a:gd name="T31" fmla="*/ 122 h 264"/>
              <a:gd name="T32" fmla="*/ 106 w 205"/>
              <a:gd name="T33" fmla="*/ 86 h 264"/>
              <a:gd name="T34" fmla="*/ 106 w 205"/>
              <a:gd name="T35" fmla="*/ 74 h 264"/>
              <a:gd name="T36" fmla="*/ 106 w 205"/>
              <a:gd name="T37" fmla="*/ 4 h 264"/>
              <a:gd name="T38" fmla="*/ 47 w 205"/>
              <a:gd name="T39" fmla="*/ 27 h 264"/>
              <a:gd name="T40" fmla="*/ 59 w 205"/>
              <a:gd name="T41" fmla="*/ 145 h 264"/>
              <a:gd name="T42" fmla="*/ 94 w 205"/>
              <a:gd name="T43" fmla="*/ 133 h 264"/>
              <a:gd name="T44" fmla="*/ 117 w 205"/>
              <a:gd name="T45" fmla="*/ 86 h 264"/>
              <a:gd name="T46" fmla="*/ 23 w 205"/>
              <a:gd name="T47" fmla="*/ 51 h 264"/>
              <a:gd name="T48" fmla="*/ 70 w 205"/>
              <a:gd name="T49" fmla="*/ 251 h 264"/>
              <a:gd name="T50" fmla="*/ 129 w 205"/>
              <a:gd name="T51" fmla="*/ 239 h 264"/>
              <a:gd name="T52" fmla="*/ 176 w 205"/>
              <a:gd name="T53" fmla="*/ 169 h 264"/>
              <a:gd name="T54" fmla="*/ 176 w 205"/>
              <a:gd name="T55" fmla="*/ 63 h 264"/>
              <a:gd name="T56" fmla="*/ 117 w 205"/>
              <a:gd name="T57" fmla="*/ 74 h 264"/>
              <a:gd name="T58" fmla="*/ 106 w 205"/>
              <a:gd name="T59" fmla="*/ 110 h 264"/>
              <a:gd name="T60" fmla="*/ 82 w 205"/>
              <a:gd name="T61" fmla="*/ 39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5" h="264">
                <a:moveTo>
                  <a:pt x="0" y="74"/>
                </a:moveTo>
                <a:cubicBezTo>
                  <a:pt x="43" y="78"/>
                  <a:pt x="89" y="70"/>
                  <a:pt x="129" y="86"/>
                </a:cubicBezTo>
                <a:cubicBezTo>
                  <a:pt x="141" y="91"/>
                  <a:pt x="120" y="110"/>
                  <a:pt x="117" y="122"/>
                </a:cubicBezTo>
                <a:cubicBezTo>
                  <a:pt x="113" y="138"/>
                  <a:pt x="106" y="185"/>
                  <a:pt x="106" y="169"/>
                </a:cubicBezTo>
                <a:cubicBezTo>
                  <a:pt x="106" y="145"/>
                  <a:pt x="113" y="122"/>
                  <a:pt x="117" y="98"/>
                </a:cubicBezTo>
                <a:cubicBezTo>
                  <a:pt x="105" y="90"/>
                  <a:pt x="96" y="76"/>
                  <a:pt x="82" y="74"/>
                </a:cubicBezTo>
                <a:cubicBezTo>
                  <a:pt x="43" y="67"/>
                  <a:pt x="29" y="131"/>
                  <a:pt x="11" y="157"/>
                </a:cubicBezTo>
                <a:cubicBezTo>
                  <a:pt x="34" y="224"/>
                  <a:pt x="50" y="209"/>
                  <a:pt x="106" y="180"/>
                </a:cubicBezTo>
                <a:cubicBezTo>
                  <a:pt x="99" y="190"/>
                  <a:pt x="38" y="264"/>
                  <a:pt x="129" y="204"/>
                </a:cubicBezTo>
                <a:cubicBezTo>
                  <a:pt x="141" y="196"/>
                  <a:pt x="145" y="181"/>
                  <a:pt x="153" y="169"/>
                </a:cubicBezTo>
                <a:cubicBezTo>
                  <a:pt x="175" y="76"/>
                  <a:pt x="173" y="156"/>
                  <a:pt x="117" y="110"/>
                </a:cubicBezTo>
                <a:cubicBezTo>
                  <a:pt x="107" y="102"/>
                  <a:pt x="116" y="82"/>
                  <a:pt x="106" y="74"/>
                </a:cubicBezTo>
                <a:cubicBezTo>
                  <a:pt x="93" y="64"/>
                  <a:pt x="75" y="67"/>
                  <a:pt x="59" y="63"/>
                </a:cubicBezTo>
                <a:cubicBezTo>
                  <a:pt x="47" y="75"/>
                  <a:pt x="28" y="82"/>
                  <a:pt x="23" y="98"/>
                </a:cubicBezTo>
                <a:cubicBezTo>
                  <a:pt x="19" y="110"/>
                  <a:pt x="23" y="129"/>
                  <a:pt x="35" y="133"/>
                </a:cubicBezTo>
                <a:cubicBezTo>
                  <a:pt x="54" y="139"/>
                  <a:pt x="74" y="126"/>
                  <a:pt x="94" y="122"/>
                </a:cubicBezTo>
                <a:cubicBezTo>
                  <a:pt x="98" y="110"/>
                  <a:pt x="111" y="98"/>
                  <a:pt x="106" y="86"/>
                </a:cubicBezTo>
                <a:cubicBezTo>
                  <a:pt x="99" y="68"/>
                  <a:pt x="22" y="48"/>
                  <a:pt x="106" y="74"/>
                </a:cubicBezTo>
                <a:cubicBezTo>
                  <a:pt x="107" y="69"/>
                  <a:pt x="134" y="9"/>
                  <a:pt x="106" y="4"/>
                </a:cubicBezTo>
                <a:cubicBezTo>
                  <a:pt x="85" y="0"/>
                  <a:pt x="67" y="19"/>
                  <a:pt x="47" y="27"/>
                </a:cubicBezTo>
                <a:cubicBezTo>
                  <a:pt x="51" y="66"/>
                  <a:pt x="43" y="109"/>
                  <a:pt x="59" y="145"/>
                </a:cubicBezTo>
                <a:cubicBezTo>
                  <a:pt x="64" y="156"/>
                  <a:pt x="85" y="142"/>
                  <a:pt x="94" y="133"/>
                </a:cubicBezTo>
                <a:cubicBezTo>
                  <a:pt x="106" y="121"/>
                  <a:pt x="109" y="102"/>
                  <a:pt x="117" y="86"/>
                </a:cubicBezTo>
                <a:cubicBezTo>
                  <a:pt x="98" y="26"/>
                  <a:pt x="77" y="33"/>
                  <a:pt x="23" y="51"/>
                </a:cubicBezTo>
                <a:cubicBezTo>
                  <a:pt x="4" y="126"/>
                  <a:pt x="1" y="204"/>
                  <a:pt x="70" y="251"/>
                </a:cubicBezTo>
                <a:cubicBezTo>
                  <a:pt x="90" y="247"/>
                  <a:pt x="113" y="251"/>
                  <a:pt x="129" y="239"/>
                </a:cubicBezTo>
                <a:cubicBezTo>
                  <a:pt x="151" y="222"/>
                  <a:pt x="176" y="169"/>
                  <a:pt x="176" y="169"/>
                </a:cubicBezTo>
                <a:cubicBezTo>
                  <a:pt x="182" y="147"/>
                  <a:pt x="205" y="83"/>
                  <a:pt x="176" y="63"/>
                </a:cubicBezTo>
                <a:cubicBezTo>
                  <a:pt x="159" y="52"/>
                  <a:pt x="137" y="70"/>
                  <a:pt x="117" y="74"/>
                </a:cubicBezTo>
                <a:cubicBezTo>
                  <a:pt x="97" y="88"/>
                  <a:pt x="17" y="167"/>
                  <a:pt x="106" y="110"/>
                </a:cubicBezTo>
                <a:cubicBezTo>
                  <a:pt x="125" y="72"/>
                  <a:pt x="157" y="39"/>
                  <a:pt x="82" y="39"/>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1970"/>
                                        </p:tgtEl>
                                        <p:attrNameLst>
                                          <p:attrName>style.visibility</p:attrName>
                                        </p:attrNameLst>
                                      </p:cBhvr>
                                      <p:to>
                                        <p:strVal val="visible"/>
                                      </p:to>
                                    </p:set>
                                    <p:anim calcmode="lin" valueType="num">
                                      <p:cBhvr additive="base">
                                        <p:cTn id="7" dur="500" fill="hold"/>
                                        <p:tgtEl>
                                          <p:spTgt spid="211970"/>
                                        </p:tgtEl>
                                        <p:attrNameLst>
                                          <p:attrName>ppt_x</p:attrName>
                                        </p:attrNameLst>
                                      </p:cBhvr>
                                      <p:tavLst>
                                        <p:tav tm="0">
                                          <p:val>
                                            <p:strVal val="0-#ppt_w/2"/>
                                          </p:val>
                                        </p:tav>
                                        <p:tav tm="100000">
                                          <p:val>
                                            <p:strVal val="#ppt_x"/>
                                          </p:val>
                                        </p:tav>
                                      </p:tavLst>
                                    </p:anim>
                                    <p:anim calcmode="lin" valueType="num">
                                      <p:cBhvr additive="base">
                                        <p:cTn id="8" dur="500" fill="hold"/>
                                        <p:tgtEl>
                                          <p:spTgt spid="21197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nodePh="1">
                                  <p:stCondLst>
                                    <p:cond delay="0"/>
                                  </p:stCondLst>
                                  <p:endCondLst>
                                    <p:cond evt="begin" delay="0">
                                      <p:tn val="10"/>
                                    </p:cond>
                                  </p:endCondLst>
                                  <p:childTnLst>
                                    <p:set>
                                      <p:cBhvr>
                                        <p:cTn id="11" dur="1" fill="hold">
                                          <p:stCondLst>
                                            <p:cond delay="0"/>
                                          </p:stCondLst>
                                        </p:cTn>
                                        <p:tgtEl>
                                          <p:spTgt spid="211971">
                                            <p:txEl>
                                              <p:pRg st="0" end="0"/>
                                            </p:txEl>
                                          </p:spTgt>
                                        </p:tgtEl>
                                        <p:attrNameLst>
                                          <p:attrName>style.visibility</p:attrName>
                                        </p:attrNameLst>
                                      </p:cBhvr>
                                      <p:to>
                                        <p:strVal val="visible"/>
                                      </p:to>
                                    </p:set>
                                    <p:anim calcmode="lin" valueType="num">
                                      <p:cBhvr additive="base">
                                        <p:cTn id="12" dur="500" fill="hold"/>
                                        <p:tgtEl>
                                          <p:spTgt spid="21197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11971">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9" presetClass="entr" presetSubtype="0" fill="hold" nodeType="afterEffect">
                                  <p:stCondLst>
                                    <p:cond delay="0"/>
                                  </p:stCondLst>
                                  <p:childTnLst>
                                    <p:set>
                                      <p:cBhvr>
                                        <p:cTn id="16" dur="1" fill="hold">
                                          <p:stCondLst>
                                            <p:cond delay="0"/>
                                          </p:stCondLst>
                                        </p:cTn>
                                        <p:tgtEl>
                                          <p:spTgt spid="211973"/>
                                        </p:tgtEl>
                                        <p:attrNameLst>
                                          <p:attrName>style.visibility</p:attrName>
                                        </p:attrNameLst>
                                      </p:cBhvr>
                                      <p:to>
                                        <p:strVal val="visible"/>
                                      </p:to>
                                    </p:set>
                                    <p:animEffect transition="in" filter="dissolve">
                                      <p:cBhvr>
                                        <p:cTn id="17" dur="500"/>
                                        <p:tgtEl>
                                          <p:spTgt spid="211973"/>
                                        </p:tgtEl>
                                      </p:cBhvr>
                                    </p:animEffect>
                                  </p:childTnLst>
                                </p:cTn>
                              </p:par>
                            </p:childTnLst>
                          </p:cTn>
                        </p:par>
                        <p:par>
                          <p:cTn id="18" fill="hold" nodeType="afterGroup">
                            <p:stCondLst>
                              <p:cond delay="1500"/>
                            </p:stCondLst>
                            <p:childTnLst>
                              <p:par>
                                <p:cTn id="19" presetID="2" presetClass="entr" presetSubtype="8" fill="hold" nodeType="afterEffect">
                                  <p:stCondLst>
                                    <p:cond delay="1000"/>
                                  </p:stCondLst>
                                  <p:childTnLst>
                                    <p:set>
                                      <p:cBhvr>
                                        <p:cTn id="20" dur="1" fill="hold">
                                          <p:stCondLst>
                                            <p:cond delay="0"/>
                                          </p:stCondLst>
                                        </p:cTn>
                                        <p:tgtEl>
                                          <p:spTgt spid="211997"/>
                                        </p:tgtEl>
                                        <p:attrNameLst>
                                          <p:attrName>style.visibility</p:attrName>
                                        </p:attrNameLst>
                                      </p:cBhvr>
                                      <p:to>
                                        <p:strVal val="visible"/>
                                      </p:to>
                                    </p:set>
                                    <p:anim calcmode="lin" valueType="num">
                                      <p:cBhvr additive="base">
                                        <p:cTn id="21" dur="500" fill="hold"/>
                                        <p:tgtEl>
                                          <p:spTgt spid="211997"/>
                                        </p:tgtEl>
                                        <p:attrNameLst>
                                          <p:attrName>ppt_x</p:attrName>
                                        </p:attrNameLst>
                                      </p:cBhvr>
                                      <p:tavLst>
                                        <p:tav tm="0">
                                          <p:val>
                                            <p:strVal val="0-#ppt_w/2"/>
                                          </p:val>
                                        </p:tav>
                                        <p:tav tm="100000">
                                          <p:val>
                                            <p:strVal val="#ppt_x"/>
                                          </p:val>
                                        </p:tav>
                                      </p:tavLst>
                                    </p:anim>
                                    <p:anim calcmode="lin" valueType="num">
                                      <p:cBhvr additive="base">
                                        <p:cTn id="22" dur="500" fill="hold"/>
                                        <p:tgtEl>
                                          <p:spTgt spid="211997"/>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3000"/>
                            </p:stCondLst>
                            <p:childTnLst>
                              <p:par>
                                <p:cTn id="24" presetID="2" presetClass="entr" presetSubtype="8" fill="hold" nodeType="afterEffect">
                                  <p:stCondLst>
                                    <p:cond delay="0"/>
                                  </p:stCondLst>
                                  <p:childTnLst>
                                    <p:set>
                                      <p:cBhvr>
                                        <p:cTn id="25" dur="1" fill="hold">
                                          <p:stCondLst>
                                            <p:cond delay="0"/>
                                          </p:stCondLst>
                                        </p:cTn>
                                        <p:tgtEl>
                                          <p:spTgt spid="211999"/>
                                        </p:tgtEl>
                                        <p:attrNameLst>
                                          <p:attrName>style.visibility</p:attrName>
                                        </p:attrNameLst>
                                      </p:cBhvr>
                                      <p:to>
                                        <p:strVal val="visible"/>
                                      </p:to>
                                    </p:set>
                                    <p:anim calcmode="lin" valueType="num">
                                      <p:cBhvr additive="base">
                                        <p:cTn id="26" dur="500" fill="hold"/>
                                        <p:tgtEl>
                                          <p:spTgt spid="211999"/>
                                        </p:tgtEl>
                                        <p:attrNameLst>
                                          <p:attrName>ppt_x</p:attrName>
                                        </p:attrNameLst>
                                      </p:cBhvr>
                                      <p:tavLst>
                                        <p:tav tm="0">
                                          <p:val>
                                            <p:strVal val="0-#ppt_w/2"/>
                                          </p:val>
                                        </p:tav>
                                        <p:tav tm="100000">
                                          <p:val>
                                            <p:strVal val="#ppt_x"/>
                                          </p:val>
                                        </p:tav>
                                      </p:tavLst>
                                    </p:anim>
                                    <p:anim calcmode="lin" valueType="num">
                                      <p:cBhvr additive="base">
                                        <p:cTn id="27" dur="500" fill="hold"/>
                                        <p:tgtEl>
                                          <p:spTgt spid="211999"/>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3500"/>
                            </p:stCondLst>
                            <p:childTnLst>
                              <p:par>
                                <p:cTn id="29" presetID="2" presetClass="entr" presetSubtype="1" fill="hold" nodeType="afterEffect">
                                  <p:stCondLst>
                                    <p:cond delay="0"/>
                                  </p:stCondLst>
                                  <p:childTnLst>
                                    <p:set>
                                      <p:cBhvr>
                                        <p:cTn id="30" dur="1" fill="hold">
                                          <p:stCondLst>
                                            <p:cond delay="0"/>
                                          </p:stCondLst>
                                        </p:cTn>
                                        <p:tgtEl>
                                          <p:spTgt spid="212000"/>
                                        </p:tgtEl>
                                        <p:attrNameLst>
                                          <p:attrName>style.visibility</p:attrName>
                                        </p:attrNameLst>
                                      </p:cBhvr>
                                      <p:to>
                                        <p:strVal val="visible"/>
                                      </p:to>
                                    </p:set>
                                    <p:anim calcmode="lin" valueType="num">
                                      <p:cBhvr additive="base">
                                        <p:cTn id="31" dur="500" fill="hold"/>
                                        <p:tgtEl>
                                          <p:spTgt spid="212000"/>
                                        </p:tgtEl>
                                        <p:attrNameLst>
                                          <p:attrName>ppt_x</p:attrName>
                                        </p:attrNameLst>
                                      </p:cBhvr>
                                      <p:tavLst>
                                        <p:tav tm="0">
                                          <p:val>
                                            <p:strVal val="#ppt_x"/>
                                          </p:val>
                                        </p:tav>
                                        <p:tav tm="100000">
                                          <p:val>
                                            <p:strVal val="#ppt_x"/>
                                          </p:val>
                                        </p:tav>
                                      </p:tavLst>
                                    </p:anim>
                                    <p:anim calcmode="lin" valueType="num">
                                      <p:cBhvr additive="base">
                                        <p:cTn id="32" dur="500" fill="hold"/>
                                        <p:tgtEl>
                                          <p:spTgt spid="212000"/>
                                        </p:tgtEl>
                                        <p:attrNameLst>
                                          <p:attrName>ppt_y</p:attrName>
                                        </p:attrNameLst>
                                      </p:cBhvr>
                                      <p:tavLst>
                                        <p:tav tm="0">
                                          <p:val>
                                            <p:strVal val="0-#ppt_h/2"/>
                                          </p:val>
                                        </p:tav>
                                        <p:tav tm="100000">
                                          <p:val>
                                            <p:strVal val="#ppt_y"/>
                                          </p:val>
                                        </p:tav>
                                      </p:tavLst>
                                    </p:anim>
                                  </p:childTnLst>
                                </p:cTn>
                              </p:par>
                            </p:childTnLst>
                          </p:cTn>
                        </p:par>
                        <p:par>
                          <p:cTn id="33" fill="hold" nodeType="afterGroup">
                            <p:stCondLst>
                              <p:cond delay="4000"/>
                            </p:stCondLst>
                            <p:childTnLst>
                              <p:par>
                                <p:cTn id="34" presetID="2" presetClass="entr" presetSubtype="2" fill="hold" nodeType="afterEffect">
                                  <p:stCondLst>
                                    <p:cond delay="0"/>
                                  </p:stCondLst>
                                  <p:childTnLst>
                                    <p:set>
                                      <p:cBhvr>
                                        <p:cTn id="35" dur="1" fill="hold">
                                          <p:stCondLst>
                                            <p:cond delay="0"/>
                                          </p:stCondLst>
                                        </p:cTn>
                                        <p:tgtEl>
                                          <p:spTgt spid="212001"/>
                                        </p:tgtEl>
                                        <p:attrNameLst>
                                          <p:attrName>style.visibility</p:attrName>
                                        </p:attrNameLst>
                                      </p:cBhvr>
                                      <p:to>
                                        <p:strVal val="visible"/>
                                      </p:to>
                                    </p:set>
                                    <p:anim calcmode="lin" valueType="num">
                                      <p:cBhvr additive="base">
                                        <p:cTn id="36" dur="500" fill="hold"/>
                                        <p:tgtEl>
                                          <p:spTgt spid="212001"/>
                                        </p:tgtEl>
                                        <p:attrNameLst>
                                          <p:attrName>ppt_x</p:attrName>
                                        </p:attrNameLst>
                                      </p:cBhvr>
                                      <p:tavLst>
                                        <p:tav tm="0">
                                          <p:val>
                                            <p:strVal val="1+#ppt_w/2"/>
                                          </p:val>
                                        </p:tav>
                                        <p:tav tm="100000">
                                          <p:val>
                                            <p:strVal val="#ppt_x"/>
                                          </p:val>
                                        </p:tav>
                                      </p:tavLst>
                                    </p:anim>
                                    <p:anim calcmode="lin" valueType="num">
                                      <p:cBhvr additive="base">
                                        <p:cTn id="37" dur="500" fill="hold"/>
                                        <p:tgtEl>
                                          <p:spTgt spid="212001"/>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4500"/>
                            </p:stCondLst>
                            <p:childTnLst>
                              <p:par>
                                <p:cTn id="39" presetID="2" presetClass="entr" presetSubtype="2" fill="hold" nodeType="afterEffect">
                                  <p:stCondLst>
                                    <p:cond delay="0"/>
                                  </p:stCondLst>
                                  <p:childTnLst>
                                    <p:set>
                                      <p:cBhvr>
                                        <p:cTn id="40" dur="1" fill="hold">
                                          <p:stCondLst>
                                            <p:cond delay="0"/>
                                          </p:stCondLst>
                                        </p:cTn>
                                        <p:tgtEl>
                                          <p:spTgt spid="212002"/>
                                        </p:tgtEl>
                                        <p:attrNameLst>
                                          <p:attrName>style.visibility</p:attrName>
                                        </p:attrNameLst>
                                      </p:cBhvr>
                                      <p:to>
                                        <p:strVal val="visible"/>
                                      </p:to>
                                    </p:set>
                                    <p:anim calcmode="lin" valueType="num">
                                      <p:cBhvr additive="base">
                                        <p:cTn id="41" dur="500" fill="hold"/>
                                        <p:tgtEl>
                                          <p:spTgt spid="212002"/>
                                        </p:tgtEl>
                                        <p:attrNameLst>
                                          <p:attrName>ppt_x</p:attrName>
                                        </p:attrNameLst>
                                      </p:cBhvr>
                                      <p:tavLst>
                                        <p:tav tm="0">
                                          <p:val>
                                            <p:strVal val="1+#ppt_w/2"/>
                                          </p:val>
                                        </p:tav>
                                        <p:tav tm="100000">
                                          <p:val>
                                            <p:strVal val="#ppt_x"/>
                                          </p:val>
                                        </p:tav>
                                      </p:tavLst>
                                    </p:anim>
                                    <p:anim calcmode="lin" valueType="num">
                                      <p:cBhvr additive="base">
                                        <p:cTn id="42" dur="500" fill="hold"/>
                                        <p:tgtEl>
                                          <p:spTgt spid="212002"/>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0"/>
                            </p:stCondLst>
                            <p:childTnLst>
                              <p:par>
                                <p:cTn id="44" presetID="1" presetClass="entr" presetSubtype="0" fill="hold" nodeType="afterEffect">
                                  <p:stCondLst>
                                    <p:cond delay="2000"/>
                                  </p:stCondLst>
                                  <p:childTnLst>
                                    <p:set>
                                      <p:cBhvr>
                                        <p:cTn id="45" dur="1" fill="hold">
                                          <p:stCondLst>
                                            <p:cond delay="499"/>
                                          </p:stCondLst>
                                        </p:cTn>
                                        <p:tgtEl>
                                          <p:spTgt spid="211974"/>
                                        </p:tgtEl>
                                        <p:attrNameLst>
                                          <p:attrName>style.visibility</p:attrName>
                                        </p:attrNameLst>
                                      </p:cBhvr>
                                      <p:to>
                                        <p:strVal val="visible"/>
                                      </p:to>
                                    </p:set>
                                  </p:childTnLst>
                                </p:cTn>
                              </p:par>
                            </p:childTnLst>
                          </p:cTn>
                        </p:par>
                        <p:par>
                          <p:cTn id="46" fill="hold" nodeType="afterGroup">
                            <p:stCondLst>
                              <p:cond delay="7500"/>
                            </p:stCondLst>
                            <p:childTnLst>
                              <p:par>
                                <p:cTn id="47" presetID="1" presetClass="entr" presetSubtype="0" fill="hold" nodeType="afterEffect">
                                  <p:stCondLst>
                                    <p:cond delay="0"/>
                                  </p:stCondLst>
                                  <p:childTnLst>
                                    <p:set>
                                      <p:cBhvr>
                                        <p:cTn id="48" dur="1" fill="hold">
                                          <p:stCondLst>
                                            <p:cond delay="499"/>
                                          </p:stCondLst>
                                        </p:cTn>
                                        <p:tgtEl>
                                          <p:spTgt spid="212003"/>
                                        </p:tgtEl>
                                        <p:attrNameLst>
                                          <p:attrName>style.visibility</p:attrName>
                                        </p:attrNameLst>
                                      </p:cBhvr>
                                      <p:to>
                                        <p:strVal val="visible"/>
                                      </p:to>
                                    </p:set>
                                  </p:childTnLst>
                                </p:cTn>
                              </p:par>
                            </p:childTnLst>
                          </p:cTn>
                        </p:par>
                        <p:par>
                          <p:cTn id="49" fill="hold" nodeType="afterGroup">
                            <p:stCondLst>
                              <p:cond delay="8000"/>
                            </p:stCondLst>
                            <p:childTnLst>
                              <p:par>
                                <p:cTn id="50" presetID="1" presetClass="entr" presetSubtype="0" fill="hold" nodeType="afterEffect">
                                  <p:stCondLst>
                                    <p:cond delay="0"/>
                                  </p:stCondLst>
                                  <p:childTnLst>
                                    <p:set>
                                      <p:cBhvr>
                                        <p:cTn id="51" dur="1" fill="hold">
                                          <p:stCondLst>
                                            <p:cond delay="499"/>
                                          </p:stCondLst>
                                        </p:cTn>
                                        <p:tgtEl>
                                          <p:spTgt spid="211975"/>
                                        </p:tgtEl>
                                        <p:attrNameLst>
                                          <p:attrName>style.visibility</p:attrName>
                                        </p:attrNameLst>
                                      </p:cBhvr>
                                      <p:to>
                                        <p:strVal val="visible"/>
                                      </p:to>
                                    </p:set>
                                  </p:childTnLst>
                                </p:cTn>
                              </p:par>
                            </p:childTnLst>
                          </p:cTn>
                        </p:par>
                        <p:par>
                          <p:cTn id="52" fill="hold" nodeType="afterGroup">
                            <p:stCondLst>
                              <p:cond delay="8500"/>
                            </p:stCondLst>
                            <p:childTnLst>
                              <p:par>
                                <p:cTn id="53" presetID="1" presetClass="entr" presetSubtype="0" fill="hold" nodeType="afterEffect">
                                  <p:stCondLst>
                                    <p:cond delay="0"/>
                                  </p:stCondLst>
                                  <p:childTnLst>
                                    <p:set>
                                      <p:cBhvr>
                                        <p:cTn id="54" dur="1" fill="hold">
                                          <p:stCondLst>
                                            <p:cond delay="499"/>
                                          </p:stCondLst>
                                        </p:cTn>
                                        <p:tgtEl>
                                          <p:spTgt spid="212004"/>
                                        </p:tgtEl>
                                        <p:attrNameLst>
                                          <p:attrName>style.visibility</p:attrName>
                                        </p:attrNameLst>
                                      </p:cBhvr>
                                      <p:to>
                                        <p:strVal val="visible"/>
                                      </p:to>
                                    </p:set>
                                  </p:childTnLst>
                                </p:cTn>
                              </p:par>
                            </p:childTnLst>
                          </p:cTn>
                        </p:par>
                        <p:par>
                          <p:cTn id="55" fill="hold" nodeType="afterGroup">
                            <p:stCondLst>
                              <p:cond delay="9000"/>
                            </p:stCondLst>
                            <p:childTnLst>
                              <p:par>
                                <p:cTn id="56" presetID="1" presetClass="entr" presetSubtype="0" fill="hold" nodeType="afterEffect">
                                  <p:stCondLst>
                                    <p:cond delay="0"/>
                                  </p:stCondLst>
                                  <p:childTnLst>
                                    <p:set>
                                      <p:cBhvr>
                                        <p:cTn id="57" dur="1" fill="hold">
                                          <p:stCondLst>
                                            <p:cond delay="499"/>
                                          </p:stCondLst>
                                        </p:cTn>
                                        <p:tgtEl>
                                          <p:spTgt spid="211976"/>
                                        </p:tgtEl>
                                        <p:attrNameLst>
                                          <p:attrName>style.visibility</p:attrName>
                                        </p:attrNameLst>
                                      </p:cBhvr>
                                      <p:to>
                                        <p:strVal val="visible"/>
                                      </p:to>
                                    </p:set>
                                  </p:childTnLst>
                                </p:cTn>
                              </p:par>
                            </p:childTnLst>
                          </p:cTn>
                        </p:par>
                        <p:par>
                          <p:cTn id="58" fill="hold" nodeType="afterGroup">
                            <p:stCondLst>
                              <p:cond delay="9500"/>
                            </p:stCondLst>
                            <p:childTnLst>
                              <p:par>
                                <p:cTn id="59" presetID="1" presetClass="entr" presetSubtype="0" fill="hold" nodeType="afterEffect">
                                  <p:stCondLst>
                                    <p:cond delay="0"/>
                                  </p:stCondLst>
                                  <p:childTnLst>
                                    <p:set>
                                      <p:cBhvr>
                                        <p:cTn id="60" dur="1" fill="hold">
                                          <p:stCondLst>
                                            <p:cond delay="499"/>
                                          </p:stCondLst>
                                        </p:cTn>
                                        <p:tgtEl>
                                          <p:spTgt spid="212005"/>
                                        </p:tgtEl>
                                        <p:attrNameLst>
                                          <p:attrName>style.visibility</p:attrName>
                                        </p:attrNameLst>
                                      </p:cBhvr>
                                      <p:to>
                                        <p:strVal val="visible"/>
                                      </p:to>
                                    </p:set>
                                  </p:childTnLst>
                                </p:cTn>
                              </p:par>
                            </p:childTnLst>
                          </p:cTn>
                        </p:par>
                        <p:par>
                          <p:cTn id="61" fill="hold" nodeType="afterGroup">
                            <p:stCondLst>
                              <p:cond delay="10000"/>
                            </p:stCondLst>
                            <p:childTnLst>
                              <p:par>
                                <p:cTn id="62" presetID="1" presetClass="entr" presetSubtype="0" fill="hold" nodeType="afterEffect">
                                  <p:stCondLst>
                                    <p:cond delay="0"/>
                                  </p:stCondLst>
                                  <p:childTnLst>
                                    <p:set>
                                      <p:cBhvr>
                                        <p:cTn id="63" dur="1" fill="hold">
                                          <p:stCondLst>
                                            <p:cond delay="499"/>
                                          </p:stCondLst>
                                        </p:cTn>
                                        <p:tgtEl>
                                          <p:spTgt spid="211978"/>
                                        </p:tgtEl>
                                        <p:attrNameLst>
                                          <p:attrName>style.visibility</p:attrName>
                                        </p:attrNameLst>
                                      </p:cBhvr>
                                      <p:to>
                                        <p:strVal val="visible"/>
                                      </p:to>
                                    </p:set>
                                  </p:childTnLst>
                                </p:cTn>
                              </p:par>
                            </p:childTnLst>
                          </p:cTn>
                        </p:par>
                        <p:par>
                          <p:cTn id="64" fill="hold" nodeType="afterGroup">
                            <p:stCondLst>
                              <p:cond delay="10500"/>
                            </p:stCondLst>
                            <p:childTnLst>
                              <p:par>
                                <p:cTn id="65" presetID="1" presetClass="entr" presetSubtype="0" fill="hold" nodeType="afterEffect">
                                  <p:stCondLst>
                                    <p:cond delay="0"/>
                                  </p:stCondLst>
                                  <p:childTnLst>
                                    <p:set>
                                      <p:cBhvr>
                                        <p:cTn id="66" dur="1" fill="hold">
                                          <p:stCondLst>
                                            <p:cond delay="499"/>
                                          </p:stCondLst>
                                        </p:cTn>
                                        <p:tgtEl>
                                          <p:spTgt spid="212006"/>
                                        </p:tgtEl>
                                        <p:attrNameLst>
                                          <p:attrName>style.visibility</p:attrName>
                                        </p:attrNameLst>
                                      </p:cBhvr>
                                      <p:to>
                                        <p:strVal val="visible"/>
                                      </p:to>
                                    </p:set>
                                  </p:childTnLst>
                                </p:cTn>
                              </p:par>
                            </p:childTnLst>
                          </p:cTn>
                        </p:par>
                        <p:par>
                          <p:cTn id="67" fill="hold" nodeType="afterGroup">
                            <p:stCondLst>
                              <p:cond delay="11000"/>
                            </p:stCondLst>
                            <p:childTnLst>
                              <p:par>
                                <p:cTn id="68" presetID="1" presetClass="entr" presetSubtype="0" fill="hold" nodeType="afterEffect">
                                  <p:stCondLst>
                                    <p:cond delay="0"/>
                                  </p:stCondLst>
                                  <p:childTnLst>
                                    <p:set>
                                      <p:cBhvr>
                                        <p:cTn id="69" dur="1" fill="hold">
                                          <p:stCondLst>
                                            <p:cond delay="499"/>
                                          </p:stCondLst>
                                        </p:cTn>
                                        <p:tgtEl>
                                          <p:spTgt spid="211977"/>
                                        </p:tgtEl>
                                        <p:attrNameLst>
                                          <p:attrName>style.visibility</p:attrName>
                                        </p:attrNameLst>
                                      </p:cBhvr>
                                      <p:to>
                                        <p:strVal val="visible"/>
                                      </p:to>
                                    </p:set>
                                  </p:childTnLst>
                                </p:cTn>
                              </p:par>
                            </p:childTnLst>
                          </p:cTn>
                        </p:par>
                        <p:par>
                          <p:cTn id="70" fill="hold" nodeType="afterGroup">
                            <p:stCondLst>
                              <p:cond delay="11500"/>
                            </p:stCondLst>
                            <p:childTnLst>
                              <p:par>
                                <p:cTn id="71" presetID="1" presetClass="entr" presetSubtype="0" fill="hold" nodeType="afterEffect">
                                  <p:stCondLst>
                                    <p:cond delay="0"/>
                                  </p:stCondLst>
                                  <p:childTnLst>
                                    <p:set>
                                      <p:cBhvr>
                                        <p:cTn id="72" dur="1" fill="hold">
                                          <p:stCondLst>
                                            <p:cond delay="499"/>
                                          </p:stCondLst>
                                        </p:cTn>
                                        <p:tgtEl>
                                          <p:spTgt spid="212007"/>
                                        </p:tgtEl>
                                        <p:attrNameLst>
                                          <p:attrName>style.visibility</p:attrName>
                                        </p:attrNameLst>
                                      </p:cBhvr>
                                      <p:to>
                                        <p:strVal val="visible"/>
                                      </p:to>
                                    </p:set>
                                  </p:childTnLst>
                                </p:cTn>
                              </p:par>
                            </p:childTnLst>
                          </p:cTn>
                        </p:par>
                        <p:par>
                          <p:cTn id="73" fill="hold" nodeType="afterGroup">
                            <p:stCondLst>
                              <p:cond delay="12000"/>
                            </p:stCondLst>
                            <p:childTnLst>
                              <p:par>
                                <p:cTn id="74" presetID="1" presetClass="entr" presetSubtype="0" fill="hold" nodeType="afterEffect">
                                  <p:stCondLst>
                                    <p:cond delay="3000"/>
                                  </p:stCondLst>
                                  <p:childTnLst>
                                    <p:set>
                                      <p:cBhvr>
                                        <p:cTn id="75" dur="1" fill="hold">
                                          <p:stCondLst>
                                            <p:cond delay="499"/>
                                          </p:stCondLst>
                                        </p:cTn>
                                        <p:tgtEl>
                                          <p:spTgt spid="211991"/>
                                        </p:tgtEl>
                                        <p:attrNameLst>
                                          <p:attrName>style.visibility</p:attrName>
                                        </p:attrNameLst>
                                      </p:cBhvr>
                                      <p:to>
                                        <p:strVal val="visible"/>
                                      </p:to>
                                    </p:set>
                                  </p:childTnLst>
                                </p:cTn>
                              </p:par>
                            </p:childTnLst>
                          </p:cTn>
                        </p:par>
                        <p:par>
                          <p:cTn id="76" fill="hold" nodeType="afterGroup">
                            <p:stCondLst>
                              <p:cond delay="15500"/>
                            </p:stCondLst>
                            <p:childTnLst>
                              <p:par>
                                <p:cTn id="77" presetID="1" presetClass="entr" presetSubtype="0" fill="hold" nodeType="afterEffect">
                                  <p:stCondLst>
                                    <p:cond delay="0"/>
                                  </p:stCondLst>
                                  <p:childTnLst>
                                    <p:set>
                                      <p:cBhvr>
                                        <p:cTn id="78" dur="1" fill="hold">
                                          <p:stCondLst>
                                            <p:cond delay="499"/>
                                          </p:stCondLst>
                                        </p:cTn>
                                        <p:tgtEl>
                                          <p:spTgt spid="211992"/>
                                        </p:tgtEl>
                                        <p:attrNameLst>
                                          <p:attrName>style.visibility</p:attrName>
                                        </p:attrNameLst>
                                      </p:cBhvr>
                                      <p:to>
                                        <p:strVal val="visible"/>
                                      </p:to>
                                    </p:set>
                                  </p:childTnLst>
                                </p:cTn>
                              </p:par>
                            </p:childTnLst>
                          </p:cTn>
                        </p:par>
                        <p:par>
                          <p:cTn id="79" fill="hold" nodeType="afterGroup">
                            <p:stCondLst>
                              <p:cond delay="16000"/>
                            </p:stCondLst>
                            <p:childTnLst>
                              <p:par>
                                <p:cTn id="80" presetID="1" presetClass="entr" presetSubtype="0" fill="hold" nodeType="afterEffect">
                                  <p:stCondLst>
                                    <p:cond delay="0"/>
                                  </p:stCondLst>
                                  <p:childTnLst>
                                    <p:set>
                                      <p:cBhvr>
                                        <p:cTn id="81" dur="1" fill="hold">
                                          <p:stCondLst>
                                            <p:cond delay="499"/>
                                          </p:stCondLst>
                                        </p:cTn>
                                        <p:tgtEl>
                                          <p:spTgt spid="211993"/>
                                        </p:tgtEl>
                                        <p:attrNameLst>
                                          <p:attrName>style.visibility</p:attrName>
                                        </p:attrNameLst>
                                      </p:cBhvr>
                                      <p:to>
                                        <p:strVal val="visible"/>
                                      </p:to>
                                    </p:set>
                                  </p:childTnLst>
                                </p:cTn>
                              </p:par>
                            </p:childTnLst>
                          </p:cTn>
                        </p:par>
                        <p:par>
                          <p:cTn id="82" fill="hold" nodeType="afterGroup">
                            <p:stCondLst>
                              <p:cond delay="16500"/>
                            </p:stCondLst>
                            <p:childTnLst>
                              <p:par>
                                <p:cTn id="83" presetID="1" presetClass="entr" presetSubtype="0" fill="hold" nodeType="afterEffect">
                                  <p:stCondLst>
                                    <p:cond delay="0"/>
                                  </p:stCondLst>
                                  <p:childTnLst>
                                    <p:set>
                                      <p:cBhvr>
                                        <p:cTn id="84" dur="1" fill="hold">
                                          <p:stCondLst>
                                            <p:cond delay="499"/>
                                          </p:stCondLst>
                                        </p:cTn>
                                        <p:tgtEl>
                                          <p:spTgt spid="211994"/>
                                        </p:tgtEl>
                                        <p:attrNameLst>
                                          <p:attrName>style.visibility</p:attrName>
                                        </p:attrNameLst>
                                      </p:cBhvr>
                                      <p:to>
                                        <p:strVal val="visible"/>
                                      </p:to>
                                    </p:set>
                                  </p:childTnLst>
                                </p:cTn>
                              </p:par>
                            </p:childTnLst>
                          </p:cTn>
                        </p:par>
                        <p:par>
                          <p:cTn id="85" fill="hold" nodeType="afterGroup">
                            <p:stCondLst>
                              <p:cond delay="17000"/>
                            </p:stCondLst>
                            <p:childTnLst>
                              <p:par>
                                <p:cTn id="86" presetID="1" presetClass="entr" presetSubtype="0" fill="hold" nodeType="afterEffect">
                                  <p:stCondLst>
                                    <p:cond delay="0"/>
                                  </p:stCondLst>
                                  <p:childTnLst>
                                    <p:set>
                                      <p:cBhvr>
                                        <p:cTn id="87" dur="1" fill="hold">
                                          <p:stCondLst>
                                            <p:cond delay="499"/>
                                          </p:stCondLst>
                                        </p:cTn>
                                        <p:tgtEl>
                                          <p:spTgt spid="211995"/>
                                        </p:tgtEl>
                                        <p:attrNameLst>
                                          <p:attrName>style.visibility</p:attrName>
                                        </p:attrNameLst>
                                      </p:cBhvr>
                                      <p:to>
                                        <p:strVal val="visible"/>
                                      </p:to>
                                    </p:set>
                                  </p:childTnLst>
                                </p:cTn>
                              </p:par>
                            </p:childTnLst>
                          </p:cTn>
                        </p:par>
                        <p:par>
                          <p:cTn id="88" fill="hold" nodeType="afterGroup">
                            <p:stCondLst>
                              <p:cond delay="17500"/>
                            </p:stCondLst>
                            <p:childTnLst>
                              <p:par>
                                <p:cTn id="89" presetID="9" presetClass="entr" presetSubtype="0" fill="hold" nodeType="afterEffect">
                                  <p:stCondLst>
                                    <p:cond delay="2000"/>
                                  </p:stCondLst>
                                  <p:childTnLst>
                                    <p:set>
                                      <p:cBhvr>
                                        <p:cTn id="90" dur="1" fill="hold">
                                          <p:stCondLst>
                                            <p:cond delay="0"/>
                                          </p:stCondLst>
                                        </p:cTn>
                                        <p:tgtEl>
                                          <p:spTgt spid="211996"/>
                                        </p:tgtEl>
                                        <p:attrNameLst>
                                          <p:attrName>style.visibility</p:attrName>
                                        </p:attrNameLst>
                                      </p:cBhvr>
                                      <p:to>
                                        <p:strVal val="visible"/>
                                      </p:to>
                                    </p:set>
                                    <p:animEffect transition="in" filter="dissolve">
                                      <p:cBhvr>
                                        <p:cTn id="91" dur="500"/>
                                        <p:tgtEl>
                                          <p:spTgt spid="211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autoUpdateAnimBg="0"/>
      <p:bldP spid="211971" grpId="0" build="p" autoUpdateAnimBg="0"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p:cNvSpPr>
            <a:spLocks noGrp="1"/>
          </p:cNvSpPr>
          <p:nvPr>
            <p:ph type="ftr" sz="quarter" idx="11"/>
          </p:nvPr>
        </p:nvSpPr>
        <p:spPr/>
        <p:txBody>
          <a:bodyPr/>
          <a:lstStyle/>
          <a:p>
            <a:r>
              <a:rPr lang="en-US" altLang="fr-FR"/>
              <a:t>Operating Systems II</a:t>
            </a:r>
          </a:p>
        </p:txBody>
      </p:sp>
      <p:sp>
        <p:nvSpPr>
          <p:cNvPr id="7" name="Espace réservé du numéro de diapositive 6"/>
          <p:cNvSpPr>
            <a:spLocks noGrp="1"/>
          </p:cNvSpPr>
          <p:nvPr>
            <p:ph type="sldNum" sz="quarter" idx="12"/>
          </p:nvPr>
        </p:nvSpPr>
        <p:spPr/>
        <p:txBody>
          <a:bodyPr/>
          <a:lstStyle/>
          <a:p>
            <a:fld id="{CA361675-7C51-49AB-88AD-0C3962A8DB61}" type="slidenum">
              <a:rPr lang="en-US" altLang="fr-FR"/>
              <a:pPr/>
              <a:t>28</a:t>
            </a:fld>
            <a:endParaRPr lang="en-US" altLang="fr-FR"/>
          </a:p>
        </p:txBody>
      </p:sp>
      <p:sp>
        <p:nvSpPr>
          <p:cNvPr id="214018" name="Rectangle 2"/>
          <p:cNvSpPr>
            <a:spLocks noGrp="1" noChangeArrowheads="1"/>
          </p:cNvSpPr>
          <p:nvPr>
            <p:ph type="title"/>
          </p:nvPr>
        </p:nvSpPr>
        <p:spPr/>
        <p:txBody>
          <a:bodyPr/>
          <a:lstStyle/>
          <a:p>
            <a:r>
              <a:rPr lang="en-GB" altLang="fr-FR"/>
              <a:t>Philosophers</a:t>
            </a:r>
          </a:p>
        </p:txBody>
      </p:sp>
      <p:sp>
        <p:nvSpPr>
          <p:cNvPr id="214019" name="Rectangle 3"/>
          <p:cNvSpPr>
            <a:spLocks noGrp="1" noChangeArrowheads="1"/>
          </p:cNvSpPr>
          <p:nvPr>
            <p:ph type="body" sz="half" idx="1"/>
          </p:nvPr>
        </p:nvSpPr>
        <p:spPr>
          <a:xfrm>
            <a:off x="685800" y="1816224"/>
            <a:ext cx="3810000" cy="3556992"/>
          </a:xfrm>
        </p:spPr>
        <p:txBody>
          <a:bodyPr/>
          <a:lstStyle/>
          <a:p>
            <a:pPr>
              <a:buFont typeface="Monotype Sorts" pitchFamily="2" charset="2"/>
              <a:buNone/>
            </a:pPr>
            <a:r>
              <a:rPr lang="en-GB" altLang="fr-FR" sz="1800" b="1" dirty="0"/>
              <a:t>Base algorithm:</a:t>
            </a:r>
          </a:p>
          <a:p>
            <a:pPr>
              <a:buFont typeface="Monotype Sorts" pitchFamily="2" charset="2"/>
              <a:buNone/>
            </a:pPr>
            <a:endParaRPr lang="en-GB" altLang="fr-FR" sz="1800" b="1" dirty="0"/>
          </a:p>
          <a:p>
            <a:pPr>
              <a:buFont typeface="Monotype Sorts" pitchFamily="2" charset="2"/>
              <a:buNone/>
            </a:pPr>
            <a:r>
              <a:rPr lang="en-GB" altLang="fr-FR" sz="1800" b="1" dirty="0"/>
              <a:t>void </a:t>
            </a:r>
            <a:r>
              <a:rPr lang="en-GB" altLang="fr-FR" sz="1800" b="1" dirty="0" err="1"/>
              <a:t>philo</a:t>
            </a:r>
            <a:r>
              <a:rPr lang="en-GB" altLang="fr-FR" sz="1800" b="1" dirty="0"/>
              <a:t>(</a:t>
            </a:r>
            <a:r>
              <a:rPr lang="en-GB" altLang="fr-FR" sz="1800" b="1" dirty="0" err="1"/>
              <a:t>int</a:t>
            </a:r>
            <a:r>
              <a:rPr lang="en-GB" altLang="fr-FR" sz="1800" b="1" dirty="0"/>
              <a:t> </a:t>
            </a:r>
            <a:r>
              <a:rPr lang="en-GB" altLang="fr-FR" sz="1800" b="1" dirty="0" err="1"/>
              <a:t>i</a:t>
            </a:r>
            <a:r>
              <a:rPr lang="en-GB" altLang="fr-FR" sz="1800" b="1" dirty="0"/>
              <a:t>){</a:t>
            </a:r>
          </a:p>
          <a:p>
            <a:pPr>
              <a:buFont typeface="Monotype Sorts" pitchFamily="2" charset="2"/>
              <a:buNone/>
            </a:pPr>
            <a:r>
              <a:rPr lang="en-GB" altLang="fr-FR" sz="1800" b="1" dirty="0"/>
              <a:t>  while(TRUE){</a:t>
            </a:r>
          </a:p>
          <a:p>
            <a:pPr>
              <a:buFont typeface="Monotype Sorts" pitchFamily="2" charset="2"/>
              <a:buNone/>
            </a:pPr>
            <a:r>
              <a:rPr lang="en-GB" altLang="fr-FR" sz="1800" b="1" dirty="0"/>
              <a:t>	think();</a:t>
            </a:r>
          </a:p>
          <a:p>
            <a:pPr>
              <a:buFont typeface="Monotype Sorts" pitchFamily="2" charset="2"/>
              <a:buNone/>
            </a:pPr>
            <a:r>
              <a:rPr lang="en-GB" altLang="fr-FR" sz="1800" b="1" dirty="0"/>
              <a:t>	</a:t>
            </a:r>
            <a:r>
              <a:rPr lang="en-GB" altLang="fr-FR" sz="1800" b="1" dirty="0" err="1"/>
              <a:t>take_forks</a:t>
            </a:r>
            <a:r>
              <a:rPr lang="en-GB" altLang="fr-FR" sz="1800" b="1" dirty="0"/>
              <a:t>(</a:t>
            </a:r>
            <a:r>
              <a:rPr lang="en-GB" altLang="fr-FR" sz="1800" b="1" dirty="0" err="1"/>
              <a:t>i</a:t>
            </a:r>
            <a:r>
              <a:rPr lang="en-GB" altLang="fr-FR" sz="1800" b="1" dirty="0"/>
              <a:t>);</a:t>
            </a:r>
          </a:p>
          <a:p>
            <a:pPr>
              <a:buFont typeface="Monotype Sorts" pitchFamily="2" charset="2"/>
              <a:buNone/>
            </a:pPr>
            <a:r>
              <a:rPr lang="en-GB" altLang="fr-FR" sz="1800" b="1" dirty="0"/>
              <a:t>	eat();</a:t>
            </a:r>
          </a:p>
          <a:p>
            <a:pPr>
              <a:buFont typeface="Monotype Sorts" pitchFamily="2" charset="2"/>
              <a:buNone/>
            </a:pPr>
            <a:r>
              <a:rPr lang="en-GB" altLang="fr-FR" sz="1800" b="1" dirty="0"/>
              <a:t>	</a:t>
            </a:r>
            <a:r>
              <a:rPr lang="en-GB" altLang="fr-FR" sz="1800" b="1" dirty="0" err="1"/>
              <a:t>put_forks</a:t>
            </a:r>
            <a:r>
              <a:rPr lang="en-GB" altLang="fr-FR" sz="1800" b="1" dirty="0"/>
              <a:t>(</a:t>
            </a:r>
            <a:r>
              <a:rPr lang="en-GB" altLang="fr-FR" sz="1800" b="1" dirty="0" err="1"/>
              <a:t>i</a:t>
            </a:r>
            <a:r>
              <a:rPr lang="en-GB" altLang="fr-FR" sz="1800" b="1" dirty="0"/>
              <a:t>);</a:t>
            </a:r>
          </a:p>
          <a:p>
            <a:pPr>
              <a:buFont typeface="Monotype Sorts" pitchFamily="2" charset="2"/>
              <a:buNone/>
            </a:pPr>
            <a:r>
              <a:rPr lang="en-GB" altLang="fr-FR" sz="1800" b="1" dirty="0"/>
              <a:t>  }</a:t>
            </a:r>
          </a:p>
          <a:p>
            <a:pPr>
              <a:buFont typeface="Monotype Sorts" pitchFamily="2" charset="2"/>
              <a:buNone/>
            </a:pPr>
            <a:r>
              <a:rPr lang="en-GB" altLang="fr-FR" sz="1800" b="1" dirty="0"/>
              <a:t>} </a:t>
            </a:r>
          </a:p>
          <a:p>
            <a:pPr>
              <a:buFont typeface="Monotype Sorts" pitchFamily="2" charset="2"/>
              <a:buNone/>
            </a:pPr>
            <a:r>
              <a:rPr lang="en-GB" altLang="fr-FR" sz="1800" b="1" dirty="0"/>
              <a:t>	</a:t>
            </a:r>
          </a:p>
        </p:txBody>
      </p:sp>
      <p:sp>
        <p:nvSpPr>
          <p:cNvPr id="214020" name="Rectangle 4"/>
          <p:cNvSpPr>
            <a:spLocks noGrp="1" noChangeArrowheads="1"/>
          </p:cNvSpPr>
          <p:nvPr>
            <p:ph type="body" sz="half" idx="2"/>
          </p:nvPr>
        </p:nvSpPr>
        <p:spPr>
          <a:xfrm>
            <a:off x="4648200" y="1816224"/>
            <a:ext cx="3810000" cy="3340968"/>
          </a:xfrm>
        </p:spPr>
        <p:txBody>
          <a:bodyPr/>
          <a:lstStyle/>
          <a:p>
            <a:pPr>
              <a:buFont typeface="Monotype Sorts" pitchFamily="2" charset="2"/>
              <a:buNone/>
            </a:pPr>
            <a:r>
              <a:rPr lang="en-GB" altLang="fr-FR" sz="1800" b="1" dirty="0">
                <a:latin typeface="Arial" panose="020B0604020202020204" pitchFamily="34" charset="0"/>
              </a:rPr>
              <a:t>Void </a:t>
            </a:r>
            <a:r>
              <a:rPr lang="en-GB" altLang="fr-FR" sz="1800" b="1" dirty="0" err="1">
                <a:latin typeface="Arial" panose="020B0604020202020204" pitchFamily="34" charset="0"/>
              </a:rPr>
              <a:t>take_forks</a:t>
            </a:r>
            <a:r>
              <a:rPr lang="en-GB" altLang="fr-FR" sz="1800" b="1" dirty="0">
                <a:latin typeface="Arial" panose="020B0604020202020204" pitchFamily="34" charset="0"/>
              </a:rPr>
              <a:t>(</a:t>
            </a:r>
            <a:r>
              <a:rPr lang="en-GB" altLang="fr-FR" sz="1800" b="1" dirty="0" err="1">
                <a:latin typeface="Arial" panose="020B0604020202020204" pitchFamily="34" charset="0"/>
              </a:rPr>
              <a:t>int</a:t>
            </a:r>
            <a:r>
              <a:rPr lang="en-GB" altLang="fr-FR" sz="1800" b="1" dirty="0">
                <a:latin typeface="Arial" panose="020B0604020202020204" pitchFamily="34" charset="0"/>
              </a:rPr>
              <a:t> </a:t>
            </a:r>
            <a:r>
              <a:rPr lang="en-GB" altLang="fr-FR" sz="1800" b="1" dirty="0" err="1">
                <a:latin typeface="Arial" panose="020B0604020202020204" pitchFamily="34" charset="0"/>
              </a:rPr>
              <a:t>i</a:t>
            </a:r>
            <a:r>
              <a:rPr lang="en-GB" altLang="fr-FR" sz="1800" b="1" dirty="0">
                <a:latin typeface="Arial" panose="020B0604020202020204" pitchFamily="34" charset="0"/>
              </a:rPr>
              <a:t>) {</a:t>
            </a:r>
          </a:p>
          <a:p>
            <a:pPr>
              <a:buFont typeface="Monotype Sorts" pitchFamily="2" charset="2"/>
              <a:buNone/>
            </a:pPr>
            <a:r>
              <a:rPr lang="en-GB" altLang="fr-FR" sz="1800" b="1" dirty="0">
                <a:latin typeface="Arial" panose="020B0604020202020204" pitchFamily="34" charset="0"/>
              </a:rPr>
              <a:t>	</a:t>
            </a:r>
            <a:r>
              <a:rPr lang="en-GB" altLang="fr-FR" sz="1800" b="1" dirty="0" err="1">
                <a:latin typeface="Arial" panose="020B0604020202020204" pitchFamily="34" charset="0"/>
              </a:rPr>
              <a:t>ask_take_fork</a:t>
            </a:r>
            <a:r>
              <a:rPr lang="en-GB" altLang="fr-FR" sz="1800" b="1" dirty="0">
                <a:latin typeface="Arial" panose="020B0604020202020204" pitchFamily="34" charset="0"/>
              </a:rPr>
              <a:t>(</a:t>
            </a:r>
            <a:r>
              <a:rPr lang="en-GB" altLang="fr-FR" sz="1800" b="1" dirty="0" err="1">
                <a:latin typeface="Arial" panose="020B0604020202020204" pitchFamily="34" charset="0"/>
              </a:rPr>
              <a:t>i</a:t>
            </a:r>
            <a:r>
              <a:rPr lang="en-GB" altLang="fr-FR" sz="1800" b="1" dirty="0">
                <a:latin typeface="Arial" panose="020B0604020202020204" pitchFamily="34" charset="0"/>
              </a:rPr>
              <a:t>);</a:t>
            </a:r>
          </a:p>
          <a:p>
            <a:pPr>
              <a:buNone/>
            </a:pPr>
            <a:r>
              <a:rPr lang="en-GB" altLang="fr-FR" sz="1800" b="1" dirty="0">
                <a:latin typeface="Arial" panose="020B0604020202020204" pitchFamily="34" charset="0"/>
              </a:rPr>
              <a:t>	</a:t>
            </a:r>
            <a:r>
              <a:rPr lang="en-GB" altLang="fr-FR" sz="1800" b="1" dirty="0" err="1">
                <a:latin typeface="Arial" panose="020B0604020202020204" pitchFamily="34" charset="0"/>
              </a:rPr>
              <a:t>ask_take_fork</a:t>
            </a:r>
            <a:r>
              <a:rPr lang="en-GB" altLang="fr-FR" sz="1800" b="1" dirty="0">
                <a:latin typeface="Arial" panose="020B0604020202020204" pitchFamily="34" charset="0"/>
              </a:rPr>
              <a:t>(i+1);</a:t>
            </a:r>
          </a:p>
          <a:p>
            <a:pPr>
              <a:buFont typeface="Monotype Sorts" pitchFamily="2" charset="2"/>
              <a:buNone/>
            </a:pPr>
            <a:r>
              <a:rPr lang="en-GB" altLang="fr-FR" sz="1800" b="1" dirty="0">
                <a:latin typeface="Arial" panose="020B0604020202020204" pitchFamily="34" charset="0"/>
              </a:rPr>
              <a:t>)</a:t>
            </a:r>
          </a:p>
          <a:p>
            <a:pPr>
              <a:buFont typeface="Monotype Sorts" pitchFamily="2" charset="2"/>
              <a:buNone/>
            </a:pPr>
            <a:endParaRPr lang="en-GB" altLang="fr-FR" sz="1800" b="1" dirty="0">
              <a:latin typeface="Arial" panose="020B0604020202020204" pitchFamily="34" charset="0"/>
            </a:endParaRPr>
          </a:p>
          <a:p>
            <a:pPr>
              <a:buFont typeface="Monotype Sorts" pitchFamily="2" charset="2"/>
              <a:buNone/>
            </a:pPr>
            <a:r>
              <a:rPr lang="en-GB" altLang="fr-FR" sz="1800" b="1" dirty="0">
                <a:latin typeface="Arial" panose="020B0604020202020204" pitchFamily="34" charset="0"/>
              </a:rPr>
              <a:t>void </a:t>
            </a:r>
            <a:r>
              <a:rPr lang="en-GB" altLang="fr-FR" sz="1800" b="1" dirty="0" err="1">
                <a:latin typeface="Arial" panose="020B0604020202020204" pitchFamily="34" charset="0"/>
              </a:rPr>
              <a:t>put_forks</a:t>
            </a:r>
            <a:r>
              <a:rPr lang="en-GB" altLang="fr-FR" sz="1800" b="1" dirty="0">
                <a:latin typeface="Arial" panose="020B0604020202020204" pitchFamily="34" charset="0"/>
              </a:rPr>
              <a:t> (</a:t>
            </a:r>
            <a:r>
              <a:rPr lang="en-GB" altLang="fr-FR" sz="1800" b="1" dirty="0" err="1">
                <a:latin typeface="Arial" panose="020B0604020202020204" pitchFamily="34" charset="0"/>
              </a:rPr>
              <a:t>int</a:t>
            </a:r>
            <a:r>
              <a:rPr lang="en-GB" altLang="fr-FR" sz="1800" b="1" dirty="0">
                <a:latin typeface="Arial" panose="020B0604020202020204" pitchFamily="34" charset="0"/>
              </a:rPr>
              <a:t> </a:t>
            </a:r>
            <a:r>
              <a:rPr lang="en-GB" altLang="fr-FR" sz="1800" b="1" dirty="0" err="1">
                <a:latin typeface="Arial" panose="020B0604020202020204" pitchFamily="34" charset="0"/>
              </a:rPr>
              <a:t>i</a:t>
            </a:r>
            <a:r>
              <a:rPr lang="en-GB" altLang="fr-FR" sz="1800" b="1" dirty="0">
                <a:latin typeface="Arial" panose="020B0604020202020204" pitchFamily="34" charset="0"/>
              </a:rPr>
              <a:t>) {</a:t>
            </a:r>
          </a:p>
          <a:p>
            <a:pPr>
              <a:buFont typeface="Monotype Sorts" pitchFamily="2" charset="2"/>
              <a:buNone/>
            </a:pPr>
            <a:r>
              <a:rPr lang="en-GB" altLang="fr-FR" sz="1800" b="1" dirty="0">
                <a:latin typeface="Arial" panose="020B0604020202020204" pitchFamily="34" charset="0"/>
              </a:rPr>
              <a:t>	</a:t>
            </a:r>
            <a:r>
              <a:rPr lang="en-GB" altLang="fr-FR" sz="1800" b="1" dirty="0" err="1">
                <a:latin typeface="Arial" panose="020B0604020202020204" pitchFamily="34" charset="0"/>
              </a:rPr>
              <a:t>put_fork</a:t>
            </a:r>
            <a:r>
              <a:rPr lang="en-GB" altLang="fr-FR" sz="1800" b="1" dirty="0">
                <a:latin typeface="Arial" panose="020B0604020202020204" pitchFamily="34" charset="0"/>
              </a:rPr>
              <a:t>(</a:t>
            </a:r>
            <a:r>
              <a:rPr lang="en-GB" altLang="fr-FR" sz="1800" b="1" dirty="0" err="1">
                <a:latin typeface="Arial" panose="020B0604020202020204" pitchFamily="34" charset="0"/>
              </a:rPr>
              <a:t>i</a:t>
            </a:r>
            <a:r>
              <a:rPr lang="en-GB" altLang="fr-FR" sz="1800" b="1" dirty="0">
                <a:latin typeface="Arial" panose="020B0604020202020204" pitchFamily="34" charset="0"/>
              </a:rPr>
              <a:t>);</a:t>
            </a:r>
            <a:br>
              <a:rPr lang="en-GB" altLang="fr-FR" sz="1800" b="1" dirty="0">
                <a:latin typeface="Arial" panose="020B0604020202020204" pitchFamily="34" charset="0"/>
              </a:rPr>
            </a:br>
            <a:r>
              <a:rPr lang="en-GB" altLang="fr-FR" sz="1800" b="1" dirty="0" err="1">
                <a:latin typeface="Arial" panose="020B0604020202020204" pitchFamily="34" charset="0"/>
              </a:rPr>
              <a:t>put_fork</a:t>
            </a:r>
            <a:r>
              <a:rPr lang="en-GB" altLang="fr-FR" sz="1800" b="1" dirty="0">
                <a:latin typeface="Arial" panose="020B0604020202020204" pitchFamily="34" charset="0"/>
              </a:rPr>
              <a:t>(i+1);</a:t>
            </a:r>
          </a:p>
          <a:p>
            <a:pPr>
              <a:buFont typeface="Monotype Sorts" pitchFamily="2" charset="2"/>
              <a:buNone/>
            </a:pPr>
            <a:r>
              <a:rPr lang="en-GB" altLang="fr-FR" sz="1800" b="1" dirty="0">
                <a:latin typeface="Arial" panose="020B0604020202020204" pitchFamily="34" charset="0"/>
              </a:rPr>
              <a:t>}</a:t>
            </a:r>
          </a:p>
        </p:txBody>
      </p:sp>
      <p:sp>
        <p:nvSpPr>
          <p:cNvPr id="8" name="Rectangle 3"/>
          <p:cNvSpPr txBox="1">
            <a:spLocks noChangeArrowheads="1"/>
          </p:cNvSpPr>
          <p:nvPr/>
        </p:nvSpPr>
        <p:spPr bwMode="auto">
          <a:xfrm>
            <a:off x="685800" y="5387280"/>
            <a:ext cx="7772400" cy="634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Monotype Sorts" pitchFamily="2" charset="2"/>
              <a:buChar char="n"/>
              <a:defRPr kumimoji="1" sz="28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Char char="–"/>
              <a:defRPr kumimoji="1" sz="24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folHlink"/>
              </a:buClr>
              <a:buSzPct val="60000"/>
              <a:buFont typeface="Monotype Sorts" pitchFamily="2" charset="2"/>
              <a:buChar char="n"/>
              <a:defRPr kumimoji="1" sz="20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kumimoji="1"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folHlink"/>
              </a:buClr>
              <a:buSzPct val="50000"/>
              <a:buFont typeface="Monotype Sorts" pitchFamily="2" charset="2"/>
              <a:buChar char="n"/>
              <a:defRPr kumimoji="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altLang="fr-FR" dirty="0"/>
              <a:t>Without coordination, will lead to deadlocks!</a:t>
            </a:r>
          </a:p>
          <a:p>
            <a:endParaRPr lang="en-GB" alt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Effect transition="in" filter="wipe(up)">
                                      <p:cBhvr>
                                        <p:cTn id="7" dur="500"/>
                                        <p:tgtEl>
                                          <p:spTgt spid="21401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4019">
                                            <p:txEl>
                                              <p:pRg st="2" end="2"/>
                                            </p:txEl>
                                          </p:spTgt>
                                        </p:tgtEl>
                                        <p:attrNameLst>
                                          <p:attrName>style.visibility</p:attrName>
                                        </p:attrNameLst>
                                      </p:cBhvr>
                                      <p:to>
                                        <p:strVal val="visible"/>
                                      </p:to>
                                    </p:set>
                                    <p:animEffect transition="in" filter="wipe(up)">
                                      <p:cBhvr>
                                        <p:cTn id="11" dur="500"/>
                                        <p:tgtEl>
                                          <p:spTgt spid="214019">
                                            <p:txEl>
                                              <p:pRg st="2" end="2"/>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14019">
                                            <p:txEl>
                                              <p:pRg st="3" end="3"/>
                                            </p:txEl>
                                          </p:spTgt>
                                        </p:tgtEl>
                                        <p:attrNameLst>
                                          <p:attrName>style.visibility</p:attrName>
                                        </p:attrNameLst>
                                      </p:cBhvr>
                                      <p:to>
                                        <p:strVal val="visible"/>
                                      </p:to>
                                    </p:set>
                                    <p:animEffect transition="in" filter="wipe(up)">
                                      <p:cBhvr>
                                        <p:cTn id="15" dur="500"/>
                                        <p:tgtEl>
                                          <p:spTgt spid="214019">
                                            <p:txEl>
                                              <p:pRg st="3" end="3"/>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14019">
                                            <p:txEl>
                                              <p:pRg st="4" end="4"/>
                                            </p:txEl>
                                          </p:spTgt>
                                        </p:tgtEl>
                                        <p:attrNameLst>
                                          <p:attrName>style.visibility</p:attrName>
                                        </p:attrNameLst>
                                      </p:cBhvr>
                                      <p:to>
                                        <p:strVal val="visible"/>
                                      </p:to>
                                    </p:set>
                                    <p:animEffect transition="in" filter="wipe(up)">
                                      <p:cBhvr>
                                        <p:cTn id="19" dur="500"/>
                                        <p:tgtEl>
                                          <p:spTgt spid="214019">
                                            <p:txEl>
                                              <p:pRg st="4" end="4"/>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4019">
                                            <p:txEl>
                                              <p:pRg st="5" end="5"/>
                                            </p:txEl>
                                          </p:spTgt>
                                        </p:tgtEl>
                                        <p:attrNameLst>
                                          <p:attrName>style.visibility</p:attrName>
                                        </p:attrNameLst>
                                      </p:cBhvr>
                                      <p:to>
                                        <p:strVal val="visible"/>
                                      </p:to>
                                    </p:set>
                                    <p:animEffect transition="in" filter="wipe(up)">
                                      <p:cBhvr>
                                        <p:cTn id="23" dur="500"/>
                                        <p:tgtEl>
                                          <p:spTgt spid="214019">
                                            <p:txEl>
                                              <p:pRg st="5" end="5"/>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14019">
                                            <p:txEl>
                                              <p:pRg st="6" end="6"/>
                                            </p:txEl>
                                          </p:spTgt>
                                        </p:tgtEl>
                                        <p:attrNameLst>
                                          <p:attrName>style.visibility</p:attrName>
                                        </p:attrNameLst>
                                      </p:cBhvr>
                                      <p:to>
                                        <p:strVal val="visible"/>
                                      </p:to>
                                    </p:set>
                                    <p:animEffect transition="in" filter="wipe(up)">
                                      <p:cBhvr>
                                        <p:cTn id="27" dur="500"/>
                                        <p:tgtEl>
                                          <p:spTgt spid="214019">
                                            <p:txEl>
                                              <p:pRg st="6" end="6"/>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14019">
                                            <p:txEl>
                                              <p:pRg st="7" end="7"/>
                                            </p:txEl>
                                          </p:spTgt>
                                        </p:tgtEl>
                                        <p:attrNameLst>
                                          <p:attrName>style.visibility</p:attrName>
                                        </p:attrNameLst>
                                      </p:cBhvr>
                                      <p:to>
                                        <p:strVal val="visible"/>
                                      </p:to>
                                    </p:set>
                                    <p:animEffect transition="in" filter="wipe(up)">
                                      <p:cBhvr>
                                        <p:cTn id="31" dur="500"/>
                                        <p:tgtEl>
                                          <p:spTgt spid="214019">
                                            <p:txEl>
                                              <p:pRg st="7" end="7"/>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14019">
                                            <p:txEl>
                                              <p:pRg st="8" end="8"/>
                                            </p:txEl>
                                          </p:spTgt>
                                        </p:tgtEl>
                                        <p:attrNameLst>
                                          <p:attrName>style.visibility</p:attrName>
                                        </p:attrNameLst>
                                      </p:cBhvr>
                                      <p:to>
                                        <p:strVal val="visible"/>
                                      </p:to>
                                    </p:set>
                                    <p:animEffect transition="in" filter="wipe(up)">
                                      <p:cBhvr>
                                        <p:cTn id="35" dur="500"/>
                                        <p:tgtEl>
                                          <p:spTgt spid="214019">
                                            <p:txEl>
                                              <p:pRg st="8" end="8"/>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214019">
                                            <p:txEl>
                                              <p:pRg st="9" end="9"/>
                                            </p:txEl>
                                          </p:spTgt>
                                        </p:tgtEl>
                                        <p:attrNameLst>
                                          <p:attrName>style.visibility</p:attrName>
                                        </p:attrNameLst>
                                      </p:cBhvr>
                                      <p:to>
                                        <p:strVal val="visible"/>
                                      </p:to>
                                    </p:set>
                                    <p:animEffect transition="in" filter="wipe(up)">
                                      <p:cBhvr>
                                        <p:cTn id="39" dur="500"/>
                                        <p:tgtEl>
                                          <p:spTgt spid="214019">
                                            <p:txEl>
                                              <p:pRg st="9" end="9"/>
                                            </p:txEl>
                                          </p:spTgt>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214019">
                                            <p:txEl>
                                              <p:pRg st="10" end="10"/>
                                            </p:txEl>
                                          </p:spTgt>
                                        </p:tgtEl>
                                        <p:attrNameLst>
                                          <p:attrName>style.visibility</p:attrName>
                                        </p:attrNameLst>
                                      </p:cBhvr>
                                      <p:to>
                                        <p:strVal val="visible"/>
                                      </p:to>
                                    </p:set>
                                    <p:animEffect transition="in" filter="wipe(up)">
                                      <p:cBhvr>
                                        <p:cTn id="43" dur="500"/>
                                        <p:tgtEl>
                                          <p:spTgt spid="214019">
                                            <p:txEl>
                                              <p:pRg st="10" end="10"/>
                                            </p:txEl>
                                          </p:spTgt>
                                        </p:tgtEl>
                                      </p:cBhvr>
                                    </p:animEffect>
                                  </p:childTnLst>
                                </p:cTn>
                              </p:par>
                            </p:childTnLst>
                          </p:cTn>
                        </p:par>
                        <p:par>
                          <p:cTn id="44" fill="hold">
                            <p:stCondLst>
                              <p:cond delay="5000"/>
                            </p:stCondLst>
                            <p:childTnLst>
                              <p:par>
                                <p:cTn id="45" presetID="22" presetClass="entr" presetSubtype="1" fill="hold" grpId="0" nodeType="afterEffect">
                                  <p:stCondLst>
                                    <p:cond delay="2000"/>
                                  </p:stCondLst>
                                  <p:childTnLst>
                                    <p:set>
                                      <p:cBhvr>
                                        <p:cTn id="46" dur="1" fill="hold">
                                          <p:stCondLst>
                                            <p:cond delay="0"/>
                                          </p:stCondLst>
                                        </p:cTn>
                                        <p:tgtEl>
                                          <p:spTgt spid="214020">
                                            <p:txEl>
                                              <p:pRg st="0" end="0"/>
                                            </p:txEl>
                                          </p:spTgt>
                                        </p:tgtEl>
                                        <p:attrNameLst>
                                          <p:attrName>style.visibility</p:attrName>
                                        </p:attrNameLst>
                                      </p:cBhvr>
                                      <p:to>
                                        <p:strVal val="visible"/>
                                      </p:to>
                                    </p:set>
                                    <p:animEffect transition="in" filter="wipe(up)">
                                      <p:cBhvr>
                                        <p:cTn id="47" dur="500"/>
                                        <p:tgtEl>
                                          <p:spTgt spid="214020">
                                            <p:txEl>
                                              <p:pRg st="0" end="0"/>
                                            </p:txEl>
                                          </p:spTgt>
                                        </p:tgtEl>
                                      </p:cBhvr>
                                    </p:animEffect>
                                  </p:childTnLst>
                                </p:cTn>
                              </p:par>
                            </p:childTnLst>
                          </p:cTn>
                        </p:par>
                        <p:par>
                          <p:cTn id="48" fill="hold">
                            <p:stCondLst>
                              <p:cond delay="7500"/>
                            </p:stCondLst>
                            <p:childTnLst>
                              <p:par>
                                <p:cTn id="49" presetID="22" presetClass="entr" presetSubtype="1" fill="hold" grpId="0" nodeType="afterEffect">
                                  <p:stCondLst>
                                    <p:cond delay="0"/>
                                  </p:stCondLst>
                                  <p:childTnLst>
                                    <p:set>
                                      <p:cBhvr>
                                        <p:cTn id="50" dur="1" fill="hold">
                                          <p:stCondLst>
                                            <p:cond delay="0"/>
                                          </p:stCondLst>
                                        </p:cTn>
                                        <p:tgtEl>
                                          <p:spTgt spid="214020">
                                            <p:txEl>
                                              <p:pRg st="1" end="1"/>
                                            </p:txEl>
                                          </p:spTgt>
                                        </p:tgtEl>
                                        <p:attrNameLst>
                                          <p:attrName>style.visibility</p:attrName>
                                        </p:attrNameLst>
                                      </p:cBhvr>
                                      <p:to>
                                        <p:strVal val="visible"/>
                                      </p:to>
                                    </p:set>
                                    <p:animEffect transition="in" filter="wipe(up)">
                                      <p:cBhvr>
                                        <p:cTn id="51" dur="500"/>
                                        <p:tgtEl>
                                          <p:spTgt spid="214020">
                                            <p:txEl>
                                              <p:pRg st="1" end="1"/>
                                            </p:txEl>
                                          </p:spTgt>
                                        </p:tgtEl>
                                      </p:cBhvr>
                                    </p:animEffect>
                                  </p:childTnLst>
                                </p:cTn>
                              </p:par>
                            </p:childTnLst>
                          </p:cTn>
                        </p:par>
                        <p:par>
                          <p:cTn id="52" fill="hold">
                            <p:stCondLst>
                              <p:cond delay="8000"/>
                            </p:stCondLst>
                            <p:childTnLst>
                              <p:par>
                                <p:cTn id="53" presetID="22" presetClass="entr" presetSubtype="1" fill="hold" grpId="0" nodeType="afterEffect">
                                  <p:stCondLst>
                                    <p:cond delay="0"/>
                                  </p:stCondLst>
                                  <p:childTnLst>
                                    <p:set>
                                      <p:cBhvr>
                                        <p:cTn id="54" dur="1" fill="hold">
                                          <p:stCondLst>
                                            <p:cond delay="0"/>
                                          </p:stCondLst>
                                        </p:cTn>
                                        <p:tgtEl>
                                          <p:spTgt spid="214020">
                                            <p:txEl>
                                              <p:pRg st="2" end="2"/>
                                            </p:txEl>
                                          </p:spTgt>
                                        </p:tgtEl>
                                        <p:attrNameLst>
                                          <p:attrName>style.visibility</p:attrName>
                                        </p:attrNameLst>
                                      </p:cBhvr>
                                      <p:to>
                                        <p:strVal val="visible"/>
                                      </p:to>
                                    </p:set>
                                    <p:animEffect transition="in" filter="wipe(up)">
                                      <p:cBhvr>
                                        <p:cTn id="55" dur="500"/>
                                        <p:tgtEl>
                                          <p:spTgt spid="214020">
                                            <p:txEl>
                                              <p:pRg st="2" end="2"/>
                                            </p:txEl>
                                          </p:spTgt>
                                        </p:tgtEl>
                                      </p:cBhvr>
                                    </p:animEffect>
                                  </p:childTnLst>
                                </p:cTn>
                              </p:par>
                            </p:childTnLst>
                          </p:cTn>
                        </p:par>
                        <p:par>
                          <p:cTn id="56" fill="hold">
                            <p:stCondLst>
                              <p:cond delay="8500"/>
                            </p:stCondLst>
                            <p:childTnLst>
                              <p:par>
                                <p:cTn id="57" presetID="22" presetClass="entr" presetSubtype="1" fill="hold" grpId="0" nodeType="afterEffect">
                                  <p:stCondLst>
                                    <p:cond delay="0"/>
                                  </p:stCondLst>
                                  <p:childTnLst>
                                    <p:set>
                                      <p:cBhvr>
                                        <p:cTn id="58" dur="1" fill="hold">
                                          <p:stCondLst>
                                            <p:cond delay="0"/>
                                          </p:stCondLst>
                                        </p:cTn>
                                        <p:tgtEl>
                                          <p:spTgt spid="214020">
                                            <p:txEl>
                                              <p:pRg st="3" end="3"/>
                                            </p:txEl>
                                          </p:spTgt>
                                        </p:tgtEl>
                                        <p:attrNameLst>
                                          <p:attrName>style.visibility</p:attrName>
                                        </p:attrNameLst>
                                      </p:cBhvr>
                                      <p:to>
                                        <p:strVal val="visible"/>
                                      </p:to>
                                    </p:set>
                                    <p:animEffect transition="in" filter="wipe(up)">
                                      <p:cBhvr>
                                        <p:cTn id="59" dur="500"/>
                                        <p:tgtEl>
                                          <p:spTgt spid="214020">
                                            <p:txEl>
                                              <p:pRg st="3" end="3"/>
                                            </p:txEl>
                                          </p:spTgt>
                                        </p:tgtEl>
                                      </p:cBhvr>
                                    </p:animEffect>
                                  </p:childTnLst>
                                </p:cTn>
                              </p:par>
                            </p:childTnLst>
                          </p:cTn>
                        </p:par>
                        <p:par>
                          <p:cTn id="60" fill="hold">
                            <p:stCondLst>
                              <p:cond delay="9000"/>
                            </p:stCondLst>
                            <p:childTnLst>
                              <p:par>
                                <p:cTn id="61" presetID="22" presetClass="entr" presetSubtype="1" fill="hold" grpId="0" nodeType="afterEffect">
                                  <p:stCondLst>
                                    <p:cond delay="2000"/>
                                  </p:stCondLst>
                                  <p:childTnLst>
                                    <p:set>
                                      <p:cBhvr>
                                        <p:cTn id="62" dur="1" fill="hold">
                                          <p:stCondLst>
                                            <p:cond delay="0"/>
                                          </p:stCondLst>
                                        </p:cTn>
                                        <p:tgtEl>
                                          <p:spTgt spid="214020">
                                            <p:txEl>
                                              <p:pRg st="5" end="5"/>
                                            </p:txEl>
                                          </p:spTgt>
                                        </p:tgtEl>
                                        <p:attrNameLst>
                                          <p:attrName>style.visibility</p:attrName>
                                        </p:attrNameLst>
                                      </p:cBhvr>
                                      <p:to>
                                        <p:strVal val="visible"/>
                                      </p:to>
                                    </p:set>
                                    <p:animEffect transition="in" filter="wipe(up)">
                                      <p:cBhvr>
                                        <p:cTn id="63" dur="500"/>
                                        <p:tgtEl>
                                          <p:spTgt spid="214020">
                                            <p:txEl>
                                              <p:pRg st="5" end="5"/>
                                            </p:txEl>
                                          </p:spTgt>
                                        </p:tgtEl>
                                      </p:cBhvr>
                                    </p:animEffect>
                                  </p:childTnLst>
                                </p:cTn>
                              </p:par>
                            </p:childTnLst>
                          </p:cTn>
                        </p:par>
                        <p:par>
                          <p:cTn id="64" fill="hold">
                            <p:stCondLst>
                              <p:cond delay="11500"/>
                            </p:stCondLst>
                            <p:childTnLst>
                              <p:par>
                                <p:cTn id="65" presetID="22" presetClass="entr" presetSubtype="1" fill="hold" grpId="0" nodeType="afterEffect">
                                  <p:stCondLst>
                                    <p:cond delay="0"/>
                                  </p:stCondLst>
                                  <p:childTnLst>
                                    <p:set>
                                      <p:cBhvr>
                                        <p:cTn id="66" dur="1" fill="hold">
                                          <p:stCondLst>
                                            <p:cond delay="0"/>
                                          </p:stCondLst>
                                        </p:cTn>
                                        <p:tgtEl>
                                          <p:spTgt spid="214020">
                                            <p:txEl>
                                              <p:pRg st="6" end="6"/>
                                            </p:txEl>
                                          </p:spTgt>
                                        </p:tgtEl>
                                        <p:attrNameLst>
                                          <p:attrName>style.visibility</p:attrName>
                                        </p:attrNameLst>
                                      </p:cBhvr>
                                      <p:to>
                                        <p:strVal val="visible"/>
                                      </p:to>
                                    </p:set>
                                    <p:animEffect transition="in" filter="wipe(up)">
                                      <p:cBhvr>
                                        <p:cTn id="67" dur="500"/>
                                        <p:tgtEl>
                                          <p:spTgt spid="214020">
                                            <p:txEl>
                                              <p:pRg st="6" end="6"/>
                                            </p:txEl>
                                          </p:spTgt>
                                        </p:tgtEl>
                                      </p:cBhvr>
                                    </p:animEffect>
                                  </p:childTnLst>
                                </p:cTn>
                              </p:par>
                            </p:childTnLst>
                          </p:cTn>
                        </p:par>
                        <p:par>
                          <p:cTn id="68" fill="hold">
                            <p:stCondLst>
                              <p:cond delay="12000"/>
                            </p:stCondLst>
                            <p:childTnLst>
                              <p:par>
                                <p:cTn id="69" presetID="22" presetClass="entr" presetSubtype="1" fill="hold" grpId="0" nodeType="afterEffect">
                                  <p:stCondLst>
                                    <p:cond delay="0"/>
                                  </p:stCondLst>
                                  <p:childTnLst>
                                    <p:set>
                                      <p:cBhvr>
                                        <p:cTn id="70" dur="1" fill="hold">
                                          <p:stCondLst>
                                            <p:cond delay="0"/>
                                          </p:stCondLst>
                                        </p:cTn>
                                        <p:tgtEl>
                                          <p:spTgt spid="214020">
                                            <p:txEl>
                                              <p:pRg st="7" end="7"/>
                                            </p:txEl>
                                          </p:spTgt>
                                        </p:tgtEl>
                                        <p:attrNameLst>
                                          <p:attrName>style.visibility</p:attrName>
                                        </p:attrNameLst>
                                      </p:cBhvr>
                                      <p:to>
                                        <p:strVal val="visible"/>
                                      </p:to>
                                    </p:set>
                                    <p:animEffect transition="in" filter="wipe(up)">
                                      <p:cBhvr>
                                        <p:cTn id="71" dur="500"/>
                                        <p:tgtEl>
                                          <p:spTgt spid="214020">
                                            <p:txEl>
                                              <p:pRg st="7" end="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fade">
                                      <p:cBhvr>
                                        <p:cTn id="7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P spid="214020" grpId="0" uiExpand="1" build="p"/>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p:cNvSpPr>
            <a:spLocks noGrp="1"/>
          </p:cNvSpPr>
          <p:nvPr>
            <p:ph type="ftr" sz="quarter" idx="11"/>
          </p:nvPr>
        </p:nvSpPr>
        <p:spPr/>
        <p:txBody>
          <a:bodyPr/>
          <a:lstStyle/>
          <a:p>
            <a:r>
              <a:rPr lang="en-US" altLang="fr-FR"/>
              <a:t>Operating Systems II</a:t>
            </a:r>
          </a:p>
        </p:txBody>
      </p:sp>
      <p:sp>
        <p:nvSpPr>
          <p:cNvPr id="7" name="Espace réservé du numéro de diapositive 6"/>
          <p:cNvSpPr>
            <a:spLocks noGrp="1"/>
          </p:cNvSpPr>
          <p:nvPr>
            <p:ph type="sldNum" sz="quarter" idx="12"/>
          </p:nvPr>
        </p:nvSpPr>
        <p:spPr/>
        <p:txBody>
          <a:bodyPr/>
          <a:lstStyle/>
          <a:p>
            <a:fld id="{CA361675-7C51-49AB-88AD-0C3962A8DB61}" type="slidenum">
              <a:rPr lang="en-US" altLang="fr-FR"/>
              <a:pPr/>
              <a:t>29</a:t>
            </a:fld>
            <a:endParaRPr lang="en-US" altLang="fr-FR"/>
          </a:p>
        </p:txBody>
      </p:sp>
      <p:sp>
        <p:nvSpPr>
          <p:cNvPr id="214018" name="Rectangle 2"/>
          <p:cNvSpPr>
            <a:spLocks noGrp="1" noChangeArrowheads="1"/>
          </p:cNvSpPr>
          <p:nvPr>
            <p:ph type="title"/>
          </p:nvPr>
        </p:nvSpPr>
        <p:spPr/>
        <p:txBody>
          <a:bodyPr/>
          <a:lstStyle/>
          <a:p>
            <a:r>
              <a:rPr lang="en-GB" altLang="fr-FR" dirty="0"/>
              <a:t>Philosophers</a:t>
            </a:r>
            <a:br>
              <a:rPr lang="en-GB" altLang="fr-FR" dirty="0"/>
            </a:br>
            <a:endParaRPr lang="en-GB" altLang="fr-FR" dirty="0"/>
          </a:p>
        </p:txBody>
      </p:sp>
      <p:sp>
        <p:nvSpPr>
          <p:cNvPr id="214019" name="Rectangle 3"/>
          <p:cNvSpPr>
            <a:spLocks noGrp="1" noChangeArrowheads="1"/>
          </p:cNvSpPr>
          <p:nvPr>
            <p:ph type="body" sz="half" idx="1"/>
          </p:nvPr>
        </p:nvSpPr>
        <p:spPr>
          <a:xfrm>
            <a:off x="685800" y="1196752"/>
            <a:ext cx="3810000" cy="5051648"/>
          </a:xfrm>
        </p:spPr>
        <p:txBody>
          <a:bodyPr/>
          <a:lstStyle/>
          <a:p>
            <a:pPr>
              <a:buFont typeface="Monotype Sorts" pitchFamily="2" charset="2"/>
              <a:buNone/>
            </a:pPr>
            <a:r>
              <a:rPr lang="en-GB" altLang="fr-FR" sz="1600" b="1" dirty="0"/>
              <a:t>#define N		5</a:t>
            </a:r>
          </a:p>
          <a:p>
            <a:pPr>
              <a:buFont typeface="Monotype Sorts" pitchFamily="2" charset="2"/>
              <a:buNone/>
            </a:pPr>
            <a:r>
              <a:rPr lang="en-GB" altLang="fr-FR" sz="1600" b="1" dirty="0"/>
              <a:t>#define LEFT	(i-1)%N</a:t>
            </a:r>
          </a:p>
          <a:p>
            <a:pPr>
              <a:buFont typeface="Monotype Sorts" pitchFamily="2" charset="2"/>
              <a:buNone/>
            </a:pPr>
            <a:r>
              <a:rPr lang="en-GB" altLang="fr-FR" sz="1600" b="1" dirty="0"/>
              <a:t>#define RIGHT 	(i+1)%N</a:t>
            </a:r>
          </a:p>
          <a:p>
            <a:pPr>
              <a:buFont typeface="Monotype Sorts" pitchFamily="2" charset="2"/>
              <a:buNone/>
            </a:pPr>
            <a:r>
              <a:rPr lang="en-GB" altLang="fr-FR" sz="1600" b="1" dirty="0"/>
              <a:t>#define THINKING	0</a:t>
            </a:r>
          </a:p>
          <a:p>
            <a:pPr>
              <a:buFont typeface="Monotype Sorts" pitchFamily="2" charset="2"/>
              <a:buNone/>
            </a:pPr>
            <a:r>
              <a:rPr lang="en-GB" altLang="fr-FR" sz="1600" b="1" dirty="0"/>
              <a:t>#define HUNGRY	1</a:t>
            </a:r>
          </a:p>
          <a:p>
            <a:pPr>
              <a:buFont typeface="Monotype Sorts" pitchFamily="2" charset="2"/>
              <a:buNone/>
            </a:pPr>
            <a:r>
              <a:rPr lang="en-GB" altLang="fr-FR" sz="1600" b="1" dirty="0"/>
              <a:t>#define EATING	2</a:t>
            </a:r>
          </a:p>
          <a:p>
            <a:pPr>
              <a:buFont typeface="Monotype Sorts" pitchFamily="2" charset="2"/>
              <a:buNone/>
            </a:pPr>
            <a:r>
              <a:rPr lang="en-GB" altLang="fr-FR" sz="1600" b="1" dirty="0" err="1"/>
              <a:t>typedef</a:t>
            </a:r>
            <a:r>
              <a:rPr lang="en-GB" altLang="fr-FR" sz="1600" b="1" dirty="0"/>
              <a:t> </a:t>
            </a:r>
            <a:r>
              <a:rPr lang="en-GB" altLang="fr-FR" sz="1600" b="1" dirty="0" err="1"/>
              <a:t>int</a:t>
            </a:r>
            <a:r>
              <a:rPr lang="en-GB" altLang="fr-FR" sz="1600" b="1" dirty="0"/>
              <a:t> semaphore;</a:t>
            </a:r>
          </a:p>
          <a:p>
            <a:pPr>
              <a:buFont typeface="Monotype Sorts" pitchFamily="2" charset="2"/>
              <a:buNone/>
            </a:pPr>
            <a:r>
              <a:rPr lang="en-GB" altLang="fr-FR" sz="1600" b="1" dirty="0" err="1"/>
              <a:t>int</a:t>
            </a:r>
            <a:r>
              <a:rPr lang="en-GB" altLang="fr-FR" sz="1600" b="1" dirty="0"/>
              <a:t> state[N];</a:t>
            </a:r>
          </a:p>
          <a:p>
            <a:pPr>
              <a:buFont typeface="Monotype Sorts" pitchFamily="2" charset="2"/>
              <a:buNone/>
            </a:pPr>
            <a:r>
              <a:rPr lang="en-GB" altLang="fr-FR" sz="1600" b="1" dirty="0"/>
              <a:t>semaphore </a:t>
            </a:r>
            <a:r>
              <a:rPr lang="en-GB" altLang="fr-FR" sz="1600" b="1" dirty="0" err="1"/>
              <a:t>mutex</a:t>
            </a:r>
            <a:r>
              <a:rPr lang="en-GB" altLang="fr-FR" sz="1600" b="1" dirty="0"/>
              <a:t> = 1;</a:t>
            </a:r>
          </a:p>
          <a:p>
            <a:pPr>
              <a:buFont typeface="Monotype Sorts" pitchFamily="2" charset="2"/>
              <a:buNone/>
            </a:pPr>
            <a:r>
              <a:rPr lang="en-GB" altLang="fr-FR" sz="1600" b="1" dirty="0"/>
              <a:t>semaphore s[N];</a:t>
            </a:r>
          </a:p>
          <a:p>
            <a:pPr>
              <a:buFont typeface="Monotype Sorts" pitchFamily="2" charset="2"/>
              <a:buNone/>
            </a:pPr>
            <a:endParaRPr lang="en-GB" altLang="fr-FR" sz="1800" b="1" dirty="0"/>
          </a:p>
          <a:p>
            <a:pPr>
              <a:buFont typeface="Monotype Sorts" pitchFamily="2" charset="2"/>
              <a:buNone/>
            </a:pPr>
            <a:r>
              <a:rPr lang="en-GB" altLang="fr-FR" sz="1800" b="1" dirty="0"/>
              <a:t>void </a:t>
            </a:r>
            <a:r>
              <a:rPr lang="en-GB" altLang="fr-FR" sz="1800" b="1" dirty="0" err="1"/>
              <a:t>philo</a:t>
            </a:r>
            <a:r>
              <a:rPr lang="en-GB" altLang="fr-FR" sz="1800" b="1" dirty="0"/>
              <a:t>(</a:t>
            </a:r>
            <a:r>
              <a:rPr lang="en-GB" altLang="fr-FR" sz="1800" b="1" dirty="0" err="1"/>
              <a:t>int</a:t>
            </a:r>
            <a:r>
              <a:rPr lang="en-GB" altLang="fr-FR" sz="1800" b="1" dirty="0"/>
              <a:t> I){while(TRUE){</a:t>
            </a:r>
          </a:p>
          <a:p>
            <a:pPr>
              <a:buFont typeface="Monotype Sorts" pitchFamily="2" charset="2"/>
              <a:buNone/>
            </a:pPr>
            <a:r>
              <a:rPr lang="en-GB" altLang="fr-FR" sz="1800" b="1" dirty="0"/>
              <a:t>	think(); </a:t>
            </a:r>
            <a:br>
              <a:rPr lang="en-GB" altLang="fr-FR" sz="1800" b="1" dirty="0"/>
            </a:br>
            <a:r>
              <a:rPr lang="en-GB" altLang="fr-FR" sz="1800" b="1" dirty="0" err="1"/>
              <a:t>take_forks</a:t>
            </a:r>
            <a:r>
              <a:rPr lang="en-GB" altLang="fr-FR" sz="1800" b="1" dirty="0"/>
              <a:t>(I);</a:t>
            </a:r>
          </a:p>
          <a:p>
            <a:pPr>
              <a:buFont typeface="Monotype Sorts" pitchFamily="2" charset="2"/>
              <a:buNone/>
            </a:pPr>
            <a:r>
              <a:rPr lang="en-GB" altLang="fr-FR" sz="1800" b="1" dirty="0"/>
              <a:t>	eat();</a:t>
            </a:r>
          </a:p>
          <a:p>
            <a:pPr>
              <a:buFont typeface="Monotype Sorts" pitchFamily="2" charset="2"/>
              <a:buNone/>
            </a:pPr>
            <a:r>
              <a:rPr lang="en-GB" altLang="fr-FR" sz="1800" b="1" dirty="0"/>
              <a:t>	</a:t>
            </a:r>
            <a:r>
              <a:rPr lang="en-GB" altLang="fr-FR" sz="1800" b="1" dirty="0" err="1"/>
              <a:t>put_forks</a:t>
            </a:r>
            <a:r>
              <a:rPr lang="en-GB" altLang="fr-FR" sz="1800" b="1" dirty="0"/>
              <a:t>(I); } } </a:t>
            </a:r>
          </a:p>
          <a:p>
            <a:pPr>
              <a:buFont typeface="Monotype Sorts" pitchFamily="2" charset="2"/>
              <a:buNone/>
            </a:pPr>
            <a:r>
              <a:rPr lang="en-GB" altLang="fr-FR" sz="1800" b="1" dirty="0"/>
              <a:t>	</a:t>
            </a:r>
          </a:p>
        </p:txBody>
      </p:sp>
      <p:sp>
        <p:nvSpPr>
          <p:cNvPr id="214020" name="Rectangle 4"/>
          <p:cNvSpPr>
            <a:spLocks noGrp="1" noChangeArrowheads="1"/>
          </p:cNvSpPr>
          <p:nvPr>
            <p:ph type="body" sz="half" idx="2"/>
          </p:nvPr>
        </p:nvSpPr>
        <p:spPr>
          <a:xfrm>
            <a:off x="4938464" y="538336"/>
            <a:ext cx="3810000" cy="5987008"/>
          </a:xfrm>
        </p:spPr>
        <p:txBody>
          <a:bodyPr/>
          <a:lstStyle/>
          <a:p>
            <a:pPr>
              <a:buFont typeface="Monotype Sorts" pitchFamily="2" charset="2"/>
              <a:buNone/>
            </a:pPr>
            <a:r>
              <a:rPr lang="en-GB" altLang="fr-FR" sz="1800" b="1" dirty="0">
                <a:latin typeface="Arial" panose="020B0604020202020204" pitchFamily="34" charset="0"/>
              </a:rPr>
              <a:t>Void </a:t>
            </a:r>
            <a:r>
              <a:rPr lang="en-GB" altLang="fr-FR" sz="1800" b="1" dirty="0" err="1">
                <a:latin typeface="Arial" panose="020B0604020202020204" pitchFamily="34" charset="0"/>
              </a:rPr>
              <a:t>take_forks</a:t>
            </a:r>
            <a:r>
              <a:rPr lang="en-GB" altLang="fr-FR" sz="1800" b="1" dirty="0">
                <a:latin typeface="Arial" panose="020B0604020202020204" pitchFamily="34" charset="0"/>
              </a:rPr>
              <a:t>(</a:t>
            </a:r>
            <a:r>
              <a:rPr lang="en-GB" altLang="fr-FR" sz="1800" b="1" dirty="0" err="1">
                <a:latin typeface="Arial" panose="020B0604020202020204" pitchFamily="34" charset="0"/>
              </a:rPr>
              <a:t>int</a:t>
            </a:r>
            <a:r>
              <a:rPr lang="en-GB" altLang="fr-FR" sz="1800" b="1" dirty="0">
                <a:latin typeface="Arial" panose="020B0604020202020204" pitchFamily="34" charset="0"/>
              </a:rPr>
              <a:t> I) {</a:t>
            </a:r>
          </a:p>
          <a:p>
            <a:pPr>
              <a:buFont typeface="Monotype Sorts" pitchFamily="2" charset="2"/>
              <a:buNone/>
            </a:pPr>
            <a:r>
              <a:rPr lang="en-GB" altLang="fr-FR" sz="1800" b="1" dirty="0">
                <a:latin typeface="Arial" panose="020B0604020202020204" pitchFamily="34" charset="0"/>
              </a:rPr>
              <a:t>	down(&amp;</a:t>
            </a:r>
            <a:r>
              <a:rPr lang="en-GB" altLang="fr-FR" sz="1800" b="1" dirty="0" err="1">
                <a:latin typeface="Arial" panose="020B0604020202020204" pitchFamily="34" charset="0"/>
              </a:rPr>
              <a:t>mutex</a:t>
            </a:r>
            <a:r>
              <a:rPr lang="en-GB" altLang="fr-FR" sz="1800" b="1" dirty="0">
                <a:latin typeface="Arial" panose="020B0604020202020204" pitchFamily="34" charset="0"/>
              </a:rPr>
              <a:t>); </a:t>
            </a:r>
          </a:p>
          <a:p>
            <a:pPr>
              <a:buFont typeface="Monotype Sorts" pitchFamily="2" charset="2"/>
              <a:buNone/>
            </a:pPr>
            <a:r>
              <a:rPr lang="en-GB" altLang="fr-FR" sz="1800" b="1" dirty="0">
                <a:latin typeface="Arial" panose="020B0604020202020204" pitchFamily="34" charset="0"/>
              </a:rPr>
              <a:t>	    state[I]= HUNGRY; test(I);</a:t>
            </a:r>
          </a:p>
          <a:p>
            <a:pPr>
              <a:buFont typeface="Monotype Sorts" pitchFamily="2" charset="2"/>
              <a:buNone/>
            </a:pPr>
            <a:r>
              <a:rPr lang="en-GB" altLang="fr-FR" sz="1800" b="1" dirty="0">
                <a:latin typeface="Arial" panose="020B0604020202020204" pitchFamily="34" charset="0"/>
              </a:rPr>
              <a:t>	up(&amp;</a:t>
            </a:r>
            <a:r>
              <a:rPr lang="en-GB" altLang="fr-FR" sz="1800" b="1" dirty="0" err="1">
                <a:latin typeface="Arial" panose="020B0604020202020204" pitchFamily="34" charset="0"/>
              </a:rPr>
              <a:t>mutex</a:t>
            </a:r>
            <a:r>
              <a:rPr lang="en-GB" altLang="fr-FR" sz="1800" b="1" dirty="0">
                <a:latin typeface="Arial" panose="020B0604020202020204" pitchFamily="34" charset="0"/>
              </a:rPr>
              <a:t>);</a:t>
            </a:r>
          </a:p>
          <a:p>
            <a:pPr>
              <a:buFont typeface="Monotype Sorts" pitchFamily="2" charset="2"/>
              <a:buNone/>
            </a:pPr>
            <a:r>
              <a:rPr lang="en-GB" altLang="fr-FR" sz="1800" b="1" dirty="0">
                <a:latin typeface="Arial" panose="020B0604020202020204" pitchFamily="34" charset="0"/>
              </a:rPr>
              <a:t>	down(&amp;s[I]); }</a:t>
            </a:r>
          </a:p>
          <a:p>
            <a:pPr>
              <a:buFont typeface="Monotype Sorts" pitchFamily="2" charset="2"/>
              <a:buNone/>
            </a:pPr>
            <a:endParaRPr lang="en-GB" altLang="fr-FR" sz="1800" b="1" dirty="0">
              <a:latin typeface="Arial" panose="020B0604020202020204" pitchFamily="34" charset="0"/>
            </a:endParaRPr>
          </a:p>
          <a:p>
            <a:pPr>
              <a:buFont typeface="Monotype Sorts" pitchFamily="2" charset="2"/>
              <a:buNone/>
            </a:pPr>
            <a:r>
              <a:rPr lang="en-GB" altLang="fr-FR" sz="1800" b="1" dirty="0">
                <a:latin typeface="Arial" panose="020B0604020202020204" pitchFamily="34" charset="0"/>
              </a:rPr>
              <a:t>void </a:t>
            </a:r>
            <a:r>
              <a:rPr lang="en-GB" altLang="fr-FR" sz="1800" b="1" dirty="0" err="1">
                <a:latin typeface="Arial" panose="020B0604020202020204" pitchFamily="34" charset="0"/>
              </a:rPr>
              <a:t>put_forks</a:t>
            </a:r>
            <a:r>
              <a:rPr lang="en-GB" altLang="fr-FR" sz="1800" b="1" dirty="0">
                <a:latin typeface="Arial" panose="020B0604020202020204" pitchFamily="34" charset="0"/>
              </a:rPr>
              <a:t> (</a:t>
            </a:r>
            <a:r>
              <a:rPr lang="en-GB" altLang="fr-FR" sz="1800" b="1" dirty="0" err="1">
                <a:latin typeface="Arial" panose="020B0604020202020204" pitchFamily="34" charset="0"/>
              </a:rPr>
              <a:t>int</a:t>
            </a:r>
            <a:r>
              <a:rPr lang="en-GB" altLang="fr-FR" sz="1800" b="1" dirty="0">
                <a:latin typeface="Arial" panose="020B0604020202020204" pitchFamily="34" charset="0"/>
              </a:rPr>
              <a:t> I) {</a:t>
            </a:r>
          </a:p>
          <a:p>
            <a:pPr>
              <a:buFont typeface="Monotype Sorts" pitchFamily="2" charset="2"/>
              <a:buNone/>
            </a:pPr>
            <a:r>
              <a:rPr lang="en-GB" altLang="fr-FR" sz="1800" b="1" dirty="0">
                <a:latin typeface="Arial" panose="020B0604020202020204" pitchFamily="34" charset="0"/>
              </a:rPr>
              <a:t>	down(&amp;</a:t>
            </a:r>
            <a:r>
              <a:rPr lang="en-GB" altLang="fr-FR" sz="1800" b="1" dirty="0" err="1">
                <a:latin typeface="Arial" panose="020B0604020202020204" pitchFamily="34" charset="0"/>
              </a:rPr>
              <a:t>mutex</a:t>
            </a:r>
            <a:r>
              <a:rPr lang="en-GB" altLang="fr-FR" sz="1800" b="1" dirty="0">
                <a:latin typeface="Arial" panose="020B0604020202020204" pitchFamily="34" charset="0"/>
              </a:rPr>
              <a:t>);</a:t>
            </a:r>
          </a:p>
          <a:p>
            <a:pPr>
              <a:buFont typeface="Monotype Sorts" pitchFamily="2" charset="2"/>
              <a:buNone/>
            </a:pPr>
            <a:r>
              <a:rPr lang="en-GB" altLang="fr-FR" sz="1800" b="1" dirty="0">
                <a:latin typeface="Arial" panose="020B0604020202020204" pitchFamily="34" charset="0"/>
              </a:rPr>
              <a:t>		state[I]= THINKING ; </a:t>
            </a:r>
          </a:p>
          <a:p>
            <a:pPr>
              <a:buFont typeface="Monotype Sorts" pitchFamily="2" charset="2"/>
              <a:buNone/>
            </a:pPr>
            <a:r>
              <a:rPr lang="en-GB" altLang="fr-FR" sz="1800" b="1" dirty="0">
                <a:latin typeface="Arial" panose="020B0604020202020204" pitchFamily="34" charset="0"/>
              </a:rPr>
              <a:t>		test(LEFT);test(RIGHT);</a:t>
            </a:r>
          </a:p>
          <a:p>
            <a:pPr>
              <a:buFont typeface="Monotype Sorts" pitchFamily="2" charset="2"/>
              <a:buNone/>
            </a:pPr>
            <a:r>
              <a:rPr lang="en-GB" altLang="fr-FR" sz="1800" b="1" dirty="0">
                <a:latin typeface="Arial" panose="020B0604020202020204" pitchFamily="34" charset="0"/>
              </a:rPr>
              <a:t>	up(&amp;</a:t>
            </a:r>
            <a:r>
              <a:rPr lang="en-GB" altLang="fr-FR" sz="1800" b="1" dirty="0" err="1">
                <a:latin typeface="Arial" panose="020B0604020202020204" pitchFamily="34" charset="0"/>
              </a:rPr>
              <a:t>mutex</a:t>
            </a:r>
            <a:r>
              <a:rPr lang="en-GB" altLang="fr-FR" sz="1800" b="1" dirty="0">
                <a:latin typeface="Arial" panose="020B0604020202020204" pitchFamily="34" charset="0"/>
              </a:rPr>
              <a:t>);}</a:t>
            </a:r>
          </a:p>
          <a:p>
            <a:pPr>
              <a:buFont typeface="Monotype Sorts" pitchFamily="2" charset="2"/>
              <a:buNone/>
            </a:pPr>
            <a:endParaRPr lang="en-GB" altLang="fr-FR" sz="1800" b="1" dirty="0">
              <a:latin typeface="Arial" panose="020B0604020202020204" pitchFamily="34" charset="0"/>
            </a:endParaRPr>
          </a:p>
          <a:p>
            <a:pPr>
              <a:buFont typeface="Monotype Sorts" pitchFamily="2" charset="2"/>
              <a:buNone/>
            </a:pPr>
            <a:r>
              <a:rPr lang="en-GB" altLang="fr-FR" sz="1800" b="1" dirty="0">
                <a:latin typeface="Arial" panose="020B0604020202020204" pitchFamily="34" charset="0"/>
              </a:rPr>
              <a:t>void(test </a:t>
            </a:r>
            <a:r>
              <a:rPr lang="en-GB" altLang="fr-FR" sz="1800" b="1" dirty="0" err="1">
                <a:latin typeface="Arial" panose="020B0604020202020204" pitchFamily="34" charset="0"/>
              </a:rPr>
              <a:t>int</a:t>
            </a:r>
            <a:r>
              <a:rPr lang="en-GB" altLang="fr-FR" sz="1800" b="1" dirty="0">
                <a:latin typeface="Arial" panose="020B0604020202020204" pitchFamily="34" charset="0"/>
              </a:rPr>
              <a:t> I) {</a:t>
            </a:r>
          </a:p>
          <a:p>
            <a:pPr>
              <a:buFont typeface="Monotype Sorts" pitchFamily="2" charset="2"/>
              <a:buNone/>
            </a:pPr>
            <a:r>
              <a:rPr lang="en-GB" altLang="fr-FR" sz="1800" b="1" dirty="0">
                <a:latin typeface="Arial" panose="020B0604020202020204" pitchFamily="34" charset="0"/>
              </a:rPr>
              <a:t>if (state[I] == HUNGRY &amp;&amp; state[LEFT] != EATING &amp;&amp; state[RIGHT] != EATING) {</a:t>
            </a:r>
          </a:p>
          <a:p>
            <a:pPr>
              <a:buFont typeface="Monotype Sorts" pitchFamily="2" charset="2"/>
              <a:buNone/>
            </a:pPr>
            <a:r>
              <a:rPr lang="en-GB" altLang="fr-FR" sz="1800" b="1" dirty="0">
                <a:latin typeface="Arial" panose="020B0604020202020204" pitchFamily="34" charset="0"/>
              </a:rPr>
              <a:t>	     state[I] =EATING; up(&amp;s[I]);</a:t>
            </a:r>
          </a:p>
          <a:p>
            <a:pPr>
              <a:buFont typeface="Monotype Sorts" pitchFamily="2" charset="2"/>
              <a:buNone/>
            </a:pPr>
            <a:r>
              <a:rPr lang="en-GB" altLang="fr-FR" sz="1800" b="1" dirty="0">
                <a:latin typeface="Arial" panose="020B0604020202020204" pitchFamily="34" charset="0"/>
              </a:rPr>
              <a:t>		} }</a:t>
            </a:r>
          </a:p>
          <a:p>
            <a:pPr>
              <a:buFont typeface="Monotype Sorts" pitchFamily="2" charset="2"/>
              <a:buNone/>
            </a:pPr>
            <a:endParaRPr lang="en-GB" altLang="fr-FR" sz="1800" b="1" dirty="0">
              <a:latin typeface="Arial" panose="020B0604020202020204" pitchFamily="34" charset="0"/>
            </a:endParaRPr>
          </a:p>
        </p:txBody>
      </p:sp>
    </p:spTree>
    <p:extLst>
      <p:ext uri="{BB962C8B-B14F-4D97-AF65-F5344CB8AC3E}">
        <p14:creationId xmlns:p14="http://schemas.microsoft.com/office/powerpoint/2010/main" val="190189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Effect transition="in" filter="wipe(up)">
                                      <p:cBhvr>
                                        <p:cTn id="7" dur="500"/>
                                        <p:tgtEl>
                                          <p:spTgt spid="214019">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14019">
                                            <p:txEl>
                                              <p:pRg st="1" end="1"/>
                                            </p:txEl>
                                          </p:spTgt>
                                        </p:tgtEl>
                                        <p:attrNameLst>
                                          <p:attrName>style.visibility</p:attrName>
                                        </p:attrNameLst>
                                      </p:cBhvr>
                                      <p:to>
                                        <p:strVal val="visible"/>
                                      </p:to>
                                    </p:set>
                                    <p:animEffect transition="in" filter="wipe(up)">
                                      <p:cBhvr>
                                        <p:cTn id="10" dur="500"/>
                                        <p:tgtEl>
                                          <p:spTgt spid="214019">
                                            <p:txEl>
                                              <p:pRg st="1" end="1"/>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214019">
                                            <p:txEl>
                                              <p:pRg st="2" end="2"/>
                                            </p:txEl>
                                          </p:spTgt>
                                        </p:tgtEl>
                                        <p:attrNameLst>
                                          <p:attrName>style.visibility</p:attrName>
                                        </p:attrNameLst>
                                      </p:cBhvr>
                                      <p:to>
                                        <p:strVal val="visible"/>
                                      </p:to>
                                    </p:set>
                                    <p:animEffect transition="in" filter="wipe(up)">
                                      <p:cBhvr>
                                        <p:cTn id="13" dur="500"/>
                                        <p:tgtEl>
                                          <p:spTgt spid="214019">
                                            <p:txEl>
                                              <p:pRg st="2" end="2"/>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214019">
                                            <p:txEl>
                                              <p:pRg st="3" end="3"/>
                                            </p:txEl>
                                          </p:spTgt>
                                        </p:tgtEl>
                                        <p:attrNameLst>
                                          <p:attrName>style.visibility</p:attrName>
                                        </p:attrNameLst>
                                      </p:cBhvr>
                                      <p:to>
                                        <p:strVal val="visible"/>
                                      </p:to>
                                    </p:set>
                                    <p:animEffect transition="in" filter="wipe(up)">
                                      <p:cBhvr>
                                        <p:cTn id="16" dur="500"/>
                                        <p:tgtEl>
                                          <p:spTgt spid="214019">
                                            <p:txEl>
                                              <p:pRg st="3" end="3"/>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214019">
                                            <p:txEl>
                                              <p:pRg st="4" end="4"/>
                                            </p:txEl>
                                          </p:spTgt>
                                        </p:tgtEl>
                                        <p:attrNameLst>
                                          <p:attrName>style.visibility</p:attrName>
                                        </p:attrNameLst>
                                      </p:cBhvr>
                                      <p:to>
                                        <p:strVal val="visible"/>
                                      </p:to>
                                    </p:set>
                                    <p:animEffect transition="in" filter="wipe(up)">
                                      <p:cBhvr>
                                        <p:cTn id="19" dur="500"/>
                                        <p:tgtEl>
                                          <p:spTgt spid="214019">
                                            <p:txEl>
                                              <p:pRg st="4" end="4"/>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14019">
                                            <p:txEl>
                                              <p:pRg st="5" end="5"/>
                                            </p:txEl>
                                          </p:spTgt>
                                        </p:tgtEl>
                                        <p:attrNameLst>
                                          <p:attrName>style.visibility</p:attrName>
                                        </p:attrNameLst>
                                      </p:cBhvr>
                                      <p:to>
                                        <p:strVal val="visible"/>
                                      </p:to>
                                    </p:set>
                                    <p:animEffect transition="in" filter="wipe(up)">
                                      <p:cBhvr>
                                        <p:cTn id="22" dur="500"/>
                                        <p:tgtEl>
                                          <p:spTgt spid="214019">
                                            <p:txEl>
                                              <p:pRg st="5" end="5"/>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214019">
                                            <p:txEl>
                                              <p:pRg st="6" end="6"/>
                                            </p:txEl>
                                          </p:spTgt>
                                        </p:tgtEl>
                                        <p:attrNameLst>
                                          <p:attrName>style.visibility</p:attrName>
                                        </p:attrNameLst>
                                      </p:cBhvr>
                                      <p:to>
                                        <p:strVal val="visible"/>
                                      </p:to>
                                    </p:set>
                                    <p:animEffect transition="in" filter="wipe(up)">
                                      <p:cBhvr>
                                        <p:cTn id="25" dur="500"/>
                                        <p:tgtEl>
                                          <p:spTgt spid="214019">
                                            <p:txEl>
                                              <p:pRg st="6" end="6"/>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214019">
                                            <p:txEl>
                                              <p:pRg st="7" end="7"/>
                                            </p:txEl>
                                          </p:spTgt>
                                        </p:tgtEl>
                                        <p:attrNameLst>
                                          <p:attrName>style.visibility</p:attrName>
                                        </p:attrNameLst>
                                      </p:cBhvr>
                                      <p:to>
                                        <p:strVal val="visible"/>
                                      </p:to>
                                    </p:set>
                                    <p:animEffect transition="in" filter="wipe(up)">
                                      <p:cBhvr>
                                        <p:cTn id="28" dur="500"/>
                                        <p:tgtEl>
                                          <p:spTgt spid="214019">
                                            <p:txEl>
                                              <p:pRg st="7" end="7"/>
                                            </p:txEl>
                                          </p:spTgt>
                                        </p:tgtEl>
                                      </p:cBhvr>
                                    </p:animEffect>
                                  </p:childTnLst>
                                </p:cTn>
                              </p:par>
                              <p:par>
                                <p:cTn id="29" presetID="22" presetClass="entr" presetSubtype="1" fill="hold" nodeType="withEffect">
                                  <p:stCondLst>
                                    <p:cond delay="0"/>
                                  </p:stCondLst>
                                  <p:childTnLst>
                                    <p:set>
                                      <p:cBhvr>
                                        <p:cTn id="30" dur="1" fill="hold">
                                          <p:stCondLst>
                                            <p:cond delay="0"/>
                                          </p:stCondLst>
                                        </p:cTn>
                                        <p:tgtEl>
                                          <p:spTgt spid="214019">
                                            <p:txEl>
                                              <p:pRg st="8" end="8"/>
                                            </p:txEl>
                                          </p:spTgt>
                                        </p:tgtEl>
                                        <p:attrNameLst>
                                          <p:attrName>style.visibility</p:attrName>
                                        </p:attrNameLst>
                                      </p:cBhvr>
                                      <p:to>
                                        <p:strVal val="visible"/>
                                      </p:to>
                                    </p:set>
                                    <p:animEffect transition="in" filter="wipe(up)">
                                      <p:cBhvr>
                                        <p:cTn id="31" dur="500"/>
                                        <p:tgtEl>
                                          <p:spTgt spid="214019">
                                            <p:txEl>
                                              <p:pRg st="8" end="8"/>
                                            </p:txEl>
                                          </p:spTgt>
                                        </p:tgtEl>
                                      </p:cBhvr>
                                    </p:animEffect>
                                  </p:childTnLst>
                                </p:cTn>
                              </p:par>
                              <p:par>
                                <p:cTn id="32" presetID="22" presetClass="entr" presetSubtype="1" fill="hold" nodeType="withEffect">
                                  <p:stCondLst>
                                    <p:cond delay="0"/>
                                  </p:stCondLst>
                                  <p:childTnLst>
                                    <p:set>
                                      <p:cBhvr>
                                        <p:cTn id="33" dur="1" fill="hold">
                                          <p:stCondLst>
                                            <p:cond delay="0"/>
                                          </p:stCondLst>
                                        </p:cTn>
                                        <p:tgtEl>
                                          <p:spTgt spid="214019">
                                            <p:txEl>
                                              <p:pRg st="9" end="9"/>
                                            </p:txEl>
                                          </p:spTgt>
                                        </p:tgtEl>
                                        <p:attrNameLst>
                                          <p:attrName>style.visibility</p:attrName>
                                        </p:attrNameLst>
                                      </p:cBhvr>
                                      <p:to>
                                        <p:strVal val="visible"/>
                                      </p:to>
                                    </p:set>
                                    <p:animEffect transition="in" filter="wipe(up)">
                                      <p:cBhvr>
                                        <p:cTn id="34" dur="500"/>
                                        <p:tgtEl>
                                          <p:spTgt spid="214019">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14019">
                                            <p:txEl>
                                              <p:pRg st="11" end="11"/>
                                            </p:txEl>
                                          </p:spTgt>
                                        </p:tgtEl>
                                        <p:attrNameLst>
                                          <p:attrName>style.visibility</p:attrName>
                                        </p:attrNameLst>
                                      </p:cBhvr>
                                      <p:to>
                                        <p:strVal val="visible"/>
                                      </p:to>
                                    </p:set>
                                    <p:animEffect transition="in" filter="wipe(up)">
                                      <p:cBhvr>
                                        <p:cTn id="39" dur="500"/>
                                        <p:tgtEl>
                                          <p:spTgt spid="214019">
                                            <p:txEl>
                                              <p:pRg st="11" end="11"/>
                                            </p:txEl>
                                          </p:spTgt>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214019">
                                            <p:txEl>
                                              <p:pRg st="12" end="12"/>
                                            </p:txEl>
                                          </p:spTgt>
                                        </p:tgtEl>
                                        <p:attrNameLst>
                                          <p:attrName>style.visibility</p:attrName>
                                        </p:attrNameLst>
                                      </p:cBhvr>
                                      <p:to>
                                        <p:strVal val="visible"/>
                                      </p:to>
                                    </p:set>
                                    <p:animEffect transition="in" filter="wipe(up)">
                                      <p:cBhvr>
                                        <p:cTn id="43" dur="500"/>
                                        <p:tgtEl>
                                          <p:spTgt spid="214019">
                                            <p:txEl>
                                              <p:pRg st="12" end="12"/>
                                            </p:txEl>
                                          </p:spTgt>
                                        </p:tgtEl>
                                      </p:cBhvr>
                                    </p:animEffect>
                                  </p:childTnLst>
                                </p:cTn>
                              </p:par>
                            </p:childTnLst>
                          </p:cTn>
                        </p:par>
                        <p:par>
                          <p:cTn id="44" fill="hold">
                            <p:stCondLst>
                              <p:cond delay="1000"/>
                            </p:stCondLst>
                            <p:childTnLst>
                              <p:par>
                                <p:cTn id="45" presetID="22" presetClass="entr" presetSubtype="1" fill="hold" nodeType="afterEffect">
                                  <p:stCondLst>
                                    <p:cond delay="0"/>
                                  </p:stCondLst>
                                  <p:childTnLst>
                                    <p:set>
                                      <p:cBhvr>
                                        <p:cTn id="46" dur="1" fill="hold">
                                          <p:stCondLst>
                                            <p:cond delay="0"/>
                                          </p:stCondLst>
                                        </p:cTn>
                                        <p:tgtEl>
                                          <p:spTgt spid="214019">
                                            <p:txEl>
                                              <p:pRg st="13" end="13"/>
                                            </p:txEl>
                                          </p:spTgt>
                                        </p:tgtEl>
                                        <p:attrNameLst>
                                          <p:attrName>style.visibility</p:attrName>
                                        </p:attrNameLst>
                                      </p:cBhvr>
                                      <p:to>
                                        <p:strVal val="visible"/>
                                      </p:to>
                                    </p:set>
                                    <p:animEffect transition="in" filter="wipe(up)">
                                      <p:cBhvr>
                                        <p:cTn id="47" dur="500"/>
                                        <p:tgtEl>
                                          <p:spTgt spid="214019">
                                            <p:txEl>
                                              <p:pRg st="13" end="13"/>
                                            </p:txEl>
                                          </p:spTgt>
                                        </p:tgtEl>
                                      </p:cBhvr>
                                    </p:animEffect>
                                  </p:childTnLst>
                                </p:cTn>
                              </p:par>
                            </p:childTnLst>
                          </p:cTn>
                        </p:par>
                        <p:par>
                          <p:cTn id="48" fill="hold">
                            <p:stCondLst>
                              <p:cond delay="1500"/>
                            </p:stCondLst>
                            <p:childTnLst>
                              <p:par>
                                <p:cTn id="49" presetID="22" presetClass="entr" presetSubtype="1" fill="hold" nodeType="afterEffect">
                                  <p:stCondLst>
                                    <p:cond delay="0"/>
                                  </p:stCondLst>
                                  <p:childTnLst>
                                    <p:set>
                                      <p:cBhvr>
                                        <p:cTn id="50" dur="1" fill="hold">
                                          <p:stCondLst>
                                            <p:cond delay="0"/>
                                          </p:stCondLst>
                                        </p:cTn>
                                        <p:tgtEl>
                                          <p:spTgt spid="214019">
                                            <p:txEl>
                                              <p:pRg st="14" end="14"/>
                                            </p:txEl>
                                          </p:spTgt>
                                        </p:tgtEl>
                                        <p:attrNameLst>
                                          <p:attrName>style.visibility</p:attrName>
                                        </p:attrNameLst>
                                      </p:cBhvr>
                                      <p:to>
                                        <p:strVal val="visible"/>
                                      </p:to>
                                    </p:set>
                                    <p:animEffect transition="in" filter="wipe(up)">
                                      <p:cBhvr>
                                        <p:cTn id="51" dur="500"/>
                                        <p:tgtEl>
                                          <p:spTgt spid="214019">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214020">
                                            <p:txEl>
                                              <p:pRg st="0" end="0"/>
                                            </p:txEl>
                                          </p:spTgt>
                                        </p:tgtEl>
                                        <p:attrNameLst>
                                          <p:attrName>style.visibility</p:attrName>
                                        </p:attrNameLst>
                                      </p:cBhvr>
                                      <p:to>
                                        <p:strVal val="visible"/>
                                      </p:to>
                                    </p:set>
                                    <p:animEffect transition="in" filter="wipe(up)">
                                      <p:cBhvr>
                                        <p:cTn id="56" dur="500"/>
                                        <p:tgtEl>
                                          <p:spTgt spid="214020">
                                            <p:txEl>
                                              <p:pRg st="0" end="0"/>
                                            </p:txEl>
                                          </p:spTgt>
                                        </p:tgtEl>
                                      </p:cBhvr>
                                    </p:animEffect>
                                  </p:childTnLst>
                                </p:cTn>
                              </p:par>
                              <p:par>
                                <p:cTn id="57" presetID="22" presetClass="entr" presetSubtype="1" fill="hold" nodeType="withEffect">
                                  <p:stCondLst>
                                    <p:cond delay="0"/>
                                  </p:stCondLst>
                                  <p:childTnLst>
                                    <p:set>
                                      <p:cBhvr>
                                        <p:cTn id="58" dur="1" fill="hold">
                                          <p:stCondLst>
                                            <p:cond delay="0"/>
                                          </p:stCondLst>
                                        </p:cTn>
                                        <p:tgtEl>
                                          <p:spTgt spid="214020">
                                            <p:txEl>
                                              <p:pRg st="1" end="1"/>
                                            </p:txEl>
                                          </p:spTgt>
                                        </p:tgtEl>
                                        <p:attrNameLst>
                                          <p:attrName>style.visibility</p:attrName>
                                        </p:attrNameLst>
                                      </p:cBhvr>
                                      <p:to>
                                        <p:strVal val="visible"/>
                                      </p:to>
                                    </p:set>
                                    <p:animEffect transition="in" filter="wipe(up)">
                                      <p:cBhvr>
                                        <p:cTn id="59" dur="500"/>
                                        <p:tgtEl>
                                          <p:spTgt spid="214020">
                                            <p:txEl>
                                              <p:pRg st="1" end="1"/>
                                            </p:txEl>
                                          </p:spTgt>
                                        </p:tgtEl>
                                      </p:cBhvr>
                                    </p:animEffect>
                                  </p:childTnLst>
                                </p:cTn>
                              </p:par>
                              <p:par>
                                <p:cTn id="60" presetID="22" presetClass="entr" presetSubtype="1" fill="hold" nodeType="withEffect">
                                  <p:stCondLst>
                                    <p:cond delay="0"/>
                                  </p:stCondLst>
                                  <p:childTnLst>
                                    <p:set>
                                      <p:cBhvr>
                                        <p:cTn id="61" dur="1" fill="hold">
                                          <p:stCondLst>
                                            <p:cond delay="0"/>
                                          </p:stCondLst>
                                        </p:cTn>
                                        <p:tgtEl>
                                          <p:spTgt spid="214020">
                                            <p:txEl>
                                              <p:pRg st="2" end="2"/>
                                            </p:txEl>
                                          </p:spTgt>
                                        </p:tgtEl>
                                        <p:attrNameLst>
                                          <p:attrName>style.visibility</p:attrName>
                                        </p:attrNameLst>
                                      </p:cBhvr>
                                      <p:to>
                                        <p:strVal val="visible"/>
                                      </p:to>
                                    </p:set>
                                    <p:animEffect transition="in" filter="wipe(up)">
                                      <p:cBhvr>
                                        <p:cTn id="62" dur="500"/>
                                        <p:tgtEl>
                                          <p:spTgt spid="214020">
                                            <p:txEl>
                                              <p:pRg st="2" end="2"/>
                                            </p:txEl>
                                          </p:spTgt>
                                        </p:tgtEl>
                                      </p:cBhvr>
                                    </p:animEffect>
                                  </p:childTnLst>
                                </p:cTn>
                              </p:par>
                              <p:par>
                                <p:cTn id="63" presetID="22" presetClass="entr" presetSubtype="1" fill="hold" nodeType="withEffect">
                                  <p:stCondLst>
                                    <p:cond delay="0"/>
                                  </p:stCondLst>
                                  <p:childTnLst>
                                    <p:set>
                                      <p:cBhvr>
                                        <p:cTn id="64" dur="1" fill="hold">
                                          <p:stCondLst>
                                            <p:cond delay="0"/>
                                          </p:stCondLst>
                                        </p:cTn>
                                        <p:tgtEl>
                                          <p:spTgt spid="214020">
                                            <p:txEl>
                                              <p:pRg st="3" end="3"/>
                                            </p:txEl>
                                          </p:spTgt>
                                        </p:tgtEl>
                                        <p:attrNameLst>
                                          <p:attrName>style.visibility</p:attrName>
                                        </p:attrNameLst>
                                      </p:cBhvr>
                                      <p:to>
                                        <p:strVal val="visible"/>
                                      </p:to>
                                    </p:set>
                                    <p:animEffect transition="in" filter="wipe(up)">
                                      <p:cBhvr>
                                        <p:cTn id="65" dur="500"/>
                                        <p:tgtEl>
                                          <p:spTgt spid="214020">
                                            <p:txEl>
                                              <p:pRg st="3" end="3"/>
                                            </p:txEl>
                                          </p:spTgt>
                                        </p:tgtEl>
                                      </p:cBhvr>
                                    </p:animEffect>
                                  </p:childTnLst>
                                </p:cTn>
                              </p:par>
                              <p:par>
                                <p:cTn id="66" presetID="22" presetClass="entr" presetSubtype="1" fill="hold" nodeType="withEffect">
                                  <p:stCondLst>
                                    <p:cond delay="0"/>
                                  </p:stCondLst>
                                  <p:childTnLst>
                                    <p:set>
                                      <p:cBhvr>
                                        <p:cTn id="67" dur="1" fill="hold">
                                          <p:stCondLst>
                                            <p:cond delay="0"/>
                                          </p:stCondLst>
                                        </p:cTn>
                                        <p:tgtEl>
                                          <p:spTgt spid="214020">
                                            <p:txEl>
                                              <p:pRg st="4" end="4"/>
                                            </p:txEl>
                                          </p:spTgt>
                                        </p:tgtEl>
                                        <p:attrNameLst>
                                          <p:attrName>style.visibility</p:attrName>
                                        </p:attrNameLst>
                                      </p:cBhvr>
                                      <p:to>
                                        <p:strVal val="visible"/>
                                      </p:to>
                                    </p:set>
                                    <p:animEffect transition="in" filter="wipe(up)">
                                      <p:cBhvr>
                                        <p:cTn id="68" dur="500"/>
                                        <p:tgtEl>
                                          <p:spTgt spid="214020">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214020">
                                            <p:txEl>
                                              <p:pRg st="6" end="6"/>
                                            </p:txEl>
                                          </p:spTgt>
                                        </p:tgtEl>
                                        <p:attrNameLst>
                                          <p:attrName>style.visibility</p:attrName>
                                        </p:attrNameLst>
                                      </p:cBhvr>
                                      <p:to>
                                        <p:strVal val="visible"/>
                                      </p:to>
                                    </p:set>
                                    <p:animEffect transition="in" filter="wipe(up)">
                                      <p:cBhvr>
                                        <p:cTn id="73" dur="500"/>
                                        <p:tgtEl>
                                          <p:spTgt spid="214020">
                                            <p:txEl>
                                              <p:pRg st="6" end="6"/>
                                            </p:txEl>
                                          </p:spTgt>
                                        </p:tgtEl>
                                      </p:cBhvr>
                                    </p:animEffect>
                                  </p:childTnLst>
                                </p:cTn>
                              </p:par>
                              <p:par>
                                <p:cTn id="74" presetID="22" presetClass="entr" presetSubtype="1" fill="hold" nodeType="withEffect">
                                  <p:stCondLst>
                                    <p:cond delay="0"/>
                                  </p:stCondLst>
                                  <p:childTnLst>
                                    <p:set>
                                      <p:cBhvr>
                                        <p:cTn id="75" dur="1" fill="hold">
                                          <p:stCondLst>
                                            <p:cond delay="0"/>
                                          </p:stCondLst>
                                        </p:cTn>
                                        <p:tgtEl>
                                          <p:spTgt spid="214020">
                                            <p:txEl>
                                              <p:pRg st="7" end="7"/>
                                            </p:txEl>
                                          </p:spTgt>
                                        </p:tgtEl>
                                        <p:attrNameLst>
                                          <p:attrName>style.visibility</p:attrName>
                                        </p:attrNameLst>
                                      </p:cBhvr>
                                      <p:to>
                                        <p:strVal val="visible"/>
                                      </p:to>
                                    </p:set>
                                    <p:animEffect transition="in" filter="wipe(up)">
                                      <p:cBhvr>
                                        <p:cTn id="76" dur="500"/>
                                        <p:tgtEl>
                                          <p:spTgt spid="214020">
                                            <p:txEl>
                                              <p:pRg st="7" end="7"/>
                                            </p:txEl>
                                          </p:spTgt>
                                        </p:tgtEl>
                                      </p:cBhvr>
                                    </p:animEffect>
                                  </p:childTnLst>
                                </p:cTn>
                              </p:par>
                              <p:par>
                                <p:cTn id="77" presetID="22" presetClass="entr" presetSubtype="1" fill="hold" nodeType="withEffect">
                                  <p:stCondLst>
                                    <p:cond delay="0"/>
                                  </p:stCondLst>
                                  <p:childTnLst>
                                    <p:set>
                                      <p:cBhvr>
                                        <p:cTn id="78" dur="1" fill="hold">
                                          <p:stCondLst>
                                            <p:cond delay="0"/>
                                          </p:stCondLst>
                                        </p:cTn>
                                        <p:tgtEl>
                                          <p:spTgt spid="214020">
                                            <p:txEl>
                                              <p:pRg st="8" end="8"/>
                                            </p:txEl>
                                          </p:spTgt>
                                        </p:tgtEl>
                                        <p:attrNameLst>
                                          <p:attrName>style.visibility</p:attrName>
                                        </p:attrNameLst>
                                      </p:cBhvr>
                                      <p:to>
                                        <p:strVal val="visible"/>
                                      </p:to>
                                    </p:set>
                                    <p:animEffect transition="in" filter="wipe(up)">
                                      <p:cBhvr>
                                        <p:cTn id="79" dur="500"/>
                                        <p:tgtEl>
                                          <p:spTgt spid="214020">
                                            <p:txEl>
                                              <p:pRg st="8" end="8"/>
                                            </p:txEl>
                                          </p:spTgt>
                                        </p:tgtEl>
                                      </p:cBhvr>
                                    </p:animEffect>
                                  </p:childTnLst>
                                </p:cTn>
                              </p:par>
                              <p:par>
                                <p:cTn id="80" presetID="22" presetClass="entr" presetSubtype="1" fill="hold" nodeType="withEffect">
                                  <p:stCondLst>
                                    <p:cond delay="0"/>
                                  </p:stCondLst>
                                  <p:childTnLst>
                                    <p:set>
                                      <p:cBhvr>
                                        <p:cTn id="81" dur="1" fill="hold">
                                          <p:stCondLst>
                                            <p:cond delay="0"/>
                                          </p:stCondLst>
                                        </p:cTn>
                                        <p:tgtEl>
                                          <p:spTgt spid="214020">
                                            <p:txEl>
                                              <p:pRg st="9" end="9"/>
                                            </p:txEl>
                                          </p:spTgt>
                                        </p:tgtEl>
                                        <p:attrNameLst>
                                          <p:attrName>style.visibility</p:attrName>
                                        </p:attrNameLst>
                                      </p:cBhvr>
                                      <p:to>
                                        <p:strVal val="visible"/>
                                      </p:to>
                                    </p:set>
                                    <p:animEffect transition="in" filter="wipe(up)">
                                      <p:cBhvr>
                                        <p:cTn id="82" dur="500"/>
                                        <p:tgtEl>
                                          <p:spTgt spid="214020">
                                            <p:txEl>
                                              <p:pRg st="9" end="9"/>
                                            </p:txEl>
                                          </p:spTgt>
                                        </p:tgtEl>
                                      </p:cBhvr>
                                    </p:animEffect>
                                  </p:childTnLst>
                                </p:cTn>
                              </p:par>
                              <p:par>
                                <p:cTn id="83" presetID="22" presetClass="entr" presetSubtype="1" fill="hold" nodeType="withEffect">
                                  <p:stCondLst>
                                    <p:cond delay="0"/>
                                  </p:stCondLst>
                                  <p:childTnLst>
                                    <p:set>
                                      <p:cBhvr>
                                        <p:cTn id="84" dur="1" fill="hold">
                                          <p:stCondLst>
                                            <p:cond delay="0"/>
                                          </p:stCondLst>
                                        </p:cTn>
                                        <p:tgtEl>
                                          <p:spTgt spid="214020">
                                            <p:txEl>
                                              <p:pRg st="10" end="10"/>
                                            </p:txEl>
                                          </p:spTgt>
                                        </p:tgtEl>
                                        <p:attrNameLst>
                                          <p:attrName>style.visibility</p:attrName>
                                        </p:attrNameLst>
                                      </p:cBhvr>
                                      <p:to>
                                        <p:strVal val="visible"/>
                                      </p:to>
                                    </p:set>
                                    <p:animEffect transition="in" filter="wipe(up)">
                                      <p:cBhvr>
                                        <p:cTn id="85" dur="500"/>
                                        <p:tgtEl>
                                          <p:spTgt spid="214020">
                                            <p:txEl>
                                              <p:pRg st="10" end="1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214020">
                                            <p:txEl>
                                              <p:pRg st="12" end="12"/>
                                            </p:txEl>
                                          </p:spTgt>
                                        </p:tgtEl>
                                        <p:attrNameLst>
                                          <p:attrName>style.visibility</p:attrName>
                                        </p:attrNameLst>
                                      </p:cBhvr>
                                      <p:to>
                                        <p:strVal val="visible"/>
                                      </p:to>
                                    </p:set>
                                    <p:animEffect transition="in" filter="wipe(up)">
                                      <p:cBhvr>
                                        <p:cTn id="90" dur="500"/>
                                        <p:tgtEl>
                                          <p:spTgt spid="214020">
                                            <p:txEl>
                                              <p:pRg st="12" end="12"/>
                                            </p:txEl>
                                          </p:spTgt>
                                        </p:tgtEl>
                                      </p:cBhvr>
                                    </p:animEffect>
                                  </p:childTnLst>
                                </p:cTn>
                              </p:par>
                              <p:par>
                                <p:cTn id="91" presetID="22" presetClass="entr" presetSubtype="1" fill="hold" nodeType="withEffect">
                                  <p:stCondLst>
                                    <p:cond delay="0"/>
                                  </p:stCondLst>
                                  <p:childTnLst>
                                    <p:set>
                                      <p:cBhvr>
                                        <p:cTn id="92" dur="1" fill="hold">
                                          <p:stCondLst>
                                            <p:cond delay="0"/>
                                          </p:stCondLst>
                                        </p:cTn>
                                        <p:tgtEl>
                                          <p:spTgt spid="214020">
                                            <p:txEl>
                                              <p:pRg st="13" end="13"/>
                                            </p:txEl>
                                          </p:spTgt>
                                        </p:tgtEl>
                                        <p:attrNameLst>
                                          <p:attrName>style.visibility</p:attrName>
                                        </p:attrNameLst>
                                      </p:cBhvr>
                                      <p:to>
                                        <p:strVal val="visible"/>
                                      </p:to>
                                    </p:set>
                                    <p:animEffect transition="in" filter="wipe(up)">
                                      <p:cBhvr>
                                        <p:cTn id="93" dur="500"/>
                                        <p:tgtEl>
                                          <p:spTgt spid="214020">
                                            <p:txEl>
                                              <p:pRg st="13" end="13"/>
                                            </p:txEl>
                                          </p:spTgt>
                                        </p:tgtEl>
                                      </p:cBhvr>
                                    </p:animEffect>
                                  </p:childTnLst>
                                </p:cTn>
                              </p:par>
                              <p:par>
                                <p:cTn id="94" presetID="22" presetClass="entr" presetSubtype="1" fill="hold" nodeType="withEffect">
                                  <p:stCondLst>
                                    <p:cond delay="0"/>
                                  </p:stCondLst>
                                  <p:childTnLst>
                                    <p:set>
                                      <p:cBhvr>
                                        <p:cTn id="95" dur="1" fill="hold">
                                          <p:stCondLst>
                                            <p:cond delay="0"/>
                                          </p:stCondLst>
                                        </p:cTn>
                                        <p:tgtEl>
                                          <p:spTgt spid="214020">
                                            <p:txEl>
                                              <p:pRg st="14" end="14"/>
                                            </p:txEl>
                                          </p:spTgt>
                                        </p:tgtEl>
                                        <p:attrNameLst>
                                          <p:attrName>style.visibility</p:attrName>
                                        </p:attrNameLst>
                                      </p:cBhvr>
                                      <p:to>
                                        <p:strVal val="visible"/>
                                      </p:to>
                                    </p:set>
                                    <p:animEffect transition="in" filter="wipe(up)">
                                      <p:cBhvr>
                                        <p:cTn id="96" dur="500"/>
                                        <p:tgtEl>
                                          <p:spTgt spid="214020">
                                            <p:txEl>
                                              <p:pRg st="14" end="14"/>
                                            </p:txEl>
                                          </p:spTgt>
                                        </p:tgtEl>
                                      </p:cBhvr>
                                    </p:animEffect>
                                  </p:childTnLst>
                                </p:cTn>
                              </p:par>
                              <p:par>
                                <p:cTn id="97" presetID="22" presetClass="entr" presetSubtype="1" fill="hold" nodeType="withEffect">
                                  <p:stCondLst>
                                    <p:cond delay="0"/>
                                  </p:stCondLst>
                                  <p:childTnLst>
                                    <p:set>
                                      <p:cBhvr>
                                        <p:cTn id="98" dur="1" fill="hold">
                                          <p:stCondLst>
                                            <p:cond delay="0"/>
                                          </p:stCondLst>
                                        </p:cTn>
                                        <p:tgtEl>
                                          <p:spTgt spid="214020">
                                            <p:txEl>
                                              <p:pRg st="15" end="15"/>
                                            </p:txEl>
                                          </p:spTgt>
                                        </p:tgtEl>
                                        <p:attrNameLst>
                                          <p:attrName>style.visibility</p:attrName>
                                        </p:attrNameLst>
                                      </p:cBhvr>
                                      <p:to>
                                        <p:strVal val="visible"/>
                                      </p:to>
                                    </p:set>
                                    <p:animEffect transition="in" filter="wipe(up)">
                                      <p:cBhvr>
                                        <p:cTn id="99" dur="500"/>
                                        <p:tgtEl>
                                          <p:spTgt spid="214020">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20483"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E81763F0-F1D2-4807-86D1-AFF2F17D8FFF}" type="slidenum">
              <a:rPr kumimoji="0" lang="en-US" altLang="fr-FR" sz="1400" smtClean="0">
                <a:latin typeface="Times New Roman" panose="02020603050405020304" pitchFamily="18" charset="0"/>
              </a:rPr>
              <a:pPr>
                <a:spcBef>
                  <a:spcPct val="50000"/>
                </a:spcBef>
                <a:buClrTx/>
                <a:buSzTx/>
                <a:buFontTx/>
                <a:buNone/>
              </a:pPr>
              <a:t>3</a:t>
            </a:fld>
            <a:endParaRPr kumimoji="0" lang="en-US" altLang="fr-FR" sz="1400">
              <a:latin typeface="Times New Roman" panose="02020603050405020304" pitchFamily="18" charset="0"/>
            </a:endParaRPr>
          </a:p>
        </p:txBody>
      </p:sp>
      <p:sp>
        <p:nvSpPr>
          <p:cNvPr id="154626"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dirty="0"/>
              <a:t>Critical section rules.</a:t>
            </a:r>
          </a:p>
        </p:txBody>
      </p:sp>
      <p:sp>
        <p:nvSpPr>
          <p:cNvPr id="154627" name="Rectangle 3"/>
          <p:cNvSpPr>
            <a:spLocks noGrp="1" noChangeArrowheads="1"/>
          </p:cNvSpPr>
          <p:nvPr>
            <p:ph type="body" idx="1"/>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defRPr/>
            </a:pPr>
            <a:r>
              <a:rPr lang="en-GB" altLang="fr-FR" sz="2400" u="sng" dirty="0"/>
              <a:t>Mutual exclusion</a:t>
            </a:r>
            <a:r>
              <a:rPr lang="en-GB" altLang="fr-FR" sz="2400" dirty="0"/>
              <a:t>: Only one process at a time should be allowed in its critical section</a:t>
            </a:r>
          </a:p>
          <a:p>
            <a:pPr>
              <a:defRPr/>
            </a:pPr>
            <a:r>
              <a:rPr lang="en-GB" altLang="fr-FR" sz="2400" u="sng" dirty="0"/>
              <a:t>Progress</a:t>
            </a:r>
            <a:r>
              <a:rPr lang="en-GB" altLang="fr-FR" sz="2400" dirty="0"/>
              <a:t>: Suppose a critical section is free. If a process indicates a need to enter into the critical section, it may not wait.</a:t>
            </a:r>
          </a:p>
          <a:p>
            <a:pPr>
              <a:defRPr/>
            </a:pPr>
            <a:r>
              <a:rPr lang="en-GB" altLang="fr-FR" sz="2400" u="sng" dirty="0"/>
              <a:t>Bounded wait</a:t>
            </a:r>
            <a:r>
              <a:rPr lang="en-GB" altLang="fr-FR" sz="2400" dirty="0"/>
              <a:t>: No process can be postponed indefinitely to enter its critical section.</a:t>
            </a:r>
          </a:p>
          <a:p>
            <a:pPr>
              <a:defRPr/>
            </a:pPr>
            <a:r>
              <a:rPr lang="en-GB" altLang="fr-FR" sz="2400" u="sng" dirty="0"/>
              <a:t>Number independent </a:t>
            </a:r>
            <a:r>
              <a:rPr lang="en-GB" altLang="fr-FR" sz="2400" dirty="0"/>
              <a:t>(opt.): Critical sections implementation does not rely on the processors number or speed</a:t>
            </a:r>
          </a:p>
        </p:txBody>
      </p:sp>
    </p:spTree>
    <p:extLst>
      <p:ext uri="{BB962C8B-B14F-4D97-AF65-F5344CB8AC3E}">
        <p14:creationId xmlns:p14="http://schemas.microsoft.com/office/powerpoint/2010/main" val="2307848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000"/>
                                  </p:stCondLst>
                                  <p:childTnLst>
                                    <p:set>
                                      <p:cBhvr>
                                        <p:cTn id="6" dur="1" fill="hold">
                                          <p:stCondLst>
                                            <p:cond delay="0"/>
                                          </p:stCondLst>
                                        </p:cTn>
                                        <p:tgtEl>
                                          <p:spTgt spid="154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6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4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Espace réservé du pied de page 4"/>
          <p:cNvSpPr>
            <a:spLocks noGrp="1"/>
          </p:cNvSpPr>
          <p:nvPr>
            <p:ph type="ftr" sz="quarter" idx="11"/>
          </p:nvPr>
        </p:nvSpPr>
        <p:spPr/>
        <p:txBody>
          <a:bodyPr/>
          <a:lstStyle/>
          <a:p>
            <a:r>
              <a:rPr lang="en-US" altLang="fr-FR"/>
              <a:t>Operating Systems II</a:t>
            </a:r>
          </a:p>
        </p:txBody>
      </p:sp>
      <p:sp>
        <p:nvSpPr>
          <p:cNvPr id="65" name="Espace réservé du numéro de diapositive 5"/>
          <p:cNvSpPr>
            <a:spLocks noGrp="1"/>
          </p:cNvSpPr>
          <p:nvPr>
            <p:ph type="sldNum" sz="quarter" idx="12"/>
          </p:nvPr>
        </p:nvSpPr>
        <p:spPr/>
        <p:txBody>
          <a:bodyPr/>
          <a:lstStyle/>
          <a:p>
            <a:fld id="{597C1180-CF20-409B-8D6D-8F0692FCD533}" type="slidenum">
              <a:rPr lang="en-US" altLang="fr-FR"/>
              <a:pPr/>
              <a:t>30</a:t>
            </a:fld>
            <a:endParaRPr lang="en-US" altLang="fr-FR"/>
          </a:p>
        </p:txBody>
      </p:sp>
      <p:sp>
        <p:nvSpPr>
          <p:cNvPr id="215042" name="Rectangle 2"/>
          <p:cNvSpPr>
            <a:spLocks noGrp="1" noChangeArrowheads="1"/>
          </p:cNvSpPr>
          <p:nvPr>
            <p:ph type="title"/>
          </p:nvPr>
        </p:nvSpPr>
        <p:spPr/>
        <p:txBody>
          <a:bodyPr/>
          <a:lstStyle/>
          <a:p>
            <a:r>
              <a:rPr lang="en-GB" altLang="fr-FR" dirty="0"/>
              <a:t>Sleeping barber</a:t>
            </a:r>
          </a:p>
        </p:txBody>
      </p:sp>
      <p:sp>
        <p:nvSpPr>
          <p:cNvPr id="215043" name="Rectangle 3"/>
          <p:cNvSpPr>
            <a:spLocks noGrp="1" noChangeArrowheads="1"/>
          </p:cNvSpPr>
          <p:nvPr>
            <p:ph type="body" idx="1"/>
          </p:nvPr>
        </p:nvSpPr>
        <p:spPr>
          <a:xfrm>
            <a:off x="762000" y="152400"/>
            <a:ext cx="7772400" cy="609600"/>
          </a:xfrm>
        </p:spPr>
        <p:txBody>
          <a:bodyPr/>
          <a:lstStyle/>
          <a:p>
            <a:endParaRPr lang="fr-FR" altLang="fr-FR" dirty="0"/>
          </a:p>
        </p:txBody>
      </p:sp>
      <p:sp>
        <p:nvSpPr>
          <p:cNvPr id="215045" name="Freeform 5"/>
          <p:cNvSpPr>
            <a:spLocks/>
          </p:cNvSpPr>
          <p:nvPr/>
        </p:nvSpPr>
        <p:spPr bwMode="auto">
          <a:xfrm>
            <a:off x="2066925" y="3943350"/>
            <a:ext cx="1743075" cy="1323975"/>
          </a:xfrm>
          <a:custGeom>
            <a:avLst/>
            <a:gdLst>
              <a:gd name="T0" fmla="*/ 0 w 1098"/>
              <a:gd name="T1" fmla="*/ 756 h 834"/>
              <a:gd name="T2" fmla="*/ 138 w 1098"/>
              <a:gd name="T3" fmla="*/ 804 h 834"/>
              <a:gd name="T4" fmla="*/ 156 w 1098"/>
              <a:gd name="T5" fmla="*/ 810 h 834"/>
              <a:gd name="T6" fmla="*/ 174 w 1098"/>
              <a:gd name="T7" fmla="*/ 822 h 834"/>
              <a:gd name="T8" fmla="*/ 210 w 1098"/>
              <a:gd name="T9" fmla="*/ 834 h 834"/>
              <a:gd name="T10" fmla="*/ 276 w 1098"/>
              <a:gd name="T11" fmla="*/ 810 h 834"/>
              <a:gd name="T12" fmla="*/ 342 w 1098"/>
              <a:gd name="T13" fmla="*/ 720 h 834"/>
              <a:gd name="T14" fmla="*/ 378 w 1098"/>
              <a:gd name="T15" fmla="*/ 690 h 834"/>
              <a:gd name="T16" fmla="*/ 468 w 1098"/>
              <a:gd name="T17" fmla="*/ 570 h 834"/>
              <a:gd name="T18" fmla="*/ 582 w 1098"/>
              <a:gd name="T19" fmla="*/ 456 h 834"/>
              <a:gd name="T20" fmla="*/ 684 w 1098"/>
              <a:gd name="T21" fmla="*/ 402 h 834"/>
              <a:gd name="T22" fmla="*/ 876 w 1098"/>
              <a:gd name="T23" fmla="*/ 330 h 834"/>
              <a:gd name="T24" fmla="*/ 954 w 1098"/>
              <a:gd name="T25" fmla="*/ 252 h 834"/>
              <a:gd name="T26" fmla="*/ 966 w 1098"/>
              <a:gd name="T27" fmla="*/ 234 h 834"/>
              <a:gd name="T28" fmla="*/ 948 w 1098"/>
              <a:gd name="T29" fmla="*/ 504 h 834"/>
              <a:gd name="T30" fmla="*/ 966 w 1098"/>
              <a:gd name="T31" fmla="*/ 660 h 834"/>
              <a:gd name="T32" fmla="*/ 1014 w 1098"/>
              <a:gd name="T33" fmla="*/ 690 h 834"/>
              <a:gd name="T34" fmla="*/ 1020 w 1098"/>
              <a:gd name="T35" fmla="*/ 648 h 834"/>
              <a:gd name="T36" fmla="*/ 1008 w 1098"/>
              <a:gd name="T37" fmla="*/ 630 h 834"/>
              <a:gd name="T38" fmla="*/ 1014 w 1098"/>
              <a:gd name="T39" fmla="*/ 648 h 834"/>
              <a:gd name="T40" fmla="*/ 1062 w 1098"/>
              <a:gd name="T41" fmla="*/ 684 h 834"/>
              <a:gd name="T42" fmla="*/ 1032 w 1098"/>
              <a:gd name="T43" fmla="*/ 618 h 834"/>
              <a:gd name="T44" fmla="*/ 1098 w 1098"/>
              <a:gd name="T45" fmla="*/ 636 h 834"/>
              <a:gd name="T46" fmla="*/ 1044 w 1098"/>
              <a:gd name="T47" fmla="*/ 588 h 834"/>
              <a:gd name="T48" fmla="*/ 1032 w 1098"/>
              <a:gd name="T49" fmla="*/ 552 h 834"/>
              <a:gd name="T50" fmla="*/ 1026 w 1098"/>
              <a:gd name="T51" fmla="*/ 534 h 834"/>
              <a:gd name="T52" fmla="*/ 1050 w 1098"/>
              <a:gd name="T53" fmla="*/ 264 h 834"/>
              <a:gd name="T54" fmla="*/ 1074 w 1098"/>
              <a:gd name="T55" fmla="*/ 210 h 834"/>
              <a:gd name="T56" fmla="*/ 990 w 1098"/>
              <a:gd name="T57" fmla="*/ 180 h 834"/>
              <a:gd name="T58" fmla="*/ 954 w 1098"/>
              <a:gd name="T59" fmla="*/ 168 h 834"/>
              <a:gd name="T60" fmla="*/ 984 w 1098"/>
              <a:gd name="T61"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8" h="834">
                <a:moveTo>
                  <a:pt x="0" y="756"/>
                </a:moveTo>
                <a:cubicBezTo>
                  <a:pt x="43" y="785"/>
                  <a:pt x="86" y="798"/>
                  <a:pt x="138" y="804"/>
                </a:cubicBezTo>
                <a:cubicBezTo>
                  <a:pt x="144" y="806"/>
                  <a:pt x="150" y="807"/>
                  <a:pt x="156" y="810"/>
                </a:cubicBezTo>
                <a:cubicBezTo>
                  <a:pt x="162" y="813"/>
                  <a:pt x="167" y="819"/>
                  <a:pt x="174" y="822"/>
                </a:cubicBezTo>
                <a:cubicBezTo>
                  <a:pt x="186" y="827"/>
                  <a:pt x="210" y="834"/>
                  <a:pt x="210" y="834"/>
                </a:cubicBezTo>
                <a:cubicBezTo>
                  <a:pt x="237" y="829"/>
                  <a:pt x="253" y="825"/>
                  <a:pt x="276" y="810"/>
                </a:cubicBezTo>
                <a:cubicBezTo>
                  <a:pt x="296" y="780"/>
                  <a:pt x="316" y="746"/>
                  <a:pt x="342" y="720"/>
                </a:cubicBezTo>
                <a:cubicBezTo>
                  <a:pt x="377" y="685"/>
                  <a:pt x="344" y="734"/>
                  <a:pt x="378" y="690"/>
                </a:cubicBezTo>
                <a:cubicBezTo>
                  <a:pt x="408" y="651"/>
                  <a:pt x="427" y="598"/>
                  <a:pt x="468" y="570"/>
                </a:cubicBezTo>
                <a:cubicBezTo>
                  <a:pt x="496" y="528"/>
                  <a:pt x="540" y="484"/>
                  <a:pt x="582" y="456"/>
                </a:cubicBezTo>
                <a:cubicBezTo>
                  <a:pt x="606" y="420"/>
                  <a:pt x="645" y="415"/>
                  <a:pt x="684" y="402"/>
                </a:cubicBezTo>
                <a:cubicBezTo>
                  <a:pt x="750" y="380"/>
                  <a:pt x="818" y="369"/>
                  <a:pt x="876" y="330"/>
                </a:cubicBezTo>
                <a:cubicBezTo>
                  <a:pt x="892" y="307"/>
                  <a:pt x="931" y="268"/>
                  <a:pt x="954" y="252"/>
                </a:cubicBezTo>
                <a:cubicBezTo>
                  <a:pt x="958" y="246"/>
                  <a:pt x="966" y="227"/>
                  <a:pt x="966" y="234"/>
                </a:cubicBezTo>
                <a:cubicBezTo>
                  <a:pt x="972" y="319"/>
                  <a:pt x="953" y="419"/>
                  <a:pt x="948" y="504"/>
                </a:cubicBezTo>
                <a:cubicBezTo>
                  <a:pt x="948" y="505"/>
                  <a:pt x="948" y="634"/>
                  <a:pt x="966" y="660"/>
                </a:cubicBezTo>
                <a:cubicBezTo>
                  <a:pt x="976" y="676"/>
                  <a:pt x="1014" y="690"/>
                  <a:pt x="1014" y="690"/>
                </a:cubicBezTo>
                <a:cubicBezTo>
                  <a:pt x="1044" y="680"/>
                  <a:pt x="1034" y="690"/>
                  <a:pt x="1020" y="648"/>
                </a:cubicBezTo>
                <a:cubicBezTo>
                  <a:pt x="1018" y="641"/>
                  <a:pt x="1015" y="630"/>
                  <a:pt x="1008" y="630"/>
                </a:cubicBezTo>
                <a:cubicBezTo>
                  <a:pt x="1002" y="630"/>
                  <a:pt x="1011" y="642"/>
                  <a:pt x="1014" y="648"/>
                </a:cubicBezTo>
                <a:cubicBezTo>
                  <a:pt x="1025" y="670"/>
                  <a:pt x="1040" y="677"/>
                  <a:pt x="1062" y="684"/>
                </a:cubicBezTo>
                <a:cubicBezTo>
                  <a:pt x="1072" y="653"/>
                  <a:pt x="1058" y="635"/>
                  <a:pt x="1032" y="618"/>
                </a:cubicBezTo>
                <a:cubicBezTo>
                  <a:pt x="1051" y="647"/>
                  <a:pt x="1065" y="643"/>
                  <a:pt x="1098" y="636"/>
                </a:cubicBezTo>
                <a:cubicBezTo>
                  <a:pt x="1088" y="584"/>
                  <a:pt x="1083" y="614"/>
                  <a:pt x="1044" y="588"/>
                </a:cubicBezTo>
                <a:cubicBezTo>
                  <a:pt x="1040" y="576"/>
                  <a:pt x="1036" y="564"/>
                  <a:pt x="1032" y="552"/>
                </a:cubicBezTo>
                <a:cubicBezTo>
                  <a:pt x="1030" y="546"/>
                  <a:pt x="1026" y="534"/>
                  <a:pt x="1026" y="534"/>
                </a:cubicBezTo>
                <a:cubicBezTo>
                  <a:pt x="1041" y="444"/>
                  <a:pt x="1040" y="354"/>
                  <a:pt x="1050" y="264"/>
                </a:cubicBezTo>
                <a:cubicBezTo>
                  <a:pt x="1052" y="244"/>
                  <a:pt x="1068" y="229"/>
                  <a:pt x="1074" y="210"/>
                </a:cubicBezTo>
                <a:cubicBezTo>
                  <a:pt x="1061" y="158"/>
                  <a:pt x="1078" y="194"/>
                  <a:pt x="990" y="180"/>
                </a:cubicBezTo>
                <a:cubicBezTo>
                  <a:pt x="978" y="178"/>
                  <a:pt x="954" y="168"/>
                  <a:pt x="954" y="168"/>
                </a:cubicBezTo>
                <a:cubicBezTo>
                  <a:pt x="965" y="114"/>
                  <a:pt x="984" y="55"/>
                  <a:pt x="984"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46" name="Freeform 6"/>
          <p:cNvSpPr>
            <a:spLocks/>
          </p:cNvSpPr>
          <p:nvPr/>
        </p:nvSpPr>
        <p:spPr bwMode="auto">
          <a:xfrm>
            <a:off x="2984500" y="3546475"/>
            <a:ext cx="866775" cy="860425"/>
          </a:xfrm>
          <a:custGeom>
            <a:avLst/>
            <a:gdLst>
              <a:gd name="T0" fmla="*/ 490 w 546"/>
              <a:gd name="T1" fmla="*/ 430 h 542"/>
              <a:gd name="T2" fmla="*/ 544 w 546"/>
              <a:gd name="T3" fmla="*/ 400 h 542"/>
              <a:gd name="T4" fmla="*/ 544 w 546"/>
              <a:gd name="T5" fmla="*/ 232 h 542"/>
              <a:gd name="T6" fmla="*/ 508 w 546"/>
              <a:gd name="T7" fmla="*/ 142 h 542"/>
              <a:gd name="T8" fmla="*/ 370 w 546"/>
              <a:gd name="T9" fmla="*/ 148 h 542"/>
              <a:gd name="T10" fmla="*/ 304 w 546"/>
              <a:gd name="T11" fmla="*/ 166 h 542"/>
              <a:gd name="T12" fmla="*/ 346 w 546"/>
              <a:gd name="T13" fmla="*/ 64 h 542"/>
              <a:gd name="T14" fmla="*/ 370 w 546"/>
              <a:gd name="T15" fmla="*/ 10 h 542"/>
              <a:gd name="T16" fmla="*/ 316 w 546"/>
              <a:gd name="T17" fmla="*/ 16 h 542"/>
              <a:gd name="T18" fmla="*/ 298 w 546"/>
              <a:gd name="T19" fmla="*/ 22 h 542"/>
              <a:gd name="T20" fmla="*/ 244 w 546"/>
              <a:gd name="T21" fmla="*/ 112 h 542"/>
              <a:gd name="T22" fmla="*/ 238 w 546"/>
              <a:gd name="T23" fmla="*/ 130 h 542"/>
              <a:gd name="T24" fmla="*/ 232 w 546"/>
              <a:gd name="T25" fmla="*/ 148 h 542"/>
              <a:gd name="T26" fmla="*/ 298 w 546"/>
              <a:gd name="T27" fmla="*/ 94 h 542"/>
              <a:gd name="T28" fmla="*/ 334 w 546"/>
              <a:gd name="T29" fmla="*/ 70 h 542"/>
              <a:gd name="T30" fmla="*/ 226 w 546"/>
              <a:gd name="T31" fmla="*/ 136 h 542"/>
              <a:gd name="T32" fmla="*/ 202 w 546"/>
              <a:gd name="T33" fmla="*/ 172 h 542"/>
              <a:gd name="T34" fmla="*/ 166 w 546"/>
              <a:gd name="T35" fmla="*/ 196 h 542"/>
              <a:gd name="T36" fmla="*/ 142 w 546"/>
              <a:gd name="T37" fmla="*/ 226 h 542"/>
              <a:gd name="T38" fmla="*/ 70 w 546"/>
              <a:gd name="T39" fmla="*/ 286 h 542"/>
              <a:gd name="T40" fmla="*/ 16 w 546"/>
              <a:gd name="T41" fmla="*/ 310 h 542"/>
              <a:gd name="T42" fmla="*/ 4 w 546"/>
              <a:gd name="T43" fmla="*/ 328 h 542"/>
              <a:gd name="T44" fmla="*/ 76 w 546"/>
              <a:gd name="T45" fmla="*/ 382 h 542"/>
              <a:gd name="T46" fmla="*/ 256 w 546"/>
              <a:gd name="T47" fmla="*/ 454 h 542"/>
              <a:gd name="T48" fmla="*/ 310 w 546"/>
              <a:gd name="T49" fmla="*/ 472 h 542"/>
              <a:gd name="T50" fmla="*/ 346 w 546"/>
              <a:gd name="T51" fmla="*/ 496 h 542"/>
              <a:gd name="T52" fmla="*/ 316 w 546"/>
              <a:gd name="T53" fmla="*/ 532 h 542"/>
              <a:gd name="T54" fmla="*/ 4 w 546"/>
              <a:gd name="T55" fmla="*/ 502 h 542"/>
              <a:gd name="T56" fmla="*/ 94 w 546"/>
              <a:gd name="T57" fmla="*/ 466 h 542"/>
              <a:gd name="T58" fmla="*/ 154 w 546"/>
              <a:gd name="T59" fmla="*/ 454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46" h="542">
                <a:moveTo>
                  <a:pt x="490" y="430"/>
                </a:moveTo>
                <a:cubicBezTo>
                  <a:pt x="519" y="424"/>
                  <a:pt x="535" y="428"/>
                  <a:pt x="544" y="400"/>
                </a:cubicBezTo>
                <a:cubicBezTo>
                  <a:pt x="534" y="342"/>
                  <a:pt x="529" y="292"/>
                  <a:pt x="544" y="232"/>
                </a:cubicBezTo>
                <a:cubicBezTo>
                  <a:pt x="539" y="181"/>
                  <a:pt x="546" y="168"/>
                  <a:pt x="508" y="142"/>
                </a:cubicBezTo>
                <a:cubicBezTo>
                  <a:pt x="462" y="144"/>
                  <a:pt x="416" y="145"/>
                  <a:pt x="370" y="148"/>
                </a:cubicBezTo>
                <a:cubicBezTo>
                  <a:pt x="347" y="150"/>
                  <a:pt x="304" y="166"/>
                  <a:pt x="304" y="166"/>
                </a:cubicBezTo>
                <a:cubicBezTo>
                  <a:pt x="292" y="129"/>
                  <a:pt x="315" y="85"/>
                  <a:pt x="346" y="64"/>
                </a:cubicBezTo>
                <a:cubicBezTo>
                  <a:pt x="357" y="48"/>
                  <a:pt x="370" y="10"/>
                  <a:pt x="370" y="10"/>
                </a:cubicBezTo>
                <a:cubicBezTo>
                  <a:pt x="340" y="0"/>
                  <a:pt x="358" y="2"/>
                  <a:pt x="316" y="16"/>
                </a:cubicBezTo>
                <a:cubicBezTo>
                  <a:pt x="310" y="18"/>
                  <a:pt x="298" y="22"/>
                  <a:pt x="298" y="22"/>
                </a:cubicBezTo>
                <a:cubicBezTo>
                  <a:pt x="276" y="56"/>
                  <a:pt x="257" y="72"/>
                  <a:pt x="244" y="112"/>
                </a:cubicBezTo>
                <a:cubicBezTo>
                  <a:pt x="242" y="118"/>
                  <a:pt x="240" y="124"/>
                  <a:pt x="238" y="130"/>
                </a:cubicBezTo>
                <a:cubicBezTo>
                  <a:pt x="236" y="136"/>
                  <a:pt x="228" y="153"/>
                  <a:pt x="232" y="148"/>
                </a:cubicBezTo>
                <a:cubicBezTo>
                  <a:pt x="249" y="122"/>
                  <a:pt x="272" y="108"/>
                  <a:pt x="298" y="94"/>
                </a:cubicBezTo>
                <a:cubicBezTo>
                  <a:pt x="311" y="87"/>
                  <a:pt x="348" y="65"/>
                  <a:pt x="334" y="70"/>
                </a:cubicBezTo>
                <a:cubicBezTo>
                  <a:pt x="292" y="84"/>
                  <a:pt x="265" y="123"/>
                  <a:pt x="226" y="136"/>
                </a:cubicBezTo>
                <a:cubicBezTo>
                  <a:pt x="218" y="148"/>
                  <a:pt x="210" y="160"/>
                  <a:pt x="202" y="172"/>
                </a:cubicBezTo>
                <a:cubicBezTo>
                  <a:pt x="194" y="184"/>
                  <a:pt x="166" y="196"/>
                  <a:pt x="166" y="196"/>
                </a:cubicBezTo>
                <a:cubicBezTo>
                  <a:pt x="156" y="227"/>
                  <a:pt x="168" y="203"/>
                  <a:pt x="142" y="226"/>
                </a:cubicBezTo>
                <a:cubicBezTo>
                  <a:pt x="122" y="244"/>
                  <a:pt x="98" y="277"/>
                  <a:pt x="70" y="286"/>
                </a:cubicBezTo>
                <a:cubicBezTo>
                  <a:pt x="27" y="300"/>
                  <a:pt x="45" y="291"/>
                  <a:pt x="16" y="310"/>
                </a:cubicBezTo>
                <a:cubicBezTo>
                  <a:pt x="12" y="316"/>
                  <a:pt x="0" y="322"/>
                  <a:pt x="4" y="328"/>
                </a:cubicBezTo>
                <a:cubicBezTo>
                  <a:pt x="6" y="332"/>
                  <a:pt x="65" y="375"/>
                  <a:pt x="76" y="382"/>
                </a:cubicBezTo>
                <a:cubicBezTo>
                  <a:pt x="136" y="472"/>
                  <a:pt x="109" y="447"/>
                  <a:pt x="256" y="454"/>
                </a:cubicBezTo>
                <a:cubicBezTo>
                  <a:pt x="274" y="460"/>
                  <a:pt x="294" y="461"/>
                  <a:pt x="310" y="472"/>
                </a:cubicBezTo>
                <a:cubicBezTo>
                  <a:pt x="322" y="480"/>
                  <a:pt x="346" y="496"/>
                  <a:pt x="346" y="496"/>
                </a:cubicBezTo>
                <a:cubicBezTo>
                  <a:pt x="356" y="527"/>
                  <a:pt x="343" y="523"/>
                  <a:pt x="316" y="532"/>
                </a:cubicBezTo>
                <a:cubicBezTo>
                  <a:pt x="248" y="529"/>
                  <a:pt x="31" y="542"/>
                  <a:pt x="4" y="502"/>
                </a:cubicBezTo>
                <a:cubicBezTo>
                  <a:pt x="16" y="465"/>
                  <a:pt x="60" y="476"/>
                  <a:pt x="94" y="466"/>
                </a:cubicBezTo>
                <a:cubicBezTo>
                  <a:pt x="106" y="463"/>
                  <a:pt x="154" y="443"/>
                  <a:pt x="154" y="454"/>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48" name="Freeform 8"/>
          <p:cNvSpPr>
            <a:spLocks/>
          </p:cNvSpPr>
          <p:nvPr/>
        </p:nvSpPr>
        <p:spPr bwMode="auto">
          <a:xfrm>
            <a:off x="2209800" y="4086225"/>
            <a:ext cx="781050" cy="958850"/>
          </a:xfrm>
          <a:custGeom>
            <a:avLst/>
            <a:gdLst>
              <a:gd name="T0" fmla="*/ 492 w 492"/>
              <a:gd name="T1" fmla="*/ 0 h 604"/>
              <a:gd name="T2" fmla="*/ 438 w 492"/>
              <a:gd name="T3" fmla="*/ 36 h 604"/>
              <a:gd name="T4" fmla="*/ 402 w 492"/>
              <a:gd name="T5" fmla="*/ 54 h 604"/>
              <a:gd name="T6" fmla="*/ 288 w 492"/>
              <a:gd name="T7" fmla="*/ 198 h 604"/>
              <a:gd name="T8" fmla="*/ 270 w 492"/>
              <a:gd name="T9" fmla="*/ 234 h 604"/>
              <a:gd name="T10" fmla="*/ 210 w 492"/>
              <a:gd name="T11" fmla="*/ 300 h 604"/>
              <a:gd name="T12" fmla="*/ 162 w 492"/>
              <a:gd name="T13" fmla="*/ 342 h 604"/>
              <a:gd name="T14" fmla="*/ 96 w 492"/>
              <a:gd name="T15" fmla="*/ 414 h 604"/>
              <a:gd name="T16" fmla="*/ 48 w 492"/>
              <a:gd name="T17" fmla="*/ 504 h 604"/>
              <a:gd name="T18" fmla="*/ 12 w 492"/>
              <a:gd name="T19" fmla="*/ 522 h 604"/>
              <a:gd name="T20" fmla="*/ 54 w 492"/>
              <a:gd name="T21" fmla="*/ 576 h 604"/>
              <a:gd name="T22" fmla="*/ 96 w 492"/>
              <a:gd name="T23" fmla="*/ 588 h 604"/>
              <a:gd name="T24" fmla="*/ 156 w 492"/>
              <a:gd name="T25" fmla="*/ 528 h 604"/>
              <a:gd name="T26" fmla="*/ 216 w 492"/>
              <a:gd name="T27" fmla="*/ 468 h 604"/>
              <a:gd name="T28" fmla="*/ 264 w 492"/>
              <a:gd name="T29" fmla="*/ 414 h 604"/>
              <a:gd name="T30" fmla="*/ 324 w 492"/>
              <a:gd name="T31" fmla="*/ 324 h 604"/>
              <a:gd name="T32" fmla="*/ 378 w 492"/>
              <a:gd name="T33" fmla="*/ 282 h 604"/>
              <a:gd name="T34" fmla="*/ 432 w 492"/>
              <a:gd name="T35" fmla="*/ 210 h 604"/>
              <a:gd name="T36" fmla="*/ 480 w 492"/>
              <a:gd name="T37" fmla="*/ 17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2" h="604">
                <a:moveTo>
                  <a:pt x="492" y="0"/>
                </a:moveTo>
                <a:cubicBezTo>
                  <a:pt x="469" y="8"/>
                  <a:pt x="460" y="25"/>
                  <a:pt x="438" y="36"/>
                </a:cubicBezTo>
                <a:cubicBezTo>
                  <a:pt x="388" y="61"/>
                  <a:pt x="454" y="20"/>
                  <a:pt x="402" y="54"/>
                </a:cubicBezTo>
                <a:cubicBezTo>
                  <a:pt x="368" y="105"/>
                  <a:pt x="327" y="151"/>
                  <a:pt x="288" y="198"/>
                </a:cubicBezTo>
                <a:cubicBezTo>
                  <a:pt x="241" y="255"/>
                  <a:pt x="306" y="180"/>
                  <a:pt x="270" y="234"/>
                </a:cubicBezTo>
                <a:cubicBezTo>
                  <a:pt x="254" y="258"/>
                  <a:pt x="235" y="283"/>
                  <a:pt x="210" y="300"/>
                </a:cubicBezTo>
                <a:cubicBezTo>
                  <a:pt x="176" y="351"/>
                  <a:pt x="232" y="272"/>
                  <a:pt x="162" y="342"/>
                </a:cubicBezTo>
                <a:cubicBezTo>
                  <a:pt x="138" y="366"/>
                  <a:pt x="120" y="390"/>
                  <a:pt x="96" y="414"/>
                </a:cubicBezTo>
                <a:cubicBezTo>
                  <a:pt x="93" y="422"/>
                  <a:pt x="58" y="496"/>
                  <a:pt x="48" y="504"/>
                </a:cubicBezTo>
                <a:cubicBezTo>
                  <a:pt x="38" y="512"/>
                  <a:pt x="23" y="515"/>
                  <a:pt x="12" y="522"/>
                </a:cubicBezTo>
                <a:cubicBezTo>
                  <a:pt x="0" y="559"/>
                  <a:pt x="21" y="568"/>
                  <a:pt x="54" y="576"/>
                </a:cubicBezTo>
                <a:cubicBezTo>
                  <a:pt x="63" y="604"/>
                  <a:pt x="73" y="604"/>
                  <a:pt x="96" y="588"/>
                </a:cubicBezTo>
                <a:cubicBezTo>
                  <a:pt x="111" y="566"/>
                  <a:pt x="134" y="543"/>
                  <a:pt x="156" y="528"/>
                </a:cubicBezTo>
                <a:cubicBezTo>
                  <a:pt x="171" y="506"/>
                  <a:pt x="194" y="483"/>
                  <a:pt x="216" y="468"/>
                </a:cubicBezTo>
                <a:cubicBezTo>
                  <a:pt x="238" y="436"/>
                  <a:pt x="232" y="462"/>
                  <a:pt x="264" y="414"/>
                </a:cubicBezTo>
                <a:cubicBezTo>
                  <a:pt x="284" y="384"/>
                  <a:pt x="304" y="354"/>
                  <a:pt x="324" y="324"/>
                </a:cubicBezTo>
                <a:cubicBezTo>
                  <a:pt x="337" y="305"/>
                  <a:pt x="378" y="282"/>
                  <a:pt x="378" y="282"/>
                </a:cubicBezTo>
                <a:cubicBezTo>
                  <a:pt x="384" y="272"/>
                  <a:pt x="430" y="211"/>
                  <a:pt x="432" y="210"/>
                </a:cubicBezTo>
                <a:cubicBezTo>
                  <a:pt x="473" y="183"/>
                  <a:pt x="458" y="196"/>
                  <a:pt x="480" y="174"/>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49" name="Freeform 9"/>
          <p:cNvSpPr>
            <a:spLocks/>
          </p:cNvSpPr>
          <p:nvPr/>
        </p:nvSpPr>
        <p:spPr bwMode="auto">
          <a:xfrm>
            <a:off x="2047875" y="5029200"/>
            <a:ext cx="266700" cy="133350"/>
          </a:xfrm>
          <a:custGeom>
            <a:avLst/>
            <a:gdLst>
              <a:gd name="T0" fmla="*/ 24 w 168"/>
              <a:gd name="T1" fmla="*/ 84 h 84"/>
              <a:gd name="T2" fmla="*/ 0 w 168"/>
              <a:gd name="T3" fmla="*/ 30 h 84"/>
              <a:gd name="T4" fmla="*/ 6 w 168"/>
              <a:gd name="T5" fmla="*/ 12 h 84"/>
              <a:gd name="T6" fmla="*/ 42 w 168"/>
              <a:gd name="T7" fmla="*/ 0 h 84"/>
              <a:gd name="T8" fmla="*/ 168 w 168"/>
              <a:gd name="T9" fmla="*/ 6 h 84"/>
            </a:gdLst>
            <a:ahLst/>
            <a:cxnLst>
              <a:cxn ang="0">
                <a:pos x="T0" y="T1"/>
              </a:cxn>
              <a:cxn ang="0">
                <a:pos x="T2" y="T3"/>
              </a:cxn>
              <a:cxn ang="0">
                <a:pos x="T4" y="T5"/>
              </a:cxn>
              <a:cxn ang="0">
                <a:pos x="T6" y="T7"/>
              </a:cxn>
              <a:cxn ang="0">
                <a:pos x="T8" y="T9"/>
              </a:cxn>
            </a:cxnLst>
            <a:rect l="0" t="0" r="r" b="b"/>
            <a:pathLst>
              <a:path w="168" h="84">
                <a:moveTo>
                  <a:pt x="24" y="84"/>
                </a:moveTo>
                <a:cubicBezTo>
                  <a:pt x="13" y="68"/>
                  <a:pt x="0" y="30"/>
                  <a:pt x="0" y="30"/>
                </a:cubicBezTo>
                <a:cubicBezTo>
                  <a:pt x="2" y="24"/>
                  <a:pt x="1" y="16"/>
                  <a:pt x="6" y="12"/>
                </a:cubicBezTo>
                <a:cubicBezTo>
                  <a:pt x="16" y="5"/>
                  <a:pt x="42" y="0"/>
                  <a:pt x="42" y="0"/>
                </a:cubicBezTo>
                <a:cubicBezTo>
                  <a:pt x="136" y="7"/>
                  <a:pt x="94" y="6"/>
                  <a:pt x="168" y="6"/>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50" name="Freeform 10"/>
          <p:cNvSpPr>
            <a:spLocks/>
          </p:cNvSpPr>
          <p:nvPr/>
        </p:nvSpPr>
        <p:spPr bwMode="auto">
          <a:xfrm>
            <a:off x="1981200" y="4848225"/>
            <a:ext cx="257175" cy="190500"/>
          </a:xfrm>
          <a:custGeom>
            <a:avLst/>
            <a:gdLst>
              <a:gd name="T0" fmla="*/ 48 w 162"/>
              <a:gd name="T1" fmla="*/ 120 h 120"/>
              <a:gd name="T2" fmla="*/ 0 w 162"/>
              <a:gd name="T3" fmla="*/ 84 h 120"/>
              <a:gd name="T4" fmla="*/ 162 w 162"/>
              <a:gd name="T5" fmla="*/ 54 h 120"/>
            </a:gdLst>
            <a:ahLst/>
            <a:cxnLst>
              <a:cxn ang="0">
                <a:pos x="T0" y="T1"/>
              </a:cxn>
              <a:cxn ang="0">
                <a:pos x="T2" y="T3"/>
              </a:cxn>
              <a:cxn ang="0">
                <a:pos x="T4" y="T5"/>
              </a:cxn>
            </a:cxnLst>
            <a:rect l="0" t="0" r="r" b="b"/>
            <a:pathLst>
              <a:path w="162" h="120">
                <a:moveTo>
                  <a:pt x="48" y="120"/>
                </a:moveTo>
                <a:cubicBezTo>
                  <a:pt x="24" y="112"/>
                  <a:pt x="14" y="105"/>
                  <a:pt x="0" y="84"/>
                </a:cubicBezTo>
                <a:cubicBezTo>
                  <a:pt x="17" y="0"/>
                  <a:pt x="98" y="54"/>
                  <a:pt x="162" y="54"/>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51" name="Freeform 11"/>
          <p:cNvSpPr>
            <a:spLocks/>
          </p:cNvSpPr>
          <p:nvPr/>
        </p:nvSpPr>
        <p:spPr bwMode="auto">
          <a:xfrm>
            <a:off x="1978025" y="4733925"/>
            <a:ext cx="279400" cy="192088"/>
          </a:xfrm>
          <a:custGeom>
            <a:avLst/>
            <a:gdLst>
              <a:gd name="T0" fmla="*/ 176 w 176"/>
              <a:gd name="T1" fmla="*/ 84 h 121"/>
              <a:gd name="T2" fmla="*/ 98 w 176"/>
              <a:gd name="T3" fmla="*/ 36 h 121"/>
              <a:gd name="T4" fmla="*/ 80 w 176"/>
              <a:gd name="T5" fmla="*/ 24 h 121"/>
              <a:gd name="T6" fmla="*/ 26 w 176"/>
              <a:gd name="T7" fmla="*/ 6 h 121"/>
              <a:gd name="T8" fmla="*/ 8 w 176"/>
              <a:gd name="T9" fmla="*/ 0 h 121"/>
              <a:gd name="T10" fmla="*/ 14 w 176"/>
              <a:gd name="T11" fmla="*/ 60 h 121"/>
              <a:gd name="T12" fmla="*/ 26 w 176"/>
              <a:gd name="T13" fmla="*/ 96 h 121"/>
              <a:gd name="T14" fmla="*/ 38 w 176"/>
              <a:gd name="T15" fmla="*/ 108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6" h="121">
                <a:moveTo>
                  <a:pt x="176" y="84"/>
                </a:moveTo>
                <a:cubicBezTo>
                  <a:pt x="163" y="44"/>
                  <a:pt x="128" y="56"/>
                  <a:pt x="98" y="36"/>
                </a:cubicBezTo>
                <a:cubicBezTo>
                  <a:pt x="92" y="32"/>
                  <a:pt x="87" y="27"/>
                  <a:pt x="80" y="24"/>
                </a:cubicBezTo>
                <a:cubicBezTo>
                  <a:pt x="63" y="16"/>
                  <a:pt x="44" y="12"/>
                  <a:pt x="26" y="6"/>
                </a:cubicBezTo>
                <a:cubicBezTo>
                  <a:pt x="20" y="4"/>
                  <a:pt x="8" y="0"/>
                  <a:pt x="8" y="0"/>
                </a:cubicBezTo>
                <a:cubicBezTo>
                  <a:pt x="0" y="23"/>
                  <a:pt x="7" y="37"/>
                  <a:pt x="14" y="60"/>
                </a:cubicBezTo>
                <a:cubicBezTo>
                  <a:pt x="18" y="72"/>
                  <a:pt x="19" y="85"/>
                  <a:pt x="26" y="96"/>
                </a:cubicBezTo>
                <a:cubicBezTo>
                  <a:pt x="39" y="116"/>
                  <a:pt x="38" y="121"/>
                  <a:pt x="38" y="108"/>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52" name="Freeform 12"/>
          <p:cNvSpPr>
            <a:spLocks/>
          </p:cNvSpPr>
          <p:nvPr/>
        </p:nvSpPr>
        <p:spPr bwMode="auto">
          <a:xfrm>
            <a:off x="2171700" y="4724400"/>
            <a:ext cx="1390650" cy="708025"/>
          </a:xfrm>
          <a:custGeom>
            <a:avLst/>
            <a:gdLst>
              <a:gd name="T0" fmla="*/ 0 w 876"/>
              <a:gd name="T1" fmla="*/ 312 h 446"/>
              <a:gd name="T2" fmla="*/ 30 w 876"/>
              <a:gd name="T3" fmla="*/ 384 h 446"/>
              <a:gd name="T4" fmla="*/ 120 w 876"/>
              <a:gd name="T5" fmla="*/ 420 h 446"/>
              <a:gd name="T6" fmla="*/ 180 w 876"/>
              <a:gd name="T7" fmla="*/ 438 h 446"/>
              <a:gd name="T8" fmla="*/ 198 w 876"/>
              <a:gd name="T9" fmla="*/ 444 h 446"/>
              <a:gd name="T10" fmla="*/ 258 w 876"/>
              <a:gd name="T11" fmla="*/ 432 h 446"/>
              <a:gd name="T12" fmla="*/ 360 w 876"/>
              <a:gd name="T13" fmla="*/ 312 h 446"/>
              <a:gd name="T14" fmla="*/ 528 w 876"/>
              <a:gd name="T15" fmla="*/ 96 h 446"/>
              <a:gd name="T16" fmla="*/ 576 w 876"/>
              <a:gd name="T17" fmla="*/ 24 h 446"/>
              <a:gd name="T18" fmla="*/ 822 w 876"/>
              <a:gd name="T19" fmla="*/ 12 h 446"/>
              <a:gd name="T20" fmla="*/ 876 w 876"/>
              <a:gd name="T21"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6" h="446">
                <a:moveTo>
                  <a:pt x="0" y="312"/>
                </a:moveTo>
                <a:cubicBezTo>
                  <a:pt x="7" y="333"/>
                  <a:pt x="13" y="367"/>
                  <a:pt x="30" y="384"/>
                </a:cubicBezTo>
                <a:cubicBezTo>
                  <a:pt x="51" y="405"/>
                  <a:pt x="92" y="413"/>
                  <a:pt x="120" y="420"/>
                </a:cubicBezTo>
                <a:cubicBezTo>
                  <a:pt x="156" y="429"/>
                  <a:pt x="136" y="423"/>
                  <a:pt x="180" y="438"/>
                </a:cubicBezTo>
                <a:cubicBezTo>
                  <a:pt x="186" y="440"/>
                  <a:pt x="198" y="444"/>
                  <a:pt x="198" y="444"/>
                </a:cubicBezTo>
                <a:cubicBezTo>
                  <a:pt x="218" y="441"/>
                  <a:pt x="244" y="446"/>
                  <a:pt x="258" y="432"/>
                </a:cubicBezTo>
                <a:cubicBezTo>
                  <a:pt x="295" y="395"/>
                  <a:pt x="315" y="342"/>
                  <a:pt x="360" y="312"/>
                </a:cubicBezTo>
                <a:cubicBezTo>
                  <a:pt x="411" y="236"/>
                  <a:pt x="477" y="172"/>
                  <a:pt x="528" y="96"/>
                </a:cubicBezTo>
                <a:cubicBezTo>
                  <a:pt x="540" y="78"/>
                  <a:pt x="571" y="24"/>
                  <a:pt x="576" y="24"/>
                </a:cubicBezTo>
                <a:cubicBezTo>
                  <a:pt x="726" y="15"/>
                  <a:pt x="644" y="19"/>
                  <a:pt x="822" y="12"/>
                </a:cubicBezTo>
                <a:cubicBezTo>
                  <a:pt x="840" y="6"/>
                  <a:pt x="857" y="0"/>
                  <a:pt x="876"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53" name="Freeform 13"/>
          <p:cNvSpPr>
            <a:spLocks/>
          </p:cNvSpPr>
          <p:nvPr/>
        </p:nvSpPr>
        <p:spPr bwMode="auto">
          <a:xfrm>
            <a:off x="3714750" y="5038725"/>
            <a:ext cx="257175" cy="152400"/>
          </a:xfrm>
          <a:custGeom>
            <a:avLst/>
            <a:gdLst>
              <a:gd name="T0" fmla="*/ 0 w 162"/>
              <a:gd name="T1" fmla="*/ 0 h 96"/>
              <a:gd name="T2" fmla="*/ 90 w 162"/>
              <a:gd name="T3" fmla="*/ 48 h 96"/>
              <a:gd name="T4" fmla="*/ 144 w 162"/>
              <a:gd name="T5" fmla="*/ 84 h 96"/>
              <a:gd name="T6" fmla="*/ 162 w 162"/>
              <a:gd name="T7" fmla="*/ 96 h 96"/>
              <a:gd name="T8" fmla="*/ 84 w 162"/>
              <a:gd name="T9" fmla="*/ 42 h 96"/>
              <a:gd name="T10" fmla="*/ 66 w 162"/>
              <a:gd name="T11" fmla="*/ 30 h 96"/>
              <a:gd name="T12" fmla="*/ 48 w 162"/>
              <a:gd name="T13" fmla="*/ 24 h 96"/>
            </a:gdLst>
            <a:ahLst/>
            <a:cxnLst>
              <a:cxn ang="0">
                <a:pos x="T0" y="T1"/>
              </a:cxn>
              <a:cxn ang="0">
                <a:pos x="T2" y="T3"/>
              </a:cxn>
              <a:cxn ang="0">
                <a:pos x="T4" y="T5"/>
              </a:cxn>
              <a:cxn ang="0">
                <a:pos x="T6" y="T7"/>
              </a:cxn>
              <a:cxn ang="0">
                <a:pos x="T8" y="T9"/>
              </a:cxn>
              <a:cxn ang="0">
                <a:pos x="T10" y="T11"/>
              </a:cxn>
              <a:cxn ang="0">
                <a:pos x="T12" y="T13"/>
              </a:cxn>
            </a:cxnLst>
            <a:rect l="0" t="0" r="r" b="b"/>
            <a:pathLst>
              <a:path w="162" h="96">
                <a:moveTo>
                  <a:pt x="0" y="0"/>
                </a:moveTo>
                <a:cubicBezTo>
                  <a:pt x="30" y="20"/>
                  <a:pt x="59" y="31"/>
                  <a:pt x="90" y="48"/>
                </a:cubicBezTo>
                <a:cubicBezTo>
                  <a:pt x="109" y="59"/>
                  <a:pt x="126" y="72"/>
                  <a:pt x="144" y="84"/>
                </a:cubicBezTo>
                <a:cubicBezTo>
                  <a:pt x="150" y="88"/>
                  <a:pt x="162" y="96"/>
                  <a:pt x="162" y="96"/>
                </a:cubicBezTo>
                <a:cubicBezTo>
                  <a:pt x="152" y="66"/>
                  <a:pt x="112" y="56"/>
                  <a:pt x="84" y="42"/>
                </a:cubicBezTo>
                <a:cubicBezTo>
                  <a:pt x="78" y="39"/>
                  <a:pt x="72" y="33"/>
                  <a:pt x="66" y="30"/>
                </a:cubicBezTo>
                <a:cubicBezTo>
                  <a:pt x="60" y="27"/>
                  <a:pt x="48" y="24"/>
                  <a:pt x="48" y="24"/>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54" name="Freeform 14"/>
          <p:cNvSpPr>
            <a:spLocks/>
          </p:cNvSpPr>
          <p:nvPr/>
        </p:nvSpPr>
        <p:spPr bwMode="auto">
          <a:xfrm>
            <a:off x="3629025" y="5019675"/>
            <a:ext cx="371475" cy="214313"/>
          </a:xfrm>
          <a:custGeom>
            <a:avLst/>
            <a:gdLst>
              <a:gd name="T0" fmla="*/ 66 w 234"/>
              <a:gd name="T1" fmla="*/ 108 h 135"/>
              <a:gd name="T2" fmla="*/ 18 w 234"/>
              <a:gd name="T3" fmla="*/ 114 h 135"/>
              <a:gd name="T4" fmla="*/ 6 w 234"/>
              <a:gd name="T5" fmla="*/ 132 h 135"/>
              <a:gd name="T6" fmla="*/ 54 w 234"/>
              <a:gd name="T7" fmla="*/ 120 h 135"/>
              <a:gd name="T8" fmla="*/ 72 w 234"/>
              <a:gd name="T9" fmla="*/ 84 h 135"/>
              <a:gd name="T10" fmla="*/ 90 w 234"/>
              <a:gd name="T11" fmla="*/ 78 h 135"/>
              <a:gd name="T12" fmla="*/ 126 w 234"/>
              <a:gd name="T13" fmla="*/ 54 h 135"/>
              <a:gd name="T14" fmla="*/ 234 w 234"/>
              <a:gd name="T15" fmla="*/ 0 h 135"/>
              <a:gd name="T16" fmla="*/ 222 w 234"/>
              <a:gd name="T17" fmla="*/ 18 h 135"/>
              <a:gd name="T18" fmla="*/ 168 w 234"/>
              <a:gd name="T19" fmla="*/ 36 h 135"/>
              <a:gd name="T20" fmla="*/ 150 w 234"/>
              <a:gd name="T21" fmla="*/ 48 h 135"/>
              <a:gd name="T22" fmla="*/ 132 w 234"/>
              <a:gd name="T23" fmla="*/ 4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135">
                <a:moveTo>
                  <a:pt x="66" y="108"/>
                </a:moveTo>
                <a:cubicBezTo>
                  <a:pt x="50" y="110"/>
                  <a:pt x="33" y="108"/>
                  <a:pt x="18" y="114"/>
                </a:cubicBezTo>
                <a:cubicBezTo>
                  <a:pt x="11" y="117"/>
                  <a:pt x="0" y="128"/>
                  <a:pt x="6" y="132"/>
                </a:cubicBezTo>
                <a:cubicBezTo>
                  <a:pt x="11" y="135"/>
                  <a:pt x="46" y="123"/>
                  <a:pt x="54" y="120"/>
                </a:cubicBezTo>
                <a:cubicBezTo>
                  <a:pt x="61" y="109"/>
                  <a:pt x="63" y="93"/>
                  <a:pt x="72" y="84"/>
                </a:cubicBezTo>
                <a:cubicBezTo>
                  <a:pt x="76" y="80"/>
                  <a:pt x="84" y="81"/>
                  <a:pt x="90" y="78"/>
                </a:cubicBezTo>
                <a:cubicBezTo>
                  <a:pt x="103" y="71"/>
                  <a:pt x="114" y="62"/>
                  <a:pt x="126" y="54"/>
                </a:cubicBezTo>
                <a:cubicBezTo>
                  <a:pt x="159" y="32"/>
                  <a:pt x="196" y="13"/>
                  <a:pt x="234" y="0"/>
                </a:cubicBezTo>
                <a:cubicBezTo>
                  <a:pt x="230" y="6"/>
                  <a:pt x="228" y="14"/>
                  <a:pt x="222" y="18"/>
                </a:cubicBezTo>
                <a:cubicBezTo>
                  <a:pt x="206" y="28"/>
                  <a:pt x="186" y="30"/>
                  <a:pt x="168" y="36"/>
                </a:cubicBezTo>
                <a:cubicBezTo>
                  <a:pt x="161" y="38"/>
                  <a:pt x="157" y="46"/>
                  <a:pt x="150" y="48"/>
                </a:cubicBezTo>
                <a:cubicBezTo>
                  <a:pt x="144" y="50"/>
                  <a:pt x="138" y="48"/>
                  <a:pt x="132" y="48"/>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55" name="Freeform 15"/>
          <p:cNvSpPr>
            <a:spLocks/>
          </p:cNvSpPr>
          <p:nvPr/>
        </p:nvSpPr>
        <p:spPr bwMode="auto">
          <a:xfrm>
            <a:off x="3525838" y="3429000"/>
            <a:ext cx="455612" cy="361950"/>
          </a:xfrm>
          <a:custGeom>
            <a:avLst/>
            <a:gdLst>
              <a:gd name="T0" fmla="*/ 29 w 287"/>
              <a:gd name="T1" fmla="*/ 102 h 228"/>
              <a:gd name="T2" fmla="*/ 47 w 287"/>
              <a:gd name="T3" fmla="*/ 0 h 228"/>
              <a:gd name="T4" fmla="*/ 95 w 287"/>
              <a:gd name="T5" fmla="*/ 36 h 228"/>
              <a:gd name="T6" fmla="*/ 197 w 287"/>
              <a:gd name="T7" fmla="*/ 0 h 228"/>
              <a:gd name="T8" fmla="*/ 221 w 287"/>
              <a:gd name="T9" fmla="*/ 6 h 228"/>
              <a:gd name="T10" fmla="*/ 257 w 287"/>
              <a:gd name="T11" fmla="*/ 18 h 228"/>
              <a:gd name="T12" fmla="*/ 287 w 287"/>
              <a:gd name="T13" fmla="*/ 78 h 228"/>
              <a:gd name="T14" fmla="*/ 263 w 287"/>
              <a:gd name="T15" fmla="*/ 162 h 228"/>
              <a:gd name="T16" fmla="*/ 227 w 287"/>
              <a:gd name="T17" fmla="*/ 186 h 228"/>
              <a:gd name="T18" fmla="*/ 197 w 287"/>
              <a:gd name="T19" fmla="*/ 216 h 228"/>
              <a:gd name="T20" fmla="*/ 161 w 287"/>
              <a:gd name="T21" fmla="*/ 228 h 228"/>
              <a:gd name="T22" fmla="*/ 17 w 287"/>
              <a:gd name="T23" fmla="*/ 210 h 228"/>
              <a:gd name="T24" fmla="*/ 17 w 287"/>
              <a:gd name="T25" fmla="*/ 16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7" h="228">
                <a:moveTo>
                  <a:pt x="29" y="102"/>
                </a:moveTo>
                <a:cubicBezTo>
                  <a:pt x="33" y="63"/>
                  <a:pt x="35" y="35"/>
                  <a:pt x="47" y="0"/>
                </a:cubicBezTo>
                <a:cubicBezTo>
                  <a:pt x="67" y="13"/>
                  <a:pt x="72" y="28"/>
                  <a:pt x="95" y="36"/>
                </a:cubicBezTo>
                <a:cubicBezTo>
                  <a:pt x="130" y="24"/>
                  <a:pt x="161" y="9"/>
                  <a:pt x="197" y="0"/>
                </a:cubicBezTo>
                <a:cubicBezTo>
                  <a:pt x="205" y="2"/>
                  <a:pt x="213" y="4"/>
                  <a:pt x="221" y="6"/>
                </a:cubicBezTo>
                <a:cubicBezTo>
                  <a:pt x="233" y="10"/>
                  <a:pt x="257" y="18"/>
                  <a:pt x="257" y="18"/>
                </a:cubicBezTo>
                <a:cubicBezTo>
                  <a:pt x="286" y="61"/>
                  <a:pt x="278" y="40"/>
                  <a:pt x="287" y="78"/>
                </a:cubicBezTo>
                <a:cubicBezTo>
                  <a:pt x="284" y="92"/>
                  <a:pt x="271" y="154"/>
                  <a:pt x="263" y="162"/>
                </a:cubicBezTo>
                <a:cubicBezTo>
                  <a:pt x="253" y="172"/>
                  <a:pt x="227" y="186"/>
                  <a:pt x="227" y="186"/>
                </a:cubicBezTo>
                <a:cubicBezTo>
                  <a:pt x="216" y="202"/>
                  <a:pt x="216" y="208"/>
                  <a:pt x="197" y="216"/>
                </a:cubicBezTo>
                <a:cubicBezTo>
                  <a:pt x="185" y="221"/>
                  <a:pt x="161" y="228"/>
                  <a:pt x="161" y="228"/>
                </a:cubicBezTo>
                <a:cubicBezTo>
                  <a:pt x="113" y="220"/>
                  <a:pt x="65" y="216"/>
                  <a:pt x="17" y="210"/>
                </a:cubicBezTo>
                <a:cubicBezTo>
                  <a:pt x="5" y="192"/>
                  <a:pt x="0" y="185"/>
                  <a:pt x="17" y="168"/>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56" name="Freeform 16"/>
          <p:cNvSpPr>
            <a:spLocks/>
          </p:cNvSpPr>
          <p:nvPr/>
        </p:nvSpPr>
        <p:spPr bwMode="auto">
          <a:xfrm>
            <a:off x="3600450" y="3724275"/>
            <a:ext cx="57150" cy="9525"/>
          </a:xfrm>
          <a:custGeom>
            <a:avLst/>
            <a:gdLst>
              <a:gd name="T0" fmla="*/ 0 w 36"/>
              <a:gd name="T1" fmla="*/ 0 h 6"/>
              <a:gd name="T2" fmla="*/ 36 w 36"/>
              <a:gd name="T3" fmla="*/ 6 h 6"/>
            </a:gdLst>
            <a:ahLst/>
            <a:cxnLst>
              <a:cxn ang="0">
                <a:pos x="T0" y="T1"/>
              </a:cxn>
              <a:cxn ang="0">
                <a:pos x="T2" y="T3"/>
              </a:cxn>
            </a:cxnLst>
            <a:rect l="0" t="0" r="r" b="b"/>
            <a:pathLst>
              <a:path w="36" h="6">
                <a:moveTo>
                  <a:pt x="0" y="0"/>
                </a:moveTo>
                <a:cubicBezTo>
                  <a:pt x="32" y="6"/>
                  <a:pt x="20" y="6"/>
                  <a:pt x="36" y="6"/>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57" name="Freeform 17"/>
          <p:cNvSpPr>
            <a:spLocks/>
          </p:cNvSpPr>
          <p:nvPr/>
        </p:nvSpPr>
        <p:spPr bwMode="auto">
          <a:xfrm>
            <a:off x="3629025" y="3609975"/>
            <a:ext cx="219075" cy="98425"/>
          </a:xfrm>
          <a:custGeom>
            <a:avLst/>
            <a:gdLst>
              <a:gd name="T0" fmla="*/ 0 w 138"/>
              <a:gd name="T1" fmla="*/ 48 h 62"/>
              <a:gd name="T2" fmla="*/ 24 w 138"/>
              <a:gd name="T3" fmla="*/ 24 h 62"/>
              <a:gd name="T4" fmla="*/ 36 w 138"/>
              <a:gd name="T5" fmla="*/ 60 h 62"/>
              <a:gd name="T6" fmla="*/ 102 w 138"/>
              <a:gd name="T7" fmla="*/ 48 h 62"/>
              <a:gd name="T8" fmla="*/ 120 w 138"/>
              <a:gd name="T9" fmla="*/ 12 h 62"/>
              <a:gd name="T10" fmla="*/ 138 w 138"/>
              <a:gd name="T11" fmla="*/ 0 h 62"/>
            </a:gdLst>
            <a:ahLst/>
            <a:cxnLst>
              <a:cxn ang="0">
                <a:pos x="T0" y="T1"/>
              </a:cxn>
              <a:cxn ang="0">
                <a:pos x="T2" y="T3"/>
              </a:cxn>
              <a:cxn ang="0">
                <a:pos x="T4" y="T5"/>
              </a:cxn>
              <a:cxn ang="0">
                <a:pos x="T6" y="T7"/>
              </a:cxn>
              <a:cxn ang="0">
                <a:pos x="T8" y="T9"/>
              </a:cxn>
              <a:cxn ang="0">
                <a:pos x="T10" y="T11"/>
              </a:cxn>
            </a:cxnLst>
            <a:rect l="0" t="0" r="r" b="b"/>
            <a:pathLst>
              <a:path w="138" h="62">
                <a:moveTo>
                  <a:pt x="0" y="48"/>
                </a:moveTo>
                <a:cubicBezTo>
                  <a:pt x="3" y="38"/>
                  <a:pt x="9" y="9"/>
                  <a:pt x="24" y="24"/>
                </a:cubicBezTo>
                <a:cubicBezTo>
                  <a:pt x="33" y="33"/>
                  <a:pt x="36" y="60"/>
                  <a:pt x="36" y="60"/>
                </a:cubicBezTo>
                <a:cubicBezTo>
                  <a:pt x="58" y="57"/>
                  <a:pt x="85" y="62"/>
                  <a:pt x="102" y="48"/>
                </a:cubicBezTo>
                <a:cubicBezTo>
                  <a:pt x="130" y="26"/>
                  <a:pt x="101" y="36"/>
                  <a:pt x="120" y="12"/>
                </a:cubicBezTo>
                <a:cubicBezTo>
                  <a:pt x="125" y="6"/>
                  <a:pt x="138" y="0"/>
                  <a:pt x="138"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58" name="Freeform 18"/>
          <p:cNvSpPr>
            <a:spLocks/>
          </p:cNvSpPr>
          <p:nvPr/>
        </p:nvSpPr>
        <p:spPr bwMode="auto">
          <a:xfrm>
            <a:off x="3705225" y="3543300"/>
            <a:ext cx="66675" cy="38100"/>
          </a:xfrm>
          <a:custGeom>
            <a:avLst/>
            <a:gdLst>
              <a:gd name="T0" fmla="*/ 0 w 42"/>
              <a:gd name="T1" fmla="*/ 0 h 24"/>
              <a:gd name="T2" fmla="*/ 42 w 42"/>
              <a:gd name="T3" fmla="*/ 24 h 24"/>
            </a:gdLst>
            <a:ahLst/>
            <a:cxnLst>
              <a:cxn ang="0">
                <a:pos x="T0" y="T1"/>
              </a:cxn>
              <a:cxn ang="0">
                <a:pos x="T2" y="T3"/>
              </a:cxn>
            </a:cxnLst>
            <a:rect l="0" t="0" r="r" b="b"/>
            <a:pathLst>
              <a:path w="42" h="24">
                <a:moveTo>
                  <a:pt x="0" y="0"/>
                </a:moveTo>
                <a:cubicBezTo>
                  <a:pt x="17" y="6"/>
                  <a:pt x="29" y="11"/>
                  <a:pt x="42" y="24"/>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59" name="Freeform 19"/>
          <p:cNvSpPr>
            <a:spLocks/>
          </p:cNvSpPr>
          <p:nvPr/>
        </p:nvSpPr>
        <p:spPr bwMode="auto">
          <a:xfrm>
            <a:off x="3848100" y="3581400"/>
            <a:ext cx="9525" cy="28575"/>
          </a:xfrm>
          <a:custGeom>
            <a:avLst/>
            <a:gdLst>
              <a:gd name="T0" fmla="*/ 0 w 6"/>
              <a:gd name="T1" fmla="*/ 0 h 18"/>
              <a:gd name="T2" fmla="*/ 6 w 6"/>
              <a:gd name="T3" fmla="*/ 18 h 18"/>
              <a:gd name="T4" fmla="*/ 0 w 6"/>
              <a:gd name="T5" fmla="*/ 0 h 18"/>
            </a:gdLst>
            <a:ahLst/>
            <a:cxnLst>
              <a:cxn ang="0">
                <a:pos x="T0" y="T1"/>
              </a:cxn>
              <a:cxn ang="0">
                <a:pos x="T2" y="T3"/>
              </a:cxn>
              <a:cxn ang="0">
                <a:pos x="T4" y="T5"/>
              </a:cxn>
            </a:cxnLst>
            <a:rect l="0" t="0" r="r" b="b"/>
            <a:pathLst>
              <a:path w="6" h="18">
                <a:moveTo>
                  <a:pt x="0" y="0"/>
                </a:moveTo>
                <a:cubicBezTo>
                  <a:pt x="2" y="6"/>
                  <a:pt x="6" y="18"/>
                  <a:pt x="6" y="18"/>
                </a:cubicBezTo>
                <a:cubicBezTo>
                  <a:pt x="6" y="18"/>
                  <a:pt x="2" y="6"/>
                  <a:pt x="0" y="0"/>
                </a:cubicBez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60" name="Freeform 20"/>
          <p:cNvSpPr>
            <a:spLocks/>
          </p:cNvSpPr>
          <p:nvPr/>
        </p:nvSpPr>
        <p:spPr bwMode="auto">
          <a:xfrm>
            <a:off x="3676650" y="3357563"/>
            <a:ext cx="268288" cy="134937"/>
          </a:xfrm>
          <a:custGeom>
            <a:avLst/>
            <a:gdLst>
              <a:gd name="T0" fmla="*/ 18 w 169"/>
              <a:gd name="T1" fmla="*/ 75 h 85"/>
              <a:gd name="T2" fmla="*/ 30 w 169"/>
              <a:gd name="T3" fmla="*/ 57 h 85"/>
              <a:gd name="T4" fmla="*/ 36 w 169"/>
              <a:gd name="T5" fmla="*/ 39 h 85"/>
              <a:gd name="T6" fmla="*/ 72 w 169"/>
              <a:gd name="T7" fmla="*/ 51 h 85"/>
              <a:gd name="T8" fmla="*/ 132 w 169"/>
              <a:gd name="T9" fmla="*/ 45 h 85"/>
              <a:gd name="T10" fmla="*/ 132 w 169"/>
              <a:gd name="T11" fmla="*/ 39 h 85"/>
              <a:gd name="T12" fmla="*/ 90 w 169"/>
              <a:gd name="T13" fmla="*/ 27 h 85"/>
              <a:gd name="T14" fmla="*/ 60 w 169"/>
              <a:gd name="T15" fmla="*/ 33 h 85"/>
              <a:gd name="T16" fmla="*/ 60 w 169"/>
              <a:gd name="T17" fmla="*/ 51 h 85"/>
              <a:gd name="T18" fmla="*/ 42 w 169"/>
              <a:gd name="T19" fmla="*/ 45 h 85"/>
              <a:gd name="T20" fmla="*/ 66 w 169"/>
              <a:gd name="T21" fmla="*/ 51 h 85"/>
              <a:gd name="T22" fmla="*/ 96 w 169"/>
              <a:gd name="T23" fmla="*/ 27 h 85"/>
              <a:gd name="T24" fmla="*/ 90 w 169"/>
              <a:gd name="T25" fmla="*/ 45 h 85"/>
              <a:gd name="T26" fmla="*/ 108 w 169"/>
              <a:gd name="T27" fmla="*/ 39 h 85"/>
              <a:gd name="T28" fmla="*/ 90 w 169"/>
              <a:gd name="T29" fmla="*/ 27 h 85"/>
              <a:gd name="T30" fmla="*/ 48 w 169"/>
              <a:gd name="T31" fmla="*/ 9 h 85"/>
              <a:gd name="T32" fmla="*/ 66 w 169"/>
              <a:gd name="T33" fmla="*/ 9 h 85"/>
              <a:gd name="T34" fmla="*/ 102 w 169"/>
              <a:gd name="T35" fmla="*/ 2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9" h="85">
                <a:moveTo>
                  <a:pt x="18" y="75"/>
                </a:moveTo>
                <a:cubicBezTo>
                  <a:pt x="22" y="69"/>
                  <a:pt x="27" y="63"/>
                  <a:pt x="30" y="57"/>
                </a:cubicBezTo>
                <a:cubicBezTo>
                  <a:pt x="33" y="51"/>
                  <a:pt x="30" y="40"/>
                  <a:pt x="36" y="39"/>
                </a:cubicBezTo>
                <a:cubicBezTo>
                  <a:pt x="49" y="37"/>
                  <a:pt x="72" y="51"/>
                  <a:pt x="72" y="51"/>
                </a:cubicBezTo>
                <a:cubicBezTo>
                  <a:pt x="95" y="43"/>
                  <a:pt x="109" y="37"/>
                  <a:pt x="132" y="45"/>
                </a:cubicBezTo>
                <a:cubicBezTo>
                  <a:pt x="169" y="20"/>
                  <a:pt x="144" y="39"/>
                  <a:pt x="132" y="39"/>
                </a:cubicBezTo>
                <a:cubicBezTo>
                  <a:pt x="124" y="39"/>
                  <a:pt x="98" y="30"/>
                  <a:pt x="90" y="27"/>
                </a:cubicBezTo>
                <a:cubicBezTo>
                  <a:pt x="80" y="29"/>
                  <a:pt x="68" y="27"/>
                  <a:pt x="60" y="33"/>
                </a:cubicBezTo>
                <a:cubicBezTo>
                  <a:pt x="25" y="56"/>
                  <a:pt x="113" y="69"/>
                  <a:pt x="60" y="51"/>
                </a:cubicBezTo>
                <a:cubicBezTo>
                  <a:pt x="104" y="36"/>
                  <a:pt x="52" y="42"/>
                  <a:pt x="42" y="45"/>
                </a:cubicBezTo>
                <a:cubicBezTo>
                  <a:pt x="5" y="82"/>
                  <a:pt x="45" y="56"/>
                  <a:pt x="66" y="51"/>
                </a:cubicBezTo>
                <a:cubicBezTo>
                  <a:pt x="15" y="85"/>
                  <a:pt x="85" y="34"/>
                  <a:pt x="96" y="27"/>
                </a:cubicBezTo>
                <a:cubicBezTo>
                  <a:pt x="94" y="33"/>
                  <a:pt x="86" y="41"/>
                  <a:pt x="90" y="45"/>
                </a:cubicBezTo>
                <a:cubicBezTo>
                  <a:pt x="94" y="49"/>
                  <a:pt x="108" y="45"/>
                  <a:pt x="108" y="39"/>
                </a:cubicBezTo>
                <a:cubicBezTo>
                  <a:pt x="108" y="32"/>
                  <a:pt x="96" y="31"/>
                  <a:pt x="90" y="27"/>
                </a:cubicBezTo>
                <a:cubicBezTo>
                  <a:pt x="74" y="18"/>
                  <a:pt x="65" y="14"/>
                  <a:pt x="48" y="9"/>
                </a:cubicBezTo>
                <a:cubicBezTo>
                  <a:pt x="20" y="1"/>
                  <a:pt x="0" y="0"/>
                  <a:pt x="66" y="9"/>
                </a:cubicBezTo>
                <a:cubicBezTo>
                  <a:pt x="104" y="22"/>
                  <a:pt x="102" y="8"/>
                  <a:pt x="102" y="27"/>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61" name="Freeform 21"/>
          <p:cNvSpPr>
            <a:spLocks/>
          </p:cNvSpPr>
          <p:nvPr/>
        </p:nvSpPr>
        <p:spPr bwMode="auto">
          <a:xfrm>
            <a:off x="3876675" y="3346450"/>
            <a:ext cx="187325" cy="301625"/>
          </a:xfrm>
          <a:custGeom>
            <a:avLst/>
            <a:gdLst>
              <a:gd name="T0" fmla="*/ 36 w 118"/>
              <a:gd name="T1" fmla="*/ 52 h 190"/>
              <a:gd name="T2" fmla="*/ 96 w 118"/>
              <a:gd name="T3" fmla="*/ 124 h 190"/>
              <a:gd name="T4" fmla="*/ 54 w 118"/>
              <a:gd name="T5" fmla="*/ 190 h 190"/>
              <a:gd name="T6" fmla="*/ 78 w 118"/>
              <a:gd name="T7" fmla="*/ 136 h 190"/>
              <a:gd name="T8" fmla="*/ 84 w 118"/>
              <a:gd name="T9" fmla="*/ 160 h 190"/>
              <a:gd name="T10" fmla="*/ 102 w 118"/>
              <a:gd name="T11" fmla="*/ 154 h 190"/>
              <a:gd name="T12" fmla="*/ 72 w 118"/>
              <a:gd name="T13" fmla="*/ 106 h 190"/>
              <a:gd name="T14" fmla="*/ 84 w 118"/>
              <a:gd name="T15" fmla="*/ 76 h 190"/>
              <a:gd name="T16" fmla="*/ 66 w 118"/>
              <a:gd name="T17" fmla="*/ 88 h 190"/>
              <a:gd name="T18" fmla="*/ 84 w 118"/>
              <a:gd name="T19" fmla="*/ 136 h 190"/>
              <a:gd name="T20" fmla="*/ 78 w 118"/>
              <a:gd name="T21" fmla="*/ 130 h 190"/>
              <a:gd name="T22" fmla="*/ 72 w 118"/>
              <a:gd name="T23" fmla="*/ 76 h 190"/>
              <a:gd name="T24" fmla="*/ 60 w 118"/>
              <a:gd name="T25" fmla="*/ 76 h 190"/>
              <a:gd name="T26" fmla="*/ 42 w 118"/>
              <a:gd name="T27" fmla="*/ 70 h 190"/>
              <a:gd name="T28" fmla="*/ 24 w 118"/>
              <a:gd name="T29" fmla="*/ 40 h 190"/>
              <a:gd name="T30" fmla="*/ 18 w 118"/>
              <a:gd name="T31" fmla="*/ 22 h 190"/>
              <a:gd name="T32" fmla="*/ 0 w 118"/>
              <a:gd name="T33" fmla="*/ 3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190">
                <a:moveTo>
                  <a:pt x="36" y="52"/>
                </a:moveTo>
                <a:cubicBezTo>
                  <a:pt x="88" y="62"/>
                  <a:pt x="81" y="80"/>
                  <a:pt x="96" y="124"/>
                </a:cubicBezTo>
                <a:cubicBezTo>
                  <a:pt x="90" y="173"/>
                  <a:pt x="95" y="176"/>
                  <a:pt x="54" y="190"/>
                </a:cubicBezTo>
                <a:cubicBezTo>
                  <a:pt x="57" y="186"/>
                  <a:pt x="117" y="78"/>
                  <a:pt x="78" y="136"/>
                </a:cubicBezTo>
                <a:cubicBezTo>
                  <a:pt x="80" y="144"/>
                  <a:pt x="77" y="155"/>
                  <a:pt x="84" y="160"/>
                </a:cubicBezTo>
                <a:cubicBezTo>
                  <a:pt x="89" y="164"/>
                  <a:pt x="102" y="154"/>
                  <a:pt x="102" y="154"/>
                </a:cubicBezTo>
                <a:cubicBezTo>
                  <a:pt x="76" y="145"/>
                  <a:pt x="80" y="131"/>
                  <a:pt x="72" y="106"/>
                </a:cubicBezTo>
                <a:cubicBezTo>
                  <a:pt x="76" y="96"/>
                  <a:pt x="87" y="86"/>
                  <a:pt x="84" y="76"/>
                </a:cubicBezTo>
                <a:cubicBezTo>
                  <a:pt x="82" y="69"/>
                  <a:pt x="68" y="81"/>
                  <a:pt x="66" y="88"/>
                </a:cubicBezTo>
                <a:cubicBezTo>
                  <a:pt x="61" y="106"/>
                  <a:pt x="75" y="123"/>
                  <a:pt x="84" y="136"/>
                </a:cubicBezTo>
                <a:cubicBezTo>
                  <a:pt x="118" y="85"/>
                  <a:pt x="84" y="141"/>
                  <a:pt x="78" y="130"/>
                </a:cubicBezTo>
                <a:cubicBezTo>
                  <a:pt x="69" y="114"/>
                  <a:pt x="74" y="94"/>
                  <a:pt x="72" y="76"/>
                </a:cubicBezTo>
                <a:cubicBezTo>
                  <a:pt x="30" y="118"/>
                  <a:pt x="66" y="88"/>
                  <a:pt x="60" y="76"/>
                </a:cubicBezTo>
                <a:cubicBezTo>
                  <a:pt x="57" y="70"/>
                  <a:pt x="48" y="72"/>
                  <a:pt x="42" y="70"/>
                </a:cubicBezTo>
                <a:cubicBezTo>
                  <a:pt x="47" y="46"/>
                  <a:pt x="64" y="0"/>
                  <a:pt x="24" y="40"/>
                </a:cubicBezTo>
                <a:cubicBezTo>
                  <a:pt x="22" y="34"/>
                  <a:pt x="24" y="24"/>
                  <a:pt x="18" y="22"/>
                </a:cubicBezTo>
                <a:cubicBezTo>
                  <a:pt x="11" y="20"/>
                  <a:pt x="0" y="34"/>
                  <a:pt x="0" y="34"/>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62" name="Freeform 22"/>
          <p:cNvSpPr>
            <a:spLocks/>
          </p:cNvSpPr>
          <p:nvPr/>
        </p:nvSpPr>
        <p:spPr bwMode="auto">
          <a:xfrm>
            <a:off x="3695700" y="3686175"/>
            <a:ext cx="409575" cy="828675"/>
          </a:xfrm>
          <a:custGeom>
            <a:avLst/>
            <a:gdLst>
              <a:gd name="T0" fmla="*/ 168 w 258"/>
              <a:gd name="T1" fmla="*/ 0 h 522"/>
              <a:gd name="T2" fmla="*/ 222 w 258"/>
              <a:gd name="T3" fmla="*/ 42 h 522"/>
              <a:gd name="T4" fmla="*/ 246 w 258"/>
              <a:gd name="T5" fmla="*/ 78 h 522"/>
              <a:gd name="T6" fmla="*/ 258 w 258"/>
              <a:gd name="T7" fmla="*/ 96 h 522"/>
              <a:gd name="T8" fmla="*/ 210 w 258"/>
              <a:gd name="T9" fmla="*/ 228 h 522"/>
              <a:gd name="T10" fmla="*/ 168 w 258"/>
              <a:gd name="T11" fmla="*/ 300 h 522"/>
              <a:gd name="T12" fmla="*/ 156 w 258"/>
              <a:gd name="T13" fmla="*/ 336 h 522"/>
              <a:gd name="T14" fmla="*/ 114 w 258"/>
              <a:gd name="T15" fmla="*/ 414 h 522"/>
              <a:gd name="T16" fmla="*/ 84 w 258"/>
              <a:gd name="T17" fmla="*/ 486 h 522"/>
              <a:gd name="T18" fmla="*/ 60 w 258"/>
              <a:gd name="T19" fmla="*/ 522 h 522"/>
              <a:gd name="T20" fmla="*/ 0 w 258"/>
              <a:gd name="T21" fmla="*/ 51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8" h="522">
                <a:moveTo>
                  <a:pt x="168" y="0"/>
                </a:moveTo>
                <a:cubicBezTo>
                  <a:pt x="202" y="11"/>
                  <a:pt x="182" y="2"/>
                  <a:pt x="222" y="42"/>
                </a:cubicBezTo>
                <a:cubicBezTo>
                  <a:pt x="232" y="52"/>
                  <a:pt x="238" y="66"/>
                  <a:pt x="246" y="78"/>
                </a:cubicBezTo>
                <a:cubicBezTo>
                  <a:pt x="250" y="84"/>
                  <a:pt x="258" y="96"/>
                  <a:pt x="258" y="96"/>
                </a:cubicBezTo>
                <a:cubicBezTo>
                  <a:pt x="252" y="155"/>
                  <a:pt x="250" y="188"/>
                  <a:pt x="210" y="228"/>
                </a:cubicBezTo>
                <a:cubicBezTo>
                  <a:pt x="201" y="255"/>
                  <a:pt x="184" y="276"/>
                  <a:pt x="168" y="300"/>
                </a:cubicBezTo>
                <a:cubicBezTo>
                  <a:pt x="161" y="311"/>
                  <a:pt x="160" y="324"/>
                  <a:pt x="156" y="336"/>
                </a:cubicBezTo>
                <a:cubicBezTo>
                  <a:pt x="147" y="362"/>
                  <a:pt x="125" y="388"/>
                  <a:pt x="114" y="414"/>
                </a:cubicBezTo>
                <a:cubicBezTo>
                  <a:pt x="103" y="439"/>
                  <a:pt x="97" y="463"/>
                  <a:pt x="84" y="486"/>
                </a:cubicBezTo>
                <a:cubicBezTo>
                  <a:pt x="77" y="499"/>
                  <a:pt x="60" y="522"/>
                  <a:pt x="60" y="522"/>
                </a:cubicBezTo>
                <a:cubicBezTo>
                  <a:pt x="40" y="520"/>
                  <a:pt x="0" y="516"/>
                  <a:pt x="0" y="516"/>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63" name="Freeform 23"/>
          <p:cNvSpPr>
            <a:spLocks/>
          </p:cNvSpPr>
          <p:nvPr/>
        </p:nvSpPr>
        <p:spPr bwMode="auto">
          <a:xfrm>
            <a:off x="3848100" y="3819525"/>
            <a:ext cx="209550" cy="371475"/>
          </a:xfrm>
          <a:custGeom>
            <a:avLst/>
            <a:gdLst>
              <a:gd name="T0" fmla="*/ 0 w 132"/>
              <a:gd name="T1" fmla="*/ 234 h 234"/>
              <a:gd name="T2" fmla="*/ 90 w 132"/>
              <a:gd name="T3" fmla="*/ 48 h 234"/>
              <a:gd name="T4" fmla="*/ 132 w 132"/>
              <a:gd name="T5" fmla="*/ 0 h 234"/>
            </a:gdLst>
            <a:ahLst/>
            <a:cxnLst>
              <a:cxn ang="0">
                <a:pos x="T0" y="T1"/>
              </a:cxn>
              <a:cxn ang="0">
                <a:pos x="T2" y="T3"/>
              </a:cxn>
              <a:cxn ang="0">
                <a:pos x="T4" y="T5"/>
              </a:cxn>
            </a:cxnLst>
            <a:rect l="0" t="0" r="r" b="b"/>
            <a:pathLst>
              <a:path w="132" h="234">
                <a:moveTo>
                  <a:pt x="0" y="234"/>
                </a:moveTo>
                <a:cubicBezTo>
                  <a:pt x="22" y="169"/>
                  <a:pt x="62" y="110"/>
                  <a:pt x="90" y="48"/>
                </a:cubicBezTo>
                <a:cubicBezTo>
                  <a:pt x="102" y="21"/>
                  <a:pt x="97" y="0"/>
                  <a:pt x="132"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64" name="Freeform 24"/>
          <p:cNvSpPr>
            <a:spLocks/>
          </p:cNvSpPr>
          <p:nvPr/>
        </p:nvSpPr>
        <p:spPr bwMode="auto">
          <a:xfrm>
            <a:off x="3981450" y="3438525"/>
            <a:ext cx="247650" cy="341313"/>
          </a:xfrm>
          <a:custGeom>
            <a:avLst/>
            <a:gdLst>
              <a:gd name="T0" fmla="*/ 54 w 156"/>
              <a:gd name="T1" fmla="*/ 198 h 215"/>
              <a:gd name="T2" fmla="*/ 120 w 156"/>
              <a:gd name="T3" fmla="*/ 198 h 215"/>
              <a:gd name="T4" fmla="*/ 144 w 156"/>
              <a:gd name="T5" fmla="*/ 162 h 215"/>
              <a:gd name="T6" fmla="*/ 156 w 156"/>
              <a:gd name="T7" fmla="*/ 126 h 215"/>
              <a:gd name="T8" fmla="*/ 108 w 156"/>
              <a:gd name="T9" fmla="*/ 42 h 215"/>
              <a:gd name="T10" fmla="*/ 72 w 156"/>
              <a:gd name="T11" fmla="*/ 30 h 215"/>
              <a:gd name="T12" fmla="*/ 54 w 156"/>
              <a:gd name="T13" fmla="*/ 24 h 215"/>
              <a:gd name="T14" fmla="*/ 36 w 156"/>
              <a:gd name="T15" fmla="*/ 12 h 215"/>
              <a:gd name="T16" fmla="*/ 0 w 156"/>
              <a:gd name="T1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215">
                <a:moveTo>
                  <a:pt x="54" y="198"/>
                </a:moveTo>
                <a:cubicBezTo>
                  <a:pt x="79" y="215"/>
                  <a:pt x="93" y="207"/>
                  <a:pt x="120" y="198"/>
                </a:cubicBezTo>
                <a:cubicBezTo>
                  <a:pt x="128" y="186"/>
                  <a:pt x="139" y="176"/>
                  <a:pt x="144" y="162"/>
                </a:cubicBezTo>
                <a:cubicBezTo>
                  <a:pt x="148" y="150"/>
                  <a:pt x="156" y="126"/>
                  <a:pt x="156" y="126"/>
                </a:cubicBezTo>
                <a:cubicBezTo>
                  <a:pt x="146" y="96"/>
                  <a:pt x="141" y="57"/>
                  <a:pt x="108" y="42"/>
                </a:cubicBezTo>
                <a:cubicBezTo>
                  <a:pt x="96" y="37"/>
                  <a:pt x="84" y="34"/>
                  <a:pt x="72" y="30"/>
                </a:cubicBezTo>
                <a:cubicBezTo>
                  <a:pt x="66" y="28"/>
                  <a:pt x="59" y="28"/>
                  <a:pt x="54" y="24"/>
                </a:cubicBezTo>
                <a:cubicBezTo>
                  <a:pt x="48" y="20"/>
                  <a:pt x="43" y="15"/>
                  <a:pt x="36" y="12"/>
                </a:cubicBezTo>
                <a:cubicBezTo>
                  <a:pt x="24" y="7"/>
                  <a:pt x="0" y="0"/>
                  <a:pt x="0"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65" name="Freeform 25"/>
          <p:cNvSpPr>
            <a:spLocks/>
          </p:cNvSpPr>
          <p:nvPr/>
        </p:nvSpPr>
        <p:spPr bwMode="auto">
          <a:xfrm>
            <a:off x="4029075" y="3590925"/>
            <a:ext cx="123825" cy="142875"/>
          </a:xfrm>
          <a:custGeom>
            <a:avLst/>
            <a:gdLst>
              <a:gd name="T0" fmla="*/ 78 w 78"/>
              <a:gd name="T1" fmla="*/ 0 h 90"/>
              <a:gd name="T2" fmla="*/ 42 w 78"/>
              <a:gd name="T3" fmla="*/ 12 h 90"/>
              <a:gd name="T4" fmla="*/ 30 w 78"/>
              <a:gd name="T5" fmla="*/ 30 h 90"/>
              <a:gd name="T6" fmla="*/ 0 w 78"/>
              <a:gd name="T7" fmla="*/ 90 h 90"/>
            </a:gdLst>
            <a:ahLst/>
            <a:cxnLst>
              <a:cxn ang="0">
                <a:pos x="T0" y="T1"/>
              </a:cxn>
              <a:cxn ang="0">
                <a:pos x="T2" y="T3"/>
              </a:cxn>
              <a:cxn ang="0">
                <a:pos x="T4" y="T5"/>
              </a:cxn>
              <a:cxn ang="0">
                <a:pos x="T6" y="T7"/>
              </a:cxn>
            </a:cxnLst>
            <a:rect l="0" t="0" r="r" b="b"/>
            <a:pathLst>
              <a:path w="78" h="90">
                <a:moveTo>
                  <a:pt x="78" y="0"/>
                </a:moveTo>
                <a:cubicBezTo>
                  <a:pt x="66" y="4"/>
                  <a:pt x="54" y="8"/>
                  <a:pt x="42" y="12"/>
                </a:cubicBezTo>
                <a:cubicBezTo>
                  <a:pt x="35" y="14"/>
                  <a:pt x="33" y="24"/>
                  <a:pt x="30" y="30"/>
                </a:cubicBezTo>
                <a:cubicBezTo>
                  <a:pt x="21" y="49"/>
                  <a:pt x="15" y="75"/>
                  <a:pt x="0" y="9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66" name="Freeform 26"/>
          <p:cNvSpPr>
            <a:spLocks/>
          </p:cNvSpPr>
          <p:nvPr/>
        </p:nvSpPr>
        <p:spPr bwMode="auto">
          <a:xfrm>
            <a:off x="3057525" y="4762500"/>
            <a:ext cx="498475" cy="865188"/>
          </a:xfrm>
          <a:custGeom>
            <a:avLst/>
            <a:gdLst>
              <a:gd name="T0" fmla="*/ 102 w 314"/>
              <a:gd name="T1" fmla="*/ 24 h 545"/>
              <a:gd name="T2" fmla="*/ 96 w 314"/>
              <a:gd name="T3" fmla="*/ 342 h 545"/>
              <a:gd name="T4" fmla="*/ 60 w 314"/>
              <a:gd name="T5" fmla="*/ 360 h 545"/>
              <a:gd name="T6" fmla="*/ 24 w 314"/>
              <a:gd name="T7" fmla="*/ 414 h 545"/>
              <a:gd name="T8" fmla="*/ 0 w 314"/>
              <a:gd name="T9" fmla="*/ 450 h 545"/>
              <a:gd name="T10" fmla="*/ 6 w 314"/>
              <a:gd name="T11" fmla="*/ 498 h 545"/>
              <a:gd name="T12" fmla="*/ 162 w 314"/>
              <a:gd name="T13" fmla="*/ 534 h 545"/>
              <a:gd name="T14" fmla="*/ 300 w 314"/>
              <a:gd name="T15" fmla="*/ 528 h 545"/>
              <a:gd name="T16" fmla="*/ 270 w 314"/>
              <a:gd name="T17" fmla="*/ 414 h 545"/>
              <a:gd name="T18" fmla="*/ 228 w 314"/>
              <a:gd name="T19" fmla="*/ 342 h 545"/>
              <a:gd name="T20" fmla="*/ 162 w 314"/>
              <a:gd name="T21" fmla="*/ 330 h 545"/>
              <a:gd name="T22" fmla="*/ 138 w 314"/>
              <a:gd name="T23" fmla="*/ 270 h 545"/>
              <a:gd name="T24" fmla="*/ 156 w 314"/>
              <a:gd name="T25" fmla="*/ 288 h 545"/>
              <a:gd name="T26" fmla="*/ 150 w 314"/>
              <a:gd name="T27" fmla="*/ 324 h 545"/>
              <a:gd name="T28" fmla="*/ 162 w 314"/>
              <a:gd name="T29" fmla="*/ 234 h 545"/>
              <a:gd name="T30" fmla="*/ 168 w 314"/>
              <a:gd name="T31" fmla="*/ 198 h 545"/>
              <a:gd name="T32" fmla="*/ 156 w 314"/>
              <a:gd name="T33" fmla="*/ 234 h 545"/>
              <a:gd name="T34" fmla="*/ 138 w 314"/>
              <a:gd name="T35" fmla="*/ 162 h 545"/>
              <a:gd name="T36" fmla="*/ 156 w 314"/>
              <a:gd name="T37" fmla="*/ 18 h 545"/>
              <a:gd name="T38" fmla="*/ 150 w 314"/>
              <a:gd name="T39"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4" h="545">
                <a:moveTo>
                  <a:pt x="102" y="24"/>
                </a:moveTo>
                <a:cubicBezTo>
                  <a:pt x="84" y="130"/>
                  <a:pt x="114" y="235"/>
                  <a:pt x="96" y="342"/>
                </a:cubicBezTo>
                <a:cubicBezTo>
                  <a:pt x="94" y="355"/>
                  <a:pt x="71" y="353"/>
                  <a:pt x="60" y="360"/>
                </a:cubicBezTo>
                <a:cubicBezTo>
                  <a:pt x="47" y="379"/>
                  <a:pt x="35" y="394"/>
                  <a:pt x="24" y="414"/>
                </a:cubicBezTo>
                <a:cubicBezTo>
                  <a:pt x="17" y="427"/>
                  <a:pt x="0" y="450"/>
                  <a:pt x="0" y="450"/>
                </a:cubicBezTo>
                <a:cubicBezTo>
                  <a:pt x="2" y="466"/>
                  <a:pt x="2" y="482"/>
                  <a:pt x="6" y="498"/>
                </a:cubicBezTo>
                <a:cubicBezTo>
                  <a:pt x="19" y="545"/>
                  <a:pt x="151" y="533"/>
                  <a:pt x="162" y="534"/>
                </a:cubicBezTo>
                <a:cubicBezTo>
                  <a:pt x="209" y="541"/>
                  <a:pt x="254" y="543"/>
                  <a:pt x="300" y="528"/>
                </a:cubicBezTo>
                <a:cubicBezTo>
                  <a:pt x="314" y="487"/>
                  <a:pt x="286" y="450"/>
                  <a:pt x="270" y="414"/>
                </a:cubicBezTo>
                <a:cubicBezTo>
                  <a:pt x="257" y="385"/>
                  <a:pt x="257" y="361"/>
                  <a:pt x="228" y="342"/>
                </a:cubicBezTo>
                <a:cubicBezTo>
                  <a:pt x="215" y="333"/>
                  <a:pt x="164" y="330"/>
                  <a:pt x="162" y="330"/>
                </a:cubicBezTo>
                <a:cubicBezTo>
                  <a:pt x="148" y="310"/>
                  <a:pt x="144" y="294"/>
                  <a:pt x="138" y="270"/>
                </a:cubicBezTo>
                <a:cubicBezTo>
                  <a:pt x="151" y="195"/>
                  <a:pt x="151" y="261"/>
                  <a:pt x="156" y="288"/>
                </a:cubicBezTo>
                <a:cubicBezTo>
                  <a:pt x="154" y="300"/>
                  <a:pt x="150" y="336"/>
                  <a:pt x="150" y="324"/>
                </a:cubicBezTo>
                <a:cubicBezTo>
                  <a:pt x="150" y="283"/>
                  <a:pt x="156" y="269"/>
                  <a:pt x="162" y="234"/>
                </a:cubicBezTo>
                <a:cubicBezTo>
                  <a:pt x="164" y="222"/>
                  <a:pt x="180" y="198"/>
                  <a:pt x="168" y="198"/>
                </a:cubicBezTo>
                <a:cubicBezTo>
                  <a:pt x="155" y="198"/>
                  <a:pt x="156" y="234"/>
                  <a:pt x="156" y="234"/>
                </a:cubicBezTo>
                <a:cubicBezTo>
                  <a:pt x="140" y="186"/>
                  <a:pt x="146" y="210"/>
                  <a:pt x="138" y="162"/>
                </a:cubicBezTo>
                <a:cubicBezTo>
                  <a:pt x="142" y="113"/>
                  <a:pt x="146" y="66"/>
                  <a:pt x="156" y="18"/>
                </a:cubicBezTo>
                <a:cubicBezTo>
                  <a:pt x="154" y="12"/>
                  <a:pt x="150" y="0"/>
                  <a:pt x="150"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67" name="Freeform 27"/>
          <p:cNvSpPr>
            <a:spLocks/>
          </p:cNvSpPr>
          <p:nvPr/>
        </p:nvSpPr>
        <p:spPr bwMode="auto">
          <a:xfrm>
            <a:off x="2800350" y="5343525"/>
            <a:ext cx="895350" cy="485775"/>
          </a:xfrm>
          <a:custGeom>
            <a:avLst/>
            <a:gdLst>
              <a:gd name="T0" fmla="*/ 192 w 564"/>
              <a:gd name="T1" fmla="*/ 24 h 306"/>
              <a:gd name="T2" fmla="*/ 0 w 564"/>
              <a:gd name="T3" fmla="*/ 156 h 306"/>
              <a:gd name="T4" fmla="*/ 6 w 564"/>
              <a:gd name="T5" fmla="*/ 234 h 306"/>
              <a:gd name="T6" fmla="*/ 126 w 564"/>
              <a:gd name="T7" fmla="*/ 306 h 306"/>
              <a:gd name="T8" fmla="*/ 474 w 564"/>
              <a:gd name="T9" fmla="*/ 300 h 306"/>
              <a:gd name="T10" fmla="*/ 534 w 564"/>
              <a:gd name="T11" fmla="*/ 276 h 306"/>
              <a:gd name="T12" fmla="*/ 546 w 564"/>
              <a:gd name="T13" fmla="*/ 240 h 306"/>
              <a:gd name="T14" fmla="*/ 552 w 564"/>
              <a:gd name="T15" fmla="*/ 216 h 306"/>
              <a:gd name="T16" fmla="*/ 564 w 564"/>
              <a:gd name="T17" fmla="*/ 180 h 306"/>
              <a:gd name="T18" fmla="*/ 486 w 564"/>
              <a:gd name="T19" fmla="*/ 12 h 306"/>
              <a:gd name="T20" fmla="*/ 468 w 564"/>
              <a:gd name="T21" fmla="*/ 0 h 306"/>
              <a:gd name="T22" fmla="*/ 378 w 564"/>
              <a:gd name="T23"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4" h="306">
                <a:moveTo>
                  <a:pt x="192" y="24"/>
                </a:moveTo>
                <a:cubicBezTo>
                  <a:pt x="109" y="52"/>
                  <a:pt x="42" y="72"/>
                  <a:pt x="0" y="156"/>
                </a:cubicBezTo>
                <a:cubicBezTo>
                  <a:pt x="2" y="182"/>
                  <a:pt x="1" y="208"/>
                  <a:pt x="6" y="234"/>
                </a:cubicBezTo>
                <a:cubicBezTo>
                  <a:pt x="15" y="286"/>
                  <a:pt x="84" y="298"/>
                  <a:pt x="126" y="306"/>
                </a:cubicBezTo>
                <a:cubicBezTo>
                  <a:pt x="244" y="302"/>
                  <a:pt x="356" y="306"/>
                  <a:pt x="474" y="300"/>
                </a:cubicBezTo>
                <a:cubicBezTo>
                  <a:pt x="496" y="293"/>
                  <a:pt x="514" y="289"/>
                  <a:pt x="534" y="276"/>
                </a:cubicBezTo>
                <a:cubicBezTo>
                  <a:pt x="538" y="264"/>
                  <a:pt x="543" y="252"/>
                  <a:pt x="546" y="240"/>
                </a:cubicBezTo>
                <a:cubicBezTo>
                  <a:pt x="548" y="232"/>
                  <a:pt x="550" y="224"/>
                  <a:pt x="552" y="216"/>
                </a:cubicBezTo>
                <a:cubicBezTo>
                  <a:pt x="556" y="204"/>
                  <a:pt x="564" y="180"/>
                  <a:pt x="564" y="180"/>
                </a:cubicBezTo>
                <a:cubicBezTo>
                  <a:pt x="557" y="92"/>
                  <a:pt x="558" y="60"/>
                  <a:pt x="486" y="12"/>
                </a:cubicBezTo>
                <a:cubicBezTo>
                  <a:pt x="480" y="8"/>
                  <a:pt x="475" y="0"/>
                  <a:pt x="468" y="0"/>
                </a:cubicBezTo>
                <a:cubicBezTo>
                  <a:pt x="438" y="0"/>
                  <a:pt x="408" y="0"/>
                  <a:pt x="378"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68" name="Freeform 28"/>
          <p:cNvSpPr>
            <a:spLocks/>
          </p:cNvSpPr>
          <p:nvPr/>
        </p:nvSpPr>
        <p:spPr bwMode="auto">
          <a:xfrm>
            <a:off x="3219450" y="5295900"/>
            <a:ext cx="114300" cy="38100"/>
          </a:xfrm>
          <a:custGeom>
            <a:avLst/>
            <a:gdLst>
              <a:gd name="T0" fmla="*/ 0 w 72"/>
              <a:gd name="T1" fmla="*/ 24 h 24"/>
              <a:gd name="T2" fmla="*/ 72 w 72"/>
              <a:gd name="T3" fmla="*/ 0 h 24"/>
            </a:gdLst>
            <a:ahLst/>
            <a:cxnLst>
              <a:cxn ang="0">
                <a:pos x="T0" y="T1"/>
              </a:cxn>
              <a:cxn ang="0">
                <a:pos x="T2" y="T3"/>
              </a:cxn>
            </a:cxnLst>
            <a:rect l="0" t="0" r="r" b="b"/>
            <a:pathLst>
              <a:path w="72" h="24">
                <a:moveTo>
                  <a:pt x="0" y="24"/>
                </a:moveTo>
                <a:cubicBezTo>
                  <a:pt x="31" y="20"/>
                  <a:pt x="50" y="22"/>
                  <a:pt x="72"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69" name="Freeform 29"/>
          <p:cNvSpPr>
            <a:spLocks/>
          </p:cNvSpPr>
          <p:nvPr/>
        </p:nvSpPr>
        <p:spPr bwMode="auto">
          <a:xfrm>
            <a:off x="2286000" y="5591175"/>
            <a:ext cx="152400" cy="28575"/>
          </a:xfrm>
          <a:custGeom>
            <a:avLst/>
            <a:gdLst>
              <a:gd name="T0" fmla="*/ 0 w 96"/>
              <a:gd name="T1" fmla="*/ 0 h 18"/>
              <a:gd name="T2" fmla="*/ 42 w 96"/>
              <a:gd name="T3" fmla="*/ 18 h 18"/>
              <a:gd name="T4" fmla="*/ 96 w 96"/>
              <a:gd name="T5" fmla="*/ 12 h 18"/>
            </a:gdLst>
            <a:ahLst/>
            <a:cxnLst>
              <a:cxn ang="0">
                <a:pos x="T0" y="T1"/>
              </a:cxn>
              <a:cxn ang="0">
                <a:pos x="T2" y="T3"/>
              </a:cxn>
              <a:cxn ang="0">
                <a:pos x="T4" y="T5"/>
              </a:cxn>
            </a:cxnLst>
            <a:rect l="0" t="0" r="r" b="b"/>
            <a:pathLst>
              <a:path w="96" h="18">
                <a:moveTo>
                  <a:pt x="0" y="0"/>
                </a:moveTo>
                <a:cubicBezTo>
                  <a:pt x="15" y="10"/>
                  <a:pt x="23" y="18"/>
                  <a:pt x="42" y="18"/>
                </a:cubicBezTo>
                <a:cubicBezTo>
                  <a:pt x="60" y="18"/>
                  <a:pt x="96" y="12"/>
                  <a:pt x="96" y="12"/>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70" name="Freeform 30"/>
          <p:cNvSpPr>
            <a:spLocks/>
          </p:cNvSpPr>
          <p:nvPr/>
        </p:nvSpPr>
        <p:spPr bwMode="auto">
          <a:xfrm>
            <a:off x="2286000" y="5262563"/>
            <a:ext cx="1931988" cy="600075"/>
          </a:xfrm>
          <a:custGeom>
            <a:avLst/>
            <a:gdLst>
              <a:gd name="T0" fmla="*/ 114 w 1217"/>
              <a:gd name="T1" fmla="*/ 189 h 378"/>
              <a:gd name="T2" fmla="*/ 72 w 1217"/>
              <a:gd name="T3" fmla="*/ 219 h 378"/>
              <a:gd name="T4" fmla="*/ 132 w 1217"/>
              <a:gd name="T5" fmla="*/ 261 h 378"/>
              <a:gd name="T6" fmla="*/ 192 w 1217"/>
              <a:gd name="T7" fmla="*/ 303 h 378"/>
              <a:gd name="T8" fmla="*/ 198 w 1217"/>
              <a:gd name="T9" fmla="*/ 363 h 378"/>
              <a:gd name="T10" fmla="*/ 318 w 1217"/>
              <a:gd name="T11" fmla="*/ 321 h 378"/>
              <a:gd name="T12" fmla="*/ 246 w 1217"/>
              <a:gd name="T13" fmla="*/ 213 h 378"/>
              <a:gd name="T14" fmla="*/ 246 w 1217"/>
              <a:gd name="T15" fmla="*/ 141 h 378"/>
              <a:gd name="T16" fmla="*/ 300 w 1217"/>
              <a:gd name="T17" fmla="*/ 153 h 378"/>
              <a:gd name="T18" fmla="*/ 324 w 1217"/>
              <a:gd name="T19" fmla="*/ 147 h 378"/>
              <a:gd name="T20" fmla="*/ 354 w 1217"/>
              <a:gd name="T21" fmla="*/ 123 h 378"/>
              <a:gd name="T22" fmla="*/ 408 w 1217"/>
              <a:gd name="T23" fmla="*/ 39 h 378"/>
              <a:gd name="T24" fmla="*/ 384 w 1217"/>
              <a:gd name="T25" fmla="*/ 27 h 378"/>
              <a:gd name="T26" fmla="*/ 378 w 1217"/>
              <a:gd name="T27" fmla="*/ 15 h 378"/>
              <a:gd name="T28" fmla="*/ 408 w 1217"/>
              <a:gd name="T29" fmla="*/ 33 h 378"/>
              <a:gd name="T30" fmla="*/ 396 w 1217"/>
              <a:gd name="T31" fmla="*/ 63 h 378"/>
              <a:gd name="T32" fmla="*/ 444 w 1217"/>
              <a:gd name="T33" fmla="*/ 33 h 378"/>
              <a:gd name="T34" fmla="*/ 456 w 1217"/>
              <a:gd name="T35" fmla="*/ 45 h 378"/>
              <a:gd name="T36" fmla="*/ 348 w 1217"/>
              <a:gd name="T37" fmla="*/ 57 h 378"/>
              <a:gd name="T38" fmla="*/ 210 w 1217"/>
              <a:gd name="T39" fmla="*/ 123 h 378"/>
              <a:gd name="T40" fmla="*/ 138 w 1217"/>
              <a:gd name="T41" fmla="*/ 159 h 378"/>
              <a:gd name="T42" fmla="*/ 210 w 1217"/>
              <a:gd name="T43" fmla="*/ 177 h 378"/>
              <a:gd name="T44" fmla="*/ 126 w 1217"/>
              <a:gd name="T45" fmla="*/ 225 h 378"/>
              <a:gd name="T46" fmla="*/ 180 w 1217"/>
              <a:gd name="T47" fmla="*/ 249 h 378"/>
              <a:gd name="T48" fmla="*/ 258 w 1217"/>
              <a:gd name="T49" fmla="*/ 255 h 378"/>
              <a:gd name="T50" fmla="*/ 258 w 1217"/>
              <a:gd name="T51" fmla="*/ 249 h 378"/>
              <a:gd name="T52" fmla="*/ 300 w 1217"/>
              <a:gd name="T53" fmla="*/ 255 h 378"/>
              <a:gd name="T54" fmla="*/ 300 w 1217"/>
              <a:gd name="T55" fmla="*/ 309 h 378"/>
              <a:gd name="T56" fmla="*/ 936 w 1217"/>
              <a:gd name="T57" fmla="*/ 345 h 378"/>
              <a:gd name="T58" fmla="*/ 918 w 1217"/>
              <a:gd name="T59" fmla="*/ 345 h 378"/>
              <a:gd name="T60" fmla="*/ 984 w 1217"/>
              <a:gd name="T61" fmla="*/ 273 h 378"/>
              <a:gd name="T62" fmla="*/ 996 w 1217"/>
              <a:gd name="T63" fmla="*/ 219 h 378"/>
              <a:gd name="T64" fmla="*/ 990 w 1217"/>
              <a:gd name="T65" fmla="*/ 153 h 378"/>
              <a:gd name="T66" fmla="*/ 978 w 1217"/>
              <a:gd name="T67" fmla="*/ 147 h 378"/>
              <a:gd name="T68" fmla="*/ 972 w 1217"/>
              <a:gd name="T69" fmla="*/ 135 h 378"/>
              <a:gd name="T70" fmla="*/ 1020 w 1217"/>
              <a:gd name="T71" fmla="*/ 111 h 378"/>
              <a:gd name="T72" fmla="*/ 1152 w 1217"/>
              <a:gd name="T73" fmla="*/ 177 h 378"/>
              <a:gd name="T74" fmla="*/ 1176 w 1217"/>
              <a:gd name="T75" fmla="*/ 147 h 378"/>
              <a:gd name="T76" fmla="*/ 1116 w 1217"/>
              <a:gd name="T77" fmla="*/ 141 h 378"/>
              <a:gd name="T78" fmla="*/ 978 w 1217"/>
              <a:gd name="T79" fmla="*/ 111 h 378"/>
              <a:gd name="T80" fmla="*/ 1104 w 1217"/>
              <a:gd name="T81" fmla="*/ 93 h 378"/>
              <a:gd name="T82" fmla="*/ 1086 w 1217"/>
              <a:gd name="T83" fmla="*/ 93 h 378"/>
              <a:gd name="T84" fmla="*/ 990 w 1217"/>
              <a:gd name="T85" fmla="*/ 99 h 378"/>
              <a:gd name="T86" fmla="*/ 984 w 1217"/>
              <a:gd name="T87" fmla="*/ 93 h 378"/>
              <a:gd name="T88" fmla="*/ 1032 w 1217"/>
              <a:gd name="T89" fmla="*/ 93 h 378"/>
              <a:gd name="T90" fmla="*/ 1134 w 1217"/>
              <a:gd name="T91" fmla="*/ 153 h 378"/>
              <a:gd name="T92" fmla="*/ 1062 w 1217"/>
              <a:gd name="T93" fmla="*/ 213 h 378"/>
              <a:gd name="T94" fmla="*/ 1008 w 1217"/>
              <a:gd name="T95" fmla="*/ 213 h 378"/>
              <a:gd name="T96" fmla="*/ 990 w 1217"/>
              <a:gd name="T97" fmla="*/ 213 h 378"/>
              <a:gd name="T98" fmla="*/ 984 w 1217"/>
              <a:gd name="T99" fmla="*/ 159 h 378"/>
              <a:gd name="T100" fmla="*/ 972 w 1217"/>
              <a:gd name="T101" fmla="*/ 135 h 378"/>
              <a:gd name="T102" fmla="*/ 1056 w 1217"/>
              <a:gd name="T103" fmla="*/ 87 h 378"/>
              <a:gd name="T104" fmla="*/ 834 w 1217"/>
              <a:gd name="T105" fmla="*/ 9 h 378"/>
              <a:gd name="T106" fmla="*/ 876 w 1217"/>
              <a:gd name="T107" fmla="*/ 6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7" h="378">
                <a:moveTo>
                  <a:pt x="0" y="195"/>
                </a:moveTo>
                <a:cubicBezTo>
                  <a:pt x="38" y="208"/>
                  <a:pt x="76" y="197"/>
                  <a:pt x="114" y="189"/>
                </a:cubicBezTo>
                <a:cubicBezTo>
                  <a:pt x="106" y="193"/>
                  <a:pt x="97" y="196"/>
                  <a:pt x="90" y="201"/>
                </a:cubicBezTo>
                <a:cubicBezTo>
                  <a:pt x="83" y="206"/>
                  <a:pt x="65" y="214"/>
                  <a:pt x="72" y="219"/>
                </a:cubicBezTo>
                <a:cubicBezTo>
                  <a:pt x="91" y="234"/>
                  <a:pt x="120" y="225"/>
                  <a:pt x="144" y="231"/>
                </a:cubicBezTo>
                <a:cubicBezTo>
                  <a:pt x="99" y="246"/>
                  <a:pt x="98" y="235"/>
                  <a:pt x="132" y="261"/>
                </a:cubicBezTo>
                <a:cubicBezTo>
                  <a:pt x="101" y="307"/>
                  <a:pt x="126" y="259"/>
                  <a:pt x="204" y="285"/>
                </a:cubicBezTo>
                <a:cubicBezTo>
                  <a:pt x="211" y="287"/>
                  <a:pt x="197" y="298"/>
                  <a:pt x="192" y="303"/>
                </a:cubicBezTo>
                <a:cubicBezTo>
                  <a:pt x="147" y="348"/>
                  <a:pt x="184" y="297"/>
                  <a:pt x="156" y="339"/>
                </a:cubicBezTo>
                <a:cubicBezTo>
                  <a:pt x="180" y="347"/>
                  <a:pt x="241" y="335"/>
                  <a:pt x="198" y="363"/>
                </a:cubicBezTo>
                <a:cubicBezTo>
                  <a:pt x="246" y="371"/>
                  <a:pt x="242" y="378"/>
                  <a:pt x="294" y="339"/>
                </a:cubicBezTo>
                <a:cubicBezTo>
                  <a:pt x="302" y="333"/>
                  <a:pt x="327" y="325"/>
                  <a:pt x="318" y="321"/>
                </a:cubicBezTo>
                <a:cubicBezTo>
                  <a:pt x="301" y="314"/>
                  <a:pt x="282" y="325"/>
                  <a:pt x="264" y="327"/>
                </a:cubicBezTo>
                <a:cubicBezTo>
                  <a:pt x="229" y="303"/>
                  <a:pt x="258" y="262"/>
                  <a:pt x="246" y="213"/>
                </a:cubicBezTo>
                <a:cubicBezTo>
                  <a:pt x="237" y="177"/>
                  <a:pt x="192" y="166"/>
                  <a:pt x="162" y="159"/>
                </a:cubicBezTo>
                <a:cubicBezTo>
                  <a:pt x="218" y="143"/>
                  <a:pt x="190" y="149"/>
                  <a:pt x="246" y="141"/>
                </a:cubicBezTo>
                <a:cubicBezTo>
                  <a:pt x="270" y="143"/>
                  <a:pt x="294" y="142"/>
                  <a:pt x="318" y="147"/>
                </a:cubicBezTo>
                <a:cubicBezTo>
                  <a:pt x="324" y="148"/>
                  <a:pt x="294" y="155"/>
                  <a:pt x="300" y="153"/>
                </a:cubicBezTo>
                <a:cubicBezTo>
                  <a:pt x="314" y="149"/>
                  <a:pt x="328" y="145"/>
                  <a:pt x="342" y="141"/>
                </a:cubicBezTo>
                <a:cubicBezTo>
                  <a:pt x="348" y="139"/>
                  <a:pt x="330" y="145"/>
                  <a:pt x="324" y="147"/>
                </a:cubicBezTo>
                <a:cubicBezTo>
                  <a:pt x="314" y="150"/>
                  <a:pt x="289" y="169"/>
                  <a:pt x="294" y="159"/>
                </a:cubicBezTo>
                <a:cubicBezTo>
                  <a:pt x="302" y="142"/>
                  <a:pt x="339" y="134"/>
                  <a:pt x="354" y="123"/>
                </a:cubicBezTo>
                <a:cubicBezTo>
                  <a:pt x="382" y="103"/>
                  <a:pt x="374" y="90"/>
                  <a:pt x="396" y="57"/>
                </a:cubicBezTo>
                <a:cubicBezTo>
                  <a:pt x="400" y="51"/>
                  <a:pt x="403" y="45"/>
                  <a:pt x="408" y="39"/>
                </a:cubicBezTo>
                <a:cubicBezTo>
                  <a:pt x="413" y="32"/>
                  <a:pt x="434" y="25"/>
                  <a:pt x="426" y="21"/>
                </a:cubicBezTo>
                <a:cubicBezTo>
                  <a:pt x="413" y="15"/>
                  <a:pt x="398" y="25"/>
                  <a:pt x="384" y="27"/>
                </a:cubicBezTo>
                <a:cubicBezTo>
                  <a:pt x="438" y="0"/>
                  <a:pt x="388" y="27"/>
                  <a:pt x="360" y="27"/>
                </a:cubicBezTo>
                <a:cubicBezTo>
                  <a:pt x="353" y="27"/>
                  <a:pt x="372" y="19"/>
                  <a:pt x="378" y="15"/>
                </a:cubicBezTo>
                <a:cubicBezTo>
                  <a:pt x="384" y="17"/>
                  <a:pt x="393" y="15"/>
                  <a:pt x="396" y="21"/>
                </a:cubicBezTo>
                <a:cubicBezTo>
                  <a:pt x="405" y="39"/>
                  <a:pt x="367" y="47"/>
                  <a:pt x="408" y="33"/>
                </a:cubicBezTo>
                <a:cubicBezTo>
                  <a:pt x="416" y="35"/>
                  <a:pt x="435" y="31"/>
                  <a:pt x="432" y="39"/>
                </a:cubicBezTo>
                <a:cubicBezTo>
                  <a:pt x="427" y="52"/>
                  <a:pt x="385" y="72"/>
                  <a:pt x="396" y="63"/>
                </a:cubicBezTo>
                <a:cubicBezTo>
                  <a:pt x="406" y="55"/>
                  <a:pt x="415" y="46"/>
                  <a:pt x="426" y="39"/>
                </a:cubicBezTo>
                <a:cubicBezTo>
                  <a:pt x="431" y="36"/>
                  <a:pt x="438" y="35"/>
                  <a:pt x="444" y="33"/>
                </a:cubicBezTo>
                <a:cubicBezTo>
                  <a:pt x="451" y="38"/>
                  <a:pt x="491" y="57"/>
                  <a:pt x="438" y="57"/>
                </a:cubicBezTo>
                <a:cubicBezTo>
                  <a:pt x="431" y="57"/>
                  <a:pt x="449" y="47"/>
                  <a:pt x="456" y="45"/>
                </a:cubicBezTo>
                <a:cubicBezTo>
                  <a:pt x="472" y="41"/>
                  <a:pt x="488" y="41"/>
                  <a:pt x="504" y="39"/>
                </a:cubicBezTo>
                <a:cubicBezTo>
                  <a:pt x="455" y="55"/>
                  <a:pt x="399" y="51"/>
                  <a:pt x="348" y="57"/>
                </a:cubicBezTo>
                <a:cubicBezTo>
                  <a:pt x="295" y="75"/>
                  <a:pt x="245" y="99"/>
                  <a:pt x="192" y="117"/>
                </a:cubicBezTo>
                <a:cubicBezTo>
                  <a:pt x="198" y="119"/>
                  <a:pt x="212" y="117"/>
                  <a:pt x="210" y="123"/>
                </a:cubicBezTo>
                <a:cubicBezTo>
                  <a:pt x="208" y="128"/>
                  <a:pt x="167" y="141"/>
                  <a:pt x="156" y="147"/>
                </a:cubicBezTo>
                <a:cubicBezTo>
                  <a:pt x="150" y="150"/>
                  <a:pt x="131" y="158"/>
                  <a:pt x="138" y="159"/>
                </a:cubicBezTo>
                <a:cubicBezTo>
                  <a:pt x="156" y="162"/>
                  <a:pt x="174" y="155"/>
                  <a:pt x="192" y="153"/>
                </a:cubicBezTo>
                <a:cubicBezTo>
                  <a:pt x="143" y="186"/>
                  <a:pt x="97" y="186"/>
                  <a:pt x="210" y="177"/>
                </a:cubicBezTo>
                <a:cubicBezTo>
                  <a:pt x="173" y="195"/>
                  <a:pt x="177" y="192"/>
                  <a:pt x="144" y="213"/>
                </a:cubicBezTo>
                <a:cubicBezTo>
                  <a:pt x="138" y="217"/>
                  <a:pt x="119" y="224"/>
                  <a:pt x="126" y="225"/>
                </a:cubicBezTo>
                <a:cubicBezTo>
                  <a:pt x="150" y="228"/>
                  <a:pt x="174" y="221"/>
                  <a:pt x="198" y="219"/>
                </a:cubicBezTo>
                <a:cubicBezTo>
                  <a:pt x="192" y="229"/>
                  <a:pt x="187" y="240"/>
                  <a:pt x="180" y="249"/>
                </a:cubicBezTo>
                <a:cubicBezTo>
                  <a:pt x="175" y="256"/>
                  <a:pt x="154" y="266"/>
                  <a:pt x="162" y="267"/>
                </a:cubicBezTo>
                <a:cubicBezTo>
                  <a:pt x="194" y="269"/>
                  <a:pt x="258" y="255"/>
                  <a:pt x="258" y="255"/>
                </a:cubicBezTo>
                <a:cubicBezTo>
                  <a:pt x="252" y="257"/>
                  <a:pt x="240" y="267"/>
                  <a:pt x="240" y="261"/>
                </a:cubicBezTo>
                <a:cubicBezTo>
                  <a:pt x="240" y="254"/>
                  <a:pt x="251" y="250"/>
                  <a:pt x="258" y="249"/>
                </a:cubicBezTo>
                <a:cubicBezTo>
                  <a:pt x="268" y="248"/>
                  <a:pt x="278" y="253"/>
                  <a:pt x="288" y="255"/>
                </a:cubicBezTo>
                <a:cubicBezTo>
                  <a:pt x="234" y="282"/>
                  <a:pt x="282" y="257"/>
                  <a:pt x="300" y="255"/>
                </a:cubicBezTo>
                <a:cubicBezTo>
                  <a:pt x="310" y="254"/>
                  <a:pt x="320" y="259"/>
                  <a:pt x="330" y="261"/>
                </a:cubicBezTo>
                <a:cubicBezTo>
                  <a:pt x="325" y="264"/>
                  <a:pt x="269" y="299"/>
                  <a:pt x="300" y="309"/>
                </a:cubicBezTo>
                <a:cubicBezTo>
                  <a:pt x="341" y="322"/>
                  <a:pt x="426" y="333"/>
                  <a:pt x="426" y="333"/>
                </a:cubicBezTo>
                <a:cubicBezTo>
                  <a:pt x="455" y="376"/>
                  <a:pt x="922" y="345"/>
                  <a:pt x="936" y="345"/>
                </a:cubicBezTo>
                <a:cubicBezTo>
                  <a:pt x="942" y="341"/>
                  <a:pt x="961" y="333"/>
                  <a:pt x="954" y="333"/>
                </a:cubicBezTo>
                <a:cubicBezTo>
                  <a:pt x="941" y="333"/>
                  <a:pt x="909" y="354"/>
                  <a:pt x="918" y="345"/>
                </a:cubicBezTo>
                <a:cubicBezTo>
                  <a:pt x="940" y="323"/>
                  <a:pt x="971" y="314"/>
                  <a:pt x="996" y="297"/>
                </a:cubicBezTo>
                <a:cubicBezTo>
                  <a:pt x="1026" y="252"/>
                  <a:pt x="999" y="304"/>
                  <a:pt x="984" y="273"/>
                </a:cubicBezTo>
                <a:cubicBezTo>
                  <a:pt x="981" y="267"/>
                  <a:pt x="991" y="261"/>
                  <a:pt x="996" y="255"/>
                </a:cubicBezTo>
                <a:cubicBezTo>
                  <a:pt x="1019" y="228"/>
                  <a:pt x="1069" y="207"/>
                  <a:pt x="996" y="219"/>
                </a:cubicBezTo>
                <a:cubicBezTo>
                  <a:pt x="1008" y="184"/>
                  <a:pt x="1037" y="178"/>
                  <a:pt x="984" y="189"/>
                </a:cubicBezTo>
                <a:cubicBezTo>
                  <a:pt x="986" y="177"/>
                  <a:pt x="987" y="165"/>
                  <a:pt x="990" y="153"/>
                </a:cubicBezTo>
                <a:cubicBezTo>
                  <a:pt x="991" y="147"/>
                  <a:pt x="1002" y="138"/>
                  <a:pt x="996" y="135"/>
                </a:cubicBezTo>
                <a:cubicBezTo>
                  <a:pt x="990" y="132"/>
                  <a:pt x="978" y="154"/>
                  <a:pt x="978" y="147"/>
                </a:cubicBezTo>
                <a:cubicBezTo>
                  <a:pt x="978" y="139"/>
                  <a:pt x="1000" y="137"/>
                  <a:pt x="996" y="129"/>
                </a:cubicBezTo>
                <a:cubicBezTo>
                  <a:pt x="992" y="122"/>
                  <a:pt x="966" y="141"/>
                  <a:pt x="972" y="135"/>
                </a:cubicBezTo>
                <a:cubicBezTo>
                  <a:pt x="980" y="127"/>
                  <a:pt x="992" y="128"/>
                  <a:pt x="1002" y="123"/>
                </a:cubicBezTo>
                <a:cubicBezTo>
                  <a:pt x="1008" y="120"/>
                  <a:pt x="1026" y="108"/>
                  <a:pt x="1020" y="111"/>
                </a:cubicBezTo>
                <a:cubicBezTo>
                  <a:pt x="986" y="128"/>
                  <a:pt x="983" y="133"/>
                  <a:pt x="954" y="147"/>
                </a:cubicBezTo>
                <a:cubicBezTo>
                  <a:pt x="975" y="210"/>
                  <a:pt x="1152" y="177"/>
                  <a:pt x="1152" y="177"/>
                </a:cubicBezTo>
                <a:cubicBezTo>
                  <a:pt x="1217" y="193"/>
                  <a:pt x="1135" y="196"/>
                  <a:pt x="1116" y="201"/>
                </a:cubicBezTo>
                <a:cubicBezTo>
                  <a:pt x="1172" y="131"/>
                  <a:pt x="1103" y="211"/>
                  <a:pt x="1176" y="147"/>
                </a:cubicBezTo>
                <a:cubicBezTo>
                  <a:pt x="1181" y="142"/>
                  <a:pt x="1195" y="130"/>
                  <a:pt x="1188" y="129"/>
                </a:cubicBezTo>
                <a:cubicBezTo>
                  <a:pt x="1164" y="127"/>
                  <a:pt x="1116" y="141"/>
                  <a:pt x="1116" y="141"/>
                </a:cubicBezTo>
                <a:cubicBezTo>
                  <a:pt x="1140" y="69"/>
                  <a:pt x="1126" y="131"/>
                  <a:pt x="954" y="117"/>
                </a:cubicBezTo>
                <a:cubicBezTo>
                  <a:pt x="946" y="116"/>
                  <a:pt x="970" y="112"/>
                  <a:pt x="978" y="111"/>
                </a:cubicBezTo>
                <a:cubicBezTo>
                  <a:pt x="1010" y="106"/>
                  <a:pt x="1042" y="104"/>
                  <a:pt x="1074" y="99"/>
                </a:cubicBezTo>
                <a:cubicBezTo>
                  <a:pt x="1084" y="98"/>
                  <a:pt x="1114" y="93"/>
                  <a:pt x="1104" y="93"/>
                </a:cubicBezTo>
                <a:cubicBezTo>
                  <a:pt x="1080" y="93"/>
                  <a:pt x="1056" y="105"/>
                  <a:pt x="1032" y="105"/>
                </a:cubicBezTo>
                <a:cubicBezTo>
                  <a:pt x="1014" y="105"/>
                  <a:pt x="1099" y="80"/>
                  <a:pt x="1086" y="93"/>
                </a:cubicBezTo>
                <a:cubicBezTo>
                  <a:pt x="1058" y="121"/>
                  <a:pt x="905" y="114"/>
                  <a:pt x="858" y="117"/>
                </a:cubicBezTo>
                <a:cubicBezTo>
                  <a:pt x="902" y="110"/>
                  <a:pt x="946" y="107"/>
                  <a:pt x="990" y="99"/>
                </a:cubicBezTo>
                <a:cubicBezTo>
                  <a:pt x="1001" y="97"/>
                  <a:pt x="1028" y="95"/>
                  <a:pt x="1020" y="87"/>
                </a:cubicBezTo>
                <a:cubicBezTo>
                  <a:pt x="1011" y="78"/>
                  <a:pt x="996" y="91"/>
                  <a:pt x="984" y="93"/>
                </a:cubicBezTo>
                <a:cubicBezTo>
                  <a:pt x="976" y="91"/>
                  <a:pt x="952" y="87"/>
                  <a:pt x="960" y="87"/>
                </a:cubicBezTo>
                <a:cubicBezTo>
                  <a:pt x="984" y="87"/>
                  <a:pt x="1009" y="85"/>
                  <a:pt x="1032" y="93"/>
                </a:cubicBezTo>
                <a:cubicBezTo>
                  <a:pt x="1044" y="97"/>
                  <a:pt x="1008" y="97"/>
                  <a:pt x="996" y="99"/>
                </a:cubicBezTo>
                <a:cubicBezTo>
                  <a:pt x="1026" y="143"/>
                  <a:pt x="1088" y="126"/>
                  <a:pt x="1134" y="153"/>
                </a:cubicBezTo>
                <a:cubicBezTo>
                  <a:pt x="1101" y="194"/>
                  <a:pt x="1123" y="174"/>
                  <a:pt x="1080" y="201"/>
                </a:cubicBezTo>
                <a:cubicBezTo>
                  <a:pt x="1074" y="205"/>
                  <a:pt x="1056" y="210"/>
                  <a:pt x="1062" y="213"/>
                </a:cubicBezTo>
                <a:cubicBezTo>
                  <a:pt x="1071" y="218"/>
                  <a:pt x="1102" y="207"/>
                  <a:pt x="1092" y="207"/>
                </a:cubicBezTo>
                <a:cubicBezTo>
                  <a:pt x="1064" y="207"/>
                  <a:pt x="1036" y="211"/>
                  <a:pt x="1008" y="213"/>
                </a:cubicBezTo>
                <a:cubicBezTo>
                  <a:pt x="996" y="215"/>
                  <a:pt x="984" y="219"/>
                  <a:pt x="972" y="219"/>
                </a:cubicBezTo>
                <a:cubicBezTo>
                  <a:pt x="966" y="219"/>
                  <a:pt x="995" y="217"/>
                  <a:pt x="990" y="213"/>
                </a:cubicBezTo>
                <a:cubicBezTo>
                  <a:pt x="978" y="204"/>
                  <a:pt x="962" y="205"/>
                  <a:pt x="948" y="201"/>
                </a:cubicBezTo>
                <a:cubicBezTo>
                  <a:pt x="957" y="187"/>
                  <a:pt x="969" y="167"/>
                  <a:pt x="984" y="159"/>
                </a:cubicBezTo>
                <a:cubicBezTo>
                  <a:pt x="1001" y="150"/>
                  <a:pt x="1038" y="141"/>
                  <a:pt x="1038" y="141"/>
                </a:cubicBezTo>
                <a:cubicBezTo>
                  <a:pt x="1016" y="139"/>
                  <a:pt x="991" y="146"/>
                  <a:pt x="972" y="135"/>
                </a:cubicBezTo>
                <a:cubicBezTo>
                  <a:pt x="963" y="130"/>
                  <a:pt x="988" y="123"/>
                  <a:pt x="996" y="117"/>
                </a:cubicBezTo>
                <a:cubicBezTo>
                  <a:pt x="1025" y="97"/>
                  <a:pt x="1024" y="100"/>
                  <a:pt x="1056" y="87"/>
                </a:cubicBezTo>
                <a:cubicBezTo>
                  <a:pt x="854" y="62"/>
                  <a:pt x="927" y="76"/>
                  <a:pt x="834" y="57"/>
                </a:cubicBezTo>
                <a:cubicBezTo>
                  <a:pt x="849" y="13"/>
                  <a:pt x="892" y="32"/>
                  <a:pt x="834" y="9"/>
                </a:cubicBezTo>
                <a:cubicBezTo>
                  <a:pt x="847" y="60"/>
                  <a:pt x="828" y="14"/>
                  <a:pt x="858" y="39"/>
                </a:cubicBezTo>
                <a:cubicBezTo>
                  <a:pt x="866" y="45"/>
                  <a:pt x="869" y="56"/>
                  <a:pt x="876" y="63"/>
                </a:cubicBezTo>
                <a:cubicBezTo>
                  <a:pt x="885" y="72"/>
                  <a:pt x="912" y="81"/>
                  <a:pt x="912" y="81"/>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71" name="Freeform 31"/>
          <p:cNvSpPr>
            <a:spLocks/>
          </p:cNvSpPr>
          <p:nvPr/>
        </p:nvSpPr>
        <p:spPr bwMode="auto">
          <a:xfrm>
            <a:off x="828675" y="3924300"/>
            <a:ext cx="819150" cy="868363"/>
          </a:xfrm>
          <a:custGeom>
            <a:avLst/>
            <a:gdLst>
              <a:gd name="T0" fmla="*/ 0 w 516"/>
              <a:gd name="T1" fmla="*/ 444 h 547"/>
              <a:gd name="T2" fmla="*/ 60 w 516"/>
              <a:gd name="T3" fmla="*/ 546 h 547"/>
              <a:gd name="T4" fmla="*/ 108 w 516"/>
              <a:gd name="T5" fmla="*/ 540 h 547"/>
              <a:gd name="T6" fmla="*/ 90 w 516"/>
              <a:gd name="T7" fmla="*/ 468 h 547"/>
              <a:gd name="T8" fmla="*/ 96 w 516"/>
              <a:gd name="T9" fmla="*/ 444 h 547"/>
              <a:gd name="T10" fmla="*/ 114 w 516"/>
              <a:gd name="T11" fmla="*/ 438 h 547"/>
              <a:gd name="T12" fmla="*/ 168 w 516"/>
              <a:gd name="T13" fmla="*/ 408 h 547"/>
              <a:gd name="T14" fmla="*/ 192 w 516"/>
              <a:gd name="T15" fmla="*/ 330 h 547"/>
              <a:gd name="T16" fmla="*/ 234 w 516"/>
              <a:gd name="T17" fmla="*/ 378 h 547"/>
              <a:gd name="T18" fmla="*/ 240 w 516"/>
              <a:gd name="T19" fmla="*/ 396 h 547"/>
              <a:gd name="T20" fmla="*/ 276 w 516"/>
              <a:gd name="T21" fmla="*/ 420 h 547"/>
              <a:gd name="T22" fmla="*/ 300 w 516"/>
              <a:gd name="T23" fmla="*/ 414 h 547"/>
              <a:gd name="T24" fmla="*/ 312 w 516"/>
              <a:gd name="T25" fmla="*/ 396 h 547"/>
              <a:gd name="T26" fmla="*/ 324 w 516"/>
              <a:gd name="T27" fmla="*/ 414 h 547"/>
              <a:gd name="T28" fmla="*/ 360 w 516"/>
              <a:gd name="T29" fmla="*/ 438 h 547"/>
              <a:gd name="T30" fmla="*/ 432 w 516"/>
              <a:gd name="T31" fmla="*/ 390 h 547"/>
              <a:gd name="T32" fmla="*/ 378 w 516"/>
              <a:gd name="T33" fmla="*/ 306 h 547"/>
              <a:gd name="T34" fmla="*/ 342 w 516"/>
              <a:gd name="T35" fmla="*/ 342 h 547"/>
              <a:gd name="T36" fmla="*/ 294 w 516"/>
              <a:gd name="T37" fmla="*/ 270 h 547"/>
              <a:gd name="T38" fmla="*/ 252 w 516"/>
              <a:gd name="T39" fmla="*/ 216 h 547"/>
              <a:gd name="T40" fmla="*/ 282 w 516"/>
              <a:gd name="T41" fmla="*/ 180 h 547"/>
              <a:gd name="T42" fmla="*/ 276 w 516"/>
              <a:gd name="T43" fmla="*/ 78 h 547"/>
              <a:gd name="T44" fmla="*/ 282 w 516"/>
              <a:gd name="T45" fmla="*/ 48 h 547"/>
              <a:gd name="T46" fmla="*/ 336 w 516"/>
              <a:gd name="T47" fmla="*/ 36 h 547"/>
              <a:gd name="T48" fmla="*/ 516 w 516"/>
              <a:gd name="T49" fmla="*/ 6 h 547"/>
              <a:gd name="T50" fmla="*/ 414 w 516"/>
              <a:gd name="T51" fmla="*/ 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6" h="547">
                <a:moveTo>
                  <a:pt x="0" y="444"/>
                </a:moveTo>
                <a:cubicBezTo>
                  <a:pt x="17" y="496"/>
                  <a:pt x="3" y="527"/>
                  <a:pt x="60" y="546"/>
                </a:cubicBezTo>
                <a:cubicBezTo>
                  <a:pt x="76" y="544"/>
                  <a:pt x="93" y="547"/>
                  <a:pt x="108" y="540"/>
                </a:cubicBezTo>
                <a:cubicBezTo>
                  <a:pt x="128" y="531"/>
                  <a:pt x="99" y="482"/>
                  <a:pt x="90" y="468"/>
                </a:cubicBezTo>
                <a:cubicBezTo>
                  <a:pt x="92" y="460"/>
                  <a:pt x="91" y="450"/>
                  <a:pt x="96" y="444"/>
                </a:cubicBezTo>
                <a:cubicBezTo>
                  <a:pt x="100" y="439"/>
                  <a:pt x="108" y="441"/>
                  <a:pt x="114" y="438"/>
                </a:cubicBezTo>
                <a:cubicBezTo>
                  <a:pt x="176" y="404"/>
                  <a:pt x="127" y="422"/>
                  <a:pt x="168" y="408"/>
                </a:cubicBezTo>
                <a:cubicBezTo>
                  <a:pt x="186" y="380"/>
                  <a:pt x="187" y="365"/>
                  <a:pt x="192" y="330"/>
                </a:cubicBezTo>
                <a:cubicBezTo>
                  <a:pt x="220" y="372"/>
                  <a:pt x="204" y="358"/>
                  <a:pt x="234" y="378"/>
                </a:cubicBezTo>
                <a:cubicBezTo>
                  <a:pt x="236" y="384"/>
                  <a:pt x="236" y="392"/>
                  <a:pt x="240" y="396"/>
                </a:cubicBezTo>
                <a:cubicBezTo>
                  <a:pt x="250" y="406"/>
                  <a:pt x="276" y="420"/>
                  <a:pt x="276" y="420"/>
                </a:cubicBezTo>
                <a:cubicBezTo>
                  <a:pt x="284" y="418"/>
                  <a:pt x="293" y="419"/>
                  <a:pt x="300" y="414"/>
                </a:cubicBezTo>
                <a:cubicBezTo>
                  <a:pt x="306" y="410"/>
                  <a:pt x="305" y="396"/>
                  <a:pt x="312" y="396"/>
                </a:cubicBezTo>
                <a:cubicBezTo>
                  <a:pt x="319" y="396"/>
                  <a:pt x="319" y="408"/>
                  <a:pt x="324" y="414"/>
                </a:cubicBezTo>
                <a:cubicBezTo>
                  <a:pt x="341" y="435"/>
                  <a:pt x="338" y="431"/>
                  <a:pt x="360" y="438"/>
                </a:cubicBezTo>
                <a:cubicBezTo>
                  <a:pt x="429" y="431"/>
                  <a:pt x="419" y="442"/>
                  <a:pt x="432" y="390"/>
                </a:cubicBezTo>
                <a:cubicBezTo>
                  <a:pt x="427" y="322"/>
                  <a:pt x="442" y="293"/>
                  <a:pt x="378" y="306"/>
                </a:cubicBezTo>
                <a:cubicBezTo>
                  <a:pt x="372" y="374"/>
                  <a:pt x="380" y="399"/>
                  <a:pt x="342" y="342"/>
                </a:cubicBezTo>
                <a:cubicBezTo>
                  <a:pt x="334" y="310"/>
                  <a:pt x="321" y="288"/>
                  <a:pt x="294" y="270"/>
                </a:cubicBezTo>
                <a:cubicBezTo>
                  <a:pt x="265" y="227"/>
                  <a:pt x="280" y="244"/>
                  <a:pt x="252" y="216"/>
                </a:cubicBezTo>
                <a:cubicBezTo>
                  <a:pt x="242" y="185"/>
                  <a:pt x="255" y="189"/>
                  <a:pt x="282" y="180"/>
                </a:cubicBezTo>
                <a:cubicBezTo>
                  <a:pt x="293" y="148"/>
                  <a:pt x="280" y="111"/>
                  <a:pt x="276" y="78"/>
                </a:cubicBezTo>
                <a:cubicBezTo>
                  <a:pt x="278" y="68"/>
                  <a:pt x="275" y="55"/>
                  <a:pt x="282" y="48"/>
                </a:cubicBezTo>
                <a:cubicBezTo>
                  <a:pt x="295" y="35"/>
                  <a:pt x="318" y="41"/>
                  <a:pt x="336" y="36"/>
                </a:cubicBezTo>
                <a:cubicBezTo>
                  <a:pt x="400" y="17"/>
                  <a:pt x="445" y="10"/>
                  <a:pt x="516" y="6"/>
                </a:cubicBezTo>
                <a:cubicBezTo>
                  <a:pt x="482" y="4"/>
                  <a:pt x="414" y="0"/>
                  <a:pt x="414"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72" name="Freeform 32"/>
          <p:cNvSpPr>
            <a:spLocks/>
          </p:cNvSpPr>
          <p:nvPr/>
        </p:nvSpPr>
        <p:spPr bwMode="auto">
          <a:xfrm>
            <a:off x="747395" y="3073400"/>
            <a:ext cx="885825" cy="1560512"/>
          </a:xfrm>
          <a:custGeom>
            <a:avLst/>
            <a:gdLst>
              <a:gd name="T0" fmla="*/ 516 w 558"/>
              <a:gd name="T1" fmla="*/ 533 h 983"/>
              <a:gd name="T2" fmla="*/ 558 w 558"/>
              <a:gd name="T3" fmla="*/ 449 h 983"/>
              <a:gd name="T4" fmla="*/ 516 w 558"/>
              <a:gd name="T5" fmla="*/ 425 h 983"/>
              <a:gd name="T6" fmla="*/ 534 w 558"/>
              <a:gd name="T7" fmla="*/ 431 h 983"/>
              <a:gd name="T8" fmla="*/ 492 w 558"/>
              <a:gd name="T9" fmla="*/ 407 h 983"/>
              <a:gd name="T10" fmla="*/ 480 w 558"/>
              <a:gd name="T11" fmla="*/ 437 h 983"/>
              <a:gd name="T12" fmla="*/ 474 w 558"/>
              <a:gd name="T13" fmla="*/ 419 h 983"/>
              <a:gd name="T14" fmla="*/ 438 w 558"/>
              <a:gd name="T15" fmla="*/ 407 h 983"/>
              <a:gd name="T16" fmla="*/ 438 w 558"/>
              <a:gd name="T17" fmla="*/ 467 h 983"/>
              <a:gd name="T18" fmla="*/ 366 w 558"/>
              <a:gd name="T19" fmla="*/ 461 h 983"/>
              <a:gd name="T20" fmla="*/ 360 w 558"/>
              <a:gd name="T21" fmla="*/ 419 h 983"/>
              <a:gd name="T22" fmla="*/ 396 w 558"/>
              <a:gd name="T23" fmla="*/ 395 h 983"/>
              <a:gd name="T24" fmla="*/ 408 w 558"/>
              <a:gd name="T25" fmla="*/ 305 h 983"/>
              <a:gd name="T26" fmla="*/ 462 w 558"/>
              <a:gd name="T27" fmla="*/ 287 h 983"/>
              <a:gd name="T28" fmla="*/ 480 w 558"/>
              <a:gd name="T29" fmla="*/ 281 h 983"/>
              <a:gd name="T30" fmla="*/ 498 w 558"/>
              <a:gd name="T31" fmla="*/ 245 h 983"/>
              <a:gd name="T32" fmla="*/ 414 w 558"/>
              <a:gd name="T33" fmla="*/ 95 h 983"/>
              <a:gd name="T34" fmla="*/ 342 w 558"/>
              <a:gd name="T35" fmla="*/ 71 h 983"/>
              <a:gd name="T36" fmla="*/ 288 w 558"/>
              <a:gd name="T37" fmla="*/ 35 h 983"/>
              <a:gd name="T38" fmla="*/ 252 w 558"/>
              <a:gd name="T39" fmla="*/ 23 h 983"/>
              <a:gd name="T40" fmla="*/ 234 w 558"/>
              <a:gd name="T41" fmla="*/ 17 h 983"/>
              <a:gd name="T42" fmla="*/ 54 w 558"/>
              <a:gd name="T43" fmla="*/ 65 h 983"/>
              <a:gd name="T44" fmla="*/ 36 w 558"/>
              <a:gd name="T45" fmla="*/ 119 h 983"/>
              <a:gd name="T46" fmla="*/ 24 w 558"/>
              <a:gd name="T47" fmla="*/ 155 h 983"/>
              <a:gd name="T48" fmla="*/ 18 w 558"/>
              <a:gd name="T49" fmla="*/ 173 h 983"/>
              <a:gd name="T50" fmla="*/ 30 w 558"/>
              <a:gd name="T51" fmla="*/ 347 h 983"/>
              <a:gd name="T52" fmla="*/ 36 w 558"/>
              <a:gd name="T53" fmla="*/ 383 h 983"/>
              <a:gd name="T54" fmla="*/ 66 w 558"/>
              <a:gd name="T55" fmla="*/ 389 h 983"/>
              <a:gd name="T56" fmla="*/ 42 w 558"/>
              <a:gd name="T57" fmla="*/ 593 h 983"/>
              <a:gd name="T58" fmla="*/ 18 w 558"/>
              <a:gd name="T59" fmla="*/ 647 h 983"/>
              <a:gd name="T60" fmla="*/ 6 w 558"/>
              <a:gd name="T61" fmla="*/ 683 h 983"/>
              <a:gd name="T62" fmla="*/ 0 w 558"/>
              <a:gd name="T63" fmla="*/ 701 h 983"/>
              <a:gd name="T64" fmla="*/ 42 w 558"/>
              <a:gd name="T65" fmla="*/ 845 h 983"/>
              <a:gd name="T66" fmla="*/ 90 w 558"/>
              <a:gd name="T67" fmla="*/ 839 h 983"/>
              <a:gd name="T68" fmla="*/ 108 w 558"/>
              <a:gd name="T69" fmla="*/ 833 h 983"/>
              <a:gd name="T70" fmla="*/ 90 w 558"/>
              <a:gd name="T71" fmla="*/ 695 h 983"/>
              <a:gd name="T72" fmla="*/ 96 w 558"/>
              <a:gd name="T73" fmla="*/ 695 h 983"/>
              <a:gd name="T74" fmla="*/ 144 w 558"/>
              <a:gd name="T75" fmla="*/ 761 h 983"/>
              <a:gd name="T76" fmla="*/ 180 w 558"/>
              <a:gd name="T77" fmla="*/ 767 h 983"/>
              <a:gd name="T78" fmla="*/ 192 w 558"/>
              <a:gd name="T79" fmla="*/ 803 h 983"/>
              <a:gd name="T80" fmla="*/ 198 w 558"/>
              <a:gd name="T81" fmla="*/ 821 h 983"/>
              <a:gd name="T82" fmla="*/ 174 w 558"/>
              <a:gd name="T83" fmla="*/ 851 h 983"/>
              <a:gd name="T84" fmla="*/ 156 w 558"/>
              <a:gd name="T85" fmla="*/ 887 h 983"/>
              <a:gd name="T86" fmla="*/ 90 w 558"/>
              <a:gd name="T87" fmla="*/ 941 h 983"/>
              <a:gd name="T88" fmla="*/ 60 w 558"/>
              <a:gd name="T89" fmla="*/ 983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8" h="983">
                <a:moveTo>
                  <a:pt x="516" y="533"/>
                </a:moveTo>
                <a:cubicBezTo>
                  <a:pt x="525" y="496"/>
                  <a:pt x="525" y="471"/>
                  <a:pt x="558" y="449"/>
                </a:cubicBezTo>
                <a:cubicBezTo>
                  <a:pt x="551" y="419"/>
                  <a:pt x="545" y="415"/>
                  <a:pt x="516" y="425"/>
                </a:cubicBezTo>
                <a:cubicBezTo>
                  <a:pt x="506" y="456"/>
                  <a:pt x="524" y="462"/>
                  <a:pt x="534" y="431"/>
                </a:cubicBezTo>
                <a:cubicBezTo>
                  <a:pt x="526" y="406"/>
                  <a:pt x="518" y="398"/>
                  <a:pt x="492" y="407"/>
                </a:cubicBezTo>
                <a:cubicBezTo>
                  <a:pt x="485" y="417"/>
                  <a:pt x="464" y="486"/>
                  <a:pt x="480" y="437"/>
                </a:cubicBezTo>
                <a:cubicBezTo>
                  <a:pt x="478" y="431"/>
                  <a:pt x="479" y="423"/>
                  <a:pt x="474" y="419"/>
                </a:cubicBezTo>
                <a:cubicBezTo>
                  <a:pt x="464" y="412"/>
                  <a:pt x="438" y="407"/>
                  <a:pt x="438" y="407"/>
                </a:cubicBezTo>
                <a:cubicBezTo>
                  <a:pt x="422" y="432"/>
                  <a:pt x="431" y="439"/>
                  <a:pt x="438" y="467"/>
                </a:cubicBezTo>
                <a:cubicBezTo>
                  <a:pt x="399" y="480"/>
                  <a:pt x="399" y="483"/>
                  <a:pt x="366" y="461"/>
                </a:cubicBezTo>
                <a:cubicBezTo>
                  <a:pt x="357" y="447"/>
                  <a:pt x="344" y="437"/>
                  <a:pt x="360" y="419"/>
                </a:cubicBezTo>
                <a:cubicBezTo>
                  <a:pt x="369" y="408"/>
                  <a:pt x="396" y="395"/>
                  <a:pt x="396" y="395"/>
                </a:cubicBezTo>
                <a:cubicBezTo>
                  <a:pt x="406" y="366"/>
                  <a:pt x="394" y="332"/>
                  <a:pt x="408" y="305"/>
                </a:cubicBezTo>
                <a:cubicBezTo>
                  <a:pt x="408" y="305"/>
                  <a:pt x="453" y="290"/>
                  <a:pt x="462" y="287"/>
                </a:cubicBezTo>
                <a:cubicBezTo>
                  <a:pt x="468" y="285"/>
                  <a:pt x="480" y="281"/>
                  <a:pt x="480" y="281"/>
                </a:cubicBezTo>
                <a:cubicBezTo>
                  <a:pt x="486" y="272"/>
                  <a:pt x="498" y="257"/>
                  <a:pt x="498" y="245"/>
                </a:cubicBezTo>
                <a:cubicBezTo>
                  <a:pt x="498" y="192"/>
                  <a:pt x="466" y="118"/>
                  <a:pt x="414" y="95"/>
                </a:cubicBezTo>
                <a:cubicBezTo>
                  <a:pt x="395" y="87"/>
                  <a:pt x="360" y="83"/>
                  <a:pt x="342" y="71"/>
                </a:cubicBezTo>
                <a:cubicBezTo>
                  <a:pt x="324" y="59"/>
                  <a:pt x="309" y="42"/>
                  <a:pt x="288" y="35"/>
                </a:cubicBezTo>
                <a:cubicBezTo>
                  <a:pt x="276" y="31"/>
                  <a:pt x="264" y="27"/>
                  <a:pt x="252" y="23"/>
                </a:cubicBezTo>
                <a:cubicBezTo>
                  <a:pt x="246" y="21"/>
                  <a:pt x="234" y="17"/>
                  <a:pt x="234" y="17"/>
                </a:cubicBezTo>
                <a:cubicBezTo>
                  <a:pt x="96" y="23"/>
                  <a:pt x="119" y="0"/>
                  <a:pt x="54" y="65"/>
                </a:cubicBezTo>
                <a:cubicBezTo>
                  <a:pt x="30" y="125"/>
                  <a:pt x="52" y="67"/>
                  <a:pt x="36" y="119"/>
                </a:cubicBezTo>
                <a:cubicBezTo>
                  <a:pt x="32" y="131"/>
                  <a:pt x="28" y="143"/>
                  <a:pt x="24" y="155"/>
                </a:cubicBezTo>
                <a:cubicBezTo>
                  <a:pt x="22" y="161"/>
                  <a:pt x="18" y="173"/>
                  <a:pt x="18" y="173"/>
                </a:cubicBezTo>
                <a:cubicBezTo>
                  <a:pt x="22" y="256"/>
                  <a:pt x="21" y="278"/>
                  <a:pt x="30" y="347"/>
                </a:cubicBezTo>
                <a:cubicBezTo>
                  <a:pt x="32" y="359"/>
                  <a:pt x="28" y="374"/>
                  <a:pt x="36" y="383"/>
                </a:cubicBezTo>
                <a:cubicBezTo>
                  <a:pt x="43" y="391"/>
                  <a:pt x="56" y="387"/>
                  <a:pt x="66" y="389"/>
                </a:cubicBezTo>
                <a:cubicBezTo>
                  <a:pt x="62" y="481"/>
                  <a:pt x="74" y="521"/>
                  <a:pt x="42" y="593"/>
                </a:cubicBezTo>
                <a:cubicBezTo>
                  <a:pt x="41" y="596"/>
                  <a:pt x="22" y="638"/>
                  <a:pt x="18" y="647"/>
                </a:cubicBezTo>
                <a:cubicBezTo>
                  <a:pt x="13" y="659"/>
                  <a:pt x="10" y="671"/>
                  <a:pt x="6" y="683"/>
                </a:cubicBezTo>
                <a:cubicBezTo>
                  <a:pt x="4" y="689"/>
                  <a:pt x="0" y="701"/>
                  <a:pt x="0" y="701"/>
                </a:cubicBezTo>
                <a:cubicBezTo>
                  <a:pt x="12" y="750"/>
                  <a:pt x="32" y="796"/>
                  <a:pt x="42" y="845"/>
                </a:cubicBezTo>
                <a:cubicBezTo>
                  <a:pt x="58" y="843"/>
                  <a:pt x="74" y="842"/>
                  <a:pt x="90" y="839"/>
                </a:cubicBezTo>
                <a:cubicBezTo>
                  <a:pt x="96" y="838"/>
                  <a:pt x="107" y="839"/>
                  <a:pt x="108" y="833"/>
                </a:cubicBezTo>
                <a:cubicBezTo>
                  <a:pt x="115" y="796"/>
                  <a:pt x="95" y="733"/>
                  <a:pt x="90" y="695"/>
                </a:cubicBezTo>
                <a:cubicBezTo>
                  <a:pt x="102" y="622"/>
                  <a:pt x="102" y="677"/>
                  <a:pt x="96" y="695"/>
                </a:cubicBezTo>
                <a:cubicBezTo>
                  <a:pt x="104" y="734"/>
                  <a:pt x="105" y="748"/>
                  <a:pt x="144" y="761"/>
                </a:cubicBezTo>
                <a:cubicBezTo>
                  <a:pt x="159" y="756"/>
                  <a:pt x="168" y="748"/>
                  <a:pt x="180" y="767"/>
                </a:cubicBezTo>
                <a:cubicBezTo>
                  <a:pt x="187" y="778"/>
                  <a:pt x="188" y="791"/>
                  <a:pt x="192" y="803"/>
                </a:cubicBezTo>
                <a:cubicBezTo>
                  <a:pt x="194" y="809"/>
                  <a:pt x="198" y="821"/>
                  <a:pt x="198" y="821"/>
                </a:cubicBezTo>
                <a:cubicBezTo>
                  <a:pt x="186" y="856"/>
                  <a:pt x="201" y="824"/>
                  <a:pt x="174" y="851"/>
                </a:cubicBezTo>
                <a:cubicBezTo>
                  <a:pt x="157" y="868"/>
                  <a:pt x="166" y="867"/>
                  <a:pt x="156" y="887"/>
                </a:cubicBezTo>
                <a:cubicBezTo>
                  <a:pt x="142" y="914"/>
                  <a:pt x="118" y="932"/>
                  <a:pt x="90" y="941"/>
                </a:cubicBezTo>
                <a:cubicBezTo>
                  <a:pt x="79" y="957"/>
                  <a:pt x="77" y="974"/>
                  <a:pt x="60" y="983"/>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73" name="Freeform 33"/>
          <p:cNvSpPr>
            <a:spLocks/>
          </p:cNvSpPr>
          <p:nvPr/>
        </p:nvSpPr>
        <p:spPr bwMode="auto">
          <a:xfrm>
            <a:off x="933450" y="3867150"/>
            <a:ext cx="182563" cy="400050"/>
          </a:xfrm>
          <a:custGeom>
            <a:avLst/>
            <a:gdLst>
              <a:gd name="T0" fmla="*/ 42 w 115"/>
              <a:gd name="T1" fmla="*/ 0 h 252"/>
              <a:gd name="T2" fmla="*/ 78 w 115"/>
              <a:gd name="T3" fmla="*/ 36 h 252"/>
              <a:gd name="T4" fmla="*/ 96 w 115"/>
              <a:gd name="T5" fmla="*/ 54 h 252"/>
              <a:gd name="T6" fmla="*/ 114 w 115"/>
              <a:gd name="T7" fmla="*/ 90 h 252"/>
              <a:gd name="T8" fmla="*/ 72 w 115"/>
              <a:gd name="T9" fmla="*/ 222 h 252"/>
              <a:gd name="T10" fmla="*/ 18 w 115"/>
              <a:gd name="T11" fmla="*/ 240 h 252"/>
              <a:gd name="T12" fmla="*/ 0 w 115"/>
              <a:gd name="T13" fmla="*/ 252 h 252"/>
            </a:gdLst>
            <a:ahLst/>
            <a:cxnLst>
              <a:cxn ang="0">
                <a:pos x="T0" y="T1"/>
              </a:cxn>
              <a:cxn ang="0">
                <a:pos x="T2" y="T3"/>
              </a:cxn>
              <a:cxn ang="0">
                <a:pos x="T4" y="T5"/>
              </a:cxn>
              <a:cxn ang="0">
                <a:pos x="T6" y="T7"/>
              </a:cxn>
              <a:cxn ang="0">
                <a:pos x="T8" y="T9"/>
              </a:cxn>
              <a:cxn ang="0">
                <a:pos x="T10" y="T11"/>
              </a:cxn>
              <a:cxn ang="0">
                <a:pos x="T12" y="T13"/>
              </a:cxn>
            </a:cxnLst>
            <a:rect l="0" t="0" r="r" b="b"/>
            <a:pathLst>
              <a:path w="115" h="252">
                <a:moveTo>
                  <a:pt x="42" y="0"/>
                </a:moveTo>
                <a:cubicBezTo>
                  <a:pt x="54" y="12"/>
                  <a:pt x="66" y="24"/>
                  <a:pt x="78" y="36"/>
                </a:cubicBezTo>
                <a:cubicBezTo>
                  <a:pt x="84" y="42"/>
                  <a:pt x="96" y="54"/>
                  <a:pt x="96" y="54"/>
                </a:cubicBezTo>
                <a:cubicBezTo>
                  <a:pt x="100" y="67"/>
                  <a:pt x="113" y="77"/>
                  <a:pt x="114" y="90"/>
                </a:cubicBezTo>
                <a:cubicBezTo>
                  <a:pt x="115" y="105"/>
                  <a:pt x="102" y="212"/>
                  <a:pt x="72" y="222"/>
                </a:cubicBezTo>
                <a:cubicBezTo>
                  <a:pt x="54" y="228"/>
                  <a:pt x="36" y="234"/>
                  <a:pt x="18" y="240"/>
                </a:cubicBezTo>
                <a:cubicBezTo>
                  <a:pt x="11" y="242"/>
                  <a:pt x="0" y="252"/>
                  <a:pt x="0" y="252"/>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74" name="Freeform 34"/>
          <p:cNvSpPr>
            <a:spLocks/>
          </p:cNvSpPr>
          <p:nvPr/>
        </p:nvSpPr>
        <p:spPr bwMode="auto">
          <a:xfrm>
            <a:off x="1114425" y="4105275"/>
            <a:ext cx="104775" cy="28575"/>
          </a:xfrm>
          <a:custGeom>
            <a:avLst/>
            <a:gdLst>
              <a:gd name="T0" fmla="*/ 0 w 66"/>
              <a:gd name="T1" fmla="*/ 18 h 18"/>
              <a:gd name="T2" fmla="*/ 36 w 66"/>
              <a:gd name="T3" fmla="*/ 6 h 18"/>
              <a:gd name="T4" fmla="*/ 66 w 66"/>
              <a:gd name="T5" fmla="*/ 0 h 18"/>
            </a:gdLst>
            <a:ahLst/>
            <a:cxnLst>
              <a:cxn ang="0">
                <a:pos x="T0" y="T1"/>
              </a:cxn>
              <a:cxn ang="0">
                <a:pos x="T2" y="T3"/>
              </a:cxn>
              <a:cxn ang="0">
                <a:pos x="T4" y="T5"/>
              </a:cxn>
            </a:cxnLst>
            <a:rect l="0" t="0" r="r" b="b"/>
            <a:pathLst>
              <a:path w="66" h="18">
                <a:moveTo>
                  <a:pt x="0" y="18"/>
                </a:moveTo>
                <a:cubicBezTo>
                  <a:pt x="12" y="14"/>
                  <a:pt x="24" y="8"/>
                  <a:pt x="36" y="6"/>
                </a:cubicBezTo>
                <a:cubicBezTo>
                  <a:pt x="46" y="4"/>
                  <a:pt x="66" y="0"/>
                  <a:pt x="66"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75" name="Freeform 35"/>
          <p:cNvSpPr>
            <a:spLocks/>
          </p:cNvSpPr>
          <p:nvPr/>
        </p:nvSpPr>
        <p:spPr bwMode="auto">
          <a:xfrm>
            <a:off x="1162050" y="3829050"/>
            <a:ext cx="66675" cy="409575"/>
          </a:xfrm>
          <a:custGeom>
            <a:avLst/>
            <a:gdLst>
              <a:gd name="T0" fmla="*/ 42 w 42"/>
              <a:gd name="T1" fmla="*/ 258 h 258"/>
              <a:gd name="T2" fmla="*/ 30 w 42"/>
              <a:gd name="T3" fmla="*/ 156 h 258"/>
              <a:gd name="T4" fmla="*/ 0 w 42"/>
              <a:gd name="T5" fmla="*/ 0 h 258"/>
            </a:gdLst>
            <a:ahLst/>
            <a:cxnLst>
              <a:cxn ang="0">
                <a:pos x="T0" y="T1"/>
              </a:cxn>
              <a:cxn ang="0">
                <a:pos x="T2" y="T3"/>
              </a:cxn>
              <a:cxn ang="0">
                <a:pos x="T4" y="T5"/>
              </a:cxn>
            </a:cxnLst>
            <a:rect l="0" t="0" r="r" b="b"/>
            <a:pathLst>
              <a:path w="42" h="258">
                <a:moveTo>
                  <a:pt x="42" y="258"/>
                </a:moveTo>
                <a:cubicBezTo>
                  <a:pt x="39" y="220"/>
                  <a:pt x="38" y="191"/>
                  <a:pt x="30" y="156"/>
                </a:cubicBezTo>
                <a:cubicBezTo>
                  <a:pt x="19" y="103"/>
                  <a:pt x="0" y="54"/>
                  <a:pt x="0"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76" name="Freeform 36"/>
          <p:cNvSpPr>
            <a:spLocks/>
          </p:cNvSpPr>
          <p:nvPr/>
        </p:nvSpPr>
        <p:spPr bwMode="auto">
          <a:xfrm>
            <a:off x="1123950" y="3762375"/>
            <a:ext cx="85725" cy="30163"/>
          </a:xfrm>
          <a:custGeom>
            <a:avLst/>
            <a:gdLst>
              <a:gd name="T0" fmla="*/ 0 w 54"/>
              <a:gd name="T1" fmla="*/ 0 h 19"/>
              <a:gd name="T2" fmla="*/ 54 w 54"/>
              <a:gd name="T3" fmla="*/ 12 h 19"/>
            </a:gdLst>
            <a:ahLst/>
            <a:cxnLst>
              <a:cxn ang="0">
                <a:pos x="T0" y="T1"/>
              </a:cxn>
              <a:cxn ang="0">
                <a:pos x="T2" y="T3"/>
              </a:cxn>
            </a:cxnLst>
            <a:rect l="0" t="0" r="r" b="b"/>
            <a:pathLst>
              <a:path w="54" h="19">
                <a:moveTo>
                  <a:pt x="0" y="0"/>
                </a:moveTo>
                <a:cubicBezTo>
                  <a:pt x="28" y="19"/>
                  <a:pt x="11" y="12"/>
                  <a:pt x="54" y="12"/>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77" name="Freeform 37"/>
          <p:cNvSpPr>
            <a:spLocks/>
          </p:cNvSpPr>
          <p:nvPr/>
        </p:nvSpPr>
        <p:spPr bwMode="auto">
          <a:xfrm>
            <a:off x="828675" y="3498850"/>
            <a:ext cx="612775" cy="382588"/>
          </a:xfrm>
          <a:custGeom>
            <a:avLst/>
            <a:gdLst>
              <a:gd name="T0" fmla="*/ 0 w 386"/>
              <a:gd name="T1" fmla="*/ 232 h 241"/>
              <a:gd name="T2" fmla="*/ 96 w 386"/>
              <a:gd name="T3" fmla="*/ 196 h 241"/>
              <a:gd name="T4" fmla="*/ 90 w 386"/>
              <a:gd name="T5" fmla="*/ 88 h 241"/>
              <a:gd name="T6" fmla="*/ 246 w 386"/>
              <a:gd name="T7" fmla="*/ 100 h 241"/>
              <a:gd name="T8" fmla="*/ 288 w 386"/>
              <a:gd name="T9" fmla="*/ 130 h 241"/>
              <a:gd name="T10" fmla="*/ 294 w 386"/>
              <a:gd name="T11" fmla="*/ 148 h 241"/>
              <a:gd name="T12" fmla="*/ 306 w 386"/>
              <a:gd name="T13" fmla="*/ 130 h 241"/>
              <a:gd name="T14" fmla="*/ 336 w 386"/>
              <a:gd name="T15" fmla="*/ 82 h 241"/>
              <a:gd name="T16" fmla="*/ 312 w 386"/>
              <a:gd name="T17" fmla="*/ 88 h 241"/>
              <a:gd name="T18" fmla="*/ 306 w 386"/>
              <a:gd name="T19" fmla="*/ 70 h 241"/>
              <a:gd name="T20" fmla="*/ 288 w 386"/>
              <a:gd name="T21" fmla="*/ 106 h 241"/>
              <a:gd name="T22" fmla="*/ 306 w 386"/>
              <a:gd name="T23" fmla="*/ 100 h 241"/>
              <a:gd name="T24" fmla="*/ 300 w 386"/>
              <a:gd name="T25" fmla="*/ 100 h 241"/>
              <a:gd name="T26" fmla="*/ 306 w 386"/>
              <a:gd name="T27" fmla="*/ 82 h 241"/>
              <a:gd name="T28" fmla="*/ 324 w 386"/>
              <a:gd name="T29" fmla="*/ 64 h 241"/>
              <a:gd name="T30" fmla="*/ 348 w 386"/>
              <a:gd name="T31" fmla="*/ 34 h 241"/>
              <a:gd name="T32" fmla="*/ 312 w 386"/>
              <a:gd name="T33" fmla="*/ 64 h 241"/>
              <a:gd name="T34" fmla="*/ 372 w 386"/>
              <a:gd name="T35" fmla="*/ 10 h 241"/>
              <a:gd name="T36" fmla="*/ 336 w 386"/>
              <a:gd name="T37" fmla="*/ 46 h 241"/>
              <a:gd name="T38" fmla="*/ 318 w 386"/>
              <a:gd name="T39" fmla="*/ 58 h 241"/>
              <a:gd name="T40" fmla="*/ 354 w 386"/>
              <a:gd name="T41" fmla="*/ 22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6" h="241">
                <a:moveTo>
                  <a:pt x="0" y="232"/>
                </a:moveTo>
                <a:cubicBezTo>
                  <a:pt x="47" y="228"/>
                  <a:pt x="81" y="241"/>
                  <a:pt x="96" y="196"/>
                </a:cubicBezTo>
                <a:cubicBezTo>
                  <a:pt x="91" y="159"/>
                  <a:pt x="81" y="124"/>
                  <a:pt x="90" y="88"/>
                </a:cubicBezTo>
                <a:cubicBezTo>
                  <a:pt x="141" y="139"/>
                  <a:pt x="181" y="111"/>
                  <a:pt x="246" y="100"/>
                </a:cubicBezTo>
                <a:cubicBezTo>
                  <a:pt x="278" y="111"/>
                  <a:pt x="256" y="119"/>
                  <a:pt x="288" y="130"/>
                </a:cubicBezTo>
                <a:cubicBezTo>
                  <a:pt x="290" y="136"/>
                  <a:pt x="288" y="148"/>
                  <a:pt x="294" y="148"/>
                </a:cubicBezTo>
                <a:cubicBezTo>
                  <a:pt x="301" y="148"/>
                  <a:pt x="302" y="136"/>
                  <a:pt x="306" y="130"/>
                </a:cubicBezTo>
                <a:cubicBezTo>
                  <a:pt x="307" y="129"/>
                  <a:pt x="340" y="88"/>
                  <a:pt x="336" y="82"/>
                </a:cubicBezTo>
                <a:cubicBezTo>
                  <a:pt x="331" y="75"/>
                  <a:pt x="320" y="86"/>
                  <a:pt x="312" y="88"/>
                </a:cubicBezTo>
                <a:cubicBezTo>
                  <a:pt x="310" y="82"/>
                  <a:pt x="312" y="70"/>
                  <a:pt x="306" y="70"/>
                </a:cubicBezTo>
                <a:cubicBezTo>
                  <a:pt x="305" y="70"/>
                  <a:pt x="284" y="102"/>
                  <a:pt x="288" y="106"/>
                </a:cubicBezTo>
                <a:cubicBezTo>
                  <a:pt x="292" y="110"/>
                  <a:pt x="300" y="102"/>
                  <a:pt x="306" y="100"/>
                </a:cubicBezTo>
                <a:cubicBezTo>
                  <a:pt x="364" y="42"/>
                  <a:pt x="310" y="97"/>
                  <a:pt x="300" y="100"/>
                </a:cubicBezTo>
                <a:cubicBezTo>
                  <a:pt x="294" y="102"/>
                  <a:pt x="302" y="87"/>
                  <a:pt x="306" y="82"/>
                </a:cubicBezTo>
                <a:cubicBezTo>
                  <a:pt x="311" y="75"/>
                  <a:pt x="318" y="70"/>
                  <a:pt x="324" y="64"/>
                </a:cubicBezTo>
                <a:cubicBezTo>
                  <a:pt x="332" y="54"/>
                  <a:pt x="357" y="25"/>
                  <a:pt x="348" y="34"/>
                </a:cubicBezTo>
                <a:cubicBezTo>
                  <a:pt x="325" y="57"/>
                  <a:pt x="337" y="47"/>
                  <a:pt x="312" y="64"/>
                </a:cubicBezTo>
                <a:cubicBezTo>
                  <a:pt x="335" y="29"/>
                  <a:pt x="318" y="50"/>
                  <a:pt x="372" y="10"/>
                </a:cubicBezTo>
                <a:cubicBezTo>
                  <a:pt x="386" y="0"/>
                  <a:pt x="349" y="35"/>
                  <a:pt x="336" y="46"/>
                </a:cubicBezTo>
                <a:cubicBezTo>
                  <a:pt x="331" y="51"/>
                  <a:pt x="314" y="64"/>
                  <a:pt x="318" y="58"/>
                </a:cubicBezTo>
                <a:cubicBezTo>
                  <a:pt x="328" y="44"/>
                  <a:pt x="342" y="34"/>
                  <a:pt x="354" y="22"/>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78" name="Freeform 38"/>
          <p:cNvSpPr>
            <a:spLocks/>
          </p:cNvSpPr>
          <p:nvPr/>
        </p:nvSpPr>
        <p:spPr bwMode="auto">
          <a:xfrm>
            <a:off x="1143000" y="3703638"/>
            <a:ext cx="149225" cy="39687"/>
          </a:xfrm>
          <a:custGeom>
            <a:avLst/>
            <a:gdLst>
              <a:gd name="T0" fmla="*/ 0 w 94"/>
              <a:gd name="T1" fmla="*/ 19 h 25"/>
              <a:gd name="T2" fmla="*/ 72 w 94"/>
              <a:gd name="T3" fmla="*/ 25 h 25"/>
              <a:gd name="T4" fmla="*/ 84 w 94"/>
              <a:gd name="T5" fmla="*/ 13 h 25"/>
            </a:gdLst>
            <a:ahLst/>
            <a:cxnLst>
              <a:cxn ang="0">
                <a:pos x="T0" y="T1"/>
              </a:cxn>
              <a:cxn ang="0">
                <a:pos x="T2" y="T3"/>
              </a:cxn>
              <a:cxn ang="0">
                <a:pos x="T4" y="T5"/>
              </a:cxn>
            </a:cxnLst>
            <a:rect l="0" t="0" r="r" b="b"/>
            <a:pathLst>
              <a:path w="94" h="25">
                <a:moveTo>
                  <a:pt x="0" y="19"/>
                </a:moveTo>
                <a:cubicBezTo>
                  <a:pt x="58" y="0"/>
                  <a:pt x="20" y="8"/>
                  <a:pt x="72" y="25"/>
                </a:cubicBezTo>
                <a:cubicBezTo>
                  <a:pt x="93" y="18"/>
                  <a:pt x="94" y="23"/>
                  <a:pt x="84" y="13"/>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79" name="Freeform 39"/>
          <p:cNvSpPr>
            <a:spLocks/>
          </p:cNvSpPr>
          <p:nvPr/>
        </p:nvSpPr>
        <p:spPr bwMode="auto">
          <a:xfrm>
            <a:off x="739775" y="4410075"/>
            <a:ext cx="153988" cy="114300"/>
          </a:xfrm>
          <a:custGeom>
            <a:avLst/>
            <a:gdLst>
              <a:gd name="T0" fmla="*/ 32 w 97"/>
              <a:gd name="T1" fmla="*/ 18 h 72"/>
              <a:gd name="T2" fmla="*/ 8 w 97"/>
              <a:gd name="T3" fmla="*/ 72 h 72"/>
              <a:gd name="T4" fmla="*/ 86 w 97"/>
              <a:gd name="T5" fmla="*/ 54 h 72"/>
              <a:gd name="T6" fmla="*/ 86 w 97"/>
              <a:gd name="T7" fmla="*/ 18 h 72"/>
              <a:gd name="T8" fmla="*/ 68 w 97"/>
              <a:gd name="T9" fmla="*/ 0 h 72"/>
            </a:gdLst>
            <a:ahLst/>
            <a:cxnLst>
              <a:cxn ang="0">
                <a:pos x="T0" y="T1"/>
              </a:cxn>
              <a:cxn ang="0">
                <a:pos x="T2" y="T3"/>
              </a:cxn>
              <a:cxn ang="0">
                <a:pos x="T4" y="T5"/>
              </a:cxn>
              <a:cxn ang="0">
                <a:pos x="T6" y="T7"/>
              </a:cxn>
              <a:cxn ang="0">
                <a:pos x="T8" y="T9"/>
              </a:cxn>
            </a:cxnLst>
            <a:rect l="0" t="0" r="r" b="b"/>
            <a:pathLst>
              <a:path w="97" h="72">
                <a:moveTo>
                  <a:pt x="32" y="18"/>
                </a:moveTo>
                <a:cubicBezTo>
                  <a:pt x="0" y="29"/>
                  <a:pt x="2" y="40"/>
                  <a:pt x="8" y="72"/>
                </a:cubicBezTo>
                <a:cubicBezTo>
                  <a:pt x="34" y="65"/>
                  <a:pt x="60" y="63"/>
                  <a:pt x="86" y="54"/>
                </a:cubicBezTo>
                <a:cubicBezTo>
                  <a:pt x="91" y="38"/>
                  <a:pt x="97" y="34"/>
                  <a:pt x="86" y="18"/>
                </a:cubicBezTo>
                <a:cubicBezTo>
                  <a:pt x="81" y="11"/>
                  <a:pt x="68" y="0"/>
                  <a:pt x="68"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80" name="Freeform 40"/>
          <p:cNvSpPr>
            <a:spLocks/>
          </p:cNvSpPr>
          <p:nvPr/>
        </p:nvSpPr>
        <p:spPr bwMode="auto">
          <a:xfrm>
            <a:off x="5457825" y="3400425"/>
            <a:ext cx="142875" cy="1657350"/>
          </a:xfrm>
          <a:custGeom>
            <a:avLst/>
            <a:gdLst>
              <a:gd name="T0" fmla="*/ 78 w 90"/>
              <a:gd name="T1" fmla="*/ 0 h 1044"/>
              <a:gd name="T2" fmla="*/ 24 w 90"/>
              <a:gd name="T3" fmla="*/ 30 h 1044"/>
              <a:gd name="T4" fmla="*/ 0 w 90"/>
              <a:gd name="T5" fmla="*/ 168 h 1044"/>
              <a:gd name="T6" fmla="*/ 42 w 90"/>
              <a:gd name="T7" fmla="*/ 186 h 1044"/>
              <a:gd name="T8" fmla="*/ 90 w 90"/>
              <a:gd name="T9" fmla="*/ 252 h 1044"/>
              <a:gd name="T10" fmla="*/ 48 w 90"/>
              <a:gd name="T11" fmla="*/ 384 h 1044"/>
              <a:gd name="T12" fmla="*/ 36 w 90"/>
              <a:gd name="T13" fmla="*/ 420 h 1044"/>
              <a:gd name="T14" fmla="*/ 30 w 90"/>
              <a:gd name="T15" fmla="*/ 438 h 1044"/>
              <a:gd name="T16" fmla="*/ 48 w 90"/>
              <a:gd name="T17" fmla="*/ 702 h 1044"/>
              <a:gd name="T18" fmla="*/ 48 w 90"/>
              <a:gd name="T19" fmla="*/ 1044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044">
                <a:moveTo>
                  <a:pt x="78" y="0"/>
                </a:moveTo>
                <a:cubicBezTo>
                  <a:pt x="58" y="7"/>
                  <a:pt x="24" y="30"/>
                  <a:pt x="24" y="30"/>
                </a:cubicBezTo>
                <a:cubicBezTo>
                  <a:pt x="9" y="76"/>
                  <a:pt x="28" y="126"/>
                  <a:pt x="0" y="168"/>
                </a:cubicBezTo>
                <a:cubicBezTo>
                  <a:pt x="10" y="198"/>
                  <a:pt x="14" y="205"/>
                  <a:pt x="42" y="186"/>
                </a:cubicBezTo>
                <a:cubicBezTo>
                  <a:pt x="77" y="198"/>
                  <a:pt x="82" y="219"/>
                  <a:pt x="90" y="252"/>
                </a:cubicBezTo>
                <a:cubicBezTo>
                  <a:pt x="75" y="296"/>
                  <a:pt x="63" y="340"/>
                  <a:pt x="48" y="384"/>
                </a:cubicBezTo>
                <a:cubicBezTo>
                  <a:pt x="44" y="396"/>
                  <a:pt x="40" y="408"/>
                  <a:pt x="36" y="420"/>
                </a:cubicBezTo>
                <a:cubicBezTo>
                  <a:pt x="34" y="426"/>
                  <a:pt x="30" y="438"/>
                  <a:pt x="30" y="438"/>
                </a:cubicBezTo>
                <a:cubicBezTo>
                  <a:pt x="23" y="530"/>
                  <a:pt x="35" y="612"/>
                  <a:pt x="48" y="702"/>
                </a:cubicBezTo>
                <a:cubicBezTo>
                  <a:pt x="35" y="816"/>
                  <a:pt x="48" y="930"/>
                  <a:pt x="48" y="1044"/>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81" name="Freeform 41"/>
          <p:cNvSpPr>
            <a:spLocks/>
          </p:cNvSpPr>
          <p:nvPr/>
        </p:nvSpPr>
        <p:spPr bwMode="auto">
          <a:xfrm>
            <a:off x="5562600" y="3705225"/>
            <a:ext cx="465138" cy="1458913"/>
          </a:xfrm>
          <a:custGeom>
            <a:avLst/>
            <a:gdLst>
              <a:gd name="T0" fmla="*/ 0 w 293"/>
              <a:gd name="T1" fmla="*/ 852 h 919"/>
              <a:gd name="T2" fmla="*/ 6 w 293"/>
              <a:gd name="T3" fmla="*/ 876 h 919"/>
              <a:gd name="T4" fmla="*/ 48 w 293"/>
              <a:gd name="T5" fmla="*/ 888 h 919"/>
              <a:gd name="T6" fmla="*/ 120 w 293"/>
              <a:gd name="T7" fmla="*/ 894 h 919"/>
              <a:gd name="T8" fmla="*/ 162 w 293"/>
              <a:gd name="T9" fmla="*/ 888 h 919"/>
              <a:gd name="T10" fmla="*/ 144 w 293"/>
              <a:gd name="T11" fmla="*/ 876 h 919"/>
              <a:gd name="T12" fmla="*/ 150 w 293"/>
              <a:gd name="T13" fmla="*/ 858 h 919"/>
              <a:gd name="T14" fmla="*/ 234 w 293"/>
              <a:gd name="T15" fmla="*/ 828 h 919"/>
              <a:gd name="T16" fmla="*/ 180 w 293"/>
              <a:gd name="T17" fmla="*/ 738 h 919"/>
              <a:gd name="T18" fmla="*/ 198 w 293"/>
              <a:gd name="T19" fmla="*/ 420 h 919"/>
              <a:gd name="T20" fmla="*/ 162 w 293"/>
              <a:gd name="T21" fmla="*/ 366 h 919"/>
              <a:gd name="T22" fmla="*/ 162 w 293"/>
              <a:gd name="T23" fmla="*/ 276 h 919"/>
              <a:gd name="T24" fmla="*/ 198 w 293"/>
              <a:gd name="T25" fmla="*/ 288 h 919"/>
              <a:gd name="T26" fmla="*/ 216 w 293"/>
              <a:gd name="T27" fmla="*/ 294 h 919"/>
              <a:gd name="T28" fmla="*/ 192 w 293"/>
              <a:gd name="T29" fmla="*/ 96 h 919"/>
              <a:gd name="T30" fmla="*/ 144 w 293"/>
              <a:gd name="T31" fmla="*/ 60 h 919"/>
              <a:gd name="T32" fmla="*/ 144 w 293"/>
              <a:gd name="T33" fmla="*/ 0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3" h="919">
                <a:moveTo>
                  <a:pt x="0" y="852"/>
                </a:moveTo>
                <a:cubicBezTo>
                  <a:pt x="2" y="860"/>
                  <a:pt x="1" y="870"/>
                  <a:pt x="6" y="876"/>
                </a:cubicBezTo>
                <a:cubicBezTo>
                  <a:pt x="15" y="887"/>
                  <a:pt x="34" y="886"/>
                  <a:pt x="48" y="888"/>
                </a:cubicBezTo>
                <a:cubicBezTo>
                  <a:pt x="72" y="891"/>
                  <a:pt x="96" y="892"/>
                  <a:pt x="120" y="894"/>
                </a:cubicBezTo>
                <a:cubicBezTo>
                  <a:pt x="141" y="915"/>
                  <a:pt x="152" y="919"/>
                  <a:pt x="162" y="888"/>
                </a:cubicBezTo>
                <a:cubicBezTo>
                  <a:pt x="156" y="884"/>
                  <a:pt x="147" y="883"/>
                  <a:pt x="144" y="876"/>
                </a:cubicBezTo>
                <a:cubicBezTo>
                  <a:pt x="142" y="870"/>
                  <a:pt x="145" y="862"/>
                  <a:pt x="150" y="858"/>
                </a:cubicBezTo>
                <a:cubicBezTo>
                  <a:pt x="166" y="847"/>
                  <a:pt x="215" y="833"/>
                  <a:pt x="234" y="828"/>
                </a:cubicBezTo>
                <a:cubicBezTo>
                  <a:pt x="214" y="798"/>
                  <a:pt x="199" y="767"/>
                  <a:pt x="180" y="738"/>
                </a:cubicBezTo>
                <a:cubicBezTo>
                  <a:pt x="158" y="649"/>
                  <a:pt x="166" y="515"/>
                  <a:pt x="198" y="420"/>
                </a:cubicBezTo>
                <a:cubicBezTo>
                  <a:pt x="190" y="396"/>
                  <a:pt x="180" y="384"/>
                  <a:pt x="162" y="366"/>
                </a:cubicBezTo>
                <a:cubicBezTo>
                  <a:pt x="149" y="328"/>
                  <a:pt x="149" y="315"/>
                  <a:pt x="162" y="276"/>
                </a:cubicBezTo>
                <a:cubicBezTo>
                  <a:pt x="174" y="280"/>
                  <a:pt x="186" y="284"/>
                  <a:pt x="198" y="288"/>
                </a:cubicBezTo>
                <a:cubicBezTo>
                  <a:pt x="204" y="290"/>
                  <a:pt x="216" y="294"/>
                  <a:pt x="216" y="294"/>
                </a:cubicBezTo>
                <a:cubicBezTo>
                  <a:pt x="293" y="268"/>
                  <a:pt x="244" y="131"/>
                  <a:pt x="192" y="96"/>
                </a:cubicBezTo>
                <a:cubicBezTo>
                  <a:pt x="178" y="74"/>
                  <a:pt x="165" y="74"/>
                  <a:pt x="144" y="60"/>
                </a:cubicBezTo>
                <a:cubicBezTo>
                  <a:pt x="137" y="38"/>
                  <a:pt x="144" y="23"/>
                  <a:pt x="144"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82" name="Freeform 42"/>
          <p:cNvSpPr>
            <a:spLocks/>
          </p:cNvSpPr>
          <p:nvPr/>
        </p:nvSpPr>
        <p:spPr bwMode="auto">
          <a:xfrm>
            <a:off x="5486400" y="3400425"/>
            <a:ext cx="388938" cy="342900"/>
          </a:xfrm>
          <a:custGeom>
            <a:avLst/>
            <a:gdLst>
              <a:gd name="T0" fmla="*/ 192 w 245"/>
              <a:gd name="T1" fmla="*/ 216 h 216"/>
              <a:gd name="T2" fmla="*/ 210 w 245"/>
              <a:gd name="T3" fmla="*/ 114 h 216"/>
              <a:gd name="T4" fmla="*/ 90 w 245"/>
              <a:gd name="T5" fmla="*/ 0 h 216"/>
              <a:gd name="T6" fmla="*/ 0 w 245"/>
              <a:gd name="T7" fmla="*/ 36 h 216"/>
            </a:gdLst>
            <a:ahLst/>
            <a:cxnLst>
              <a:cxn ang="0">
                <a:pos x="T0" y="T1"/>
              </a:cxn>
              <a:cxn ang="0">
                <a:pos x="T2" y="T3"/>
              </a:cxn>
              <a:cxn ang="0">
                <a:pos x="T4" y="T5"/>
              </a:cxn>
              <a:cxn ang="0">
                <a:pos x="T6" y="T7"/>
              </a:cxn>
            </a:cxnLst>
            <a:rect l="0" t="0" r="r" b="b"/>
            <a:pathLst>
              <a:path w="245" h="216">
                <a:moveTo>
                  <a:pt x="192" y="216"/>
                </a:moveTo>
                <a:cubicBezTo>
                  <a:pt x="180" y="179"/>
                  <a:pt x="167" y="128"/>
                  <a:pt x="210" y="114"/>
                </a:cubicBezTo>
                <a:cubicBezTo>
                  <a:pt x="245" y="9"/>
                  <a:pt x="163" y="6"/>
                  <a:pt x="90" y="0"/>
                </a:cubicBezTo>
                <a:cubicBezTo>
                  <a:pt x="58" y="5"/>
                  <a:pt x="16" y="3"/>
                  <a:pt x="0" y="36"/>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83" name="Freeform 43"/>
          <p:cNvSpPr>
            <a:spLocks/>
          </p:cNvSpPr>
          <p:nvPr/>
        </p:nvSpPr>
        <p:spPr bwMode="auto">
          <a:xfrm>
            <a:off x="5594350" y="3521075"/>
            <a:ext cx="66675" cy="100013"/>
          </a:xfrm>
          <a:custGeom>
            <a:avLst/>
            <a:gdLst>
              <a:gd name="T0" fmla="*/ 22 w 42"/>
              <a:gd name="T1" fmla="*/ 8 h 63"/>
              <a:gd name="T2" fmla="*/ 40 w 42"/>
              <a:gd name="T3" fmla="*/ 50 h 63"/>
              <a:gd name="T4" fmla="*/ 34 w 42"/>
              <a:gd name="T5" fmla="*/ 14 h 63"/>
              <a:gd name="T6" fmla="*/ 22 w 42"/>
              <a:gd name="T7" fmla="*/ 8 h 63"/>
            </a:gdLst>
            <a:ahLst/>
            <a:cxnLst>
              <a:cxn ang="0">
                <a:pos x="T0" y="T1"/>
              </a:cxn>
              <a:cxn ang="0">
                <a:pos x="T2" y="T3"/>
              </a:cxn>
              <a:cxn ang="0">
                <a:pos x="T4" y="T5"/>
              </a:cxn>
              <a:cxn ang="0">
                <a:pos x="T6" y="T7"/>
              </a:cxn>
            </a:cxnLst>
            <a:rect l="0" t="0" r="r" b="b"/>
            <a:pathLst>
              <a:path w="42" h="63">
                <a:moveTo>
                  <a:pt x="22" y="8"/>
                </a:moveTo>
                <a:cubicBezTo>
                  <a:pt x="14" y="32"/>
                  <a:pt x="0" y="63"/>
                  <a:pt x="40" y="50"/>
                </a:cubicBezTo>
                <a:cubicBezTo>
                  <a:pt x="38" y="38"/>
                  <a:pt x="42" y="23"/>
                  <a:pt x="34" y="14"/>
                </a:cubicBezTo>
                <a:cubicBezTo>
                  <a:pt x="23" y="0"/>
                  <a:pt x="6" y="41"/>
                  <a:pt x="22" y="8"/>
                </a:cubicBez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84" name="Freeform 44"/>
          <p:cNvSpPr>
            <a:spLocks/>
          </p:cNvSpPr>
          <p:nvPr/>
        </p:nvSpPr>
        <p:spPr bwMode="auto">
          <a:xfrm>
            <a:off x="5688013" y="3533775"/>
            <a:ext cx="84137" cy="76200"/>
          </a:xfrm>
          <a:custGeom>
            <a:avLst/>
            <a:gdLst>
              <a:gd name="T0" fmla="*/ 17 w 53"/>
              <a:gd name="T1" fmla="*/ 18 h 48"/>
              <a:gd name="T2" fmla="*/ 23 w 53"/>
              <a:gd name="T3" fmla="*/ 36 h 48"/>
              <a:gd name="T4" fmla="*/ 41 w 53"/>
              <a:gd name="T5" fmla="*/ 12 h 48"/>
              <a:gd name="T6" fmla="*/ 23 w 53"/>
              <a:gd name="T7" fmla="*/ 0 h 48"/>
              <a:gd name="T8" fmla="*/ 17 w 53"/>
              <a:gd name="T9" fmla="*/ 18 h 48"/>
            </a:gdLst>
            <a:ahLst/>
            <a:cxnLst>
              <a:cxn ang="0">
                <a:pos x="T0" y="T1"/>
              </a:cxn>
              <a:cxn ang="0">
                <a:pos x="T2" y="T3"/>
              </a:cxn>
              <a:cxn ang="0">
                <a:pos x="T4" y="T5"/>
              </a:cxn>
              <a:cxn ang="0">
                <a:pos x="T6" y="T7"/>
              </a:cxn>
              <a:cxn ang="0">
                <a:pos x="T8" y="T9"/>
              </a:cxn>
            </a:cxnLst>
            <a:rect l="0" t="0" r="r" b="b"/>
            <a:pathLst>
              <a:path w="53" h="48">
                <a:moveTo>
                  <a:pt x="17" y="18"/>
                </a:moveTo>
                <a:cubicBezTo>
                  <a:pt x="19" y="24"/>
                  <a:pt x="17" y="34"/>
                  <a:pt x="23" y="36"/>
                </a:cubicBezTo>
                <a:cubicBezTo>
                  <a:pt x="53" y="48"/>
                  <a:pt x="50" y="23"/>
                  <a:pt x="41" y="12"/>
                </a:cubicBezTo>
                <a:cubicBezTo>
                  <a:pt x="36" y="6"/>
                  <a:pt x="29" y="4"/>
                  <a:pt x="23" y="0"/>
                </a:cubicBezTo>
                <a:cubicBezTo>
                  <a:pt x="0" y="8"/>
                  <a:pt x="1" y="2"/>
                  <a:pt x="17" y="18"/>
                </a:cubicBez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85" name="Freeform 45"/>
          <p:cNvSpPr>
            <a:spLocks/>
          </p:cNvSpPr>
          <p:nvPr/>
        </p:nvSpPr>
        <p:spPr bwMode="auto">
          <a:xfrm>
            <a:off x="5657850" y="3667125"/>
            <a:ext cx="115888" cy="77788"/>
          </a:xfrm>
          <a:custGeom>
            <a:avLst/>
            <a:gdLst>
              <a:gd name="T0" fmla="*/ 24 w 73"/>
              <a:gd name="T1" fmla="*/ 0 h 49"/>
              <a:gd name="T2" fmla="*/ 12 w 73"/>
              <a:gd name="T3" fmla="*/ 18 h 49"/>
              <a:gd name="T4" fmla="*/ 6 w 73"/>
              <a:gd name="T5" fmla="*/ 36 h 49"/>
              <a:gd name="T6" fmla="*/ 24 w 73"/>
              <a:gd name="T7" fmla="*/ 0 h 49"/>
            </a:gdLst>
            <a:ahLst/>
            <a:cxnLst>
              <a:cxn ang="0">
                <a:pos x="T0" y="T1"/>
              </a:cxn>
              <a:cxn ang="0">
                <a:pos x="T2" y="T3"/>
              </a:cxn>
              <a:cxn ang="0">
                <a:pos x="T4" y="T5"/>
              </a:cxn>
              <a:cxn ang="0">
                <a:pos x="T6" y="T7"/>
              </a:cxn>
            </a:cxnLst>
            <a:rect l="0" t="0" r="r" b="b"/>
            <a:pathLst>
              <a:path w="73" h="49">
                <a:moveTo>
                  <a:pt x="24" y="0"/>
                </a:moveTo>
                <a:cubicBezTo>
                  <a:pt x="20" y="6"/>
                  <a:pt x="15" y="12"/>
                  <a:pt x="12" y="18"/>
                </a:cubicBezTo>
                <a:cubicBezTo>
                  <a:pt x="9" y="24"/>
                  <a:pt x="0" y="35"/>
                  <a:pt x="6" y="36"/>
                </a:cubicBezTo>
                <a:cubicBezTo>
                  <a:pt x="73" y="49"/>
                  <a:pt x="33" y="12"/>
                  <a:pt x="24" y="0"/>
                </a:cubicBez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86" name="Freeform 46"/>
          <p:cNvSpPr>
            <a:spLocks/>
          </p:cNvSpPr>
          <p:nvPr/>
        </p:nvSpPr>
        <p:spPr bwMode="auto">
          <a:xfrm>
            <a:off x="5702300" y="3608388"/>
            <a:ext cx="31750" cy="30162"/>
          </a:xfrm>
          <a:custGeom>
            <a:avLst/>
            <a:gdLst>
              <a:gd name="T0" fmla="*/ 2 w 20"/>
              <a:gd name="T1" fmla="*/ 7 h 19"/>
              <a:gd name="T2" fmla="*/ 20 w 20"/>
              <a:gd name="T3" fmla="*/ 13 h 19"/>
              <a:gd name="T4" fmla="*/ 2 w 20"/>
              <a:gd name="T5" fmla="*/ 1 h 19"/>
              <a:gd name="T6" fmla="*/ 2 w 20"/>
              <a:gd name="T7" fmla="*/ 7 h 19"/>
            </a:gdLst>
            <a:ahLst/>
            <a:cxnLst>
              <a:cxn ang="0">
                <a:pos x="T0" y="T1"/>
              </a:cxn>
              <a:cxn ang="0">
                <a:pos x="T2" y="T3"/>
              </a:cxn>
              <a:cxn ang="0">
                <a:pos x="T4" y="T5"/>
              </a:cxn>
              <a:cxn ang="0">
                <a:pos x="T6" y="T7"/>
              </a:cxn>
            </a:cxnLst>
            <a:rect l="0" t="0" r="r" b="b"/>
            <a:pathLst>
              <a:path w="20" h="19">
                <a:moveTo>
                  <a:pt x="2" y="7"/>
                </a:moveTo>
                <a:cubicBezTo>
                  <a:pt x="8" y="9"/>
                  <a:pt x="20" y="19"/>
                  <a:pt x="20" y="13"/>
                </a:cubicBezTo>
                <a:cubicBezTo>
                  <a:pt x="20" y="6"/>
                  <a:pt x="9" y="3"/>
                  <a:pt x="2" y="1"/>
                </a:cubicBezTo>
                <a:cubicBezTo>
                  <a:pt x="0" y="0"/>
                  <a:pt x="2" y="5"/>
                  <a:pt x="2" y="7"/>
                </a:cubicBez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87" name="Freeform 47"/>
          <p:cNvSpPr>
            <a:spLocks/>
          </p:cNvSpPr>
          <p:nvPr/>
        </p:nvSpPr>
        <p:spPr bwMode="auto">
          <a:xfrm>
            <a:off x="5534025" y="4057650"/>
            <a:ext cx="196850" cy="461963"/>
          </a:xfrm>
          <a:custGeom>
            <a:avLst/>
            <a:gdLst>
              <a:gd name="T0" fmla="*/ 90 w 124"/>
              <a:gd name="T1" fmla="*/ 0 h 291"/>
              <a:gd name="T2" fmla="*/ 72 w 124"/>
              <a:gd name="T3" fmla="*/ 78 h 291"/>
              <a:gd name="T4" fmla="*/ 90 w 124"/>
              <a:gd name="T5" fmla="*/ 186 h 291"/>
              <a:gd name="T6" fmla="*/ 120 w 124"/>
              <a:gd name="T7" fmla="*/ 240 h 291"/>
              <a:gd name="T8" fmla="*/ 0 w 124"/>
              <a:gd name="T9" fmla="*/ 276 h 291"/>
            </a:gdLst>
            <a:ahLst/>
            <a:cxnLst>
              <a:cxn ang="0">
                <a:pos x="T0" y="T1"/>
              </a:cxn>
              <a:cxn ang="0">
                <a:pos x="T2" y="T3"/>
              </a:cxn>
              <a:cxn ang="0">
                <a:pos x="T4" y="T5"/>
              </a:cxn>
              <a:cxn ang="0">
                <a:pos x="T6" y="T7"/>
              </a:cxn>
              <a:cxn ang="0">
                <a:pos x="T8" y="T9"/>
              </a:cxn>
            </a:cxnLst>
            <a:rect l="0" t="0" r="r" b="b"/>
            <a:pathLst>
              <a:path w="124" h="291">
                <a:moveTo>
                  <a:pt x="90" y="0"/>
                </a:moveTo>
                <a:cubicBezTo>
                  <a:pt x="74" y="49"/>
                  <a:pt x="80" y="23"/>
                  <a:pt x="72" y="78"/>
                </a:cubicBezTo>
                <a:cubicBezTo>
                  <a:pt x="75" y="106"/>
                  <a:pt x="74" y="157"/>
                  <a:pt x="90" y="186"/>
                </a:cubicBezTo>
                <a:cubicBezTo>
                  <a:pt x="124" y="248"/>
                  <a:pt x="106" y="199"/>
                  <a:pt x="120" y="240"/>
                </a:cubicBezTo>
                <a:cubicBezTo>
                  <a:pt x="103" y="291"/>
                  <a:pt x="44" y="276"/>
                  <a:pt x="0" y="276"/>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88" name="Freeform 48"/>
          <p:cNvSpPr>
            <a:spLocks/>
          </p:cNvSpPr>
          <p:nvPr/>
        </p:nvSpPr>
        <p:spPr bwMode="auto">
          <a:xfrm>
            <a:off x="5591175" y="4495800"/>
            <a:ext cx="123825" cy="161925"/>
          </a:xfrm>
          <a:custGeom>
            <a:avLst/>
            <a:gdLst>
              <a:gd name="T0" fmla="*/ 0 w 78"/>
              <a:gd name="T1" fmla="*/ 24 h 102"/>
              <a:gd name="T2" fmla="*/ 18 w 78"/>
              <a:gd name="T3" fmla="*/ 102 h 102"/>
              <a:gd name="T4" fmla="*/ 48 w 78"/>
              <a:gd name="T5" fmla="*/ 78 h 102"/>
              <a:gd name="T6" fmla="*/ 42 w 78"/>
              <a:gd name="T7" fmla="*/ 42 h 102"/>
              <a:gd name="T8" fmla="*/ 48 w 78"/>
              <a:gd name="T9" fmla="*/ 102 h 102"/>
              <a:gd name="T10" fmla="*/ 66 w 78"/>
              <a:gd name="T11" fmla="*/ 54 h 102"/>
              <a:gd name="T12" fmla="*/ 54 w 78"/>
              <a:gd name="T13" fmla="*/ 36 h 102"/>
              <a:gd name="T14" fmla="*/ 60 w 78"/>
              <a:gd name="T15" fmla="*/ 54 h 102"/>
              <a:gd name="T16" fmla="*/ 66 w 78"/>
              <a:gd name="T17" fmla="*/ 78 h 102"/>
              <a:gd name="T18" fmla="*/ 72 w 78"/>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102">
                <a:moveTo>
                  <a:pt x="0" y="24"/>
                </a:moveTo>
                <a:cubicBezTo>
                  <a:pt x="9" y="50"/>
                  <a:pt x="11" y="76"/>
                  <a:pt x="18" y="102"/>
                </a:cubicBezTo>
                <a:cubicBezTo>
                  <a:pt x="31" y="98"/>
                  <a:pt x="46" y="97"/>
                  <a:pt x="48" y="78"/>
                </a:cubicBezTo>
                <a:cubicBezTo>
                  <a:pt x="49" y="66"/>
                  <a:pt x="42" y="30"/>
                  <a:pt x="42" y="42"/>
                </a:cubicBezTo>
                <a:cubicBezTo>
                  <a:pt x="42" y="62"/>
                  <a:pt x="46" y="82"/>
                  <a:pt x="48" y="102"/>
                </a:cubicBezTo>
                <a:cubicBezTo>
                  <a:pt x="68" y="89"/>
                  <a:pt x="78" y="79"/>
                  <a:pt x="66" y="54"/>
                </a:cubicBezTo>
                <a:cubicBezTo>
                  <a:pt x="63" y="48"/>
                  <a:pt x="61" y="36"/>
                  <a:pt x="54" y="36"/>
                </a:cubicBezTo>
                <a:cubicBezTo>
                  <a:pt x="48" y="36"/>
                  <a:pt x="58" y="48"/>
                  <a:pt x="60" y="54"/>
                </a:cubicBezTo>
                <a:cubicBezTo>
                  <a:pt x="62" y="62"/>
                  <a:pt x="64" y="70"/>
                  <a:pt x="66" y="78"/>
                </a:cubicBezTo>
                <a:cubicBezTo>
                  <a:pt x="78" y="41"/>
                  <a:pt x="72" y="66"/>
                  <a:pt x="72"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89" name="Freeform 49"/>
          <p:cNvSpPr>
            <a:spLocks/>
          </p:cNvSpPr>
          <p:nvPr/>
        </p:nvSpPr>
        <p:spPr bwMode="auto">
          <a:xfrm>
            <a:off x="5724525" y="4429125"/>
            <a:ext cx="196850" cy="47625"/>
          </a:xfrm>
          <a:custGeom>
            <a:avLst/>
            <a:gdLst>
              <a:gd name="T0" fmla="*/ 0 w 124"/>
              <a:gd name="T1" fmla="*/ 30 h 30"/>
              <a:gd name="T2" fmla="*/ 114 w 124"/>
              <a:gd name="T3" fmla="*/ 0 h 30"/>
              <a:gd name="T4" fmla="*/ 84 w 124"/>
              <a:gd name="T5" fmla="*/ 6 h 30"/>
            </a:gdLst>
            <a:ahLst/>
            <a:cxnLst>
              <a:cxn ang="0">
                <a:pos x="T0" y="T1"/>
              </a:cxn>
              <a:cxn ang="0">
                <a:pos x="T2" y="T3"/>
              </a:cxn>
              <a:cxn ang="0">
                <a:pos x="T4" y="T5"/>
              </a:cxn>
            </a:cxnLst>
            <a:rect l="0" t="0" r="r" b="b"/>
            <a:pathLst>
              <a:path w="124" h="30">
                <a:moveTo>
                  <a:pt x="0" y="30"/>
                </a:moveTo>
                <a:cubicBezTo>
                  <a:pt x="29" y="11"/>
                  <a:pt x="79" y="0"/>
                  <a:pt x="114" y="0"/>
                </a:cubicBezTo>
                <a:cubicBezTo>
                  <a:pt x="124" y="0"/>
                  <a:pt x="94" y="6"/>
                  <a:pt x="84" y="6"/>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90" name="Freeform 50"/>
          <p:cNvSpPr>
            <a:spLocks/>
          </p:cNvSpPr>
          <p:nvPr/>
        </p:nvSpPr>
        <p:spPr bwMode="auto">
          <a:xfrm>
            <a:off x="5772150" y="3867150"/>
            <a:ext cx="76200" cy="400050"/>
          </a:xfrm>
          <a:custGeom>
            <a:avLst/>
            <a:gdLst>
              <a:gd name="T0" fmla="*/ 30 w 48"/>
              <a:gd name="T1" fmla="*/ 252 h 252"/>
              <a:gd name="T2" fmla="*/ 36 w 48"/>
              <a:gd name="T3" fmla="*/ 150 h 252"/>
              <a:gd name="T4" fmla="*/ 48 w 48"/>
              <a:gd name="T5" fmla="*/ 102 h 252"/>
              <a:gd name="T6" fmla="*/ 0 w 48"/>
              <a:gd name="T7" fmla="*/ 0 h 252"/>
            </a:gdLst>
            <a:ahLst/>
            <a:cxnLst>
              <a:cxn ang="0">
                <a:pos x="T0" y="T1"/>
              </a:cxn>
              <a:cxn ang="0">
                <a:pos x="T2" y="T3"/>
              </a:cxn>
              <a:cxn ang="0">
                <a:pos x="T4" y="T5"/>
              </a:cxn>
              <a:cxn ang="0">
                <a:pos x="T6" y="T7"/>
              </a:cxn>
            </a:cxnLst>
            <a:rect l="0" t="0" r="r" b="b"/>
            <a:pathLst>
              <a:path w="48" h="252">
                <a:moveTo>
                  <a:pt x="30" y="252"/>
                </a:moveTo>
                <a:cubicBezTo>
                  <a:pt x="32" y="218"/>
                  <a:pt x="32" y="184"/>
                  <a:pt x="36" y="150"/>
                </a:cubicBezTo>
                <a:cubicBezTo>
                  <a:pt x="38" y="134"/>
                  <a:pt x="48" y="102"/>
                  <a:pt x="48" y="102"/>
                </a:cubicBezTo>
                <a:cubicBezTo>
                  <a:pt x="41" y="36"/>
                  <a:pt x="41" y="41"/>
                  <a:pt x="0"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91" name="Freeform 51"/>
          <p:cNvSpPr>
            <a:spLocks/>
          </p:cNvSpPr>
          <p:nvPr/>
        </p:nvSpPr>
        <p:spPr bwMode="auto">
          <a:xfrm>
            <a:off x="5734050" y="3714750"/>
            <a:ext cx="85725" cy="190500"/>
          </a:xfrm>
          <a:custGeom>
            <a:avLst/>
            <a:gdLst>
              <a:gd name="T0" fmla="*/ 42 w 54"/>
              <a:gd name="T1" fmla="*/ 120 h 120"/>
              <a:gd name="T2" fmla="*/ 12 w 54"/>
              <a:gd name="T3" fmla="*/ 72 h 120"/>
              <a:gd name="T4" fmla="*/ 54 w 54"/>
              <a:gd name="T5" fmla="*/ 36 h 120"/>
              <a:gd name="T6" fmla="*/ 0 w 54"/>
              <a:gd name="T7" fmla="*/ 12 h 120"/>
              <a:gd name="T8" fmla="*/ 36 w 54"/>
              <a:gd name="T9" fmla="*/ 18 h 120"/>
              <a:gd name="T10" fmla="*/ 42 w 54"/>
              <a:gd name="T11" fmla="*/ 36 h 120"/>
              <a:gd name="T12" fmla="*/ 54 w 54"/>
              <a:gd name="T13" fmla="*/ 54 h 120"/>
            </a:gdLst>
            <a:ahLst/>
            <a:cxnLst>
              <a:cxn ang="0">
                <a:pos x="T0" y="T1"/>
              </a:cxn>
              <a:cxn ang="0">
                <a:pos x="T2" y="T3"/>
              </a:cxn>
              <a:cxn ang="0">
                <a:pos x="T4" y="T5"/>
              </a:cxn>
              <a:cxn ang="0">
                <a:pos x="T6" y="T7"/>
              </a:cxn>
              <a:cxn ang="0">
                <a:pos x="T8" y="T9"/>
              </a:cxn>
              <a:cxn ang="0">
                <a:pos x="T10" y="T11"/>
              </a:cxn>
              <a:cxn ang="0">
                <a:pos x="T12" y="T13"/>
              </a:cxn>
            </a:cxnLst>
            <a:rect l="0" t="0" r="r" b="b"/>
            <a:pathLst>
              <a:path w="54" h="120">
                <a:moveTo>
                  <a:pt x="42" y="120"/>
                </a:moveTo>
                <a:cubicBezTo>
                  <a:pt x="28" y="77"/>
                  <a:pt x="41" y="91"/>
                  <a:pt x="12" y="72"/>
                </a:cubicBezTo>
                <a:cubicBezTo>
                  <a:pt x="36" y="64"/>
                  <a:pt x="46" y="60"/>
                  <a:pt x="54" y="36"/>
                </a:cubicBezTo>
                <a:cubicBezTo>
                  <a:pt x="34" y="29"/>
                  <a:pt x="20" y="19"/>
                  <a:pt x="0" y="12"/>
                </a:cubicBezTo>
                <a:cubicBezTo>
                  <a:pt x="17" y="6"/>
                  <a:pt x="21" y="0"/>
                  <a:pt x="36" y="18"/>
                </a:cubicBezTo>
                <a:cubicBezTo>
                  <a:pt x="40" y="23"/>
                  <a:pt x="39" y="30"/>
                  <a:pt x="42" y="36"/>
                </a:cubicBezTo>
                <a:cubicBezTo>
                  <a:pt x="45" y="42"/>
                  <a:pt x="54" y="54"/>
                  <a:pt x="54" y="54"/>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92" name="Freeform 52"/>
          <p:cNvSpPr>
            <a:spLocks/>
          </p:cNvSpPr>
          <p:nvPr/>
        </p:nvSpPr>
        <p:spPr bwMode="auto">
          <a:xfrm>
            <a:off x="5286375" y="3457575"/>
            <a:ext cx="95250" cy="76200"/>
          </a:xfrm>
          <a:custGeom>
            <a:avLst/>
            <a:gdLst>
              <a:gd name="T0" fmla="*/ 60 w 60"/>
              <a:gd name="T1" fmla="*/ 48 h 48"/>
              <a:gd name="T2" fmla="*/ 36 w 60"/>
              <a:gd name="T3" fmla="*/ 24 h 48"/>
              <a:gd name="T4" fmla="*/ 0 w 60"/>
              <a:gd name="T5" fmla="*/ 0 h 48"/>
            </a:gdLst>
            <a:ahLst/>
            <a:cxnLst>
              <a:cxn ang="0">
                <a:pos x="T0" y="T1"/>
              </a:cxn>
              <a:cxn ang="0">
                <a:pos x="T2" y="T3"/>
              </a:cxn>
              <a:cxn ang="0">
                <a:pos x="T4" y="T5"/>
              </a:cxn>
            </a:cxnLst>
            <a:rect l="0" t="0" r="r" b="b"/>
            <a:pathLst>
              <a:path w="60" h="48">
                <a:moveTo>
                  <a:pt x="60" y="48"/>
                </a:moveTo>
                <a:cubicBezTo>
                  <a:pt x="52" y="40"/>
                  <a:pt x="45" y="31"/>
                  <a:pt x="36" y="24"/>
                </a:cubicBezTo>
                <a:cubicBezTo>
                  <a:pt x="25" y="15"/>
                  <a:pt x="0" y="0"/>
                  <a:pt x="0"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93" name="Freeform 53"/>
          <p:cNvSpPr>
            <a:spLocks/>
          </p:cNvSpPr>
          <p:nvPr/>
        </p:nvSpPr>
        <p:spPr bwMode="auto">
          <a:xfrm>
            <a:off x="5476875" y="3181350"/>
            <a:ext cx="22225" cy="180975"/>
          </a:xfrm>
          <a:custGeom>
            <a:avLst/>
            <a:gdLst>
              <a:gd name="T0" fmla="*/ 0 w 14"/>
              <a:gd name="T1" fmla="*/ 114 h 114"/>
              <a:gd name="T2" fmla="*/ 12 w 14"/>
              <a:gd name="T3" fmla="*/ 0 h 114"/>
            </a:gdLst>
            <a:ahLst/>
            <a:cxnLst>
              <a:cxn ang="0">
                <a:pos x="T0" y="T1"/>
              </a:cxn>
              <a:cxn ang="0">
                <a:pos x="T2" y="T3"/>
              </a:cxn>
            </a:cxnLst>
            <a:rect l="0" t="0" r="r" b="b"/>
            <a:pathLst>
              <a:path w="14" h="114">
                <a:moveTo>
                  <a:pt x="0" y="114"/>
                </a:moveTo>
                <a:cubicBezTo>
                  <a:pt x="14" y="72"/>
                  <a:pt x="12" y="51"/>
                  <a:pt x="12"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94" name="Freeform 54"/>
          <p:cNvSpPr>
            <a:spLocks/>
          </p:cNvSpPr>
          <p:nvPr/>
        </p:nvSpPr>
        <p:spPr bwMode="auto">
          <a:xfrm>
            <a:off x="5762625" y="3162300"/>
            <a:ext cx="161925" cy="200025"/>
          </a:xfrm>
          <a:custGeom>
            <a:avLst/>
            <a:gdLst>
              <a:gd name="T0" fmla="*/ 0 w 102"/>
              <a:gd name="T1" fmla="*/ 126 h 126"/>
              <a:gd name="T2" fmla="*/ 72 w 102"/>
              <a:gd name="T3" fmla="*/ 48 h 126"/>
              <a:gd name="T4" fmla="*/ 102 w 102"/>
              <a:gd name="T5" fmla="*/ 0 h 126"/>
            </a:gdLst>
            <a:ahLst/>
            <a:cxnLst>
              <a:cxn ang="0">
                <a:pos x="T0" y="T1"/>
              </a:cxn>
              <a:cxn ang="0">
                <a:pos x="T2" y="T3"/>
              </a:cxn>
              <a:cxn ang="0">
                <a:pos x="T4" y="T5"/>
              </a:cxn>
            </a:cxnLst>
            <a:rect l="0" t="0" r="r" b="b"/>
            <a:pathLst>
              <a:path w="102" h="126">
                <a:moveTo>
                  <a:pt x="0" y="126"/>
                </a:moveTo>
                <a:cubicBezTo>
                  <a:pt x="34" y="106"/>
                  <a:pt x="50" y="80"/>
                  <a:pt x="72" y="48"/>
                </a:cubicBezTo>
                <a:cubicBezTo>
                  <a:pt x="83" y="32"/>
                  <a:pt x="102" y="0"/>
                  <a:pt x="102"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95" name="Freeform 55"/>
          <p:cNvSpPr>
            <a:spLocks/>
          </p:cNvSpPr>
          <p:nvPr/>
        </p:nvSpPr>
        <p:spPr bwMode="auto">
          <a:xfrm>
            <a:off x="5915025" y="3381375"/>
            <a:ext cx="95250" cy="114300"/>
          </a:xfrm>
          <a:custGeom>
            <a:avLst/>
            <a:gdLst>
              <a:gd name="T0" fmla="*/ 0 w 60"/>
              <a:gd name="T1" fmla="*/ 72 h 72"/>
              <a:gd name="T2" fmla="*/ 36 w 60"/>
              <a:gd name="T3" fmla="*/ 24 h 72"/>
              <a:gd name="T4" fmla="*/ 60 w 60"/>
              <a:gd name="T5" fmla="*/ 0 h 72"/>
            </a:gdLst>
            <a:ahLst/>
            <a:cxnLst>
              <a:cxn ang="0">
                <a:pos x="T0" y="T1"/>
              </a:cxn>
              <a:cxn ang="0">
                <a:pos x="T2" y="T3"/>
              </a:cxn>
              <a:cxn ang="0">
                <a:pos x="T4" y="T5"/>
              </a:cxn>
            </a:cxnLst>
            <a:rect l="0" t="0" r="r" b="b"/>
            <a:pathLst>
              <a:path w="60" h="72">
                <a:moveTo>
                  <a:pt x="0" y="72"/>
                </a:moveTo>
                <a:cubicBezTo>
                  <a:pt x="12" y="56"/>
                  <a:pt x="19" y="35"/>
                  <a:pt x="36" y="24"/>
                </a:cubicBezTo>
                <a:cubicBezTo>
                  <a:pt x="58" y="10"/>
                  <a:pt x="51" y="18"/>
                  <a:pt x="60"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96" name="Freeform 56"/>
          <p:cNvSpPr>
            <a:spLocks/>
          </p:cNvSpPr>
          <p:nvPr/>
        </p:nvSpPr>
        <p:spPr bwMode="auto">
          <a:xfrm>
            <a:off x="4343400" y="2133600"/>
            <a:ext cx="555625" cy="819150"/>
          </a:xfrm>
          <a:custGeom>
            <a:avLst/>
            <a:gdLst>
              <a:gd name="T0" fmla="*/ 6 w 350"/>
              <a:gd name="T1" fmla="*/ 6 h 516"/>
              <a:gd name="T2" fmla="*/ 30 w 350"/>
              <a:gd name="T3" fmla="*/ 144 h 516"/>
              <a:gd name="T4" fmla="*/ 42 w 350"/>
              <a:gd name="T5" fmla="*/ 192 h 516"/>
              <a:gd name="T6" fmla="*/ 24 w 350"/>
              <a:gd name="T7" fmla="*/ 348 h 516"/>
              <a:gd name="T8" fmla="*/ 12 w 350"/>
              <a:gd name="T9" fmla="*/ 384 h 516"/>
              <a:gd name="T10" fmla="*/ 6 w 350"/>
              <a:gd name="T11" fmla="*/ 402 h 516"/>
              <a:gd name="T12" fmla="*/ 30 w 350"/>
              <a:gd name="T13" fmla="*/ 396 h 516"/>
              <a:gd name="T14" fmla="*/ 42 w 350"/>
              <a:gd name="T15" fmla="*/ 336 h 516"/>
              <a:gd name="T16" fmla="*/ 72 w 350"/>
              <a:gd name="T17" fmla="*/ 282 h 516"/>
              <a:gd name="T18" fmla="*/ 78 w 350"/>
              <a:gd name="T19" fmla="*/ 240 h 516"/>
              <a:gd name="T20" fmla="*/ 90 w 350"/>
              <a:gd name="T21" fmla="*/ 258 h 516"/>
              <a:gd name="T22" fmla="*/ 126 w 350"/>
              <a:gd name="T23" fmla="*/ 312 h 516"/>
              <a:gd name="T24" fmla="*/ 108 w 350"/>
              <a:gd name="T25" fmla="*/ 426 h 516"/>
              <a:gd name="T26" fmla="*/ 90 w 350"/>
              <a:gd name="T27" fmla="*/ 486 h 516"/>
              <a:gd name="T28" fmla="*/ 126 w 350"/>
              <a:gd name="T29" fmla="*/ 492 h 516"/>
              <a:gd name="T30" fmla="*/ 132 w 350"/>
              <a:gd name="T31" fmla="*/ 450 h 516"/>
              <a:gd name="T32" fmla="*/ 168 w 350"/>
              <a:gd name="T33" fmla="*/ 330 h 516"/>
              <a:gd name="T34" fmla="*/ 264 w 350"/>
              <a:gd name="T35" fmla="*/ 336 h 516"/>
              <a:gd name="T36" fmla="*/ 282 w 350"/>
              <a:gd name="T37" fmla="*/ 378 h 516"/>
              <a:gd name="T38" fmla="*/ 318 w 350"/>
              <a:gd name="T39" fmla="*/ 516 h 516"/>
              <a:gd name="T40" fmla="*/ 276 w 350"/>
              <a:gd name="T41" fmla="*/ 294 h 516"/>
              <a:gd name="T42" fmla="*/ 204 w 350"/>
              <a:gd name="T43" fmla="*/ 186 h 516"/>
              <a:gd name="T44" fmla="*/ 174 w 350"/>
              <a:gd name="T45" fmla="*/ 84 h 516"/>
              <a:gd name="T46" fmla="*/ 168 w 350"/>
              <a:gd name="T47" fmla="*/ 18 h 516"/>
              <a:gd name="T48" fmla="*/ 132 w 350"/>
              <a:gd name="T49" fmla="*/ 6 h 516"/>
              <a:gd name="T50" fmla="*/ 114 w 350"/>
              <a:gd name="T51" fmla="*/ 0 h 516"/>
              <a:gd name="T52" fmla="*/ 6 w 350"/>
              <a:gd name="T53" fmla="*/ 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0" h="516">
                <a:moveTo>
                  <a:pt x="6" y="6"/>
                </a:moveTo>
                <a:cubicBezTo>
                  <a:pt x="17" y="52"/>
                  <a:pt x="20" y="98"/>
                  <a:pt x="30" y="144"/>
                </a:cubicBezTo>
                <a:cubicBezTo>
                  <a:pt x="33" y="160"/>
                  <a:pt x="42" y="192"/>
                  <a:pt x="42" y="192"/>
                </a:cubicBezTo>
                <a:cubicBezTo>
                  <a:pt x="38" y="243"/>
                  <a:pt x="36" y="298"/>
                  <a:pt x="24" y="348"/>
                </a:cubicBezTo>
                <a:cubicBezTo>
                  <a:pt x="21" y="360"/>
                  <a:pt x="16" y="372"/>
                  <a:pt x="12" y="384"/>
                </a:cubicBezTo>
                <a:cubicBezTo>
                  <a:pt x="10" y="390"/>
                  <a:pt x="0" y="404"/>
                  <a:pt x="6" y="402"/>
                </a:cubicBezTo>
                <a:cubicBezTo>
                  <a:pt x="14" y="400"/>
                  <a:pt x="22" y="398"/>
                  <a:pt x="30" y="396"/>
                </a:cubicBezTo>
                <a:cubicBezTo>
                  <a:pt x="31" y="386"/>
                  <a:pt x="34" y="350"/>
                  <a:pt x="42" y="336"/>
                </a:cubicBezTo>
                <a:cubicBezTo>
                  <a:pt x="76" y="274"/>
                  <a:pt x="58" y="323"/>
                  <a:pt x="72" y="282"/>
                </a:cubicBezTo>
                <a:cubicBezTo>
                  <a:pt x="74" y="268"/>
                  <a:pt x="70" y="251"/>
                  <a:pt x="78" y="240"/>
                </a:cubicBezTo>
                <a:cubicBezTo>
                  <a:pt x="82" y="234"/>
                  <a:pt x="85" y="252"/>
                  <a:pt x="90" y="258"/>
                </a:cubicBezTo>
                <a:cubicBezTo>
                  <a:pt x="106" y="278"/>
                  <a:pt x="118" y="287"/>
                  <a:pt x="126" y="312"/>
                </a:cubicBezTo>
                <a:cubicBezTo>
                  <a:pt x="121" y="361"/>
                  <a:pt x="120" y="376"/>
                  <a:pt x="108" y="426"/>
                </a:cubicBezTo>
                <a:cubicBezTo>
                  <a:pt x="103" y="446"/>
                  <a:pt x="90" y="486"/>
                  <a:pt x="90" y="486"/>
                </a:cubicBezTo>
                <a:cubicBezTo>
                  <a:pt x="96" y="490"/>
                  <a:pt x="117" y="511"/>
                  <a:pt x="126" y="492"/>
                </a:cubicBezTo>
                <a:cubicBezTo>
                  <a:pt x="132" y="479"/>
                  <a:pt x="129" y="464"/>
                  <a:pt x="132" y="450"/>
                </a:cubicBezTo>
                <a:cubicBezTo>
                  <a:pt x="141" y="411"/>
                  <a:pt x="155" y="368"/>
                  <a:pt x="168" y="330"/>
                </a:cubicBezTo>
                <a:cubicBezTo>
                  <a:pt x="200" y="332"/>
                  <a:pt x="233" y="329"/>
                  <a:pt x="264" y="336"/>
                </a:cubicBezTo>
                <a:cubicBezTo>
                  <a:pt x="275" y="338"/>
                  <a:pt x="281" y="373"/>
                  <a:pt x="282" y="378"/>
                </a:cubicBezTo>
                <a:cubicBezTo>
                  <a:pt x="293" y="427"/>
                  <a:pt x="273" y="486"/>
                  <a:pt x="318" y="516"/>
                </a:cubicBezTo>
                <a:cubicBezTo>
                  <a:pt x="350" y="467"/>
                  <a:pt x="334" y="333"/>
                  <a:pt x="276" y="294"/>
                </a:cubicBezTo>
                <a:cubicBezTo>
                  <a:pt x="252" y="258"/>
                  <a:pt x="228" y="222"/>
                  <a:pt x="204" y="186"/>
                </a:cubicBezTo>
                <a:cubicBezTo>
                  <a:pt x="187" y="160"/>
                  <a:pt x="184" y="114"/>
                  <a:pt x="174" y="84"/>
                </a:cubicBezTo>
                <a:cubicBezTo>
                  <a:pt x="172" y="62"/>
                  <a:pt x="178" y="37"/>
                  <a:pt x="168" y="18"/>
                </a:cubicBezTo>
                <a:cubicBezTo>
                  <a:pt x="162" y="7"/>
                  <a:pt x="144" y="10"/>
                  <a:pt x="132" y="6"/>
                </a:cubicBezTo>
                <a:cubicBezTo>
                  <a:pt x="126" y="4"/>
                  <a:pt x="114" y="0"/>
                  <a:pt x="114" y="0"/>
                </a:cubicBezTo>
                <a:cubicBezTo>
                  <a:pt x="18" y="6"/>
                  <a:pt x="54" y="6"/>
                  <a:pt x="6" y="6"/>
                </a:cubicBez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98" name="Freeform 58"/>
          <p:cNvSpPr>
            <a:spLocks/>
          </p:cNvSpPr>
          <p:nvPr/>
        </p:nvSpPr>
        <p:spPr bwMode="auto">
          <a:xfrm>
            <a:off x="3048000" y="2133600"/>
            <a:ext cx="555625" cy="819150"/>
          </a:xfrm>
          <a:custGeom>
            <a:avLst/>
            <a:gdLst>
              <a:gd name="T0" fmla="*/ 6 w 350"/>
              <a:gd name="T1" fmla="*/ 6 h 516"/>
              <a:gd name="T2" fmla="*/ 30 w 350"/>
              <a:gd name="T3" fmla="*/ 144 h 516"/>
              <a:gd name="T4" fmla="*/ 42 w 350"/>
              <a:gd name="T5" fmla="*/ 192 h 516"/>
              <a:gd name="T6" fmla="*/ 24 w 350"/>
              <a:gd name="T7" fmla="*/ 348 h 516"/>
              <a:gd name="T8" fmla="*/ 12 w 350"/>
              <a:gd name="T9" fmla="*/ 384 h 516"/>
              <a:gd name="T10" fmla="*/ 6 w 350"/>
              <a:gd name="T11" fmla="*/ 402 h 516"/>
              <a:gd name="T12" fmla="*/ 30 w 350"/>
              <a:gd name="T13" fmla="*/ 396 h 516"/>
              <a:gd name="T14" fmla="*/ 42 w 350"/>
              <a:gd name="T15" fmla="*/ 336 h 516"/>
              <a:gd name="T16" fmla="*/ 72 w 350"/>
              <a:gd name="T17" fmla="*/ 282 h 516"/>
              <a:gd name="T18" fmla="*/ 78 w 350"/>
              <a:gd name="T19" fmla="*/ 240 h 516"/>
              <a:gd name="T20" fmla="*/ 90 w 350"/>
              <a:gd name="T21" fmla="*/ 258 h 516"/>
              <a:gd name="T22" fmla="*/ 126 w 350"/>
              <a:gd name="T23" fmla="*/ 312 h 516"/>
              <a:gd name="T24" fmla="*/ 108 w 350"/>
              <a:gd name="T25" fmla="*/ 426 h 516"/>
              <a:gd name="T26" fmla="*/ 90 w 350"/>
              <a:gd name="T27" fmla="*/ 486 h 516"/>
              <a:gd name="T28" fmla="*/ 126 w 350"/>
              <a:gd name="T29" fmla="*/ 492 h 516"/>
              <a:gd name="T30" fmla="*/ 132 w 350"/>
              <a:gd name="T31" fmla="*/ 450 h 516"/>
              <a:gd name="T32" fmla="*/ 168 w 350"/>
              <a:gd name="T33" fmla="*/ 330 h 516"/>
              <a:gd name="T34" fmla="*/ 264 w 350"/>
              <a:gd name="T35" fmla="*/ 336 h 516"/>
              <a:gd name="T36" fmla="*/ 282 w 350"/>
              <a:gd name="T37" fmla="*/ 378 h 516"/>
              <a:gd name="T38" fmla="*/ 318 w 350"/>
              <a:gd name="T39" fmla="*/ 516 h 516"/>
              <a:gd name="T40" fmla="*/ 276 w 350"/>
              <a:gd name="T41" fmla="*/ 294 h 516"/>
              <a:gd name="T42" fmla="*/ 204 w 350"/>
              <a:gd name="T43" fmla="*/ 186 h 516"/>
              <a:gd name="T44" fmla="*/ 174 w 350"/>
              <a:gd name="T45" fmla="*/ 84 h 516"/>
              <a:gd name="T46" fmla="*/ 168 w 350"/>
              <a:gd name="T47" fmla="*/ 18 h 516"/>
              <a:gd name="T48" fmla="*/ 132 w 350"/>
              <a:gd name="T49" fmla="*/ 6 h 516"/>
              <a:gd name="T50" fmla="*/ 114 w 350"/>
              <a:gd name="T51" fmla="*/ 0 h 516"/>
              <a:gd name="T52" fmla="*/ 6 w 350"/>
              <a:gd name="T53" fmla="*/ 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0" h="516">
                <a:moveTo>
                  <a:pt x="6" y="6"/>
                </a:moveTo>
                <a:cubicBezTo>
                  <a:pt x="17" y="52"/>
                  <a:pt x="20" y="98"/>
                  <a:pt x="30" y="144"/>
                </a:cubicBezTo>
                <a:cubicBezTo>
                  <a:pt x="33" y="160"/>
                  <a:pt x="42" y="192"/>
                  <a:pt x="42" y="192"/>
                </a:cubicBezTo>
                <a:cubicBezTo>
                  <a:pt x="38" y="243"/>
                  <a:pt x="36" y="298"/>
                  <a:pt x="24" y="348"/>
                </a:cubicBezTo>
                <a:cubicBezTo>
                  <a:pt x="21" y="360"/>
                  <a:pt x="16" y="372"/>
                  <a:pt x="12" y="384"/>
                </a:cubicBezTo>
                <a:cubicBezTo>
                  <a:pt x="10" y="390"/>
                  <a:pt x="0" y="404"/>
                  <a:pt x="6" y="402"/>
                </a:cubicBezTo>
                <a:cubicBezTo>
                  <a:pt x="14" y="400"/>
                  <a:pt x="22" y="398"/>
                  <a:pt x="30" y="396"/>
                </a:cubicBezTo>
                <a:cubicBezTo>
                  <a:pt x="31" y="386"/>
                  <a:pt x="34" y="350"/>
                  <a:pt x="42" y="336"/>
                </a:cubicBezTo>
                <a:cubicBezTo>
                  <a:pt x="76" y="274"/>
                  <a:pt x="58" y="323"/>
                  <a:pt x="72" y="282"/>
                </a:cubicBezTo>
                <a:cubicBezTo>
                  <a:pt x="74" y="268"/>
                  <a:pt x="70" y="251"/>
                  <a:pt x="78" y="240"/>
                </a:cubicBezTo>
                <a:cubicBezTo>
                  <a:pt x="82" y="234"/>
                  <a:pt x="85" y="252"/>
                  <a:pt x="90" y="258"/>
                </a:cubicBezTo>
                <a:cubicBezTo>
                  <a:pt x="106" y="278"/>
                  <a:pt x="118" y="287"/>
                  <a:pt x="126" y="312"/>
                </a:cubicBezTo>
                <a:cubicBezTo>
                  <a:pt x="121" y="361"/>
                  <a:pt x="120" y="376"/>
                  <a:pt x="108" y="426"/>
                </a:cubicBezTo>
                <a:cubicBezTo>
                  <a:pt x="103" y="446"/>
                  <a:pt x="90" y="486"/>
                  <a:pt x="90" y="486"/>
                </a:cubicBezTo>
                <a:cubicBezTo>
                  <a:pt x="96" y="490"/>
                  <a:pt x="117" y="511"/>
                  <a:pt x="126" y="492"/>
                </a:cubicBezTo>
                <a:cubicBezTo>
                  <a:pt x="132" y="479"/>
                  <a:pt x="129" y="464"/>
                  <a:pt x="132" y="450"/>
                </a:cubicBezTo>
                <a:cubicBezTo>
                  <a:pt x="141" y="411"/>
                  <a:pt x="155" y="368"/>
                  <a:pt x="168" y="330"/>
                </a:cubicBezTo>
                <a:cubicBezTo>
                  <a:pt x="200" y="332"/>
                  <a:pt x="233" y="329"/>
                  <a:pt x="264" y="336"/>
                </a:cubicBezTo>
                <a:cubicBezTo>
                  <a:pt x="275" y="338"/>
                  <a:pt x="281" y="373"/>
                  <a:pt x="282" y="378"/>
                </a:cubicBezTo>
                <a:cubicBezTo>
                  <a:pt x="293" y="427"/>
                  <a:pt x="273" y="486"/>
                  <a:pt x="318" y="516"/>
                </a:cubicBezTo>
                <a:cubicBezTo>
                  <a:pt x="350" y="467"/>
                  <a:pt x="334" y="333"/>
                  <a:pt x="276" y="294"/>
                </a:cubicBezTo>
                <a:cubicBezTo>
                  <a:pt x="252" y="258"/>
                  <a:pt x="228" y="222"/>
                  <a:pt x="204" y="186"/>
                </a:cubicBezTo>
                <a:cubicBezTo>
                  <a:pt x="187" y="160"/>
                  <a:pt x="184" y="114"/>
                  <a:pt x="174" y="84"/>
                </a:cubicBezTo>
                <a:cubicBezTo>
                  <a:pt x="172" y="62"/>
                  <a:pt x="178" y="37"/>
                  <a:pt x="168" y="18"/>
                </a:cubicBezTo>
                <a:cubicBezTo>
                  <a:pt x="162" y="7"/>
                  <a:pt x="144" y="10"/>
                  <a:pt x="132" y="6"/>
                </a:cubicBezTo>
                <a:cubicBezTo>
                  <a:pt x="126" y="4"/>
                  <a:pt x="114" y="0"/>
                  <a:pt x="114" y="0"/>
                </a:cubicBezTo>
                <a:cubicBezTo>
                  <a:pt x="18" y="6"/>
                  <a:pt x="54" y="6"/>
                  <a:pt x="6" y="6"/>
                </a:cubicBez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099" name="Freeform 59"/>
          <p:cNvSpPr>
            <a:spLocks/>
          </p:cNvSpPr>
          <p:nvPr/>
        </p:nvSpPr>
        <p:spPr bwMode="auto">
          <a:xfrm>
            <a:off x="3733800" y="2133600"/>
            <a:ext cx="555625" cy="819150"/>
          </a:xfrm>
          <a:custGeom>
            <a:avLst/>
            <a:gdLst>
              <a:gd name="T0" fmla="*/ 6 w 350"/>
              <a:gd name="T1" fmla="*/ 6 h 516"/>
              <a:gd name="T2" fmla="*/ 30 w 350"/>
              <a:gd name="T3" fmla="*/ 144 h 516"/>
              <a:gd name="T4" fmla="*/ 42 w 350"/>
              <a:gd name="T5" fmla="*/ 192 h 516"/>
              <a:gd name="T6" fmla="*/ 24 w 350"/>
              <a:gd name="T7" fmla="*/ 348 h 516"/>
              <a:gd name="T8" fmla="*/ 12 w 350"/>
              <a:gd name="T9" fmla="*/ 384 h 516"/>
              <a:gd name="T10" fmla="*/ 6 w 350"/>
              <a:gd name="T11" fmla="*/ 402 h 516"/>
              <a:gd name="T12" fmla="*/ 30 w 350"/>
              <a:gd name="T13" fmla="*/ 396 h 516"/>
              <a:gd name="T14" fmla="*/ 42 w 350"/>
              <a:gd name="T15" fmla="*/ 336 h 516"/>
              <a:gd name="T16" fmla="*/ 72 w 350"/>
              <a:gd name="T17" fmla="*/ 282 h 516"/>
              <a:gd name="T18" fmla="*/ 78 w 350"/>
              <a:gd name="T19" fmla="*/ 240 h 516"/>
              <a:gd name="T20" fmla="*/ 90 w 350"/>
              <a:gd name="T21" fmla="*/ 258 h 516"/>
              <a:gd name="T22" fmla="*/ 126 w 350"/>
              <a:gd name="T23" fmla="*/ 312 h 516"/>
              <a:gd name="T24" fmla="*/ 108 w 350"/>
              <a:gd name="T25" fmla="*/ 426 h 516"/>
              <a:gd name="T26" fmla="*/ 90 w 350"/>
              <a:gd name="T27" fmla="*/ 486 h 516"/>
              <a:gd name="T28" fmla="*/ 126 w 350"/>
              <a:gd name="T29" fmla="*/ 492 h 516"/>
              <a:gd name="T30" fmla="*/ 132 w 350"/>
              <a:gd name="T31" fmla="*/ 450 h 516"/>
              <a:gd name="T32" fmla="*/ 168 w 350"/>
              <a:gd name="T33" fmla="*/ 330 h 516"/>
              <a:gd name="T34" fmla="*/ 264 w 350"/>
              <a:gd name="T35" fmla="*/ 336 h 516"/>
              <a:gd name="T36" fmla="*/ 282 w 350"/>
              <a:gd name="T37" fmla="*/ 378 h 516"/>
              <a:gd name="T38" fmla="*/ 318 w 350"/>
              <a:gd name="T39" fmla="*/ 516 h 516"/>
              <a:gd name="T40" fmla="*/ 276 w 350"/>
              <a:gd name="T41" fmla="*/ 294 h 516"/>
              <a:gd name="T42" fmla="*/ 204 w 350"/>
              <a:gd name="T43" fmla="*/ 186 h 516"/>
              <a:gd name="T44" fmla="*/ 174 w 350"/>
              <a:gd name="T45" fmla="*/ 84 h 516"/>
              <a:gd name="T46" fmla="*/ 168 w 350"/>
              <a:gd name="T47" fmla="*/ 18 h 516"/>
              <a:gd name="T48" fmla="*/ 132 w 350"/>
              <a:gd name="T49" fmla="*/ 6 h 516"/>
              <a:gd name="T50" fmla="*/ 114 w 350"/>
              <a:gd name="T51" fmla="*/ 0 h 516"/>
              <a:gd name="T52" fmla="*/ 6 w 350"/>
              <a:gd name="T53" fmla="*/ 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0" h="516">
                <a:moveTo>
                  <a:pt x="6" y="6"/>
                </a:moveTo>
                <a:cubicBezTo>
                  <a:pt x="17" y="52"/>
                  <a:pt x="20" y="98"/>
                  <a:pt x="30" y="144"/>
                </a:cubicBezTo>
                <a:cubicBezTo>
                  <a:pt x="33" y="160"/>
                  <a:pt x="42" y="192"/>
                  <a:pt x="42" y="192"/>
                </a:cubicBezTo>
                <a:cubicBezTo>
                  <a:pt x="38" y="243"/>
                  <a:pt x="36" y="298"/>
                  <a:pt x="24" y="348"/>
                </a:cubicBezTo>
                <a:cubicBezTo>
                  <a:pt x="21" y="360"/>
                  <a:pt x="16" y="372"/>
                  <a:pt x="12" y="384"/>
                </a:cubicBezTo>
                <a:cubicBezTo>
                  <a:pt x="10" y="390"/>
                  <a:pt x="0" y="404"/>
                  <a:pt x="6" y="402"/>
                </a:cubicBezTo>
                <a:cubicBezTo>
                  <a:pt x="14" y="400"/>
                  <a:pt x="22" y="398"/>
                  <a:pt x="30" y="396"/>
                </a:cubicBezTo>
                <a:cubicBezTo>
                  <a:pt x="31" y="386"/>
                  <a:pt x="34" y="350"/>
                  <a:pt x="42" y="336"/>
                </a:cubicBezTo>
                <a:cubicBezTo>
                  <a:pt x="76" y="274"/>
                  <a:pt x="58" y="323"/>
                  <a:pt x="72" y="282"/>
                </a:cubicBezTo>
                <a:cubicBezTo>
                  <a:pt x="74" y="268"/>
                  <a:pt x="70" y="251"/>
                  <a:pt x="78" y="240"/>
                </a:cubicBezTo>
                <a:cubicBezTo>
                  <a:pt x="82" y="234"/>
                  <a:pt x="85" y="252"/>
                  <a:pt x="90" y="258"/>
                </a:cubicBezTo>
                <a:cubicBezTo>
                  <a:pt x="106" y="278"/>
                  <a:pt x="118" y="287"/>
                  <a:pt x="126" y="312"/>
                </a:cubicBezTo>
                <a:cubicBezTo>
                  <a:pt x="121" y="361"/>
                  <a:pt x="120" y="376"/>
                  <a:pt x="108" y="426"/>
                </a:cubicBezTo>
                <a:cubicBezTo>
                  <a:pt x="103" y="446"/>
                  <a:pt x="90" y="486"/>
                  <a:pt x="90" y="486"/>
                </a:cubicBezTo>
                <a:cubicBezTo>
                  <a:pt x="96" y="490"/>
                  <a:pt x="117" y="511"/>
                  <a:pt x="126" y="492"/>
                </a:cubicBezTo>
                <a:cubicBezTo>
                  <a:pt x="132" y="479"/>
                  <a:pt x="129" y="464"/>
                  <a:pt x="132" y="450"/>
                </a:cubicBezTo>
                <a:cubicBezTo>
                  <a:pt x="141" y="411"/>
                  <a:pt x="155" y="368"/>
                  <a:pt x="168" y="330"/>
                </a:cubicBezTo>
                <a:cubicBezTo>
                  <a:pt x="200" y="332"/>
                  <a:pt x="233" y="329"/>
                  <a:pt x="264" y="336"/>
                </a:cubicBezTo>
                <a:cubicBezTo>
                  <a:pt x="275" y="338"/>
                  <a:pt x="281" y="373"/>
                  <a:pt x="282" y="378"/>
                </a:cubicBezTo>
                <a:cubicBezTo>
                  <a:pt x="293" y="427"/>
                  <a:pt x="273" y="486"/>
                  <a:pt x="318" y="516"/>
                </a:cubicBezTo>
                <a:cubicBezTo>
                  <a:pt x="350" y="467"/>
                  <a:pt x="334" y="333"/>
                  <a:pt x="276" y="294"/>
                </a:cubicBezTo>
                <a:cubicBezTo>
                  <a:pt x="252" y="258"/>
                  <a:pt x="228" y="222"/>
                  <a:pt x="204" y="186"/>
                </a:cubicBezTo>
                <a:cubicBezTo>
                  <a:pt x="187" y="160"/>
                  <a:pt x="184" y="114"/>
                  <a:pt x="174" y="84"/>
                </a:cubicBezTo>
                <a:cubicBezTo>
                  <a:pt x="172" y="62"/>
                  <a:pt x="178" y="37"/>
                  <a:pt x="168" y="18"/>
                </a:cubicBezTo>
                <a:cubicBezTo>
                  <a:pt x="162" y="7"/>
                  <a:pt x="144" y="10"/>
                  <a:pt x="132" y="6"/>
                </a:cubicBezTo>
                <a:cubicBezTo>
                  <a:pt x="126" y="4"/>
                  <a:pt x="114" y="0"/>
                  <a:pt x="114" y="0"/>
                </a:cubicBezTo>
                <a:cubicBezTo>
                  <a:pt x="18" y="6"/>
                  <a:pt x="54" y="6"/>
                  <a:pt x="6" y="6"/>
                </a:cubicBez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100" name="Freeform 60"/>
          <p:cNvSpPr>
            <a:spLocks/>
          </p:cNvSpPr>
          <p:nvPr/>
        </p:nvSpPr>
        <p:spPr bwMode="auto">
          <a:xfrm>
            <a:off x="2362200" y="2209800"/>
            <a:ext cx="555625" cy="819150"/>
          </a:xfrm>
          <a:custGeom>
            <a:avLst/>
            <a:gdLst>
              <a:gd name="T0" fmla="*/ 6 w 350"/>
              <a:gd name="T1" fmla="*/ 6 h 516"/>
              <a:gd name="T2" fmla="*/ 30 w 350"/>
              <a:gd name="T3" fmla="*/ 144 h 516"/>
              <a:gd name="T4" fmla="*/ 42 w 350"/>
              <a:gd name="T5" fmla="*/ 192 h 516"/>
              <a:gd name="T6" fmla="*/ 24 w 350"/>
              <a:gd name="T7" fmla="*/ 348 h 516"/>
              <a:gd name="T8" fmla="*/ 12 w 350"/>
              <a:gd name="T9" fmla="*/ 384 h 516"/>
              <a:gd name="T10" fmla="*/ 6 w 350"/>
              <a:gd name="T11" fmla="*/ 402 h 516"/>
              <a:gd name="T12" fmla="*/ 30 w 350"/>
              <a:gd name="T13" fmla="*/ 396 h 516"/>
              <a:gd name="T14" fmla="*/ 42 w 350"/>
              <a:gd name="T15" fmla="*/ 336 h 516"/>
              <a:gd name="T16" fmla="*/ 72 w 350"/>
              <a:gd name="T17" fmla="*/ 282 h 516"/>
              <a:gd name="T18" fmla="*/ 78 w 350"/>
              <a:gd name="T19" fmla="*/ 240 h 516"/>
              <a:gd name="T20" fmla="*/ 90 w 350"/>
              <a:gd name="T21" fmla="*/ 258 h 516"/>
              <a:gd name="T22" fmla="*/ 126 w 350"/>
              <a:gd name="T23" fmla="*/ 312 h 516"/>
              <a:gd name="T24" fmla="*/ 108 w 350"/>
              <a:gd name="T25" fmla="*/ 426 h 516"/>
              <a:gd name="T26" fmla="*/ 90 w 350"/>
              <a:gd name="T27" fmla="*/ 486 h 516"/>
              <a:gd name="T28" fmla="*/ 126 w 350"/>
              <a:gd name="T29" fmla="*/ 492 h 516"/>
              <a:gd name="T30" fmla="*/ 132 w 350"/>
              <a:gd name="T31" fmla="*/ 450 h 516"/>
              <a:gd name="T32" fmla="*/ 168 w 350"/>
              <a:gd name="T33" fmla="*/ 330 h 516"/>
              <a:gd name="T34" fmla="*/ 264 w 350"/>
              <a:gd name="T35" fmla="*/ 336 h 516"/>
              <a:gd name="T36" fmla="*/ 282 w 350"/>
              <a:gd name="T37" fmla="*/ 378 h 516"/>
              <a:gd name="T38" fmla="*/ 318 w 350"/>
              <a:gd name="T39" fmla="*/ 516 h 516"/>
              <a:gd name="T40" fmla="*/ 276 w 350"/>
              <a:gd name="T41" fmla="*/ 294 h 516"/>
              <a:gd name="T42" fmla="*/ 204 w 350"/>
              <a:gd name="T43" fmla="*/ 186 h 516"/>
              <a:gd name="T44" fmla="*/ 174 w 350"/>
              <a:gd name="T45" fmla="*/ 84 h 516"/>
              <a:gd name="T46" fmla="*/ 168 w 350"/>
              <a:gd name="T47" fmla="*/ 18 h 516"/>
              <a:gd name="T48" fmla="*/ 132 w 350"/>
              <a:gd name="T49" fmla="*/ 6 h 516"/>
              <a:gd name="T50" fmla="*/ 114 w 350"/>
              <a:gd name="T51" fmla="*/ 0 h 516"/>
              <a:gd name="T52" fmla="*/ 6 w 350"/>
              <a:gd name="T53" fmla="*/ 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0" h="516">
                <a:moveTo>
                  <a:pt x="6" y="6"/>
                </a:moveTo>
                <a:cubicBezTo>
                  <a:pt x="17" y="52"/>
                  <a:pt x="20" y="98"/>
                  <a:pt x="30" y="144"/>
                </a:cubicBezTo>
                <a:cubicBezTo>
                  <a:pt x="33" y="160"/>
                  <a:pt x="42" y="192"/>
                  <a:pt x="42" y="192"/>
                </a:cubicBezTo>
                <a:cubicBezTo>
                  <a:pt x="38" y="243"/>
                  <a:pt x="36" y="298"/>
                  <a:pt x="24" y="348"/>
                </a:cubicBezTo>
                <a:cubicBezTo>
                  <a:pt x="21" y="360"/>
                  <a:pt x="16" y="372"/>
                  <a:pt x="12" y="384"/>
                </a:cubicBezTo>
                <a:cubicBezTo>
                  <a:pt x="10" y="390"/>
                  <a:pt x="0" y="404"/>
                  <a:pt x="6" y="402"/>
                </a:cubicBezTo>
                <a:cubicBezTo>
                  <a:pt x="14" y="400"/>
                  <a:pt x="22" y="398"/>
                  <a:pt x="30" y="396"/>
                </a:cubicBezTo>
                <a:cubicBezTo>
                  <a:pt x="31" y="386"/>
                  <a:pt x="34" y="350"/>
                  <a:pt x="42" y="336"/>
                </a:cubicBezTo>
                <a:cubicBezTo>
                  <a:pt x="76" y="274"/>
                  <a:pt x="58" y="323"/>
                  <a:pt x="72" y="282"/>
                </a:cubicBezTo>
                <a:cubicBezTo>
                  <a:pt x="74" y="268"/>
                  <a:pt x="70" y="251"/>
                  <a:pt x="78" y="240"/>
                </a:cubicBezTo>
                <a:cubicBezTo>
                  <a:pt x="82" y="234"/>
                  <a:pt x="85" y="252"/>
                  <a:pt x="90" y="258"/>
                </a:cubicBezTo>
                <a:cubicBezTo>
                  <a:pt x="106" y="278"/>
                  <a:pt x="118" y="287"/>
                  <a:pt x="126" y="312"/>
                </a:cubicBezTo>
                <a:cubicBezTo>
                  <a:pt x="121" y="361"/>
                  <a:pt x="120" y="376"/>
                  <a:pt x="108" y="426"/>
                </a:cubicBezTo>
                <a:cubicBezTo>
                  <a:pt x="103" y="446"/>
                  <a:pt x="90" y="486"/>
                  <a:pt x="90" y="486"/>
                </a:cubicBezTo>
                <a:cubicBezTo>
                  <a:pt x="96" y="490"/>
                  <a:pt x="117" y="511"/>
                  <a:pt x="126" y="492"/>
                </a:cubicBezTo>
                <a:cubicBezTo>
                  <a:pt x="132" y="479"/>
                  <a:pt x="129" y="464"/>
                  <a:pt x="132" y="450"/>
                </a:cubicBezTo>
                <a:cubicBezTo>
                  <a:pt x="141" y="411"/>
                  <a:pt x="155" y="368"/>
                  <a:pt x="168" y="330"/>
                </a:cubicBezTo>
                <a:cubicBezTo>
                  <a:pt x="200" y="332"/>
                  <a:pt x="233" y="329"/>
                  <a:pt x="264" y="336"/>
                </a:cubicBezTo>
                <a:cubicBezTo>
                  <a:pt x="275" y="338"/>
                  <a:pt x="281" y="373"/>
                  <a:pt x="282" y="378"/>
                </a:cubicBezTo>
                <a:cubicBezTo>
                  <a:pt x="293" y="427"/>
                  <a:pt x="273" y="486"/>
                  <a:pt x="318" y="516"/>
                </a:cubicBezTo>
                <a:cubicBezTo>
                  <a:pt x="350" y="467"/>
                  <a:pt x="334" y="333"/>
                  <a:pt x="276" y="294"/>
                </a:cubicBezTo>
                <a:cubicBezTo>
                  <a:pt x="252" y="258"/>
                  <a:pt x="228" y="222"/>
                  <a:pt x="204" y="186"/>
                </a:cubicBezTo>
                <a:cubicBezTo>
                  <a:pt x="187" y="160"/>
                  <a:pt x="184" y="114"/>
                  <a:pt x="174" y="84"/>
                </a:cubicBezTo>
                <a:cubicBezTo>
                  <a:pt x="172" y="62"/>
                  <a:pt x="178" y="37"/>
                  <a:pt x="168" y="18"/>
                </a:cubicBezTo>
                <a:cubicBezTo>
                  <a:pt x="162" y="7"/>
                  <a:pt x="144" y="10"/>
                  <a:pt x="132" y="6"/>
                </a:cubicBezTo>
                <a:cubicBezTo>
                  <a:pt x="126" y="4"/>
                  <a:pt x="114" y="0"/>
                  <a:pt x="114" y="0"/>
                </a:cubicBezTo>
                <a:cubicBezTo>
                  <a:pt x="18" y="6"/>
                  <a:pt x="54" y="6"/>
                  <a:pt x="6" y="6"/>
                </a:cubicBez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101" name="Freeform 61"/>
          <p:cNvSpPr>
            <a:spLocks/>
          </p:cNvSpPr>
          <p:nvPr/>
        </p:nvSpPr>
        <p:spPr bwMode="auto">
          <a:xfrm>
            <a:off x="5105400" y="2133600"/>
            <a:ext cx="555625" cy="819150"/>
          </a:xfrm>
          <a:custGeom>
            <a:avLst/>
            <a:gdLst>
              <a:gd name="T0" fmla="*/ 6 w 350"/>
              <a:gd name="T1" fmla="*/ 6 h 516"/>
              <a:gd name="T2" fmla="*/ 30 w 350"/>
              <a:gd name="T3" fmla="*/ 144 h 516"/>
              <a:gd name="T4" fmla="*/ 42 w 350"/>
              <a:gd name="T5" fmla="*/ 192 h 516"/>
              <a:gd name="T6" fmla="*/ 24 w 350"/>
              <a:gd name="T7" fmla="*/ 348 h 516"/>
              <a:gd name="T8" fmla="*/ 12 w 350"/>
              <a:gd name="T9" fmla="*/ 384 h 516"/>
              <a:gd name="T10" fmla="*/ 6 w 350"/>
              <a:gd name="T11" fmla="*/ 402 h 516"/>
              <a:gd name="T12" fmla="*/ 30 w 350"/>
              <a:gd name="T13" fmla="*/ 396 h 516"/>
              <a:gd name="T14" fmla="*/ 42 w 350"/>
              <a:gd name="T15" fmla="*/ 336 h 516"/>
              <a:gd name="T16" fmla="*/ 72 w 350"/>
              <a:gd name="T17" fmla="*/ 282 h 516"/>
              <a:gd name="T18" fmla="*/ 78 w 350"/>
              <a:gd name="T19" fmla="*/ 240 h 516"/>
              <a:gd name="T20" fmla="*/ 90 w 350"/>
              <a:gd name="T21" fmla="*/ 258 h 516"/>
              <a:gd name="T22" fmla="*/ 126 w 350"/>
              <a:gd name="T23" fmla="*/ 312 h 516"/>
              <a:gd name="T24" fmla="*/ 108 w 350"/>
              <a:gd name="T25" fmla="*/ 426 h 516"/>
              <a:gd name="T26" fmla="*/ 90 w 350"/>
              <a:gd name="T27" fmla="*/ 486 h 516"/>
              <a:gd name="T28" fmla="*/ 126 w 350"/>
              <a:gd name="T29" fmla="*/ 492 h 516"/>
              <a:gd name="T30" fmla="*/ 132 w 350"/>
              <a:gd name="T31" fmla="*/ 450 h 516"/>
              <a:gd name="T32" fmla="*/ 168 w 350"/>
              <a:gd name="T33" fmla="*/ 330 h 516"/>
              <a:gd name="T34" fmla="*/ 264 w 350"/>
              <a:gd name="T35" fmla="*/ 336 h 516"/>
              <a:gd name="T36" fmla="*/ 282 w 350"/>
              <a:gd name="T37" fmla="*/ 378 h 516"/>
              <a:gd name="T38" fmla="*/ 318 w 350"/>
              <a:gd name="T39" fmla="*/ 516 h 516"/>
              <a:gd name="T40" fmla="*/ 276 w 350"/>
              <a:gd name="T41" fmla="*/ 294 h 516"/>
              <a:gd name="T42" fmla="*/ 204 w 350"/>
              <a:gd name="T43" fmla="*/ 186 h 516"/>
              <a:gd name="T44" fmla="*/ 174 w 350"/>
              <a:gd name="T45" fmla="*/ 84 h 516"/>
              <a:gd name="T46" fmla="*/ 168 w 350"/>
              <a:gd name="T47" fmla="*/ 18 h 516"/>
              <a:gd name="T48" fmla="*/ 132 w 350"/>
              <a:gd name="T49" fmla="*/ 6 h 516"/>
              <a:gd name="T50" fmla="*/ 114 w 350"/>
              <a:gd name="T51" fmla="*/ 0 h 516"/>
              <a:gd name="T52" fmla="*/ 6 w 350"/>
              <a:gd name="T53" fmla="*/ 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0" h="516">
                <a:moveTo>
                  <a:pt x="6" y="6"/>
                </a:moveTo>
                <a:cubicBezTo>
                  <a:pt x="17" y="52"/>
                  <a:pt x="20" y="98"/>
                  <a:pt x="30" y="144"/>
                </a:cubicBezTo>
                <a:cubicBezTo>
                  <a:pt x="33" y="160"/>
                  <a:pt x="42" y="192"/>
                  <a:pt x="42" y="192"/>
                </a:cubicBezTo>
                <a:cubicBezTo>
                  <a:pt x="38" y="243"/>
                  <a:pt x="36" y="298"/>
                  <a:pt x="24" y="348"/>
                </a:cubicBezTo>
                <a:cubicBezTo>
                  <a:pt x="21" y="360"/>
                  <a:pt x="16" y="372"/>
                  <a:pt x="12" y="384"/>
                </a:cubicBezTo>
                <a:cubicBezTo>
                  <a:pt x="10" y="390"/>
                  <a:pt x="0" y="404"/>
                  <a:pt x="6" y="402"/>
                </a:cubicBezTo>
                <a:cubicBezTo>
                  <a:pt x="14" y="400"/>
                  <a:pt x="22" y="398"/>
                  <a:pt x="30" y="396"/>
                </a:cubicBezTo>
                <a:cubicBezTo>
                  <a:pt x="31" y="386"/>
                  <a:pt x="34" y="350"/>
                  <a:pt x="42" y="336"/>
                </a:cubicBezTo>
                <a:cubicBezTo>
                  <a:pt x="76" y="274"/>
                  <a:pt x="58" y="323"/>
                  <a:pt x="72" y="282"/>
                </a:cubicBezTo>
                <a:cubicBezTo>
                  <a:pt x="74" y="268"/>
                  <a:pt x="70" y="251"/>
                  <a:pt x="78" y="240"/>
                </a:cubicBezTo>
                <a:cubicBezTo>
                  <a:pt x="82" y="234"/>
                  <a:pt x="85" y="252"/>
                  <a:pt x="90" y="258"/>
                </a:cubicBezTo>
                <a:cubicBezTo>
                  <a:pt x="106" y="278"/>
                  <a:pt x="118" y="287"/>
                  <a:pt x="126" y="312"/>
                </a:cubicBezTo>
                <a:cubicBezTo>
                  <a:pt x="121" y="361"/>
                  <a:pt x="120" y="376"/>
                  <a:pt x="108" y="426"/>
                </a:cubicBezTo>
                <a:cubicBezTo>
                  <a:pt x="103" y="446"/>
                  <a:pt x="90" y="486"/>
                  <a:pt x="90" y="486"/>
                </a:cubicBezTo>
                <a:cubicBezTo>
                  <a:pt x="96" y="490"/>
                  <a:pt x="117" y="511"/>
                  <a:pt x="126" y="492"/>
                </a:cubicBezTo>
                <a:cubicBezTo>
                  <a:pt x="132" y="479"/>
                  <a:pt x="129" y="464"/>
                  <a:pt x="132" y="450"/>
                </a:cubicBezTo>
                <a:cubicBezTo>
                  <a:pt x="141" y="411"/>
                  <a:pt x="155" y="368"/>
                  <a:pt x="168" y="330"/>
                </a:cubicBezTo>
                <a:cubicBezTo>
                  <a:pt x="200" y="332"/>
                  <a:pt x="233" y="329"/>
                  <a:pt x="264" y="336"/>
                </a:cubicBezTo>
                <a:cubicBezTo>
                  <a:pt x="275" y="338"/>
                  <a:pt x="281" y="373"/>
                  <a:pt x="282" y="378"/>
                </a:cubicBezTo>
                <a:cubicBezTo>
                  <a:pt x="293" y="427"/>
                  <a:pt x="273" y="486"/>
                  <a:pt x="318" y="516"/>
                </a:cubicBezTo>
                <a:cubicBezTo>
                  <a:pt x="350" y="467"/>
                  <a:pt x="334" y="333"/>
                  <a:pt x="276" y="294"/>
                </a:cubicBezTo>
                <a:cubicBezTo>
                  <a:pt x="252" y="258"/>
                  <a:pt x="228" y="222"/>
                  <a:pt x="204" y="186"/>
                </a:cubicBezTo>
                <a:cubicBezTo>
                  <a:pt x="187" y="160"/>
                  <a:pt x="184" y="114"/>
                  <a:pt x="174" y="84"/>
                </a:cubicBezTo>
                <a:cubicBezTo>
                  <a:pt x="172" y="62"/>
                  <a:pt x="178" y="37"/>
                  <a:pt x="168" y="18"/>
                </a:cubicBezTo>
                <a:cubicBezTo>
                  <a:pt x="162" y="7"/>
                  <a:pt x="144" y="10"/>
                  <a:pt x="132" y="6"/>
                </a:cubicBezTo>
                <a:cubicBezTo>
                  <a:pt x="126" y="4"/>
                  <a:pt x="114" y="0"/>
                  <a:pt x="114" y="0"/>
                </a:cubicBezTo>
                <a:cubicBezTo>
                  <a:pt x="18" y="6"/>
                  <a:pt x="54" y="6"/>
                  <a:pt x="6" y="6"/>
                </a:cubicBez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102" name="Freeform 62"/>
          <p:cNvSpPr>
            <a:spLocks/>
          </p:cNvSpPr>
          <p:nvPr/>
        </p:nvSpPr>
        <p:spPr bwMode="auto">
          <a:xfrm>
            <a:off x="3228975" y="4400550"/>
            <a:ext cx="60325" cy="247650"/>
          </a:xfrm>
          <a:custGeom>
            <a:avLst/>
            <a:gdLst>
              <a:gd name="T0" fmla="*/ 24 w 38"/>
              <a:gd name="T1" fmla="*/ 0 h 156"/>
              <a:gd name="T2" fmla="*/ 0 w 38"/>
              <a:gd name="T3" fmla="*/ 156 h 156"/>
            </a:gdLst>
            <a:ahLst/>
            <a:cxnLst>
              <a:cxn ang="0">
                <a:pos x="T0" y="T1"/>
              </a:cxn>
              <a:cxn ang="0">
                <a:pos x="T2" y="T3"/>
              </a:cxn>
            </a:cxnLst>
            <a:rect l="0" t="0" r="r" b="b"/>
            <a:pathLst>
              <a:path w="38" h="156">
                <a:moveTo>
                  <a:pt x="24" y="0"/>
                </a:moveTo>
                <a:cubicBezTo>
                  <a:pt x="38" y="41"/>
                  <a:pt x="34" y="122"/>
                  <a:pt x="0" y="156"/>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103" name="Freeform 63"/>
          <p:cNvSpPr>
            <a:spLocks/>
          </p:cNvSpPr>
          <p:nvPr/>
        </p:nvSpPr>
        <p:spPr bwMode="auto">
          <a:xfrm>
            <a:off x="3228975" y="4438650"/>
            <a:ext cx="173038" cy="247650"/>
          </a:xfrm>
          <a:custGeom>
            <a:avLst/>
            <a:gdLst>
              <a:gd name="T0" fmla="*/ 90 w 109"/>
              <a:gd name="T1" fmla="*/ 0 h 156"/>
              <a:gd name="T2" fmla="*/ 24 w 109"/>
              <a:gd name="T3" fmla="*/ 156 h 156"/>
              <a:gd name="T4" fmla="*/ 0 w 109"/>
              <a:gd name="T5" fmla="*/ 150 h 156"/>
            </a:gdLst>
            <a:ahLst/>
            <a:cxnLst>
              <a:cxn ang="0">
                <a:pos x="T0" y="T1"/>
              </a:cxn>
              <a:cxn ang="0">
                <a:pos x="T2" y="T3"/>
              </a:cxn>
              <a:cxn ang="0">
                <a:pos x="T4" y="T5"/>
              </a:cxn>
            </a:cxnLst>
            <a:rect l="0" t="0" r="r" b="b"/>
            <a:pathLst>
              <a:path w="109" h="156">
                <a:moveTo>
                  <a:pt x="90" y="0"/>
                </a:moveTo>
                <a:cubicBezTo>
                  <a:pt x="109" y="76"/>
                  <a:pt x="97" y="132"/>
                  <a:pt x="24" y="156"/>
                </a:cubicBezTo>
                <a:cubicBezTo>
                  <a:pt x="16" y="154"/>
                  <a:pt x="0" y="150"/>
                  <a:pt x="0" y="15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104" name="Freeform 64"/>
          <p:cNvSpPr>
            <a:spLocks/>
          </p:cNvSpPr>
          <p:nvPr/>
        </p:nvSpPr>
        <p:spPr bwMode="auto">
          <a:xfrm>
            <a:off x="739775" y="3267075"/>
            <a:ext cx="258763" cy="596900"/>
          </a:xfrm>
          <a:custGeom>
            <a:avLst/>
            <a:gdLst>
              <a:gd name="T0" fmla="*/ 104 w 163"/>
              <a:gd name="T1" fmla="*/ 324 h 376"/>
              <a:gd name="T2" fmla="*/ 92 w 163"/>
              <a:gd name="T3" fmla="*/ 234 h 376"/>
              <a:gd name="T4" fmla="*/ 62 w 163"/>
              <a:gd name="T5" fmla="*/ 330 h 376"/>
              <a:gd name="T6" fmla="*/ 80 w 163"/>
              <a:gd name="T7" fmla="*/ 324 h 376"/>
              <a:gd name="T8" fmla="*/ 86 w 163"/>
              <a:gd name="T9" fmla="*/ 360 h 376"/>
              <a:gd name="T10" fmla="*/ 116 w 163"/>
              <a:gd name="T11" fmla="*/ 330 h 376"/>
              <a:gd name="T12" fmla="*/ 104 w 163"/>
              <a:gd name="T13" fmla="*/ 270 h 376"/>
              <a:gd name="T14" fmla="*/ 86 w 163"/>
              <a:gd name="T15" fmla="*/ 258 h 376"/>
              <a:gd name="T16" fmla="*/ 74 w 163"/>
              <a:gd name="T17" fmla="*/ 282 h 376"/>
              <a:gd name="T18" fmla="*/ 98 w 163"/>
              <a:gd name="T19" fmla="*/ 264 h 376"/>
              <a:gd name="T20" fmla="*/ 92 w 163"/>
              <a:gd name="T21" fmla="*/ 186 h 376"/>
              <a:gd name="T22" fmla="*/ 68 w 163"/>
              <a:gd name="T23" fmla="*/ 204 h 376"/>
              <a:gd name="T24" fmla="*/ 68 w 163"/>
              <a:gd name="T25" fmla="*/ 270 h 376"/>
              <a:gd name="T26" fmla="*/ 92 w 163"/>
              <a:gd name="T27" fmla="*/ 258 h 376"/>
              <a:gd name="T28" fmla="*/ 74 w 163"/>
              <a:gd name="T29" fmla="*/ 180 h 376"/>
              <a:gd name="T30" fmla="*/ 68 w 163"/>
              <a:gd name="T31" fmla="*/ 228 h 376"/>
              <a:gd name="T32" fmla="*/ 92 w 163"/>
              <a:gd name="T33" fmla="*/ 216 h 376"/>
              <a:gd name="T34" fmla="*/ 68 w 163"/>
              <a:gd name="T35" fmla="*/ 84 h 376"/>
              <a:gd name="T36" fmla="*/ 26 w 163"/>
              <a:gd name="T37" fmla="*/ 138 h 376"/>
              <a:gd name="T38" fmla="*/ 50 w 163"/>
              <a:gd name="T39" fmla="*/ 72 h 376"/>
              <a:gd name="T40" fmla="*/ 2 w 163"/>
              <a:gd name="T41" fmla="*/ 168 h 376"/>
              <a:gd name="T42" fmla="*/ 8 w 163"/>
              <a:gd name="T43" fmla="*/ 192 h 376"/>
              <a:gd name="T44" fmla="*/ 62 w 163"/>
              <a:gd name="T45" fmla="*/ 168 h 376"/>
              <a:gd name="T46" fmla="*/ 56 w 163"/>
              <a:gd name="T47" fmla="*/ 138 h 376"/>
              <a:gd name="T48" fmla="*/ 44 w 163"/>
              <a:gd name="T49" fmla="*/ 156 h 376"/>
              <a:gd name="T50" fmla="*/ 74 w 163"/>
              <a:gd name="T51" fmla="*/ 150 h 376"/>
              <a:gd name="T52" fmla="*/ 80 w 163"/>
              <a:gd name="T53" fmla="*/ 96 h 376"/>
              <a:gd name="T54" fmla="*/ 68 w 163"/>
              <a:gd name="T55" fmla="*/ 120 h 376"/>
              <a:gd name="T56" fmla="*/ 50 w 163"/>
              <a:gd name="T57" fmla="*/ 180 h 376"/>
              <a:gd name="T58" fmla="*/ 92 w 163"/>
              <a:gd name="T59" fmla="*/ 156 h 376"/>
              <a:gd name="T60" fmla="*/ 86 w 163"/>
              <a:gd name="T61" fmla="*/ 126 h 376"/>
              <a:gd name="T62" fmla="*/ 44 w 163"/>
              <a:gd name="T63" fmla="*/ 252 h 376"/>
              <a:gd name="T64" fmla="*/ 56 w 163"/>
              <a:gd name="T65" fmla="*/ 300 h 376"/>
              <a:gd name="T66" fmla="*/ 74 w 163"/>
              <a:gd name="T67" fmla="*/ 294 h 376"/>
              <a:gd name="T68" fmla="*/ 128 w 163"/>
              <a:gd name="T69" fmla="*/ 234 h 376"/>
              <a:gd name="T70" fmla="*/ 122 w 163"/>
              <a:gd name="T71" fmla="*/ 0 h 376"/>
              <a:gd name="T72" fmla="*/ 98 w 163"/>
              <a:gd name="T73" fmla="*/ 6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3" h="376">
                <a:moveTo>
                  <a:pt x="104" y="324"/>
                </a:moveTo>
                <a:cubicBezTo>
                  <a:pt x="114" y="294"/>
                  <a:pt x="98" y="264"/>
                  <a:pt x="92" y="234"/>
                </a:cubicBezTo>
                <a:cubicBezTo>
                  <a:pt x="42" y="264"/>
                  <a:pt x="55" y="273"/>
                  <a:pt x="62" y="330"/>
                </a:cubicBezTo>
                <a:cubicBezTo>
                  <a:pt x="68" y="328"/>
                  <a:pt x="80" y="324"/>
                  <a:pt x="80" y="324"/>
                </a:cubicBezTo>
                <a:cubicBezTo>
                  <a:pt x="82" y="336"/>
                  <a:pt x="77" y="352"/>
                  <a:pt x="86" y="360"/>
                </a:cubicBezTo>
                <a:cubicBezTo>
                  <a:pt x="106" y="376"/>
                  <a:pt x="114" y="335"/>
                  <a:pt x="116" y="330"/>
                </a:cubicBezTo>
                <a:cubicBezTo>
                  <a:pt x="112" y="310"/>
                  <a:pt x="112" y="289"/>
                  <a:pt x="104" y="270"/>
                </a:cubicBezTo>
                <a:cubicBezTo>
                  <a:pt x="101" y="263"/>
                  <a:pt x="93" y="255"/>
                  <a:pt x="86" y="258"/>
                </a:cubicBezTo>
                <a:cubicBezTo>
                  <a:pt x="78" y="261"/>
                  <a:pt x="66" y="278"/>
                  <a:pt x="74" y="282"/>
                </a:cubicBezTo>
                <a:cubicBezTo>
                  <a:pt x="83" y="286"/>
                  <a:pt x="90" y="270"/>
                  <a:pt x="98" y="264"/>
                </a:cubicBezTo>
                <a:cubicBezTo>
                  <a:pt x="107" y="238"/>
                  <a:pt x="117" y="216"/>
                  <a:pt x="92" y="186"/>
                </a:cubicBezTo>
                <a:cubicBezTo>
                  <a:pt x="85" y="178"/>
                  <a:pt x="76" y="198"/>
                  <a:pt x="68" y="204"/>
                </a:cubicBezTo>
                <a:cubicBezTo>
                  <a:pt x="61" y="222"/>
                  <a:pt x="41" y="252"/>
                  <a:pt x="68" y="270"/>
                </a:cubicBezTo>
                <a:cubicBezTo>
                  <a:pt x="75" y="275"/>
                  <a:pt x="84" y="262"/>
                  <a:pt x="92" y="258"/>
                </a:cubicBezTo>
                <a:cubicBezTo>
                  <a:pt x="111" y="229"/>
                  <a:pt x="111" y="192"/>
                  <a:pt x="74" y="180"/>
                </a:cubicBezTo>
                <a:cubicBezTo>
                  <a:pt x="67" y="190"/>
                  <a:pt x="45" y="214"/>
                  <a:pt x="68" y="228"/>
                </a:cubicBezTo>
                <a:cubicBezTo>
                  <a:pt x="76" y="233"/>
                  <a:pt x="84" y="220"/>
                  <a:pt x="92" y="216"/>
                </a:cubicBezTo>
                <a:cubicBezTo>
                  <a:pt x="120" y="174"/>
                  <a:pt x="124" y="103"/>
                  <a:pt x="68" y="84"/>
                </a:cubicBezTo>
                <a:cubicBezTo>
                  <a:pt x="31" y="99"/>
                  <a:pt x="16" y="96"/>
                  <a:pt x="26" y="138"/>
                </a:cubicBezTo>
                <a:cubicBezTo>
                  <a:pt x="58" y="114"/>
                  <a:pt x="58" y="111"/>
                  <a:pt x="50" y="72"/>
                </a:cubicBezTo>
                <a:cubicBezTo>
                  <a:pt x="13" y="102"/>
                  <a:pt x="10" y="122"/>
                  <a:pt x="2" y="168"/>
                </a:cubicBezTo>
                <a:cubicBezTo>
                  <a:pt x="4" y="176"/>
                  <a:pt x="0" y="189"/>
                  <a:pt x="8" y="192"/>
                </a:cubicBezTo>
                <a:cubicBezTo>
                  <a:pt x="44" y="205"/>
                  <a:pt x="49" y="187"/>
                  <a:pt x="62" y="168"/>
                </a:cubicBezTo>
                <a:cubicBezTo>
                  <a:pt x="60" y="158"/>
                  <a:pt x="64" y="144"/>
                  <a:pt x="56" y="138"/>
                </a:cubicBezTo>
                <a:cubicBezTo>
                  <a:pt x="50" y="134"/>
                  <a:pt x="38" y="152"/>
                  <a:pt x="44" y="156"/>
                </a:cubicBezTo>
                <a:cubicBezTo>
                  <a:pt x="52" y="162"/>
                  <a:pt x="64" y="152"/>
                  <a:pt x="74" y="150"/>
                </a:cubicBezTo>
                <a:cubicBezTo>
                  <a:pt x="77" y="144"/>
                  <a:pt x="103" y="104"/>
                  <a:pt x="80" y="96"/>
                </a:cubicBezTo>
                <a:cubicBezTo>
                  <a:pt x="72" y="93"/>
                  <a:pt x="72" y="112"/>
                  <a:pt x="68" y="120"/>
                </a:cubicBezTo>
                <a:cubicBezTo>
                  <a:pt x="54" y="152"/>
                  <a:pt x="57" y="146"/>
                  <a:pt x="50" y="180"/>
                </a:cubicBezTo>
                <a:cubicBezTo>
                  <a:pt x="76" y="219"/>
                  <a:pt x="83" y="183"/>
                  <a:pt x="92" y="156"/>
                </a:cubicBezTo>
                <a:cubicBezTo>
                  <a:pt x="90" y="146"/>
                  <a:pt x="96" y="123"/>
                  <a:pt x="86" y="126"/>
                </a:cubicBezTo>
                <a:cubicBezTo>
                  <a:pt x="47" y="139"/>
                  <a:pt x="46" y="236"/>
                  <a:pt x="44" y="252"/>
                </a:cubicBezTo>
                <a:cubicBezTo>
                  <a:pt x="48" y="268"/>
                  <a:pt x="46" y="287"/>
                  <a:pt x="56" y="300"/>
                </a:cubicBezTo>
                <a:cubicBezTo>
                  <a:pt x="60" y="305"/>
                  <a:pt x="69" y="297"/>
                  <a:pt x="74" y="294"/>
                </a:cubicBezTo>
                <a:cubicBezTo>
                  <a:pt x="107" y="273"/>
                  <a:pt x="106" y="267"/>
                  <a:pt x="128" y="234"/>
                </a:cubicBezTo>
                <a:cubicBezTo>
                  <a:pt x="137" y="165"/>
                  <a:pt x="163" y="62"/>
                  <a:pt x="122" y="0"/>
                </a:cubicBezTo>
                <a:cubicBezTo>
                  <a:pt x="56" y="37"/>
                  <a:pt x="53" y="15"/>
                  <a:pt x="98" y="6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5105" name="Freeform 65"/>
          <p:cNvSpPr>
            <a:spLocks/>
          </p:cNvSpPr>
          <p:nvPr/>
        </p:nvSpPr>
        <p:spPr bwMode="auto">
          <a:xfrm>
            <a:off x="660400" y="3073400"/>
            <a:ext cx="874713" cy="798513"/>
          </a:xfrm>
          <a:custGeom>
            <a:avLst/>
            <a:gdLst>
              <a:gd name="T0" fmla="*/ 196 w 551"/>
              <a:gd name="T1" fmla="*/ 152 h 503"/>
              <a:gd name="T2" fmla="*/ 142 w 551"/>
              <a:gd name="T3" fmla="*/ 212 h 503"/>
              <a:gd name="T4" fmla="*/ 124 w 551"/>
              <a:gd name="T5" fmla="*/ 92 h 503"/>
              <a:gd name="T6" fmla="*/ 214 w 551"/>
              <a:gd name="T7" fmla="*/ 176 h 503"/>
              <a:gd name="T8" fmla="*/ 28 w 551"/>
              <a:gd name="T9" fmla="*/ 134 h 503"/>
              <a:gd name="T10" fmla="*/ 268 w 551"/>
              <a:gd name="T11" fmla="*/ 116 h 503"/>
              <a:gd name="T12" fmla="*/ 148 w 551"/>
              <a:gd name="T13" fmla="*/ 98 h 503"/>
              <a:gd name="T14" fmla="*/ 292 w 551"/>
              <a:gd name="T15" fmla="*/ 146 h 503"/>
              <a:gd name="T16" fmla="*/ 298 w 551"/>
              <a:gd name="T17" fmla="*/ 326 h 503"/>
              <a:gd name="T18" fmla="*/ 292 w 551"/>
              <a:gd name="T19" fmla="*/ 254 h 503"/>
              <a:gd name="T20" fmla="*/ 250 w 551"/>
              <a:gd name="T21" fmla="*/ 326 h 503"/>
              <a:gd name="T22" fmla="*/ 322 w 551"/>
              <a:gd name="T23" fmla="*/ 332 h 503"/>
              <a:gd name="T24" fmla="*/ 280 w 551"/>
              <a:gd name="T25" fmla="*/ 296 h 503"/>
              <a:gd name="T26" fmla="*/ 328 w 551"/>
              <a:gd name="T27" fmla="*/ 272 h 503"/>
              <a:gd name="T28" fmla="*/ 382 w 551"/>
              <a:gd name="T29" fmla="*/ 254 h 503"/>
              <a:gd name="T30" fmla="*/ 460 w 551"/>
              <a:gd name="T31" fmla="*/ 224 h 503"/>
              <a:gd name="T32" fmla="*/ 412 w 551"/>
              <a:gd name="T33" fmla="*/ 260 h 503"/>
              <a:gd name="T34" fmla="*/ 490 w 551"/>
              <a:gd name="T35" fmla="*/ 224 h 503"/>
              <a:gd name="T36" fmla="*/ 388 w 551"/>
              <a:gd name="T37" fmla="*/ 170 h 503"/>
              <a:gd name="T38" fmla="*/ 370 w 551"/>
              <a:gd name="T39" fmla="*/ 200 h 503"/>
              <a:gd name="T40" fmla="*/ 388 w 551"/>
              <a:gd name="T41" fmla="*/ 200 h 503"/>
              <a:gd name="T42" fmla="*/ 262 w 551"/>
              <a:gd name="T43" fmla="*/ 200 h 503"/>
              <a:gd name="T44" fmla="*/ 244 w 551"/>
              <a:gd name="T45" fmla="*/ 194 h 503"/>
              <a:gd name="T46" fmla="*/ 286 w 551"/>
              <a:gd name="T47" fmla="*/ 164 h 503"/>
              <a:gd name="T48" fmla="*/ 148 w 551"/>
              <a:gd name="T49" fmla="*/ 272 h 503"/>
              <a:gd name="T50" fmla="*/ 226 w 551"/>
              <a:gd name="T51" fmla="*/ 284 h 503"/>
              <a:gd name="T52" fmla="*/ 136 w 551"/>
              <a:gd name="T53" fmla="*/ 266 h 503"/>
              <a:gd name="T54" fmla="*/ 100 w 551"/>
              <a:gd name="T55" fmla="*/ 350 h 503"/>
              <a:gd name="T56" fmla="*/ 172 w 551"/>
              <a:gd name="T57" fmla="*/ 392 h 503"/>
              <a:gd name="T58" fmla="*/ 166 w 551"/>
              <a:gd name="T59" fmla="*/ 440 h 503"/>
              <a:gd name="T60" fmla="*/ 106 w 551"/>
              <a:gd name="T61" fmla="*/ 278 h 503"/>
              <a:gd name="T62" fmla="*/ 34 w 551"/>
              <a:gd name="T63" fmla="*/ 338 h 503"/>
              <a:gd name="T64" fmla="*/ 244 w 551"/>
              <a:gd name="T65" fmla="*/ 146 h 503"/>
              <a:gd name="T66" fmla="*/ 172 w 551"/>
              <a:gd name="T67" fmla="*/ 80 h 503"/>
              <a:gd name="T68" fmla="*/ 106 w 551"/>
              <a:gd name="T69" fmla="*/ 80 h 503"/>
              <a:gd name="T70" fmla="*/ 160 w 551"/>
              <a:gd name="T71" fmla="*/ 50 h 503"/>
              <a:gd name="T72" fmla="*/ 220 w 551"/>
              <a:gd name="T73" fmla="*/ 80 h 503"/>
              <a:gd name="T74" fmla="*/ 244 w 551"/>
              <a:gd name="T75" fmla="*/ 98 h 503"/>
              <a:gd name="T76" fmla="*/ 322 w 551"/>
              <a:gd name="T77" fmla="*/ 110 h 503"/>
              <a:gd name="T78" fmla="*/ 322 w 551"/>
              <a:gd name="T79" fmla="*/ 134 h 503"/>
              <a:gd name="T80" fmla="*/ 394 w 551"/>
              <a:gd name="T81" fmla="*/ 194 h 503"/>
              <a:gd name="T82" fmla="*/ 436 w 551"/>
              <a:gd name="T83" fmla="*/ 188 h 503"/>
              <a:gd name="T84" fmla="*/ 490 w 551"/>
              <a:gd name="T85" fmla="*/ 254 h 503"/>
              <a:gd name="T86" fmla="*/ 472 w 551"/>
              <a:gd name="T87" fmla="*/ 296 h 503"/>
              <a:gd name="T88" fmla="*/ 472 w 551"/>
              <a:gd name="T89" fmla="*/ 194 h 503"/>
              <a:gd name="T90" fmla="*/ 472 w 551"/>
              <a:gd name="T91" fmla="*/ 188 h 503"/>
              <a:gd name="T92" fmla="*/ 442 w 551"/>
              <a:gd name="T93" fmla="*/ 134 h 503"/>
              <a:gd name="T94" fmla="*/ 412 w 551"/>
              <a:gd name="T95" fmla="*/ 152 h 503"/>
              <a:gd name="T96" fmla="*/ 334 w 551"/>
              <a:gd name="T97" fmla="*/ 140 h 503"/>
              <a:gd name="T98" fmla="*/ 322 w 551"/>
              <a:gd name="T99" fmla="*/ 104 h 503"/>
              <a:gd name="T100" fmla="*/ 202 w 551"/>
              <a:gd name="T101" fmla="*/ 50 h 503"/>
              <a:gd name="T102" fmla="*/ 208 w 551"/>
              <a:gd name="T103" fmla="*/ 50 h 503"/>
              <a:gd name="T104" fmla="*/ 328 w 551"/>
              <a:gd name="T105" fmla="*/ 326 h 503"/>
              <a:gd name="T106" fmla="*/ 382 w 551"/>
              <a:gd name="T107" fmla="*/ 326 h 503"/>
              <a:gd name="T108" fmla="*/ 286 w 551"/>
              <a:gd name="T109" fmla="*/ 344 h 503"/>
              <a:gd name="T110" fmla="*/ 310 w 551"/>
              <a:gd name="T111" fmla="*/ 32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1" h="503">
                <a:moveTo>
                  <a:pt x="178" y="224"/>
                </a:moveTo>
                <a:cubicBezTo>
                  <a:pt x="172" y="226"/>
                  <a:pt x="162" y="224"/>
                  <a:pt x="160" y="230"/>
                </a:cubicBezTo>
                <a:cubicBezTo>
                  <a:pt x="147" y="270"/>
                  <a:pt x="193" y="267"/>
                  <a:pt x="214" y="272"/>
                </a:cubicBezTo>
                <a:cubicBezTo>
                  <a:pt x="232" y="268"/>
                  <a:pt x="252" y="269"/>
                  <a:pt x="268" y="260"/>
                </a:cubicBezTo>
                <a:cubicBezTo>
                  <a:pt x="288" y="249"/>
                  <a:pt x="279" y="204"/>
                  <a:pt x="274" y="194"/>
                </a:cubicBezTo>
                <a:cubicBezTo>
                  <a:pt x="261" y="165"/>
                  <a:pt x="223" y="157"/>
                  <a:pt x="196" y="152"/>
                </a:cubicBezTo>
                <a:cubicBezTo>
                  <a:pt x="180" y="156"/>
                  <a:pt x="163" y="157"/>
                  <a:pt x="148" y="164"/>
                </a:cubicBezTo>
                <a:cubicBezTo>
                  <a:pt x="133" y="172"/>
                  <a:pt x="131" y="201"/>
                  <a:pt x="142" y="212"/>
                </a:cubicBezTo>
                <a:cubicBezTo>
                  <a:pt x="149" y="219"/>
                  <a:pt x="162" y="216"/>
                  <a:pt x="172" y="218"/>
                </a:cubicBezTo>
                <a:cubicBezTo>
                  <a:pt x="186" y="214"/>
                  <a:pt x="202" y="214"/>
                  <a:pt x="214" y="206"/>
                </a:cubicBezTo>
                <a:cubicBezTo>
                  <a:pt x="246" y="185"/>
                  <a:pt x="219" y="152"/>
                  <a:pt x="196" y="140"/>
                </a:cubicBezTo>
                <a:cubicBezTo>
                  <a:pt x="159" y="161"/>
                  <a:pt x="131" y="168"/>
                  <a:pt x="142" y="212"/>
                </a:cubicBezTo>
                <a:cubicBezTo>
                  <a:pt x="204" y="203"/>
                  <a:pt x="226" y="215"/>
                  <a:pt x="256" y="170"/>
                </a:cubicBezTo>
                <a:cubicBezTo>
                  <a:pt x="248" y="115"/>
                  <a:pt x="249" y="121"/>
                  <a:pt x="202" y="98"/>
                </a:cubicBezTo>
                <a:cubicBezTo>
                  <a:pt x="180" y="106"/>
                  <a:pt x="157" y="112"/>
                  <a:pt x="136" y="122"/>
                </a:cubicBezTo>
                <a:cubicBezTo>
                  <a:pt x="115" y="132"/>
                  <a:pt x="89" y="159"/>
                  <a:pt x="100" y="170"/>
                </a:cubicBezTo>
                <a:cubicBezTo>
                  <a:pt x="106" y="176"/>
                  <a:pt x="116" y="166"/>
                  <a:pt x="124" y="164"/>
                </a:cubicBezTo>
                <a:cubicBezTo>
                  <a:pt x="148" y="132"/>
                  <a:pt x="163" y="118"/>
                  <a:pt x="124" y="92"/>
                </a:cubicBezTo>
                <a:cubicBezTo>
                  <a:pt x="89" y="120"/>
                  <a:pt x="78" y="139"/>
                  <a:pt x="64" y="182"/>
                </a:cubicBezTo>
                <a:cubicBezTo>
                  <a:pt x="89" y="244"/>
                  <a:pt x="132" y="222"/>
                  <a:pt x="172" y="182"/>
                </a:cubicBezTo>
                <a:cubicBezTo>
                  <a:pt x="187" y="137"/>
                  <a:pt x="167" y="123"/>
                  <a:pt x="130" y="104"/>
                </a:cubicBezTo>
                <a:cubicBezTo>
                  <a:pt x="95" y="113"/>
                  <a:pt x="84" y="130"/>
                  <a:pt x="76" y="164"/>
                </a:cubicBezTo>
                <a:cubicBezTo>
                  <a:pt x="80" y="178"/>
                  <a:pt x="74" y="202"/>
                  <a:pt x="88" y="206"/>
                </a:cubicBezTo>
                <a:cubicBezTo>
                  <a:pt x="158" y="224"/>
                  <a:pt x="175" y="205"/>
                  <a:pt x="214" y="176"/>
                </a:cubicBezTo>
                <a:cubicBezTo>
                  <a:pt x="220" y="144"/>
                  <a:pt x="222" y="133"/>
                  <a:pt x="190" y="122"/>
                </a:cubicBezTo>
                <a:cubicBezTo>
                  <a:pt x="157" y="130"/>
                  <a:pt x="133" y="144"/>
                  <a:pt x="106" y="164"/>
                </a:cubicBezTo>
                <a:cubicBezTo>
                  <a:pt x="104" y="172"/>
                  <a:pt x="94" y="182"/>
                  <a:pt x="100" y="188"/>
                </a:cubicBezTo>
                <a:cubicBezTo>
                  <a:pt x="116" y="204"/>
                  <a:pt x="186" y="186"/>
                  <a:pt x="208" y="182"/>
                </a:cubicBezTo>
                <a:cubicBezTo>
                  <a:pt x="242" y="148"/>
                  <a:pt x="246" y="117"/>
                  <a:pt x="196" y="92"/>
                </a:cubicBezTo>
                <a:cubicBezTo>
                  <a:pt x="117" y="96"/>
                  <a:pt x="79" y="83"/>
                  <a:pt x="28" y="134"/>
                </a:cubicBezTo>
                <a:cubicBezTo>
                  <a:pt x="52" y="194"/>
                  <a:pt x="93" y="179"/>
                  <a:pt x="142" y="146"/>
                </a:cubicBezTo>
                <a:cubicBezTo>
                  <a:pt x="153" y="112"/>
                  <a:pt x="145" y="100"/>
                  <a:pt x="118" y="80"/>
                </a:cubicBezTo>
                <a:cubicBezTo>
                  <a:pt x="80" y="93"/>
                  <a:pt x="41" y="104"/>
                  <a:pt x="70" y="158"/>
                </a:cubicBezTo>
                <a:cubicBezTo>
                  <a:pt x="76" y="168"/>
                  <a:pt x="90" y="170"/>
                  <a:pt x="100" y="176"/>
                </a:cubicBezTo>
                <a:cubicBezTo>
                  <a:pt x="153" y="174"/>
                  <a:pt x="257" y="208"/>
                  <a:pt x="280" y="140"/>
                </a:cubicBezTo>
                <a:cubicBezTo>
                  <a:pt x="276" y="132"/>
                  <a:pt x="275" y="121"/>
                  <a:pt x="268" y="116"/>
                </a:cubicBezTo>
                <a:cubicBezTo>
                  <a:pt x="247" y="101"/>
                  <a:pt x="183" y="131"/>
                  <a:pt x="238" y="104"/>
                </a:cubicBezTo>
                <a:cubicBezTo>
                  <a:pt x="236" y="88"/>
                  <a:pt x="246" y="64"/>
                  <a:pt x="232" y="56"/>
                </a:cubicBezTo>
                <a:cubicBezTo>
                  <a:pt x="202" y="38"/>
                  <a:pt x="176" y="70"/>
                  <a:pt x="160" y="86"/>
                </a:cubicBezTo>
                <a:cubicBezTo>
                  <a:pt x="158" y="94"/>
                  <a:pt x="146" y="107"/>
                  <a:pt x="154" y="110"/>
                </a:cubicBezTo>
                <a:cubicBezTo>
                  <a:pt x="200" y="130"/>
                  <a:pt x="200" y="109"/>
                  <a:pt x="208" y="86"/>
                </a:cubicBezTo>
                <a:cubicBezTo>
                  <a:pt x="181" y="73"/>
                  <a:pt x="159" y="64"/>
                  <a:pt x="148" y="98"/>
                </a:cubicBezTo>
                <a:cubicBezTo>
                  <a:pt x="168" y="139"/>
                  <a:pt x="179" y="128"/>
                  <a:pt x="226" y="122"/>
                </a:cubicBezTo>
                <a:cubicBezTo>
                  <a:pt x="256" y="92"/>
                  <a:pt x="259" y="59"/>
                  <a:pt x="214" y="44"/>
                </a:cubicBezTo>
                <a:cubicBezTo>
                  <a:pt x="165" y="49"/>
                  <a:pt x="150" y="47"/>
                  <a:pt x="124" y="86"/>
                </a:cubicBezTo>
                <a:cubicBezTo>
                  <a:pt x="133" y="143"/>
                  <a:pt x="142" y="125"/>
                  <a:pt x="196" y="134"/>
                </a:cubicBezTo>
                <a:cubicBezTo>
                  <a:pt x="234" y="132"/>
                  <a:pt x="272" y="123"/>
                  <a:pt x="310" y="128"/>
                </a:cubicBezTo>
                <a:cubicBezTo>
                  <a:pt x="318" y="129"/>
                  <a:pt x="294" y="138"/>
                  <a:pt x="292" y="146"/>
                </a:cubicBezTo>
                <a:cubicBezTo>
                  <a:pt x="282" y="181"/>
                  <a:pt x="280" y="218"/>
                  <a:pt x="274" y="254"/>
                </a:cubicBezTo>
                <a:cubicBezTo>
                  <a:pt x="267" y="353"/>
                  <a:pt x="248" y="376"/>
                  <a:pt x="346" y="392"/>
                </a:cubicBezTo>
                <a:cubicBezTo>
                  <a:pt x="386" y="385"/>
                  <a:pt x="396" y="383"/>
                  <a:pt x="406" y="344"/>
                </a:cubicBezTo>
                <a:cubicBezTo>
                  <a:pt x="393" y="285"/>
                  <a:pt x="393" y="281"/>
                  <a:pt x="340" y="260"/>
                </a:cubicBezTo>
                <a:cubicBezTo>
                  <a:pt x="326" y="264"/>
                  <a:pt x="310" y="263"/>
                  <a:pt x="298" y="272"/>
                </a:cubicBezTo>
                <a:cubicBezTo>
                  <a:pt x="288" y="279"/>
                  <a:pt x="292" y="321"/>
                  <a:pt x="298" y="326"/>
                </a:cubicBezTo>
                <a:cubicBezTo>
                  <a:pt x="307" y="334"/>
                  <a:pt x="322" y="330"/>
                  <a:pt x="334" y="332"/>
                </a:cubicBezTo>
                <a:cubicBezTo>
                  <a:pt x="348" y="330"/>
                  <a:pt x="365" y="334"/>
                  <a:pt x="376" y="326"/>
                </a:cubicBezTo>
                <a:cubicBezTo>
                  <a:pt x="384" y="320"/>
                  <a:pt x="382" y="306"/>
                  <a:pt x="382" y="296"/>
                </a:cubicBezTo>
                <a:cubicBezTo>
                  <a:pt x="382" y="255"/>
                  <a:pt x="339" y="254"/>
                  <a:pt x="310" y="248"/>
                </a:cubicBezTo>
                <a:cubicBezTo>
                  <a:pt x="273" y="255"/>
                  <a:pt x="221" y="253"/>
                  <a:pt x="250" y="296"/>
                </a:cubicBezTo>
                <a:cubicBezTo>
                  <a:pt x="263" y="293"/>
                  <a:pt x="324" y="286"/>
                  <a:pt x="292" y="254"/>
                </a:cubicBezTo>
                <a:cubicBezTo>
                  <a:pt x="284" y="246"/>
                  <a:pt x="272" y="246"/>
                  <a:pt x="262" y="242"/>
                </a:cubicBezTo>
                <a:cubicBezTo>
                  <a:pt x="217" y="255"/>
                  <a:pt x="205" y="254"/>
                  <a:pt x="226" y="296"/>
                </a:cubicBezTo>
                <a:cubicBezTo>
                  <a:pt x="258" y="294"/>
                  <a:pt x="291" y="297"/>
                  <a:pt x="322" y="290"/>
                </a:cubicBezTo>
                <a:cubicBezTo>
                  <a:pt x="328" y="289"/>
                  <a:pt x="331" y="277"/>
                  <a:pt x="328" y="272"/>
                </a:cubicBezTo>
                <a:cubicBezTo>
                  <a:pt x="322" y="263"/>
                  <a:pt x="289" y="256"/>
                  <a:pt x="280" y="254"/>
                </a:cubicBezTo>
                <a:cubicBezTo>
                  <a:pt x="246" y="277"/>
                  <a:pt x="243" y="285"/>
                  <a:pt x="250" y="326"/>
                </a:cubicBezTo>
                <a:cubicBezTo>
                  <a:pt x="282" y="324"/>
                  <a:pt x="316" y="330"/>
                  <a:pt x="346" y="320"/>
                </a:cubicBezTo>
                <a:cubicBezTo>
                  <a:pt x="354" y="317"/>
                  <a:pt x="347" y="301"/>
                  <a:pt x="340" y="296"/>
                </a:cubicBezTo>
                <a:cubicBezTo>
                  <a:pt x="330" y="289"/>
                  <a:pt x="316" y="292"/>
                  <a:pt x="304" y="290"/>
                </a:cubicBezTo>
                <a:cubicBezTo>
                  <a:pt x="288" y="296"/>
                  <a:pt x="267" y="295"/>
                  <a:pt x="256" y="308"/>
                </a:cubicBezTo>
                <a:cubicBezTo>
                  <a:pt x="249" y="316"/>
                  <a:pt x="252" y="335"/>
                  <a:pt x="262" y="338"/>
                </a:cubicBezTo>
                <a:cubicBezTo>
                  <a:pt x="281" y="345"/>
                  <a:pt x="302" y="334"/>
                  <a:pt x="322" y="332"/>
                </a:cubicBezTo>
                <a:cubicBezTo>
                  <a:pt x="305" y="280"/>
                  <a:pt x="306" y="294"/>
                  <a:pt x="256" y="284"/>
                </a:cubicBezTo>
                <a:cubicBezTo>
                  <a:pt x="228" y="295"/>
                  <a:pt x="195" y="310"/>
                  <a:pt x="220" y="350"/>
                </a:cubicBezTo>
                <a:cubicBezTo>
                  <a:pt x="227" y="361"/>
                  <a:pt x="265" y="366"/>
                  <a:pt x="274" y="368"/>
                </a:cubicBezTo>
                <a:cubicBezTo>
                  <a:pt x="296" y="364"/>
                  <a:pt x="322" y="369"/>
                  <a:pt x="340" y="356"/>
                </a:cubicBezTo>
                <a:cubicBezTo>
                  <a:pt x="348" y="350"/>
                  <a:pt x="338" y="336"/>
                  <a:pt x="334" y="326"/>
                </a:cubicBezTo>
                <a:cubicBezTo>
                  <a:pt x="325" y="301"/>
                  <a:pt x="302" y="303"/>
                  <a:pt x="280" y="296"/>
                </a:cubicBezTo>
                <a:cubicBezTo>
                  <a:pt x="248" y="360"/>
                  <a:pt x="330" y="335"/>
                  <a:pt x="364" y="332"/>
                </a:cubicBezTo>
                <a:cubicBezTo>
                  <a:pt x="368" y="322"/>
                  <a:pt x="376" y="313"/>
                  <a:pt x="376" y="302"/>
                </a:cubicBezTo>
                <a:cubicBezTo>
                  <a:pt x="376" y="254"/>
                  <a:pt x="345" y="261"/>
                  <a:pt x="310" y="254"/>
                </a:cubicBezTo>
                <a:cubicBezTo>
                  <a:pt x="258" y="271"/>
                  <a:pt x="234" y="269"/>
                  <a:pt x="268" y="314"/>
                </a:cubicBezTo>
                <a:cubicBezTo>
                  <a:pt x="305" y="312"/>
                  <a:pt x="433" y="329"/>
                  <a:pt x="370" y="266"/>
                </a:cubicBezTo>
                <a:cubicBezTo>
                  <a:pt x="356" y="268"/>
                  <a:pt x="336" y="261"/>
                  <a:pt x="328" y="272"/>
                </a:cubicBezTo>
                <a:cubicBezTo>
                  <a:pt x="320" y="283"/>
                  <a:pt x="321" y="308"/>
                  <a:pt x="334" y="314"/>
                </a:cubicBezTo>
                <a:cubicBezTo>
                  <a:pt x="354" y="324"/>
                  <a:pt x="378" y="310"/>
                  <a:pt x="400" y="308"/>
                </a:cubicBezTo>
                <a:cubicBezTo>
                  <a:pt x="438" y="251"/>
                  <a:pt x="392" y="277"/>
                  <a:pt x="358" y="290"/>
                </a:cubicBezTo>
                <a:cubicBezTo>
                  <a:pt x="368" y="329"/>
                  <a:pt x="376" y="323"/>
                  <a:pt x="412" y="314"/>
                </a:cubicBezTo>
                <a:cubicBezTo>
                  <a:pt x="439" y="287"/>
                  <a:pt x="459" y="260"/>
                  <a:pt x="406" y="242"/>
                </a:cubicBezTo>
                <a:cubicBezTo>
                  <a:pt x="398" y="246"/>
                  <a:pt x="386" y="246"/>
                  <a:pt x="382" y="254"/>
                </a:cubicBezTo>
                <a:cubicBezTo>
                  <a:pt x="378" y="263"/>
                  <a:pt x="379" y="280"/>
                  <a:pt x="388" y="284"/>
                </a:cubicBezTo>
                <a:cubicBezTo>
                  <a:pt x="405" y="291"/>
                  <a:pt x="424" y="280"/>
                  <a:pt x="442" y="278"/>
                </a:cubicBezTo>
                <a:cubicBezTo>
                  <a:pt x="466" y="262"/>
                  <a:pt x="476" y="247"/>
                  <a:pt x="466" y="218"/>
                </a:cubicBezTo>
                <a:cubicBezTo>
                  <a:pt x="431" y="228"/>
                  <a:pt x="388" y="233"/>
                  <a:pt x="442" y="260"/>
                </a:cubicBezTo>
                <a:cubicBezTo>
                  <a:pt x="450" y="258"/>
                  <a:pt x="462" y="261"/>
                  <a:pt x="466" y="254"/>
                </a:cubicBezTo>
                <a:cubicBezTo>
                  <a:pt x="471" y="245"/>
                  <a:pt x="470" y="226"/>
                  <a:pt x="460" y="224"/>
                </a:cubicBezTo>
                <a:cubicBezTo>
                  <a:pt x="443" y="220"/>
                  <a:pt x="428" y="236"/>
                  <a:pt x="412" y="242"/>
                </a:cubicBezTo>
                <a:cubicBezTo>
                  <a:pt x="408" y="249"/>
                  <a:pt x="384" y="283"/>
                  <a:pt x="412" y="290"/>
                </a:cubicBezTo>
                <a:cubicBezTo>
                  <a:pt x="424" y="293"/>
                  <a:pt x="448" y="278"/>
                  <a:pt x="448" y="278"/>
                </a:cubicBezTo>
                <a:cubicBezTo>
                  <a:pt x="454" y="270"/>
                  <a:pt x="465" y="264"/>
                  <a:pt x="466" y="254"/>
                </a:cubicBezTo>
                <a:cubicBezTo>
                  <a:pt x="467" y="245"/>
                  <a:pt x="463" y="229"/>
                  <a:pt x="454" y="230"/>
                </a:cubicBezTo>
                <a:cubicBezTo>
                  <a:pt x="437" y="232"/>
                  <a:pt x="426" y="250"/>
                  <a:pt x="412" y="260"/>
                </a:cubicBezTo>
                <a:cubicBezTo>
                  <a:pt x="394" y="314"/>
                  <a:pt x="451" y="282"/>
                  <a:pt x="472" y="272"/>
                </a:cubicBezTo>
                <a:cubicBezTo>
                  <a:pt x="497" y="235"/>
                  <a:pt x="504" y="236"/>
                  <a:pt x="460" y="218"/>
                </a:cubicBezTo>
                <a:cubicBezTo>
                  <a:pt x="431" y="228"/>
                  <a:pt x="435" y="238"/>
                  <a:pt x="442" y="266"/>
                </a:cubicBezTo>
                <a:cubicBezTo>
                  <a:pt x="477" y="252"/>
                  <a:pt x="487" y="249"/>
                  <a:pt x="478" y="212"/>
                </a:cubicBezTo>
                <a:cubicBezTo>
                  <a:pt x="427" y="230"/>
                  <a:pt x="395" y="226"/>
                  <a:pt x="412" y="278"/>
                </a:cubicBezTo>
                <a:cubicBezTo>
                  <a:pt x="460" y="271"/>
                  <a:pt x="472" y="269"/>
                  <a:pt x="490" y="224"/>
                </a:cubicBezTo>
                <a:cubicBezTo>
                  <a:pt x="477" y="173"/>
                  <a:pt x="445" y="195"/>
                  <a:pt x="406" y="206"/>
                </a:cubicBezTo>
                <a:cubicBezTo>
                  <a:pt x="397" y="224"/>
                  <a:pt x="371" y="260"/>
                  <a:pt x="436" y="224"/>
                </a:cubicBezTo>
                <a:cubicBezTo>
                  <a:pt x="444" y="220"/>
                  <a:pt x="444" y="208"/>
                  <a:pt x="448" y="200"/>
                </a:cubicBezTo>
                <a:cubicBezTo>
                  <a:pt x="414" y="177"/>
                  <a:pt x="413" y="199"/>
                  <a:pt x="394" y="230"/>
                </a:cubicBezTo>
                <a:cubicBezTo>
                  <a:pt x="413" y="267"/>
                  <a:pt x="420" y="262"/>
                  <a:pt x="442" y="230"/>
                </a:cubicBezTo>
                <a:cubicBezTo>
                  <a:pt x="428" y="174"/>
                  <a:pt x="435" y="182"/>
                  <a:pt x="388" y="170"/>
                </a:cubicBezTo>
                <a:cubicBezTo>
                  <a:pt x="353" y="176"/>
                  <a:pt x="315" y="185"/>
                  <a:pt x="364" y="218"/>
                </a:cubicBezTo>
                <a:cubicBezTo>
                  <a:pt x="395" y="212"/>
                  <a:pt x="419" y="214"/>
                  <a:pt x="406" y="176"/>
                </a:cubicBezTo>
                <a:cubicBezTo>
                  <a:pt x="360" y="188"/>
                  <a:pt x="343" y="236"/>
                  <a:pt x="388" y="266"/>
                </a:cubicBezTo>
                <a:cubicBezTo>
                  <a:pt x="446" y="260"/>
                  <a:pt x="450" y="266"/>
                  <a:pt x="478" y="224"/>
                </a:cubicBezTo>
                <a:cubicBezTo>
                  <a:pt x="461" y="156"/>
                  <a:pt x="400" y="180"/>
                  <a:pt x="346" y="188"/>
                </a:cubicBezTo>
                <a:cubicBezTo>
                  <a:pt x="342" y="201"/>
                  <a:pt x="326" y="232"/>
                  <a:pt x="370" y="200"/>
                </a:cubicBezTo>
                <a:cubicBezTo>
                  <a:pt x="377" y="195"/>
                  <a:pt x="378" y="184"/>
                  <a:pt x="382" y="176"/>
                </a:cubicBezTo>
                <a:cubicBezTo>
                  <a:pt x="366" y="127"/>
                  <a:pt x="304" y="169"/>
                  <a:pt x="292" y="206"/>
                </a:cubicBezTo>
                <a:cubicBezTo>
                  <a:pt x="319" y="246"/>
                  <a:pt x="349" y="217"/>
                  <a:pt x="382" y="200"/>
                </a:cubicBezTo>
                <a:cubicBezTo>
                  <a:pt x="418" y="145"/>
                  <a:pt x="337" y="178"/>
                  <a:pt x="322" y="182"/>
                </a:cubicBezTo>
                <a:cubicBezTo>
                  <a:pt x="318" y="190"/>
                  <a:pt x="310" y="197"/>
                  <a:pt x="310" y="206"/>
                </a:cubicBezTo>
                <a:cubicBezTo>
                  <a:pt x="310" y="249"/>
                  <a:pt x="372" y="208"/>
                  <a:pt x="388" y="200"/>
                </a:cubicBezTo>
                <a:cubicBezTo>
                  <a:pt x="411" y="131"/>
                  <a:pt x="360" y="156"/>
                  <a:pt x="322" y="164"/>
                </a:cubicBezTo>
                <a:cubicBezTo>
                  <a:pt x="305" y="192"/>
                  <a:pt x="293" y="210"/>
                  <a:pt x="304" y="242"/>
                </a:cubicBezTo>
                <a:cubicBezTo>
                  <a:pt x="360" y="236"/>
                  <a:pt x="374" y="239"/>
                  <a:pt x="394" y="188"/>
                </a:cubicBezTo>
                <a:cubicBezTo>
                  <a:pt x="382" y="140"/>
                  <a:pt x="354" y="159"/>
                  <a:pt x="304" y="164"/>
                </a:cubicBezTo>
                <a:cubicBezTo>
                  <a:pt x="294" y="170"/>
                  <a:pt x="283" y="174"/>
                  <a:pt x="274" y="182"/>
                </a:cubicBezTo>
                <a:cubicBezTo>
                  <a:pt x="269" y="187"/>
                  <a:pt x="258" y="194"/>
                  <a:pt x="262" y="200"/>
                </a:cubicBezTo>
                <a:cubicBezTo>
                  <a:pt x="268" y="208"/>
                  <a:pt x="282" y="204"/>
                  <a:pt x="292" y="206"/>
                </a:cubicBezTo>
                <a:cubicBezTo>
                  <a:pt x="298" y="202"/>
                  <a:pt x="329" y="187"/>
                  <a:pt x="316" y="170"/>
                </a:cubicBezTo>
                <a:cubicBezTo>
                  <a:pt x="310" y="162"/>
                  <a:pt x="296" y="166"/>
                  <a:pt x="286" y="164"/>
                </a:cubicBezTo>
                <a:cubicBezTo>
                  <a:pt x="255" y="172"/>
                  <a:pt x="243" y="186"/>
                  <a:pt x="226" y="212"/>
                </a:cubicBezTo>
                <a:cubicBezTo>
                  <a:pt x="251" y="262"/>
                  <a:pt x="283" y="238"/>
                  <a:pt x="322" y="212"/>
                </a:cubicBezTo>
                <a:cubicBezTo>
                  <a:pt x="339" y="161"/>
                  <a:pt x="270" y="189"/>
                  <a:pt x="244" y="194"/>
                </a:cubicBezTo>
                <a:cubicBezTo>
                  <a:pt x="242" y="202"/>
                  <a:pt x="233" y="212"/>
                  <a:pt x="238" y="218"/>
                </a:cubicBezTo>
                <a:cubicBezTo>
                  <a:pt x="255" y="239"/>
                  <a:pt x="274" y="220"/>
                  <a:pt x="286" y="212"/>
                </a:cubicBezTo>
                <a:cubicBezTo>
                  <a:pt x="318" y="148"/>
                  <a:pt x="270" y="175"/>
                  <a:pt x="208" y="188"/>
                </a:cubicBezTo>
                <a:cubicBezTo>
                  <a:pt x="204" y="192"/>
                  <a:pt x="163" y="223"/>
                  <a:pt x="196" y="236"/>
                </a:cubicBezTo>
                <a:cubicBezTo>
                  <a:pt x="213" y="243"/>
                  <a:pt x="232" y="232"/>
                  <a:pt x="250" y="230"/>
                </a:cubicBezTo>
                <a:cubicBezTo>
                  <a:pt x="293" y="208"/>
                  <a:pt x="294" y="213"/>
                  <a:pt x="286" y="164"/>
                </a:cubicBezTo>
                <a:cubicBezTo>
                  <a:pt x="228" y="180"/>
                  <a:pt x="204" y="178"/>
                  <a:pt x="190" y="236"/>
                </a:cubicBezTo>
                <a:cubicBezTo>
                  <a:pt x="221" y="257"/>
                  <a:pt x="228" y="239"/>
                  <a:pt x="256" y="218"/>
                </a:cubicBezTo>
                <a:cubicBezTo>
                  <a:pt x="279" y="161"/>
                  <a:pt x="274" y="169"/>
                  <a:pt x="214" y="176"/>
                </a:cubicBezTo>
                <a:cubicBezTo>
                  <a:pt x="180" y="218"/>
                  <a:pt x="172" y="213"/>
                  <a:pt x="190" y="266"/>
                </a:cubicBezTo>
                <a:cubicBezTo>
                  <a:pt x="229" y="258"/>
                  <a:pt x="280" y="259"/>
                  <a:pt x="262" y="206"/>
                </a:cubicBezTo>
                <a:cubicBezTo>
                  <a:pt x="197" y="217"/>
                  <a:pt x="172" y="212"/>
                  <a:pt x="148" y="272"/>
                </a:cubicBezTo>
                <a:cubicBezTo>
                  <a:pt x="170" y="283"/>
                  <a:pt x="169" y="290"/>
                  <a:pt x="190" y="278"/>
                </a:cubicBezTo>
                <a:cubicBezTo>
                  <a:pt x="203" y="271"/>
                  <a:pt x="226" y="254"/>
                  <a:pt x="226" y="254"/>
                </a:cubicBezTo>
                <a:cubicBezTo>
                  <a:pt x="224" y="244"/>
                  <a:pt x="229" y="229"/>
                  <a:pt x="220" y="224"/>
                </a:cubicBezTo>
                <a:cubicBezTo>
                  <a:pt x="190" y="207"/>
                  <a:pt x="155" y="255"/>
                  <a:pt x="142" y="272"/>
                </a:cubicBezTo>
                <a:cubicBezTo>
                  <a:pt x="146" y="284"/>
                  <a:pt x="142" y="303"/>
                  <a:pt x="154" y="308"/>
                </a:cubicBezTo>
                <a:cubicBezTo>
                  <a:pt x="170" y="314"/>
                  <a:pt x="209" y="292"/>
                  <a:pt x="226" y="284"/>
                </a:cubicBezTo>
                <a:cubicBezTo>
                  <a:pt x="234" y="272"/>
                  <a:pt x="267" y="231"/>
                  <a:pt x="232" y="218"/>
                </a:cubicBezTo>
                <a:cubicBezTo>
                  <a:pt x="207" y="209"/>
                  <a:pt x="180" y="230"/>
                  <a:pt x="154" y="236"/>
                </a:cubicBezTo>
                <a:cubicBezTo>
                  <a:pt x="132" y="258"/>
                  <a:pt x="124" y="268"/>
                  <a:pt x="142" y="296"/>
                </a:cubicBezTo>
                <a:cubicBezTo>
                  <a:pt x="190" y="290"/>
                  <a:pt x="205" y="291"/>
                  <a:pt x="226" y="248"/>
                </a:cubicBezTo>
                <a:cubicBezTo>
                  <a:pt x="212" y="206"/>
                  <a:pt x="167" y="232"/>
                  <a:pt x="136" y="242"/>
                </a:cubicBezTo>
                <a:cubicBezTo>
                  <a:pt x="112" y="260"/>
                  <a:pt x="64" y="290"/>
                  <a:pt x="136" y="266"/>
                </a:cubicBezTo>
                <a:cubicBezTo>
                  <a:pt x="155" y="210"/>
                  <a:pt x="105" y="292"/>
                  <a:pt x="100" y="302"/>
                </a:cubicBezTo>
                <a:cubicBezTo>
                  <a:pt x="87" y="366"/>
                  <a:pt x="117" y="350"/>
                  <a:pt x="166" y="338"/>
                </a:cubicBezTo>
                <a:cubicBezTo>
                  <a:pt x="192" y="321"/>
                  <a:pt x="191" y="314"/>
                  <a:pt x="184" y="284"/>
                </a:cubicBezTo>
                <a:cubicBezTo>
                  <a:pt x="143" y="307"/>
                  <a:pt x="132" y="316"/>
                  <a:pt x="112" y="356"/>
                </a:cubicBezTo>
                <a:cubicBezTo>
                  <a:pt x="144" y="404"/>
                  <a:pt x="174" y="357"/>
                  <a:pt x="190" y="326"/>
                </a:cubicBezTo>
                <a:cubicBezTo>
                  <a:pt x="174" y="277"/>
                  <a:pt x="121" y="329"/>
                  <a:pt x="100" y="350"/>
                </a:cubicBezTo>
                <a:cubicBezTo>
                  <a:pt x="132" y="371"/>
                  <a:pt x="133" y="354"/>
                  <a:pt x="154" y="326"/>
                </a:cubicBezTo>
                <a:cubicBezTo>
                  <a:pt x="156" y="320"/>
                  <a:pt x="166" y="309"/>
                  <a:pt x="160" y="308"/>
                </a:cubicBezTo>
                <a:cubicBezTo>
                  <a:pt x="129" y="302"/>
                  <a:pt x="82" y="362"/>
                  <a:pt x="82" y="362"/>
                </a:cubicBezTo>
                <a:cubicBezTo>
                  <a:pt x="102" y="401"/>
                  <a:pt x="104" y="386"/>
                  <a:pt x="136" y="362"/>
                </a:cubicBezTo>
                <a:cubicBezTo>
                  <a:pt x="155" y="305"/>
                  <a:pt x="115" y="397"/>
                  <a:pt x="112" y="410"/>
                </a:cubicBezTo>
                <a:cubicBezTo>
                  <a:pt x="146" y="427"/>
                  <a:pt x="149" y="422"/>
                  <a:pt x="172" y="392"/>
                </a:cubicBezTo>
                <a:cubicBezTo>
                  <a:pt x="160" y="356"/>
                  <a:pt x="148" y="386"/>
                  <a:pt x="130" y="404"/>
                </a:cubicBezTo>
                <a:cubicBezTo>
                  <a:pt x="115" y="450"/>
                  <a:pt x="106" y="445"/>
                  <a:pt x="148" y="428"/>
                </a:cubicBezTo>
                <a:cubicBezTo>
                  <a:pt x="178" y="367"/>
                  <a:pt x="120" y="428"/>
                  <a:pt x="112" y="446"/>
                </a:cubicBezTo>
                <a:cubicBezTo>
                  <a:pt x="110" y="452"/>
                  <a:pt x="100" y="462"/>
                  <a:pt x="106" y="464"/>
                </a:cubicBezTo>
                <a:cubicBezTo>
                  <a:pt x="119" y="468"/>
                  <a:pt x="134" y="460"/>
                  <a:pt x="148" y="458"/>
                </a:cubicBezTo>
                <a:cubicBezTo>
                  <a:pt x="154" y="452"/>
                  <a:pt x="164" y="448"/>
                  <a:pt x="166" y="440"/>
                </a:cubicBezTo>
                <a:cubicBezTo>
                  <a:pt x="168" y="432"/>
                  <a:pt x="168" y="414"/>
                  <a:pt x="160" y="416"/>
                </a:cubicBezTo>
                <a:cubicBezTo>
                  <a:pt x="149" y="419"/>
                  <a:pt x="148" y="436"/>
                  <a:pt x="142" y="446"/>
                </a:cubicBezTo>
                <a:cubicBezTo>
                  <a:pt x="153" y="503"/>
                  <a:pt x="159" y="469"/>
                  <a:pt x="178" y="440"/>
                </a:cubicBezTo>
                <a:cubicBezTo>
                  <a:pt x="204" y="337"/>
                  <a:pt x="155" y="310"/>
                  <a:pt x="70" y="296"/>
                </a:cubicBezTo>
                <a:cubicBezTo>
                  <a:pt x="50" y="303"/>
                  <a:pt x="18" y="313"/>
                  <a:pt x="58" y="326"/>
                </a:cubicBezTo>
                <a:cubicBezTo>
                  <a:pt x="84" y="313"/>
                  <a:pt x="97" y="305"/>
                  <a:pt x="106" y="278"/>
                </a:cubicBezTo>
                <a:cubicBezTo>
                  <a:pt x="104" y="268"/>
                  <a:pt x="110" y="246"/>
                  <a:pt x="100" y="248"/>
                </a:cubicBezTo>
                <a:cubicBezTo>
                  <a:pt x="85" y="251"/>
                  <a:pt x="75" y="287"/>
                  <a:pt x="70" y="302"/>
                </a:cubicBezTo>
                <a:cubicBezTo>
                  <a:pt x="97" y="311"/>
                  <a:pt x="103" y="300"/>
                  <a:pt x="118" y="278"/>
                </a:cubicBezTo>
                <a:cubicBezTo>
                  <a:pt x="116" y="268"/>
                  <a:pt x="121" y="252"/>
                  <a:pt x="112" y="248"/>
                </a:cubicBezTo>
                <a:cubicBezTo>
                  <a:pt x="82" y="235"/>
                  <a:pt x="60" y="257"/>
                  <a:pt x="40" y="272"/>
                </a:cubicBezTo>
                <a:cubicBezTo>
                  <a:pt x="22" y="302"/>
                  <a:pt x="0" y="316"/>
                  <a:pt x="34" y="338"/>
                </a:cubicBezTo>
                <a:cubicBezTo>
                  <a:pt x="105" y="333"/>
                  <a:pt x="174" y="334"/>
                  <a:pt x="238" y="302"/>
                </a:cubicBezTo>
                <a:cubicBezTo>
                  <a:pt x="262" y="262"/>
                  <a:pt x="285" y="215"/>
                  <a:pt x="232" y="188"/>
                </a:cubicBezTo>
                <a:cubicBezTo>
                  <a:pt x="218" y="190"/>
                  <a:pt x="204" y="190"/>
                  <a:pt x="190" y="194"/>
                </a:cubicBezTo>
                <a:cubicBezTo>
                  <a:pt x="183" y="196"/>
                  <a:pt x="172" y="199"/>
                  <a:pt x="172" y="206"/>
                </a:cubicBezTo>
                <a:cubicBezTo>
                  <a:pt x="172" y="212"/>
                  <a:pt x="184" y="210"/>
                  <a:pt x="190" y="212"/>
                </a:cubicBezTo>
                <a:cubicBezTo>
                  <a:pt x="223" y="196"/>
                  <a:pt x="230" y="180"/>
                  <a:pt x="244" y="146"/>
                </a:cubicBezTo>
                <a:cubicBezTo>
                  <a:pt x="252" y="97"/>
                  <a:pt x="253" y="75"/>
                  <a:pt x="202" y="62"/>
                </a:cubicBezTo>
                <a:cubicBezTo>
                  <a:pt x="182" y="68"/>
                  <a:pt x="161" y="71"/>
                  <a:pt x="142" y="80"/>
                </a:cubicBezTo>
                <a:cubicBezTo>
                  <a:pt x="134" y="84"/>
                  <a:pt x="129" y="91"/>
                  <a:pt x="124" y="98"/>
                </a:cubicBezTo>
                <a:cubicBezTo>
                  <a:pt x="120" y="103"/>
                  <a:pt x="112" y="115"/>
                  <a:pt x="118" y="116"/>
                </a:cubicBezTo>
                <a:cubicBezTo>
                  <a:pt x="130" y="118"/>
                  <a:pt x="154" y="104"/>
                  <a:pt x="154" y="104"/>
                </a:cubicBezTo>
                <a:cubicBezTo>
                  <a:pt x="160" y="96"/>
                  <a:pt x="175" y="89"/>
                  <a:pt x="172" y="80"/>
                </a:cubicBezTo>
                <a:cubicBezTo>
                  <a:pt x="162" y="50"/>
                  <a:pt x="128" y="75"/>
                  <a:pt x="118" y="80"/>
                </a:cubicBezTo>
                <a:cubicBezTo>
                  <a:pt x="98" y="110"/>
                  <a:pt x="80" y="120"/>
                  <a:pt x="130" y="110"/>
                </a:cubicBezTo>
                <a:cubicBezTo>
                  <a:pt x="158" y="82"/>
                  <a:pt x="172" y="71"/>
                  <a:pt x="130" y="50"/>
                </a:cubicBezTo>
                <a:cubicBezTo>
                  <a:pt x="118" y="52"/>
                  <a:pt x="105" y="51"/>
                  <a:pt x="94" y="56"/>
                </a:cubicBezTo>
                <a:cubicBezTo>
                  <a:pt x="88" y="59"/>
                  <a:pt x="79" y="68"/>
                  <a:pt x="82" y="74"/>
                </a:cubicBezTo>
                <a:cubicBezTo>
                  <a:pt x="86" y="81"/>
                  <a:pt x="98" y="78"/>
                  <a:pt x="106" y="80"/>
                </a:cubicBezTo>
                <a:cubicBezTo>
                  <a:pt x="118" y="72"/>
                  <a:pt x="137" y="70"/>
                  <a:pt x="142" y="56"/>
                </a:cubicBezTo>
                <a:cubicBezTo>
                  <a:pt x="144" y="50"/>
                  <a:pt x="152" y="42"/>
                  <a:pt x="148" y="38"/>
                </a:cubicBezTo>
                <a:cubicBezTo>
                  <a:pt x="144" y="34"/>
                  <a:pt x="136" y="42"/>
                  <a:pt x="130" y="44"/>
                </a:cubicBezTo>
                <a:cubicBezTo>
                  <a:pt x="121" y="55"/>
                  <a:pt x="91" y="82"/>
                  <a:pt x="124" y="98"/>
                </a:cubicBezTo>
                <a:cubicBezTo>
                  <a:pt x="135" y="103"/>
                  <a:pt x="148" y="94"/>
                  <a:pt x="160" y="92"/>
                </a:cubicBezTo>
                <a:cubicBezTo>
                  <a:pt x="195" y="69"/>
                  <a:pt x="206" y="68"/>
                  <a:pt x="160" y="50"/>
                </a:cubicBezTo>
                <a:cubicBezTo>
                  <a:pt x="142" y="77"/>
                  <a:pt x="139" y="86"/>
                  <a:pt x="154" y="116"/>
                </a:cubicBezTo>
                <a:cubicBezTo>
                  <a:pt x="187" y="109"/>
                  <a:pt x="208" y="104"/>
                  <a:pt x="232" y="80"/>
                </a:cubicBezTo>
                <a:cubicBezTo>
                  <a:pt x="250" y="27"/>
                  <a:pt x="231" y="44"/>
                  <a:pt x="190" y="62"/>
                </a:cubicBezTo>
                <a:cubicBezTo>
                  <a:pt x="170" y="122"/>
                  <a:pt x="190" y="117"/>
                  <a:pt x="238" y="110"/>
                </a:cubicBezTo>
                <a:cubicBezTo>
                  <a:pt x="265" y="97"/>
                  <a:pt x="271" y="90"/>
                  <a:pt x="280" y="62"/>
                </a:cubicBezTo>
                <a:cubicBezTo>
                  <a:pt x="250" y="42"/>
                  <a:pt x="245" y="55"/>
                  <a:pt x="220" y="80"/>
                </a:cubicBezTo>
                <a:cubicBezTo>
                  <a:pt x="209" y="123"/>
                  <a:pt x="211" y="131"/>
                  <a:pt x="256" y="122"/>
                </a:cubicBezTo>
                <a:cubicBezTo>
                  <a:pt x="282" y="102"/>
                  <a:pt x="296" y="94"/>
                  <a:pt x="304" y="62"/>
                </a:cubicBezTo>
                <a:cubicBezTo>
                  <a:pt x="262" y="34"/>
                  <a:pt x="232" y="62"/>
                  <a:pt x="202" y="92"/>
                </a:cubicBezTo>
                <a:cubicBezTo>
                  <a:pt x="186" y="154"/>
                  <a:pt x="200" y="147"/>
                  <a:pt x="256" y="140"/>
                </a:cubicBezTo>
                <a:cubicBezTo>
                  <a:pt x="288" y="127"/>
                  <a:pt x="299" y="119"/>
                  <a:pt x="310" y="86"/>
                </a:cubicBezTo>
                <a:cubicBezTo>
                  <a:pt x="284" y="34"/>
                  <a:pt x="265" y="63"/>
                  <a:pt x="244" y="98"/>
                </a:cubicBezTo>
                <a:cubicBezTo>
                  <a:pt x="235" y="151"/>
                  <a:pt x="225" y="155"/>
                  <a:pt x="280" y="146"/>
                </a:cubicBezTo>
                <a:cubicBezTo>
                  <a:pt x="284" y="144"/>
                  <a:pt x="318" y="128"/>
                  <a:pt x="322" y="122"/>
                </a:cubicBezTo>
                <a:cubicBezTo>
                  <a:pt x="360" y="62"/>
                  <a:pt x="325" y="92"/>
                  <a:pt x="304" y="104"/>
                </a:cubicBezTo>
                <a:cubicBezTo>
                  <a:pt x="299" y="115"/>
                  <a:pt x="274" y="152"/>
                  <a:pt x="298" y="164"/>
                </a:cubicBezTo>
                <a:cubicBezTo>
                  <a:pt x="300" y="165"/>
                  <a:pt x="339" y="138"/>
                  <a:pt x="346" y="134"/>
                </a:cubicBezTo>
                <a:cubicBezTo>
                  <a:pt x="350" y="121"/>
                  <a:pt x="366" y="93"/>
                  <a:pt x="322" y="110"/>
                </a:cubicBezTo>
                <a:cubicBezTo>
                  <a:pt x="297" y="119"/>
                  <a:pt x="290" y="173"/>
                  <a:pt x="286" y="194"/>
                </a:cubicBezTo>
                <a:cubicBezTo>
                  <a:pt x="319" y="219"/>
                  <a:pt x="346" y="218"/>
                  <a:pt x="376" y="188"/>
                </a:cubicBezTo>
                <a:cubicBezTo>
                  <a:pt x="399" y="118"/>
                  <a:pt x="356" y="143"/>
                  <a:pt x="310" y="152"/>
                </a:cubicBezTo>
                <a:cubicBezTo>
                  <a:pt x="290" y="213"/>
                  <a:pt x="335" y="189"/>
                  <a:pt x="364" y="182"/>
                </a:cubicBezTo>
                <a:cubicBezTo>
                  <a:pt x="382" y="154"/>
                  <a:pt x="396" y="147"/>
                  <a:pt x="376" y="116"/>
                </a:cubicBezTo>
                <a:cubicBezTo>
                  <a:pt x="358" y="122"/>
                  <a:pt x="333" y="118"/>
                  <a:pt x="322" y="134"/>
                </a:cubicBezTo>
                <a:cubicBezTo>
                  <a:pt x="315" y="145"/>
                  <a:pt x="328" y="165"/>
                  <a:pt x="340" y="170"/>
                </a:cubicBezTo>
                <a:cubicBezTo>
                  <a:pt x="357" y="177"/>
                  <a:pt x="376" y="166"/>
                  <a:pt x="394" y="164"/>
                </a:cubicBezTo>
                <a:cubicBezTo>
                  <a:pt x="402" y="160"/>
                  <a:pt x="438" y="148"/>
                  <a:pt x="430" y="128"/>
                </a:cubicBezTo>
                <a:cubicBezTo>
                  <a:pt x="427" y="120"/>
                  <a:pt x="414" y="124"/>
                  <a:pt x="406" y="122"/>
                </a:cubicBezTo>
                <a:cubicBezTo>
                  <a:pt x="373" y="130"/>
                  <a:pt x="361" y="140"/>
                  <a:pt x="346" y="170"/>
                </a:cubicBezTo>
                <a:cubicBezTo>
                  <a:pt x="355" y="224"/>
                  <a:pt x="348" y="206"/>
                  <a:pt x="394" y="194"/>
                </a:cubicBezTo>
                <a:cubicBezTo>
                  <a:pt x="400" y="188"/>
                  <a:pt x="408" y="183"/>
                  <a:pt x="412" y="176"/>
                </a:cubicBezTo>
                <a:cubicBezTo>
                  <a:pt x="418" y="165"/>
                  <a:pt x="424" y="140"/>
                  <a:pt x="424" y="140"/>
                </a:cubicBezTo>
                <a:cubicBezTo>
                  <a:pt x="380" y="122"/>
                  <a:pt x="368" y="126"/>
                  <a:pt x="346" y="170"/>
                </a:cubicBezTo>
                <a:cubicBezTo>
                  <a:pt x="348" y="184"/>
                  <a:pt x="339" y="206"/>
                  <a:pt x="352" y="212"/>
                </a:cubicBezTo>
                <a:cubicBezTo>
                  <a:pt x="372" y="222"/>
                  <a:pt x="397" y="212"/>
                  <a:pt x="418" y="206"/>
                </a:cubicBezTo>
                <a:cubicBezTo>
                  <a:pt x="426" y="204"/>
                  <a:pt x="431" y="195"/>
                  <a:pt x="436" y="188"/>
                </a:cubicBezTo>
                <a:cubicBezTo>
                  <a:pt x="441" y="182"/>
                  <a:pt x="454" y="166"/>
                  <a:pt x="448" y="170"/>
                </a:cubicBezTo>
                <a:cubicBezTo>
                  <a:pt x="436" y="178"/>
                  <a:pt x="428" y="190"/>
                  <a:pt x="418" y="200"/>
                </a:cubicBezTo>
                <a:cubicBezTo>
                  <a:pt x="405" y="232"/>
                  <a:pt x="389" y="267"/>
                  <a:pt x="442" y="254"/>
                </a:cubicBezTo>
                <a:cubicBezTo>
                  <a:pt x="463" y="233"/>
                  <a:pt x="471" y="222"/>
                  <a:pt x="478" y="194"/>
                </a:cubicBezTo>
                <a:cubicBezTo>
                  <a:pt x="438" y="181"/>
                  <a:pt x="442" y="219"/>
                  <a:pt x="436" y="248"/>
                </a:cubicBezTo>
                <a:cubicBezTo>
                  <a:pt x="455" y="286"/>
                  <a:pt x="455" y="272"/>
                  <a:pt x="490" y="254"/>
                </a:cubicBezTo>
                <a:cubicBezTo>
                  <a:pt x="508" y="227"/>
                  <a:pt x="511" y="224"/>
                  <a:pt x="496" y="194"/>
                </a:cubicBezTo>
                <a:cubicBezTo>
                  <a:pt x="492" y="204"/>
                  <a:pt x="482" y="213"/>
                  <a:pt x="484" y="224"/>
                </a:cubicBezTo>
                <a:cubicBezTo>
                  <a:pt x="487" y="243"/>
                  <a:pt x="531" y="217"/>
                  <a:pt x="520" y="224"/>
                </a:cubicBezTo>
                <a:cubicBezTo>
                  <a:pt x="509" y="231"/>
                  <a:pt x="496" y="236"/>
                  <a:pt x="484" y="242"/>
                </a:cubicBezTo>
                <a:cubicBezTo>
                  <a:pt x="518" y="253"/>
                  <a:pt x="498" y="241"/>
                  <a:pt x="478" y="272"/>
                </a:cubicBezTo>
                <a:cubicBezTo>
                  <a:pt x="474" y="279"/>
                  <a:pt x="474" y="288"/>
                  <a:pt x="472" y="296"/>
                </a:cubicBezTo>
                <a:cubicBezTo>
                  <a:pt x="513" y="306"/>
                  <a:pt x="506" y="292"/>
                  <a:pt x="514" y="254"/>
                </a:cubicBezTo>
                <a:cubicBezTo>
                  <a:pt x="508" y="250"/>
                  <a:pt x="503" y="241"/>
                  <a:pt x="496" y="242"/>
                </a:cubicBezTo>
                <a:cubicBezTo>
                  <a:pt x="489" y="243"/>
                  <a:pt x="479" y="255"/>
                  <a:pt x="484" y="260"/>
                </a:cubicBezTo>
                <a:cubicBezTo>
                  <a:pt x="490" y="266"/>
                  <a:pt x="500" y="256"/>
                  <a:pt x="508" y="254"/>
                </a:cubicBezTo>
                <a:cubicBezTo>
                  <a:pt x="518" y="241"/>
                  <a:pt x="551" y="209"/>
                  <a:pt x="520" y="188"/>
                </a:cubicBezTo>
                <a:cubicBezTo>
                  <a:pt x="507" y="179"/>
                  <a:pt x="488" y="192"/>
                  <a:pt x="472" y="194"/>
                </a:cubicBezTo>
                <a:cubicBezTo>
                  <a:pt x="466" y="200"/>
                  <a:pt x="459" y="205"/>
                  <a:pt x="454" y="212"/>
                </a:cubicBezTo>
                <a:cubicBezTo>
                  <a:pt x="450" y="217"/>
                  <a:pt x="442" y="229"/>
                  <a:pt x="448" y="230"/>
                </a:cubicBezTo>
                <a:cubicBezTo>
                  <a:pt x="460" y="232"/>
                  <a:pt x="484" y="218"/>
                  <a:pt x="484" y="218"/>
                </a:cubicBezTo>
                <a:cubicBezTo>
                  <a:pt x="507" y="160"/>
                  <a:pt x="501" y="167"/>
                  <a:pt x="442" y="182"/>
                </a:cubicBezTo>
                <a:cubicBezTo>
                  <a:pt x="440" y="188"/>
                  <a:pt x="430" y="199"/>
                  <a:pt x="436" y="200"/>
                </a:cubicBezTo>
                <a:cubicBezTo>
                  <a:pt x="448" y="202"/>
                  <a:pt x="472" y="188"/>
                  <a:pt x="472" y="188"/>
                </a:cubicBezTo>
                <a:cubicBezTo>
                  <a:pt x="485" y="135"/>
                  <a:pt x="456" y="153"/>
                  <a:pt x="418" y="164"/>
                </a:cubicBezTo>
                <a:cubicBezTo>
                  <a:pt x="386" y="196"/>
                  <a:pt x="393" y="203"/>
                  <a:pt x="436" y="194"/>
                </a:cubicBezTo>
                <a:cubicBezTo>
                  <a:pt x="463" y="167"/>
                  <a:pt x="485" y="161"/>
                  <a:pt x="442" y="140"/>
                </a:cubicBezTo>
                <a:cubicBezTo>
                  <a:pt x="440" y="142"/>
                  <a:pt x="386" y="174"/>
                  <a:pt x="406" y="194"/>
                </a:cubicBezTo>
                <a:cubicBezTo>
                  <a:pt x="413" y="201"/>
                  <a:pt x="426" y="190"/>
                  <a:pt x="436" y="188"/>
                </a:cubicBezTo>
                <a:cubicBezTo>
                  <a:pt x="454" y="161"/>
                  <a:pt x="475" y="156"/>
                  <a:pt x="442" y="134"/>
                </a:cubicBezTo>
                <a:cubicBezTo>
                  <a:pt x="424" y="136"/>
                  <a:pt x="405" y="133"/>
                  <a:pt x="388" y="140"/>
                </a:cubicBezTo>
                <a:cubicBezTo>
                  <a:pt x="379" y="144"/>
                  <a:pt x="362" y="158"/>
                  <a:pt x="370" y="164"/>
                </a:cubicBezTo>
                <a:cubicBezTo>
                  <a:pt x="381" y="172"/>
                  <a:pt x="398" y="160"/>
                  <a:pt x="412" y="158"/>
                </a:cubicBezTo>
                <a:cubicBezTo>
                  <a:pt x="450" y="108"/>
                  <a:pt x="409" y="122"/>
                  <a:pt x="370" y="128"/>
                </a:cubicBezTo>
                <a:cubicBezTo>
                  <a:pt x="355" y="151"/>
                  <a:pt x="337" y="159"/>
                  <a:pt x="370" y="170"/>
                </a:cubicBezTo>
                <a:cubicBezTo>
                  <a:pt x="381" y="167"/>
                  <a:pt x="404" y="164"/>
                  <a:pt x="412" y="152"/>
                </a:cubicBezTo>
                <a:cubicBezTo>
                  <a:pt x="419" y="141"/>
                  <a:pt x="424" y="116"/>
                  <a:pt x="424" y="116"/>
                </a:cubicBezTo>
                <a:cubicBezTo>
                  <a:pt x="396" y="109"/>
                  <a:pt x="386" y="115"/>
                  <a:pt x="358" y="122"/>
                </a:cubicBezTo>
                <a:cubicBezTo>
                  <a:pt x="354" y="130"/>
                  <a:pt x="339" y="141"/>
                  <a:pt x="346" y="146"/>
                </a:cubicBezTo>
                <a:cubicBezTo>
                  <a:pt x="367" y="162"/>
                  <a:pt x="390" y="132"/>
                  <a:pt x="400" y="122"/>
                </a:cubicBezTo>
                <a:cubicBezTo>
                  <a:pt x="411" y="78"/>
                  <a:pt x="391" y="90"/>
                  <a:pt x="358" y="98"/>
                </a:cubicBezTo>
                <a:cubicBezTo>
                  <a:pt x="357" y="99"/>
                  <a:pt x="320" y="130"/>
                  <a:pt x="334" y="140"/>
                </a:cubicBezTo>
                <a:cubicBezTo>
                  <a:pt x="342" y="146"/>
                  <a:pt x="354" y="136"/>
                  <a:pt x="364" y="134"/>
                </a:cubicBezTo>
                <a:cubicBezTo>
                  <a:pt x="406" y="77"/>
                  <a:pt x="371" y="92"/>
                  <a:pt x="316" y="98"/>
                </a:cubicBezTo>
                <a:cubicBezTo>
                  <a:pt x="303" y="138"/>
                  <a:pt x="334" y="124"/>
                  <a:pt x="358" y="116"/>
                </a:cubicBezTo>
                <a:cubicBezTo>
                  <a:pt x="400" y="59"/>
                  <a:pt x="365" y="74"/>
                  <a:pt x="310" y="80"/>
                </a:cubicBezTo>
                <a:cubicBezTo>
                  <a:pt x="306" y="86"/>
                  <a:pt x="295" y="92"/>
                  <a:pt x="298" y="98"/>
                </a:cubicBezTo>
                <a:cubicBezTo>
                  <a:pt x="302" y="105"/>
                  <a:pt x="314" y="107"/>
                  <a:pt x="322" y="104"/>
                </a:cubicBezTo>
                <a:cubicBezTo>
                  <a:pt x="331" y="100"/>
                  <a:pt x="334" y="88"/>
                  <a:pt x="340" y="80"/>
                </a:cubicBezTo>
                <a:cubicBezTo>
                  <a:pt x="330" y="76"/>
                  <a:pt x="321" y="69"/>
                  <a:pt x="310" y="68"/>
                </a:cubicBezTo>
                <a:cubicBezTo>
                  <a:pt x="296" y="66"/>
                  <a:pt x="267" y="93"/>
                  <a:pt x="280" y="98"/>
                </a:cubicBezTo>
                <a:cubicBezTo>
                  <a:pt x="294" y="103"/>
                  <a:pt x="308" y="90"/>
                  <a:pt x="322" y="86"/>
                </a:cubicBezTo>
                <a:cubicBezTo>
                  <a:pt x="365" y="0"/>
                  <a:pt x="253" y="53"/>
                  <a:pt x="178" y="62"/>
                </a:cubicBezTo>
                <a:cubicBezTo>
                  <a:pt x="146" y="111"/>
                  <a:pt x="198" y="55"/>
                  <a:pt x="202" y="50"/>
                </a:cubicBezTo>
                <a:cubicBezTo>
                  <a:pt x="168" y="39"/>
                  <a:pt x="169" y="58"/>
                  <a:pt x="160" y="86"/>
                </a:cubicBezTo>
                <a:cubicBezTo>
                  <a:pt x="173" y="139"/>
                  <a:pt x="203" y="108"/>
                  <a:pt x="232" y="86"/>
                </a:cubicBezTo>
                <a:cubicBezTo>
                  <a:pt x="236" y="78"/>
                  <a:pt x="247" y="70"/>
                  <a:pt x="244" y="62"/>
                </a:cubicBezTo>
                <a:cubicBezTo>
                  <a:pt x="235" y="35"/>
                  <a:pt x="199" y="59"/>
                  <a:pt x="190" y="62"/>
                </a:cubicBezTo>
                <a:cubicBezTo>
                  <a:pt x="175" y="108"/>
                  <a:pt x="218" y="82"/>
                  <a:pt x="238" y="74"/>
                </a:cubicBezTo>
                <a:cubicBezTo>
                  <a:pt x="252" y="53"/>
                  <a:pt x="268" y="41"/>
                  <a:pt x="208" y="50"/>
                </a:cubicBezTo>
                <a:cubicBezTo>
                  <a:pt x="178" y="55"/>
                  <a:pt x="155" y="85"/>
                  <a:pt x="136" y="104"/>
                </a:cubicBezTo>
                <a:cubicBezTo>
                  <a:pt x="126" y="176"/>
                  <a:pt x="110" y="222"/>
                  <a:pt x="142" y="296"/>
                </a:cubicBezTo>
                <a:cubicBezTo>
                  <a:pt x="152" y="320"/>
                  <a:pt x="231" y="318"/>
                  <a:pt x="262" y="320"/>
                </a:cubicBezTo>
                <a:cubicBezTo>
                  <a:pt x="386" y="308"/>
                  <a:pt x="401" y="341"/>
                  <a:pt x="388" y="248"/>
                </a:cubicBezTo>
                <a:cubicBezTo>
                  <a:pt x="354" y="265"/>
                  <a:pt x="349" y="260"/>
                  <a:pt x="334" y="296"/>
                </a:cubicBezTo>
                <a:cubicBezTo>
                  <a:pt x="330" y="305"/>
                  <a:pt x="319" y="321"/>
                  <a:pt x="328" y="326"/>
                </a:cubicBezTo>
                <a:cubicBezTo>
                  <a:pt x="339" y="333"/>
                  <a:pt x="352" y="318"/>
                  <a:pt x="364" y="314"/>
                </a:cubicBezTo>
                <a:cubicBezTo>
                  <a:pt x="383" y="275"/>
                  <a:pt x="388" y="263"/>
                  <a:pt x="382" y="218"/>
                </a:cubicBezTo>
                <a:cubicBezTo>
                  <a:pt x="315" y="228"/>
                  <a:pt x="290" y="220"/>
                  <a:pt x="274" y="284"/>
                </a:cubicBezTo>
                <a:cubicBezTo>
                  <a:pt x="287" y="335"/>
                  <a:pt x="313" y="300"/>
                  <a:pt x="346" y="284"/>
                </a:cubicBezTo>
                <a:cubicBezTo>
                  <a:pt x="379" y="234"/>
                  <a:pt x="331" y="302"/>
                  <a:pt x="328" y="308"/>
                </a:cubicBezTo>
                <a:cubicBezTo>
                  <a:pt x="344" y="357"/>
                  <a:pt x="341" y="354"/>
                  <a:pt x="382" y="326"/>
                </a:cubicBezTo>
                <a:cubicBezTo>
                  <a:pt x="400" y="299"/>
                  <a:pt x="403" y="296"/>
                  <a:pt x="388" y="266"/>
                </a:cubicBezTo>
                <a:cubicBezTo>
                  <a:pt x="364" y="272"/>
                  <a:pt x="339" y="274"/>
                  <a:pt x="316" y="284"/>
                </a:cubicBezTo>
                <a:cubicBezTo>
                  <a:pt x="304" y="289"/>
                  <a:pt x="286" y="314"/>
                  <a:pt x="298" y="320"/>
                </a:cubicBezTo>
                <a:cubicBezTo>
                  <a:pt x="317" y="329"/>
                  <a:pt x="361" y="300"/>
                  <a:pt x="376" y="290"/>
                </a:cubicBezTo>
                <a:cubicBezTo>
                  <a:pt x="395" y="234"/>
                  <a:pt x="363" y="249"/>
                  <a:pt x="322" y="254"/>
                </a:cubicBezTo>
                <a:cubicBezTo>
                  <a:pt x="289" y="287"/>
                  <a:pt x="277" y="298"/>
                  <a:pt x="286" y="344"/>
                </a:cubicBezTo>
                <a:cubicBezTo>
                  <a:pt x="326" y="334"/>
                  <a:pt x="353" y="331"/>
                  <a:pt x="382" y="302"/>
                </a:cubicBezTo>
                <a:cubicBezTo>
                  <a:pt x="399" y="250"/>
                  <a:pt x="349" y="287"/>
                  <a:pt x="334" y="296"/>
                </a:cubicBezTo>
                <a:cubicBezTo>
                  <a:pt x="311" y="343"/>
                  <a:pt x="300" y="342"/>
                  <a:pt x="370" y="326"/>
                </a:cubicBezTo>
                <a:cubicBezTo>
                  <a:pt x="396" y="309"/>
                  <a:pt x="395" y="302"/>
                  <a:pt x="388" y="272"/>
                </a:cubicBezTo>
                <a:cubicBezTo>
                  <a:pt x="370" y="276"/>
                  <a:pt x="350" y="275"/>
                  <a:pt x="334" y="284"/>
                </a:cubicBezTo>
                <a:cubicBezTo>
                  <a:pt x="334" y="284"/>
                  <a:pt x="240" y="373"/>
                  <a:pt x="310" y="320"/>
                </a:cubicBezTo>
                <a:cubicBezTo>
                  <a:pt x="314" y="312"/>
                  <a:pt x="322" y="296"/>
                  <a:pt x="322" y="296"/>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15045"/>
                                        </p:tgtEl>
                                        <p:attrNameLst>
                                          <p:attrName>style.visibility</p:attrName>
                                        </p:attrNameLst>
                                      </p:cBhvr>
                                      <p:to>
                                        <p:strVal val="visible"/>
                                      </p:to>
                                    </p:set>
                                    <p:animEffect transition="in" filter="barn(inVertical)">
                                      <p:cBhvr>
                                        <p:cTn id="7" dur="2000"/>
                                        <p:tgtEl>
                                          <p:spTgt spid="21504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15046"/>
                                        </p:tgtEl>
                                        <p:attrNameLst>
                                          <p:attrName>style.visibility</p:attrName>
                                        </p:attrNameLst>
                                      </p:cBhvr>
                                      <p:to>
                                        <p:strVal val="visible"/>
                                      </p:to>
                                    </p:set>
                                    <p:animEffect transition="in" filter="barn(inVertical)">
                                      <p:cBhvr>
                                        <p:cTn id="10" dur="2000"/>
                                        <p:tgtEl>
                                          <p:spTgt spid="21504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15048"/>
                                        </p:tgtEl>
                                        <p:attrNameLst>
                                          <p:attrName>style.visibility</p:attrName>
                                        </p:attrNameLst>
                                      </p:cBhvr>
                                      <p:to>
                                        <p:strVal val="visible"/>
                                      </p:to>
                                    </p:set>
                                    <p:animEffect transition="in" filter="barn(inVertical)">
                                      <p:cBhvr>
                                        <p:cTn id="13" dur="2000"/>
                                        <p:tgtEl>
                                          <p:spTgt spid="21504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5049"/>
                                        </p:tgtEl>
                                        <p:attrNameLst>
                                          <p:attrName>style.visibility</p:attrName>
                                        </p:attrNameLst>
                                      </p:cBhvr>
                                      <p:to>
                                        <p:strVal val="visible"/>
                                      </p:to>
                                    </p:set>
                                    <p:animEffect transition="in" filter="barn(inVertical)">
                                      <p:cBhvr>
                                        <p:cTn id="16" dur="2000"/>
                                        <p:tgtEl>
                                          <p:spTgt spid="21504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15050"/>
                                        </p:tgtEl>
                                        <p:attrNameLst>
                                          <p:attrName>style.visibility</p:attrName>
                                        </p:attrNameLst>
                                      </p:cBhvr>
                                      <p:to>
                                        <p:strVal val="visible"/>
                                      </p:to>
                                    </p:set>
                                    <p:animEffect transition="in" filter="barn(inVertical)">
                                      <p:cBhvr>
                                        <p:cTn id="19" dur="2000"/>
                                        <p:tgtEl>
                                          <p:spTgt spid="21505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15051"/>
                                        </p:tgtEl>
                                        <p:attrNameLst>
                                          <p:attrName>style.visibility</p:attrName>
                                        </p:attrNameLst>
                                      </p:cBhvr>
                                      <p:to>
                                        <p:strVal val="visible"/>
                                      </p:to>
                                    </p:set>
                                    <p:animEffect transition="in" filter="barn(inVertical)">
                                      <p:cBhvr>
                                        <p:cTn id="22" dur="2000"/>
                                        <p:tgtEl>
                                          <p:spTgt spid="21505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15052"/>
                                        </p:tgtEl>
                                        <p:attrNameLst>
                                          <p:attrName>style.visibility</p:attrName>
                                        </p:attrNameLst>
                                      </p:cBhvr>
                                      <p:to>
                                        <p:strVal val="visible"/>
                                      </p:to>
                                    </p:set>
                                    <p:animEffect transition="in" filter="barn(inVertical)">
                                      <p:cBhvr>
                                        <p:cTn id="25" dur="2000"/>
                                        <p:tgtEl>
                                          <p:spTgt spid="21505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15053"/>
                                        </p:tgtEl>
                                        <p:attrNameLst>
                                          <p:attrName>style.visibility</p:attrName>
                                        </p:attrNameLst>
                                      </p:cBhvr>
                                      <p:to>
                                        <p:strVal val="visible"/>
                                      </p:to>
                                    </p:set>
                                    <p:animEffect transition="in" filter="barn(inVertical)">
                                      <p:cBhvr>
                                        <p:cTn id="28" dur="2000"/>
                                        <p:tgtEl>
                                          <p:spTgt spid="21505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15054"/>
                                        </p:tgtEl>
                                        <p:attrNameLst>
                                          <p:attrName>style.visibility</p:attrName>
                                        </p:attrNameLst>
                                      </p:cBhvr>
                                      <p:to>
                                        <p:strVal val="visible"/>
                                      </p:to>
                                    </p:set>
                                    <p:animEffect transition="in" filter="barn(inVertical)">
                                      <p:cBhvr>
                                        <p:cTn id="31" dur="2000"/>
                                        <p:tgtEl>
                                          <p:spTgt spid="21505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15055"/>
                                        </p:tgtEl>
                                        <p:attrNameLst>
                                          <p:attrName>style.visibility</p:attrName>
                                        </p:attrNameLst>
                                      </p:cBhvr>
                                      <p:to>
                                        <p:strVal val="visible"/>
                                      </p:to>
                                    </p:set>
                                    <p:animEffect transition="in" filter="barn(inVertical)">
                                      <p:cBhvr>
                                        <p:cTn id="34" dur="2000"/>
                                        <p:tgtEl>
                                          <p:spTgt spid="21505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15056"/>
                                        </p:tgtEl>
                                        <p:attrNameLst>
                                          <p:attrName>style.visibility</p:attrName>
                                        </p:attrNameLst>
                                      </p:cBhvr>
                                      <p:to>
                                        <p:strVal val="visible"/>
                                      </p:to>
                                    </p:set>
                                    <p:animEffect transition="in" filter="barn(inVertical)">
                                      <p:cBhvr>
                                        <p:cTn id="37" dur="2000"/>
                                        <p:tgtEl>
                                          <p:spTgt spid="21505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15057"/>
                                        </p:tgtEl>
                                        <p:attrNameLst>
                                          <p:attrName>style.visibility</p:attrName>
                                        </p:attrNameLst>
                                      </p:cBhvr>
                                      <p:to>
                                        <p:strVal val="visible"/>
                                      </p:to>
                                    </p:set>
                                    <p:animEffect transition="in" filter="barn(inVertical)">
                                      <p:cBhvr>
                                        <p:cTn id="40" dur="2000"/>
                                        <p:tgtEl>
                                          <p:spTgt spid="21505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15058"/>
                                        </p:tgtEl>
                                        <p:attrNameLst>
                                          <p:attrName>style.visibility</p:attrName>
                                        </p:attrNameLst>
                                      </p:cBhvr>
                                      <p:to>
                                        <p:strVal val="visible"/>
                                      </p:to>
                                    </p:set>
                                    <p:animEffect transition="in" filter="barn(inVertical)">
                                      <p:cBhvr>
                                        <p:cTn id="43" dur="2000"/>
                                        <p:tgtEl>
                                          <p:spTgt spid="215058"/>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15059"/>
                                        </p:tgtEl>
                                        <p:attrNameLst>
                                          <p:attrName>style.visibility</p:attrName>
                                        </p:attrNameLst>
                                      </p:cBhvr>
                                      <p:to>
                                        <p:strVal val="visible"/>
                                      </p:to>
                                    </p:set>
                                    <p:animEffect transition="in" filter="barn(inVertical)">
                                      <p:cBhvr>
                                        <p:cTn id="46" dur="2000"/>
                                        <p:tgtEl>
                                          <p:spTgt spid="215059"/>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15060"/>
                                        </p:tgtEl>
                                        <p:attrNameLst>
                                          <p:attrName>style.visibility</p:attrName>
                                        </p:attrNameLst>
                                      </p:cBhvr>
                                      <p:to>
                                        <p:strVal val="visible"/>
                                      </p:to>
                                    </p:set>
                                    <p:animEffect transition="in" filter="barn(inVertical)">
                                      <p:cBhvr>
                                        <p:cTn id="49" dur="2000"/>
                                        <p:tgtEl>
                                          <p:spTgt spid="215060"/>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15061"/>
                                        </p:tgtEl>
                                        <p:attrNameLst>
                                          <p:attrName>style.visibility</p:attrName>
                                        </p:attrNameLst>
                                      </p:cBhvr>
                                      <p:to>
                                        <p:strVal val="visible"/>
                                      </p:to>
                                    </p:set>
                                    <p:animEffect transition="in" filter="barn(inVertical)">
                                      <p:cBhvr>
                                        <p:cTn id="52" dur="2000"/>
                                        <p:tgtEl>
                                          <p:spTgt spid="215061"/>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15062"/>
                                        </p:tgtEl>
                                        <p:attrNameLst>
                                          <p:attrName>style.visibility</p:attrName>
                                        </p:attrNameLst>
                                      </p:cBhvr>
                                      <p:to>
                                        <p:strVal val="visible"/>
                                      </p:to>
                                    </p:set>
                                    <p:animEffect transition="in" filter="barn(inVertical)">
                                      <p:cBhvr>
                                        <p:cTn id="55" dur="2000"/>
                                        <p:tgtEl>
                                          <p:spTgt spid="215062"/>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15063"/>
                                        </p:tgtEl>
                                        <p:attrNameLst>
                                          <p:attrName>style.visibility</p:attrName>
                                        </p:attrNameLst>
                                      </p:cBhvr>
                                      <p:to>
                                        <p:strVal val="visible"/>
                                      </p:to>
                                    </p:set>
                                    <p:animEffect transition="in" filter="barn(inVertical)">
                                      <p:cBhvr>
                                        <p:cTn id="58" dur="2000"/>
                                        <p:tgtEl>
                                          <p:spTgt spid="215063"/>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15064"/>
                                        </p:tgtEl>
                                        <p:attrNameLst>
                                          <p:attrName>style.visibility</p:attrName>
                                        </p:attrNameLst>
                                      </p:cBhvr>
                                      <p:to>
                                        <p:strVal val="visible"/>
                                      </p:to>
                                    </p:set>
                                    <p:animEffect transition="in" filter="barn(inVertical)">
                                      <p:cBhvr>
                                        <p:cTn id="61" dur="2000"/>
                                        <p:tgtEl>
                                          <p:spTgt spid="215064"/>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15065"/>
                                        </p:tgtEl>
                                        <p:attrNameLst>
                                          <p:attrName>style.visibility</p:attrName>
                                        </p:attrNameLst>
                                      </p:cBhvr>
                                      <p:to>
                                        <p:strVal val="visible"/>
                                      </p:to>
                                    </p:set>
                                    <p:animEffect transition="in" filter="barn(inVertical)">
                                      <p:cBhvr>
                                        <p:cTn id="64" dur="2000"/>
                                        <p:tgtEl>
                                          <p:spTgt spid="215065"/>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15066"/>
                                        </p:tgtEl>
                                        <p:attrNameLst>
                                          <p:attrName>style.visibility</p:attrName>
                                        </p:attrNameLst>
                                      </p:cBhvr>
                                      <p:to>
                                        <p:strVal val="visible"/>
                                      </p:to>
                                    </p:set>
                                    <p:animEffect transition="in" filter="barn(inVertical)">
                                      <p:cBhvr>
                                        <p:cTn id="67" dur="2000"/>
                                        <p:tgtEl>
                                          <p:spTgt spid="215066"/>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15067"/>
                                        </p:tgtEl>
                                        <p:attrNameLst>
                                          <p:attrName>style.visibility</p:attrName>
                                        </p:attrNameLst>
                                      </p:cBhvr>
                                      <p:to>
                                        <p:strVal val="visible"/>
                                      </p:to>
                                    </p:set>
                                    <p:animEffect transition="in" filter="barn(inVertical)">
                                      <p:cBhvr>
                                        <p:cTn id="70" dur="2000"/>
                                        <p:tgtEl>
                                          <p:spTgt spid="215067"/>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15068"/>
                                        </p:tgtEl>
                                        <p:attrNameLst>
                                          <p:attrName>style.visibility</p:attrName>
                                        </p:attrNameLst>
                                      </p:cBhvr>
                                      <p:to>
                                        <p:strVal val="visible"/>
                                      </p:to>
                                    </p:set>
                                    <p:animEffect transition="in" filter="barn(inVertical)">
                                      <p:cBhvr>
                                        <p:cTn id="73" dur="2000"/>
                                        <p:tgtEl>
                                          <p:spTgt spid="215068"/>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15069"/>
                                        </p:tgtEl>
                                        <p:attrNameLst>
                                          <p:attrName>style.visibility</p:attrName>
                                        </p:attrNameLst>
                                      </p:cBhvr>
                                      <p:to>
                                        <p:strVal val="visible"/>
                                      </p:to>
                                    </p:set>
                                    <p:animEffect transition="in" filter="barn(inVertical)">
                                      <p:cBhvr>
                                        <p:cTn id="76" dur="2000"/>
                                        <p:tgtEl>
                                          <p:spTgt spid="215069"/>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15070"/>
                                        </p:tgtEl>
                                        <p:attrNameLst>
                                          <p:attrName>style.visibility</p:attrName>
                                        </p:attrNameLst>
                                      </p:cBhvr>
                                      <p:to>
                                        <p:strVal val="visible"/>
                                      </p:to>
                                    </p:set>
                                    <p:animEffect transition="in" filter="barn(inVertical)">
                                      <p:cBhvr>
                                        <p:cTn id="79" dur="2000"/>
                                        <p:tgtEl>
                                          <p:spTgt spid="215070"/>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15102"/>
                                        </p:tgtEl>
                                        <p:attrNameLst>
                                          <p:attrName>style.visibility</p:attrName>
                                        </p:attrNameLst>
                                      </p:cBhvr>
                                      <p:to>
                                        <p:strVal val="visible"/>
                                      </p:to>
                                    </p:set>
                                    <p:animEffect transition="in" filter="barn(inVertical)">
                                      <p:cBhvr>
                                        <p:cTn id="82" dur="2000"/>
                                        <p:tgtEl>
                                          <p:spTgt spid="215102"/>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215103"/>
                                        </p:tgtEl>
                                        <p:attrNameLst>
                                          <p:attrName>style.visibility</p:attrName>
                                        </p:attrNameLst>
                                      </p:cBhvr>
                                      <p:to>
                                        <p:strVal val="visible"/>
                                      </p:to>
                                    </p:set>
                                    <p:animEffect transition="in" filter="barn(inVertical)">
                                      <p:cBhvr>
                                        <p:cTn id="85" dur="2000"/>
                                        <p:tgtEl>
                                          <p:spTgt spid="215103"/>
                                        </p:tgtEl>
                                      </p:cBhvr>
                                    </p:animEffect>
                                  </p:childTnLst>
                                </p:cTn>
                              </p:par>
                            </p:childTnLst>
                          </p:cTn>
                        </p:par>
                        <p:par>
                          <p:cTn id="86" fill="hold">
                            <p:stCondLst>
                              <p:cond delay="2000"/>
                            </p:stCondLst>
                            <p:childTnLst>
                              <p:par>
                                <p:cTn id="87" presetID="1" presetClass="entr" presetSubtype="0" fill="hold" grpId="0" nodeType="afterEffect">
                                  <p:stCondLst>
                                    <p:cond delay="2000"/>
                                  </p:stCondLst>
                                  <p:childTnLst>
                                    <p:set>
                                      <p:cBhvr>
                                        <p:cTn id="88" dur="1" fill="hold">
                                          <p:stCondLst>
                                            <p:cond delay="0"/>
                                          </p:stCondLst>
                                        </p:cTn>
                                        <p:tgtEl>
                                          <p:spTgt spid="215096"/>
                                        </p:tgtEl>
                                        <p:attrNameLst>
                                          <p:attrName>style.visibility</p:attrName>
                                        </p:attrNameLst>
                                      </p:cBhvr>
                                      <p:to>
                                        <p:strVal val="visible"/>
                                      </p:to>
                                    </p:set>
                                  </p:childTnLst>
                                </p:cTn>
                              </p:par>
                            </p:childTnLst>
                          </p:cTn>
                        </p:par>
                        <p:par>
                          <p:cTn id="89" fill="hold">
                            <p:stCondLst>
                              <p:cond delay="4000"/>
                            </p:stCondLst>
                            <p:childTnLst>
                              <p:par>
                                <p:cTn id="90" presetID="1" presetClass="entr" presetSubtype="0" fill="hold" grpId="0" nodeType="afterEffect">
                                  <p:stCondLst>
                                    <p:cond delay="1000"/>
                                  </p:stCondLst>
                                  <p:childTnLst>
                                    <p:set>
                                      <p:cBhvr>
                                        <p:cTn id="91" dur="1" fill="hold">
                                          <p:stCondLst>
                                            <p:cond delay="0"/>
                                          </p:stCondLst>
                                        </p:cTn>
                                        <p:tgtEl>
                                          <p:spTgt spid="215098"/>
                                        </p:tgtEl>
                                        <p:attrNameLst>
                                          <p:attrName>style.visibility</p:attrName>
                                        </p:attrNameLst>
                                      </p:cBhvr>
                                      <p:to>
                                        <p:strVal val="visible"/>
                                      </p:to>
                                    </p:set>
                                  </p:childTnLst>
                                </p:cTn>
                              </p:par>
                            </p:childTnLst>
                          </p:cTn>
                        </p:par>
                        <p:par>
                          <p:cTn id="92" fill="hold">
                            <p:stCondLst>
                              <p:cond delay="5000"/>
                            </p:stCondLst>
                            <p:childTnLst>
                              <p:par>
                                <p:cTn id="93" presetID="1" presetClass="entr" presetSubtype="0" fill="hold" grpId="0" nodeType="afterEffect">
                                  <p:stCondLst>
                                    <p:cond delay="1000"/>
                                  </p:stCondLst>
                                  <p:childTnLst>
                                    <p:set>
                                      <p:cBhvr>
                                        <p:cTn id="94" dur="1" fill="hold">
                                          <p:stCondLst>
                                            <p:cond delay="0"/>
                                          </p:stCondLst>
                                        </p:cTn>
                                        <p:tgtEl>
                                          <p:spTgt spid="215099"/>
                                        </p:tgtEl>
                                        <p:attrNameLst>
                                          <p:attrName>style.visibility</p:attrName>
                                        </p:attrNameLst>
                                      </p:cBhvr>
                                      <p:to>
                                        <p:strVal val="visible"/>
                                      </p:to>
                                    </p:set>
                                  </p:childTnLst>
                                </p:cTn>
                              </p:par>
                            </p:childTnLst>
                          </p:cTn>
                        </p:par>
                        <p:par>
                          <p:cTn id="95" fill="hold">
                            <p:stCondLst>
                              <p:cond delay="6000"/>
                            </p:stCondLst>
                            <p:childTnLst>
                              <p:par>
                                <p:cTn id="96" presetID="1" presetClass="entr" presetSubtype="0" fill="hold" grpId="0" nodeType="afterEffect">
                                  <p:stCondLst>
                                    <p:cond delay="1000"/>
                                  </p:stCondLst>
                                  <p:childTnLst>
                                    <p:set>
                                      <p:cBhvr>
                                        <p:cTn id="97" dur="1" fill="hold">
                                          <p:stCondLst>
                                            <p:cond delay="0"/>
                                          </p:stCondLst>
                                        </p:cTn>
                                        <p:tgtEl>
                                          <p:spTgt spid="215100"/>
                                        </p:tgtEl>
                                        <p:attrNameLst>
                                          <p:attrName>style.visibility</p:attrName>
                                        </p:attrNameLst>
                                      </p:cBhvr>
                                      <p:to>
                                        <p:strVal val="visible"/>
                                      </p:to>
                                    </p:set>
                                  </p:childTnLst>
                                </p:cTn>
                              </p:par>
                            </p:childTnLst>
                          </p:cTn>
                        </p:par>
                        <p:par>
                          <p:cTn id="98" fill="hold">
                            <p:stCondLst>
                              <p:cond delay="7000"/>
                            </p:stCondLst>
                            <p:childTnLst>
                              <p:par>
                                <p:cTn id="99" presetID="1" presetClass="entr" presetSubtype="0" fill="hold" grpId="0" nodeType="afterEffect">
                                  <p:stCondLst>
                                    <p:cond delay="1000"/>
                                  </p:stCondLst>
                                  <p:childTnLst>
                                    <p:set>
                                      <p:cBhvr>
                                        <p:cTn id="100" dur="1" fill="hold">
                                          <p:stCondLst>
                                            <p:cond delay="0"/>
                                          </p:stCondLst>
                                        </p:cTn>
                                        <p:tgtEl>
                                          <p:spTgt spid="215101"/>
                                        </p:tgtEl>
                                        <p:attrNameLst>
                                          <p:attrName>style.visibility</p:attrName>
                                        </p:attrNameLst>
                                      </p:cBhvr>
                                      <p:to>
                                        <p:strVal val="visible"/>
                                      </p:to>
                                    </p:set>
                                  </p:childTnLst>
                                </p:cTn>
                              </p:par>
                            </p:childTnLst>
                          </p:cTn>
                        </p:par>
                        <p:par>
                          <p:cTn id="101" fill="hold">
                            <p:stCondLst>
                              <p:cond delay="8000"/>
                            </p:stCondLst>
                            <p:childTnLst>
                              <p:par>
                                <p:cTn id="102" presetID="2" presetClass="entr" presetSubtype="8" fill="hold" grpId="0" nodeType="afterEffect">
                                  <p:stCondLst>
                                    <p:cond delay="2000"/>
                                  </p:stCondLst>
                                  <p:childTnLst>
                                    <p:set>
                                      <p:cBhvr>
                                        <p:cTn id="103" dur="1" fill="hold">
                                          <p:stCondLst>
                                            <p:cond delay="0"/>
                                          </p:stCondLst>
                                        </p:cTn>
                                        <p:tgtEl>
                                          <p:spTgt spid="215072"/>
                                        </p:tgtEl>
                                        <p:attrNameLst>
                                          <p:attrName>style.visibility</p:attrName>
                                        </p:attrNameLst>
                                      </p:cBhvr>
                                      <p:to>
                                        <p:strVal val="visible"/>
                                      </p:to>
                                    </p:set>
                                    <p:anim calcmode="lin" valueType="num">
                                      <p:cBhvr additive="base">
                                        <p:cTn id="104" dur="500" fill="hold"/>
                                        <p:tgtEl>
                                          <p:spTgt spid="215072"/>
                                        </p:tgtEl>
                                        <p:attrNameLst>
                                          <p:attrName>ppt_x</p:attrName>
                                        </p:attrNameLst>
                                      </p:cBhvr>
                                      <p:tavLst>
                                        <p:tav tm="0">
                                          <p:val>
                                            <p:strVal val="0-#ppt_w/2"/>
                                          </p:val>
                                        </p:tav>
                                        <p:tav tm="100000">
                                          <p:val>
                                            <p:strVal val="#ppt_x"/>
                                          </p:val>
                                        </p:tav>
                                      </p:tavLst>
                                    </p:anim>
                                    <p:anim calcmode="lin" valueType="num">
                                      <p:cBhvr additive="base">
                                        <p:cTn id="105" dur="500" fill="hold"/>
                                        <p:tgtEl>
                                          <p:spTgt spid="215072"/>
                                        </p:tgtEl>
                                        <p:attrNameLst>
                                          <p:attrName>ppt_y</p:attrName>
                                        </p:attrNameLst>
                                      </p:cBhvr>
                                      <p:tavLst>
                                        <p:tav tm="0">
                                          <p:val>
                                            <p:strVal val="#ppt_y"/>
                                          </p:val>
                                        </p:tav>
                                        <p:tav tm="100000">
                                          <p:val>
                                            <p:strVal val="#ppt_y"/>
                                          </p:val>
                                        </p:tav>
                                      </p:tavLst>
                                    </p:anim>
                                  </p:childTnLst>
                                </p:cTn>
                              </p:par>
                              <p:par>
                                <p:cTn id="106" presetID="2" presetClass="entr" presetSubtype="8" fill="hold" grpId="0" nodeType="withEffect">
                                  <p:stCondLst>
                                    <p:cond delay="2000"/>
                                  </p:stCondLst>
                                  <p:childTnLst>
                                    <p:set>
                                      <p:cBhvr>
                                        <p:cTn id="107" dur="1" fill="hold">
                                          <p:stCondLst>
                                            <p:cond delay="0"/>
                                          </p:stCondLst>
                                        </p:cTn>
                                        <p:tgtEl>
                                          <p:spTgt spid="215071"/>
                                        </p:tgtEl>
                                        <p:attrNameLst>
                                          <p:attrName>style.visibility</p:attrName>
                                        </p:attrNameLst>
                                      </p:cBhvr>
                                      <p:to>
                                        <p:strVal val="visible"/>
                                      </p:to>
                                    </p:set>
                                    <p:anim calcmode="lin" valueType="num">
                                      <p:cBhvr additive="base">
                                        <p:cTn id="108" dur="500" fill="hold"/>
                                        <p:tgtEl>
                                          <p:spTgt spid="215071"/>
                                        </p:tgtEl>
                                        <p:attrNameLst>
                                          <p:attrName>ppt_x</p:attrName>
                                        </p:attrNameLst>
                                      </p:cBhvr>
                                      <p:tavLst>
                                        <p:tav tm="0">
                                          <p:val>
                                            <p:strVal val="0-#ppt_w/2"/>
                                          </p:val>
                                        </p:tav>
                                        <p:tav tm="100000">
                                          <p:val>
                                            <p:strVal val="#ppt_x"/>
                                          </p:val>
                                        </p:tav>
                                      </p:tavLst>
                                    </p:anim>
                                    <p:anim calcmode="lin" valueType="num">
                                      <p:cBhvr additive="base">
                                        <p:cTn id="109" dur="500" fill="hold"/>
                                        <p:tgtEl>
                                          <p:spTgt spid="215071"/>
                                        </p:tgtEl>
                                        <p:attrNameLst>
                                          <p:attrName>ppt_y</p:attrName>
                                        </p:attrNameLst>
                                      </p:cBhvr>
                                      <p:tavLst>
                                        <p:tav tm="0">
                                          <p:val>
                                            <p:strVal val="#ppt_y"/>
                                          </p:val>
                                        </p:tav>
                                        <p:tav tm="100000">
                                          <p:val>
                                            <p:strVal val="#ppt_y"/>
                                          </p:val>
                                        </p:tav>
                                      </p:tavLst>
                                    </p:anim>
                                  </p:childTnLst>
                                </p:cTn>
                              </p:par>
                              <p:par>
                                <p:cTn id="110" presetID="2" presetClass="entr" presetSubtype="8" fill="hold" grpId="0" nodeType="withEffect">
                                  <p:stCondLst>
                                    <p:cond delay="2000"/>
                                  </p:stCondLst>
                                  <p:childTnLst>
                                    <p:set>
                                      <p:cBhvr>
                                        <p:cTn id="111" dur="1" fill="hold">
                                          <p:stCondLst>
                                            <p:cond delay="0"/>
                                          </p:stCondLst>
                                        </p:cTn>
                                        <p:tgtEl>
                                          <p:spTgt spid="215073"/>
                                        </p:tgtEl>
                                        <p:attrNameLst>
                                          <p:attrName>style.visibility</p:attrName>
                                        </p:attrNameLst>
                                      </p:cBhvr>
                                      <p:to>
                                        <p:strVal val="visible"/>
                                      </p:to>
                                    </p:set>
                                    <p:anim calcmode="lin" valueType="num">
                                      <p:cBhvr additive="base">
                                        <p:cTn id="112" dur="500" fill="hold"/>
                                        <p:tgtEl>
                                          <p:spTgt spid="215073"/>
                                        </p:tgtEl>
                                        <p:attrNameLst>
                                          <p:attrName>ppt_x</p:attrName>
                                        </p:attrNameLst>
                                      </p:cBhvr>
                                      <p:tavLst>
                                        <p:tav tm="0">
                                          <p:val>
                                            <p:strVal val="0-#ppt_w/2"/>
                                          </p:val>
                                        </p:tav>
                                        <p:tav tm="100000">
                                          <p:val>
                                            <p:strVal val="#ppt_x"/>
                                          </p:val>
                                        </p:tav>
                                      </p:tavLst>
                                    </p:anim>
                                    <p:anim calcmode="lin" valueType="num">
                                      <p:cBhvr additive="base">
                                        <p:cTn id="113" dur="500" fill="hold"/>
                                        <p:tgtEl>
                                          <p:spTgt spid="215073"/>
                                        </p:tgtEl>
                                        <p:attrNameLst>
                                          <p:attrName>ppt_y</p:attrName>
                                        </p:attrNameLst>
                                      </p:cBhvr>
                                      <p:tavLst>
                                        <p:tav tm="0">
                                          <p:val>
                                            <p:strVal val="#ppt_y"/>
                                          </p:val>
                                        </p:tav>
                                        <p:tav tm="100000">
                                          <p:val>
                                            <p:strVal val="#ppt_y"/>
                                          </p:val>
                                        </p:tav>
                                      </p:tavLst>
                                    </p:anim>
                                  </p:childTnLst>
                                </p:cTn>
                              </p:par>
                              <p:par>
                                <p:cTn id="114" presetID="2" presetClass="entr" presetSubtype="8" fill="hold" grpId="0" nodeType="withEffect">
                                  <p:stCondLst>
                                    <p:cond delay="2000"/>
                                  </p:stCondLst>
                                  <p:childTnLst>
                                    <p:set>
                                      <p:cBhvr>
                                        <p:cTn id="115" dur="1" fill="hold">
                                          <p:stCondLst>
                                            <p:cond delay="0"/>
                                          </p:stCondLst>
                                        </p:cTn>
                                        <p:tgtEl>
                                          <p:spTgt spid="215074"/>
                                        </p:tgtEl>
                                        <p:attrNameLst>
                                          <p:attrName>style.visibility</p:attrName>
                                        </p:attrNameLst>
                                      </p:cBhvr>
                                      <p:to>
                                        <p:strVal val="visible"/>
                                      </p:to>
                                    </p:set>
                                    <p:anim calcmode="lin" valueType="num">
                                      <p:cBhvr additive="base">
                                        <p:cTn id="116" dur="500" fill="hold"/>
                                        <p:tgtEl>
                                          <p:spTgt spid="215074"/>
                                        </p:tgtEl>
                                        <p:attrNameLst>
                                          <p:attrName>ppt_x</p:attrName>
                                        </p:attrNameLst>
                                      </p:cBhvr>
                                      <p:tavLst>
                                        <p:tav tm="0">
                                          <p:val>
                                            <p:strVal val="0-#ppt_w/2"/>
                                          </p:val>
                                        </p:tav>
                                        <p:tav tm="100000">
                                          <p:val>
                                            <p:strVal val="#ppt_x"/>
                                          </p:val>
                                        </p:tav>
                                      </p:tavLst>
                                    </p:anim>
                                    <p:anim calcmode="lin" valueType="num">
                                      <p:cBhvr additive="base">
                                        <p:cTn id="117" dur="500" fill="hold"/>
                                        <p:tgtEl>
                                          <p:spTgt spid="215074"/>
                                        </p:tgtEl>
                                        <p:attrNameLst>
                                          <p:attrName>ppt_y</p:attrName>
                                        </p:attrNameLst>
                                      </p:cBhvr>
                                      <p:tavLst>
                                        <p:tav tm="0">
                                          <p:val>
                                            <p:strVal val="#ppt_y"/>
                                          </p:val>
                                        </p:tav>
                                        <p:tav tm="100000">
                                          <p:val>
                                            <p:strVal val="#ppt_y"/>
                                          </p:val>
                                        </p:tav>
                                      </p:tavLst>
                                    </p:anim>
                                  </p:childTnLst>
                                </p:cTn>
                              </p:par>
                              <p:par>
                                <p:cTn id="118" presetID="2" presetClass="entr" presetSubtype="8" fill="hold" grpId="0" nodeType="withEffect">
                                  <p:stCondLst>
                                    <p:cond delay="2000"/>
                                  </p:stCondLst>
                                  <p:childTnLst>
                                    <p:set>
                                      <p:cBhvr>
                                        <p:cTn id="119" dur="1" fill="hold">
                                          <p:stCondLst>
                                            <p:cond delay="0"/>
                                          </p:stCondLst>
                                        </p:cTn>
                                        <p:tgtEl>
                                          <p:spTgt spid="215075"/>
                                        </p:tgtEl>
                                        <p:attrNameLst>
                                          <p:attrName>style.visibility</p:attrName>
                                        </p:attrNameLst>
                                      </p:cBhvr>
                                      <p:to>
                                        <p:strVal val="visible"/>
                                      </p:to>
                                    </p:set>
                                    <p:anim calcmode="lin" valueType="num">
                                      <p:cBhvr additive="base">
                                        <p:cTn id="120" dur="500" fill="hold"/>
                                        <p:tgtEl>
                                          <p:spTgt spid="215075"/>
                                        </p:tgtEl>
                                        <p:attrNameLst>
                                          <p:attrName>ppt_x</p:attrName>
                                        </p:attrNameLst>
                                      </p:cBhvr>
                                      <p:tavLst>
                                        <p:tav tm="0">
                                          <p:val>
                                            <p:strVal val="0-#ppt_w/2"/>
                                          </p:val>
                                        </p:tav>
                                        <p:tav tm="100000">
                                          <p:val>
                                            <p:strVal val="#ppt_x"/>
                                          </p:val>
                                        </p:tav>
                                      </p:tavLst>
                                    </p:anim>
                                    <p:anim calcmode="lin" valueType="num">
                                      <p:cBhvr additive="base">
                                        <p:cTn id="121" dur="500" fill="hold"/>
                                        <p:tgtEl>
                                          <p:spTgt spid="215075"/>
                                        </p:tgtEl>
                                        <p:attrNameLst>
                                          <p:attrName>ppt_y</p:attrName>
                                        </p:attrNameLst>
                                      </p:cBhvr>
                                      <p:tavLst>
                                        <p:tav tm="0">
                                          <p:val>
                                            <p:strVal val="#ppt_y"/>
                                          </p:val>
                                        </p:tav>
                                        <p:tav tm="100000">
                                          <p:val>
                                            <p:strVal val="#ppt_y"/>
                                          </p:val>
                                        </p:tav>
                                      </p:tavLst>
                                    </p:anim>
                                  </p:childTnLst>
                                </p:cTn>
                              </p:par>
                              <p:par>
                                <p:cTn id="122" presetID="2" presetClass="entr" presetSubtype="8" fill="hold" grpId="0" nodeType="withEffect">
                                  <p:stCondLst>
                                    <p:cond delay="2000"/>
                                  </p:stCondLst>
                                  <p:childTnLst>
                                    <p:set>
                                      <p:cBhvr>
                                        <p:cTn id="123" dur="1" fill="hold">
                                          <p:stCondLst>
                                            <p:cond delay="0"/>
                                          </p:stCondLst>
                                        </p:cTn>
                                        <p:tgtEl>
                                          <p:spTgt spid="215076"/>
                                        </p:tgtEl>
                                        <p:attrNameLst>
                                          <p:attrName>style.visibility</p:attrName>
                                        </p:attrNameLst>
                                      </p:cBhvr>
                                      <p:to>
                                        <p:strVal val="visible"/>
                                      </p:to>
                                    </p:set>
                                    <p:anim calcmode="lin" valueType="num">
                                      <p:cBhvr additive="base">
                                        <p:cTn id="124" dur="500" fill="hold"/>
                                        <p:tgtEl>
                                          <p:spTgt spid="215076"/>
                                        </p:tgtEl>
                                        <p:attrNameLst>
                                          <p:attrName>ppt_x</p:attrName>
                                        </p:attrNameLst>
                                      </p:cBhvr>
                                      <p:tavLst>
                                        <p:tav tm="0">
                                          <p:val>
                                            <p:strVal val="0-#ppt_w/2"/>
                                          </p:val>
                                        </p:tav>
                                        <p:tav tm="100000">
                                          <p:val>
                                            <p:strVal val="#ppt_x"/>
                                          </p:val>
                                        </p:tav>
                                      </p:tavLst>
                                    </p:anim>
                                    <p:anim calcmode="lin" valueType="num">
                                      <p:cBhvr additive="base">
                                        <p:cTn id="125" dur="500" fill="hold"/>
                                        <p:tgtEl>
                                          <p:spTgt spid="215076"/>
                                        </p:tgtEl>
                                        <p:attrNameLst>
                                          <p:attrName>ppt_y</p:attrName>
                                        </p:attrNameLst>
                                      </p:cBhvr>
                                      <p:tavLst>
                                        <p:tav tm="0">
                                          <p:val>
                                            <p:strVal val="#ppt_y"/>
                                          </p:val>
                                        </p:tav>
                                        <p:tav tm="100000">
                                          <p:val>
                                            <p:strVal val="#ppt_y"/>
                                          </p:val>
                                        </p:tav>
                                      </p:tavLst>
                                    </p:anim>
                                  </p:childTnLst>
                                </p:cTn>
                              </p:par>
                              <p:par>
                                <p:cTn id="126" presetID="2" presetClass="entr" presetSubtype="8" fill="hold" grpId="0" nodeType="withEffect">
                                  <p:stCondLst>
                                    <p:cond delay="2000"/>
                                  </p:stCondLst>
                                  <p:childTnLst>
                                    <p:set>
                                      <p:cBhvr>
                                        <p:cTn id="127" dur="1" fill="hold">
                                          <p:stCondLst>
                                            <p:cond delay="0"/>
                                          </p:stCondLst>
                                        </p:cTn>
                                        <p:tgtEl>
                                          <p:spTgt spid="215077"/>
                                        </p:tgtEl>
                                        <p:attrNameLst>
                                          <p:attrName>style.visibility</p:attrName>
                                        </p:attrNameLst>
                                      </p:cBhvr>
                                      <p:to>
                                        <p:strVal val="visible"/>
                                      </p:to>
                                    </p:set>
                                    <p:anim calcmode="lin" valueType="num">
                                      <p:cBhvr additive="base">
                                        <p:cTn id="128" dur="500" fill="hold"/>
                                        <p:tgtEl>
                                          <p:spTgt spid="215077"/>
                                        </p:tgtEl>
                                        <p:attrNameLst>
                                          <p:attrName>ppt_x</p:attrName>
                                        </p:attrNameLst>
                                      </p:cBhvr>
                                      <p:tavLst>
                                        <p:tav tm="0">
                                          <p:val>
                                            <p:strVal val="0-#ppt_w/2"/>
                                          </p:val>
                                        </p:tav>
                                        <p:tav tm="100000">
                                          <p:val>
                                            <p:strVal val="#ppt_x"/>
                                          </p:val>
                                        </p:tav>
                                      </p:tavLst>
                                    </p:anim>
                                    <p:anim calcmode="lin" valueType="num">
                                      <p:cBhvr additive="base">
                                        <p:cTn id="129" dur="500" fill="hold"/>
                                        <p:tgtEl>
                                          <p:spTgt spid="215077"/>
                                        </p:tgtEl>
                                        <p:attrNameLst>
                                          <p:attrName>ppt_y</p:attrName>
                                        </p:attrNameLst>
                                      </p:cBhvr>
                                      <p:tavLst>
                                        <p:tav tm="0">
                                          <p:val>
                                            <p:strVal val="#ppt_y"/>
                                          </p:val>
                                        </p:tav>
                                        <p:tav tm="100000">
                                          <p:val>
                                            <p:strVal val="#ppt_y"/>
                                          </p:val>
                                        </p:tav>
                                      </p:tavLst>
                                    </p:anim>
                                  </p:childTnLst>
                                </p:cTn>
                              </p:par>
                              <p:par>
                                <p:cTn id="130" presetID="2" presetClass="entr" presetSubtype="8" fill="hold" grpId="0" nodeType="withEffect">
                                  <p:stCondLst>
                                    <p:cond delay="2000"/>
                                  </p:stCondLst>
                                  <p:childTnLst>
                                    <p:set>
                                      <p:cBhvr>
                                        <p:cTn id="131" dur="1" fill="hold">
                                          <p:stCondLst>
                                            <p:cond delay="0"/>
                                          </p:stCondLst>
                                        </p:cTn>
                                        <p:tgtEl>
                                          <p:spTgt spid="215078"/>
                                        </p:tgtEl>
                                        <p:attrNameLst>
                                          <p:attrName>style.visibility</p:attrName>
                                        </p:attrNameLst>
                                      </p:cBhvr>
                                      <p:to>
                                        <p:strVal val="visible"/>
                                      </p:to>
                                    </p:set>
                                    <p:anim calcmode="lin" valueType="num">
                                      <p:cBhvr additive="base">
                                        <p:cTn id="132" dur="500" fill="hold"/>
                                        <p:tgtEl>
                                          <p:spTgt spid="215078"/>
                                        </p:tgtEl>
                                        <p:attrNameLst>
                                          <p:attrName>ppt_x</p:attrName>
                                        </p:attrNameLst>
                                      </p:cBhvr>
                                      <p:tavLst>
                                        <p:tav tm="0">
                                          <p:val>
                                            <p:strVal val="0-#ppt_w/2"/>
                                          </p:val>
                                        </p:tav>
                                        <p:tav tm="100000">
                                          <p:val>
                                            <p:strVal val="#ppt_x"/>
                                          </p:val>
                                        </p:tav>
                                      </p:tavLst>
                                    </p:anim>
                                    <p:anim calcmode="lin" valueType="num">
                                      <p:cBhvr additive="base">
                                        <p:cTn id="133" dur="500" fill="hold"/>
                                        <p:tgtEl>
                                          <p:spTgt spid="215078"/>
                                        </p:tgtEl>
                                        <p:attrNameLst>
                                          <p:attrName>ppt_y</p:attrName>
                                        </p:attrNameLst>
                                      </p:cBhvr>
                                      <p:tavLst>
                                        <p:tav tm="0">
                                          <p:val>
                                            <p:strVal val="#ppt_y"/>
                                          </p:val>
                                        </p:tav>
                                        <p:tav tm="100000">
                                          <p:val>
                                            <p:strVal val="#ppt_y"/>
                                          </p:val>
                                        </p:tav>
                                      </p:tavLst>
                                    </p:anim>
                                  </p:childTnLst>
                                </p:cTn>
                              </p:par>
                              <p:par>
                                <p:cTn id="134" presetID="2" presetClass="entr" presetSubtype="8" fill="hold" grpId="0" nodeType="withEffect">
                                  <p:stCondLst>
                                    <p:cond delay="2000"/>
                                  </p:stCondLst>
                                  <p:childTnLst>
                                    <p:set>
                                      <p:cBhvr>
                                        <p:cTn id="135" dur="1" fill="hold">
                                          <p:stCondLst>
                                            <p:cond delay="0"/>
                                          </p:stCondLst>
                                        </p:cTn>
                                        <p:tgtEl>
                                          <p:spTgt spid="215079"/>
                                        </p:tgtEl>
                                        <p:attrNameLst>
                                          <p:attrName>style.visibility</p:attrName>
                                        </p:attrNameLst>
                                      </p:cBhvr>
                                      <p:to>
                                        <p:strVal val="visible"/>
                                      </p:to>
                                    </p:set>
                                    <p:anim calcmode="lin" valueType="num">
                                      <p:cBhvr additive="base">
                                        <p:cTn id="136" dur="500" fill="hold"/>
                                        <p:tgtEl>
                                          <p:spTgt spid="215079"/>
                                        </p:tgtEl>
                                        <p:attrNameLst>
                                          <p:attrName>ppt_x</p:attrName>
                                        </p:attrNameLst>
                                      </p:cBhvr>
                                      <p:tavLst>
                                        <p:tav tm="0">
                                          <p:val>
                                            <p:strVal val="0-#ppt_w/2"/>
                                          </p:val>
                                        </p:tav>
                                        <p:tav tm="100000">
                                          <p:val>
                                            <p:strVal val="#ppt_x"/>
                                          </p:val>
                                        </p:tav>
                                      </p:tavLst>
                                    </p:anim>
                                    <p:anim calcmode="lin" valueType="num">
                                      <p:cBhvr additive="base">
                                        <p:cTn id="137" dur="500" fill="hold"/>
                                        <p:tgtEl>
                                          <p:spTgt spid="215079"/>
                                        </p:tgtEl>
                                        <p:attrNameLst>
                                          <p:attrName>ppt_y</p:attrName>
                                        </p:attrNameLst>
                                      </p:cBhvr>
                                      <p:tavLst>
                                        <p:tav tm="0">
                                          <p:val>
                                            <p:strVal val="#ppt_y"/>
                                          </p:val>
                                        </p:tav>
                                        <p:tav tm="100000">
                                          <p:val>
                                            <p:strVal val="#ppt_y"/>
                                          </p:val>
                                        </p:tav>
                                      </p:tavLst>
                                    </p:anim>
                                  </p:childTnLst>
                                </p:cTn>
                              </p:par>
                              <p:par>
                                <p:cTn id="138" presetID="2" presetClass="entr" presetSubtype="8" fill="hold" grpId="0" nodeType="withEffect">
                                  <p:stCondLst>
                                    <p:cond delay="2000"/>
                                  </p:stCondLst>
                                  <p:childTnLst>
                                    <p:set>
                                      <p:cBhvr>
                                        <p:cTn id="139" dur="1" fill="hold">
                                          <p:stCondLst>
                                            <p:cond delay="0"/>
                                          </p:stCondLst>
                                        </p:cTn>
                                        <p:tgtEl>
                                          <p:spTgt spid="215104"/>
                                        </p:tgtEl>
                                        <p:attrNameLst>
                                          <p:attrName>style.visibility</p:attrName>
                                        </p:attrNameLst>
                                      </p:cBhvr>
                                      <p:to>
                                        <p:strVal val="visible"/>
                                      </p:to>
                                    </p:set>
                                    <p:anim calcmode="lin" valueType="num">
                                      <p:cBhvr additive="base">
                                        <p:cTn id="140" dur="500" fill="hold"/>
                                        <p:tgtEl>
                                          <p:spTgt spid="215104"/>
                                        </p:tgtEl>
                                        <p:attrNameLst>
                                          <p:attrName>ppt_x</p:attrName>
                                        </p:attrNameLst>
                                      </p:cBhvr>
                                      <p:tavLst>
                                        <p:tav tm="0">
                                          <p:val>
                                            <p:strVal val="0-#ppt_w/2"/>
                                          </p:val>
                                        </p:tav>
                                        <p:tav tm="100000">
                                          <p:val>
                                            <p:strVal val="#ppt_x"/>
                                          </p:val>
                                        </p:tav>
                                      </p:tavLst>
                                    </p:anim>
                                    <p:anim calcmode="lin" valueType="num">
                                      <p:cBhvr additive="base">
                                        <p:cTn id="141" dur="500" fill="hold"/>
                                        <p:tgtEl>
                                          <p:spTgt spid="215104"/>
                                        </p:tgtEl>
                                        <p:attrNameLst>
                                          <p:attrName>ppt_y</p:attrName>
                                        </p:attrNameLst>
                                      </p:cBhvr>
                                      <p:tavLst>
                                        <p:tav tm="0">
                                          <p:val>
                                            <p:strVal val="#ppt_y"/>
                                          </p:val>
                                        </p:tav>
                                        <p:tav tm="100000">
                                          <p:val>
                                            <p:strVal val="#ppt_y"/>
                                          </p:val>
                                        </p:tav>
                                      </p:tavLst>
                                    </p:anim>
                                  </p:childTnLst>
                                </p:cTn>
                              </p:par>
                              <p:par>
                                <p:cTn id="142" presetID="2" presetClass="entr" presetSubtype="8" fill="hold" grpId="0" nodeType="withEffect">
                                  <p:stCondLst>
                                    <p:cond delay="2000"/>
                                  </p:stCondLst>
                                  <p:childTnLst>
                                    <p:set>
                                      <p:cBhvr>
                                        <p:cTn id="143" dur="1" fill="hold">
                                          <p:stCondLst>
                                            <p:cond delay="0"/>
                                          </p:stCondLst>
                                        </p:cTn>
                                        <p:tgtEl>
                                          <p:spTgt spid="215105"/>
                                        </p:tgtEl>
                                        <p:attrNameLst>
                                          <p:attrName>style.visibility</p:attrName>
                                        </p:attrNameLst>
                                      </p:cBhvr>
                                      <p:to>
                                        <p:strVal val="visible"/>
                                      </p:to>
                                    </p:set>
                                    <p:anim calcmode="lin" valueType="num">
                                      <p:cBhvr additive="base">
                                        <p:cTn id="144" dur="500" fill="hold"/>
                                        <p:tgtEl>
                                          <p:spTgt spid="215105"/>
                                        </p:tgtEl>
                                        <p:attrNameLst>
                                          <p:attrName>ppt_x</p:attrName>
                                        </p:attrNameLst>
                                      </p:cBhvr>
                                      <p:tavLst>
                                        <p:tav tm="0">
                                          <p:val>
                                            <p:strVal val="0-#ppt_w/2"/>
                                          </p:val>
                                        </p:tav>
                                        <p:tav tm="100000">
                                          <p:val>
                                            <p:strVal val="#ppt_x"/>
                                          </p:val>
                                        </p:tav>
                                      </p:tavLst>
                                    </p:anim>
                                    <p:anim calcmode="lin" valueType="num">
                                      <p:cBhvr additive="base">
                                        <p:cTn id="145" dur="500" fill="hold"/>
                                        <p:tgtEl>
                                          <p:spTgt spid="215105"/>
                                        </p:tgtEl>
                                        <p:attrNameLst>
                                          <p:attrName>ppt_y</p:attrName>
                                        </p:attrNameLst>
                                      </p:cBhvr>
                                      <p:tavLst>
                                        <p:tav tm="0">
                                          <p:val>
                                            <p:strVal val="#ppt_y"/>
                                          </p:val>
                                        </p:tav>
                                        <p:tav tm="100000">
                                          <p:val>
                                            <p:strVal val="#ppt_y"/>
                                          </p:val>
                                        </p:tav>
                                      </p:tavLst>
                                    </p:anim>
                                  </p:childTnLst>
                                </p:cTn>
                              </p:par>
                            </p:childTnLst>
                          </p:cTn>
                        </p:par>
                        <p:par>
                          <p:cTn id="146" fill="hold">
                            <p:stCondLst>
                              <p:cond delay="10500"/>
                            </p:stCondLst>
                            <p:childTnLst>
                              <p:par>
                                <p:cTn id="147" presetID="10" presetClass="entr" presetSubtype="0" fill="hold" grpId="0" nodeType="afterEffect">
                                  <p:stCondLst>
                                    <p:cond delay="3000"/>
                                  </p:stCondLst>
                                  <p:childTnLst>
                                    <p:set>
                                      <p:cBhvr>
                                        <p:cTn id="148" dur="1" fill="hold">
                                          <p:stCondLst>
                                            <p:cond delay="0"/>
                                          </p:stCondLst>
                                        </p:cTn>
                                        <p:tgtEl>
                                          <p:spTgt spid="215080"/>
                                        </p:tgtEl>
                                        <p:attrNameLst>
                                          <p:attrName>style.visibility</p:attrName>
                                        </p:attrNameLst>
                                      </p:cBhvr>
                                      <p:to>
                                        <p:strVal val="visible"/>
                                      </p:to>
                                    </p:set>
                                    <p:animEffect transition="in" filter="fade">
                                      <p:cBhvr>
                                        <p:cTn id="149" dur="500"/>
                                        <p:tgtEl>
                                          <p:spTgt spid="215080"/>
                                        </p:tgtEl>
                                      </p:cBhvr>
                                    </p:animEffect>
                                  </p:childTnLst>
                                </p:cTn>
                              </p:par>
                              <p:par>
                                <p:cTn id="150" presetID="10" presetClass="entr" presetSubtype="0" fill="hold" grpId="0" nodeType="withEffect">
                                  <p:stCondLst>
                                    <p:cond delay="3000"/>
                                  </p:stCondLst>
                                  <p:childTnLst>
                                    <p:set>
                                      <p:cBhvr>
                                        <p:cTn id="151" dur="1" fill="hold">
                                          <p:stCondLst>
                                            <p:cond delay="0"/>
                                          </p:stCondLst>
                                        </p:cTn>
                                        <p:tgtEl>
                                          <p:spTgt spid="215088"/>
                                        </p:tgtEl>
                                        <p:attrNameLst>
                                          <p:attrName>style.visibility</p:attrName>
                                        </p:attrNameLst>
                                      </p:cBhvr>
                                      <p:to>
                                        <p:strVal val="visible"/>
                                      </p:to>
                                    </p:set>
                                    <p:animEffect transition="in" filter="fade">
                                      <p:cBhvr>
                                        <p:cTn id="152" dur="500"/>
                                        <p:tgtEl>
                                          <p:spTgt spid="215088"/>
                                        </p:tgtEl>
                                      </p:cBhvr>
                                    </p:animEffect>
                                  </p:childTnLst>
                                </p:cTn>
                              </p:par>
                              <p:par>
                                <p:cTn id="153" presetID="10" presetClass="entr" presetSubtype="0" fill="hold" grpId="0" nodeType="withEffect">
                                  <p:stCondLst>
                                    <p:cond delay="3000"/>
                                  </p:stCondLst>
                                  <p:childTnLst>
                                    <p:set>
                                      <p:cBhvr>
                                        <p:cTn id="154" dur="1" fill="hold">
                                          <p:stCondLst>
                                            <p:cond delay="0"/>
                                          </p:stCondLst>
                                        </p:cTn>
                                        <p:tgtEl>
                                          <p:spTgt spid="215081"/>
                                        </p:tgtEl>
                                        <p:attrNameLst>
                                          <p:attrName>style.visibility</p:attrName>
                                        </p:attrNameLst>
                                      </p:cBhvr>
                                      <p:to>
                                        <p:strVal val="visible"/>
                                      </p:to>
                                    </p:set>
                                    <p:animEffect transition="in" filter="fade">
                                      <p:cBhvr>
                                        <p:cTn id="155" dur="500"/>
                                        <p:tgtEl>
                                          <p:spTgt spid="215081"/>
                                        </p:tgtEl>
                                      </p:cBhvr>
                                    </p:animEffect>
                                  </p:childTnLst>
                                </p:cTn>
                              </p:par>
                              <p:par>
                                <p:cTn id="156" presetID="10" presetClass="entr" presetSubtype="0" fill="hold" grpId="0" nodeType="withEffect">
                                  <p:stCondLst>
                                    <p:cond delay="3000"/>
                                  </p:stCondLst>
                                  <p:childTnLst>
                                    <p:set>
                                      <p:cBhvr>
                                        <p:cTn id="157" dur="1" fill="hold">
                                          <p:stCondLst>
                                            <p:cond delay="0"/>
                                          </p:stCondLst>
                                        </p:cTn>
                                        <p:tgtEl>
                                          <p:spTgt spid="215082"/>
                                        </p:tgtEl>
                                        <p:attrNameLst>
                                          <p:attrName>style.visibility</p:attrName>
                                        </p:attrNameLst>
                                      </p:cBhvr>
                                      <p:to>
                                        <p:strVal val="visible"/>
                                      </p:to>
                                    </p:set>
                                    <p:animEffect transition="in" filter="fade">
                                      <p:cBhvr>
                                        <p:cTn id="158" dur="500"/>
                                        <p:tgtEl>
                                          <p:spTgt spid="215082"/>
                                        </p:tgtEl>
                                      </p:cBhvr>
                                    </p:animEffect>
                                  </p:childTnLst>
                                </p:cTn>
                              </p:par>
                              <p:par>
                                <p:cTn id="159" presetID="10" presetClass="entr" presetSubtype="0" fill="hold" grpId="0" nodeType="withEffect">
                                  <p:stCondLst>
                                    <p:cond delay="3000"/>
                                  </p:stCondLst>
                                  <p:childTnLst>
                                    <p:set>
                                      <p:cBhvr>
                                        <p:cTn id="160" dur="1" fill="hold">
                                          <p:stCondLst>
                                            <p:cond delay="0"/>
                                          </p:stCondLst>
                                        </p:cTn>
                                        <p:tgtEl>
                                          <p:spTgt spid="215083"/>
                                        </p:tgtEl>
                                        <p:attrNameLst>
                                          <p:attrName>style.visibility</p:attrName>
                                        </p:attrNameLst>
                                      </p:cBhvr>
                                      <p:to>
                                        <p:strVal val="visible"/>
                                      </p:to>
                                    </p:set>
                                    <p:animEffect transition="in" filter="fade">
                                      <p:cBhvr>
                                        <p:cTn id="161" dur="500"/>
                                        <p:tgtEl>
                                          <p:spTgt spid="215083"/>
                                        </p:tgtEl>
                                      </p:cBhvr>
                                    </p:animEffect>
                                  </p:childTnLst>
                                </p:cTn>
                              </p:par>
                              <p:par>
                                <p:cTn id="162" presetID="10" presetClass="entr" presetSubtype="0" fill="hold" grpId="0" nodeType="withEffect">
                                  <p:stCondLst>
                                    <p:cond delay="3000"/>
                                  </p:stCondLst>
                                  <p:childTnLst>
                                    <p:set>
                                      <p:cBhvr>
                                        <p:cTn id="163" dur="1" fill="hold">
                                          <p:stCondLst>
                                            <p:cond delay="0"/>
                                          </p:stCondLst>
                                        </p:cTn>
                                        <p:tgtEl>
                                          <p:spTgt spid="215084"/>
                                        </p:tgtEl>
                                        <p:attrNameLst>
                                          <p:attrName>style.visibility</p:attrName>
                                        </p:attrNameLst>
                                      </p:cBhvr>
                                      <p:to>
                                        <p:strVal val="visible"/>
                                      </p:to>
                                    </p:set>
                                    <p:animEffect transition="in" filter="fade">
                                      <p:cBhvr>
                                        <p:cTn id="164" dur="500"/>
                                        <p:tgtEl>
                                          <p:spTgt spid="215084"/>
                                        </p:tgtEl>
                                      </p:cBhvr>
                                    </p:animEffect>
                                  </p:childTnLst>
                                </p:cTn>
                              </p:par>
                              <p:par>
                                <p:cTn id="165" presetID="10" presetClass="entr" presetSubtype="0" fill="hold" grpId="0" nodeType="withEffect">
                                  <p:stCondLst>
                                    <p:cond delay="3000"/>
                                  </p:stCondLst>
                                  <p:childTnLst>
                                    <p:set>
                                      <p:cBhvr>
                                        <p:cTn id="166" dur="1" fill="hold">
                                          <p:stCondLst>
                                            <p:cond delay="0"/>
                                          </p:stCondLst>
                                        </p:cTn>
                                        <p:tgtEl>
                                          <p:spTgt spid="215085"/>
                                        </p:tgtEl>
                                        <p:attrNameLst>
                                          <p:attrName>style.visibility</p:attrName>
                                        </p:attrNameLst>
                                      </p:cBhvr>
                                      <p:to>
                                        <p:strVal val="visible"/>
                                      </p:to>
                                    </p:set>
                                    <p:animEffect transition="in" filter="fade">
                                      <p:cBhvr>
                                        <p:cTn id="167" dur="500"/>
                                        <p:tgtEl>
                                          <p:spTgt spid="215085"/>
                                        </p:tgtEl>
                                      </p:cBhvr>
                                    </p:animEffect>
                                  </p:childTnLst>
                                </p:cTn>
                              </p:par>
                              <p:par>
                                <p:cTn id="168" presetID="10" presetClass="entr" presetSubtype="0" fill="hold" grpId="0" nodeType="withEffect">
                                  <p:stCondLst>
                                    <p:cond delay="3000"/>
                                  </p:stCondLst>
                                  <p:childTnLst>
                                    <p:set>
                                      <p:cBhvr>
                                        <p:cTn id="169" dur="1" fill="hold">
                                          <p:stCondLst>
                                            <p:cond delay="0"/>
                                          </p:stCondLst>
                                        </p:cTn>
                                        <p:tgtEl>
                                          <p:spTgt spid="215086"/>
                                        </p:tgtEl>
                                        <p:attrNameLst>
                                          <p:attrName>style.visibility</p:attrName>
                                        </p:attrNameLst>
                                      </p:cBhvr>
                                      <p:to>
                                        <p:strVal val="visible"/>
                                      </p:to>
                                    </p:set>
                                    <p:animEffect transition="in" filter="fade">
                                      <p:cBhvr>
                                        <p:cTn id="170" dur="500"/>
                                        <p:tgtEl>
                                          <p:spTgt spid="215086"/>
                                        </p:tgtEl>
                                      </p:cBhvr>
                                    </p:animEffect>
                                  </p:childTnLst>
                                </p:cTn>
                              </p:par>
                              <p:par>
                                <p:cTn id="171" presetID="10" presetClass="entr" presetSubtype="0" fill="hold" grpId="0" nodeType="withEffect">
                                  <p:stCondLst>
                                    <p:cond delay="3000"/>
                                  </p:stCondLst>
                                  <p:childTnLst>
                                    <p:set>
                                      <p:cBhvr>
                                        <p:cTn id="172" dur="1" fill="hold">
                                          <p:stCondLst>
                                            <p:cond delay="0"/>
                                          </p:stCondLst>
                                        </p:cTn>
                                        <p:tgtEl>
                                          <p:spTgt spid="215087"/>
                                        </p:tgtEl>
                                        <p:attrNameLst>
                                          <p:attrName>style.visibility</p:attrName>
                                        </p:attrNameLst>
                                      </p:cBhvr>
                                      <p:to>
                                        <p:strVal val="visible"/>
                                      </p:to>
                                    </p:set>
                                    <p:animEffect transition="in" filter="fade">
                                      <p:cBhvr>
                                        <p:cTn id="173" dur="500"/>
                                        <p:tgtEl>
                                          <p:spTgt spid="215087"/>
                                        </p:tgtEl>
                                      </p:cBhvr>
                                    </p:animEffect>
                                  </p:childTnLst>
                                </p:cTn>
                              </p:par>
                              <p:par>
                                <p:cTn id="174" presetID="10" presetClass="entr" presetSubtype="0" fill="hold" grpId="0" nodeType="withEffect">
                                  <p:stCondLst>
                                    <p:cond delay="3000"/>
                                  </p:stCondLst>
                                  <p:childTnLst>
                                    <p:set>
                                      <p:cBhvr>
                                        <p:cTn id="175" dur="1" fill="hold">
                                          <p:stCondLst>
                                            <p:cond delay="0"/>
                                          </p:stCondLst>
                                        </p:cTn>
                                        <p:tgtEl>
                                          <p:spTgt spid="215089"/>
                                        </p:tgtEl>
                                        <p:attrNameLst>
                                          <p:attrName>style.visibility</p:attrName>
                                        </p:attrNameLst>
                                      </p:cBhvr>
                                      <p:to>
                                        <p:strVal val="visible"/>
                                      </p:to>
                                    </p:set>
                                    <p:animEffect transition="in" filter="fade">
                                      <p:cBhvr>
                                        <p:cTn id="176" dur="500"/>
                                        <p:tgtEl>
                                          <p:spTgt spid="215089"/>
                                        </p:tgtEl>
                                      </p:cBhvr>
                                    </p:animEffect>
                                  </p:childTnLst>
                                </p:cTn>
                              </p:par>
                              <p:par>
                                <p:cTn id="177" presetID="10" presetClass="entr" presetSubtype="0" fill="hold" grpId="0" nodeType="withEffect">
                                  <p:stCondLst>
                                    <p:cond delay="3000"/>
                                  </p:stCondLst>
                                  <p:childTnLst>
                                    <p:set>
                                      <p:cBhvr>
                                        <p:cTn id="178" dur="1" fill="hold">
                                          <p:stCondLst>
                                            <p:cond delay="0"/>
                                          </p:stCondLst>
                                        </p:cTn>
                                        <p:tgtEl>
                                          <p:spTgt spid="215090"/>
                                        </p:tgtEl>
                                        <p:attrNameLst>
                                          <p:attrName>style.visibility</p:attrName>
                                        </p:attrNameLst>
                                      </p:cBhvr>
                                      <p:to>
                                        <p:strVal val="visible"/>
                                      </p:to>
                                    </p:set>
                                    <p:animEffect transition="in" filter="fade">
                                      <p:cBhvr>
                                        <p:cTn id="179" dur="500"/>
                                        <p:tgtEl>
                                          <p:spTgt spid="215090"/>
                                        </p:tgtEl>
                                      </p:cBhvr>
                                    </p:animEffect>
                                  </p:childTnLst>
                                </p:cTn>
                              </p:par>
                              <p:par>
                                <p:cTn id="180" presetID="10" presetClass="entr" presetSubtype="0" fill="hold" grpId="0" nodeType="withEffect">
                                  <p:stCondLst>
                                    <p:cond delay="3000"/>
                                  </p:stCondLst>
                                  <p:childTnLst>
                                    <p:set>
                                      <p:cBhvr>
                                        <p:cTn id="181" dur="1" fill="hold">
                                          <p:stCondLst>
                                            <p:cond delay="0"/>
                                          </p:stCondLst>
                                        </p:cTn>
                                        <p:tgtEl>
                                          <p:spTgt spid="215091"/>
                                        </p:tgtEl>
                                        <p:attrNameLst>
                                          <p:attrName>style.visibility</p:attrName>
                                        </p:attrNameLst>
                                      </p:cBhvr>
                                      <p:to>
                                        <p:strVal val="visible"/>
                                      </p:to>
                                    </p:set>
                                    <p:animEffect transition="in" filter="fade">
                                      <p:cBhvr>
                                        <p:cTn id="182" dur="500"/>
                                        <p:tgtEl>
                                          <p:spTgt spid="215091"/>
                                        </p:tgtEl>
                                      </p:cBhvr>
                                    </p:animEffect>
                                  </p:childTnLst>
                                </p:cTn>
                              </p:par>
                              <p:par>
                                <p:cTn id="183" presetID="10" presetClass="entr" presetSubtype="0" fill="hold" grpId="0" nodeType="withEffect">
                                  <p:stCondLst>
                                    <p:cond delay="3000"/>
                                  </p:stCondLst>
                                  <p:childTnLst>
                                    <p:set>
                                      <p:cBhvr>
                                        <p:cTn id="184" dur="1" fill="hold">
                                          <p:stCondLst>
                                            <p:cond delay="0"/>
                                          </p:stCondLst>
                                        </p:cTn>
                                        <p:tgtEl>
                                          <p:spTgt spid="215092"/>
                                        </p:tgtEl>
                                        <p:attrNameLst>
                                          <p:attrName>style.visibility</p:attrName>
                                        </p:attrNameLst>
                                      </p:cBhvr>
                                      <p:to>
                                        <p:strVal val="visible"/>
                                      </p:to>
                                    </p:set>
                                    <p:animEffect transition="in" filter="fade">
                                      <p:cBhvr>
                                        <p:cTn id="185" dur="500"/>
                                        <p:tgtEl>
                                          <p:spTgt spid="215092"/>
                                        </p:tgtEl>
                                      </p:cBhvr>
                                    </p:animEffect>
                                  </p:childTnLst>
                                </p:cTn>
                              </p:par>
                              <p:par>
                                <p:cTn id="186" presetID="10" presetClass="entr" presetSubtype="0" fill="hold" grpId="0" nodeType="withEffect">
                                  <p:stCondLst>
                                    <p:cond delay="3000"/>
                                  </p:stCondLst>
                                  <p:childTnLst>
                                    <p:set>
                                      <p:cBhvr>
                                        <p:cTn id="187" dur="1" fill="hold">
                                          <p:stCondLst>
                                            <p:cond delay="0"/>
                                          </p:stCondLst>
                                        </p:cTn>
                                        <p:tgtEl>
                                          <p:spTgt spid="215095"/>
                                        </p:tgtEl>
                                        <p:attrNameLst>
                                          <p:attrName>style.visibility</p:attrName>
                                        </p:attrNameLst>
                                      </p:cBhvr>
                                      <p:to>
                                        <p:strVal val="visible"/>
                                      </p:to>
                                    </p:set>
                                    <p:animEffect transition="in" filter="fade">
                                      <p:cBhvr>
                                        <p:cTn id="188" dur="500"/>
                                        <p:tgtEl>
                                          <p:spTgt spid="215095"/>
                                        </p:tgtEl>
                                      </p:cBhvr>
                                    </p:animEffect>
                                  </p:childTnLst>
                                </p:cTn>
                              </p:par>
                              <p:par>
                                <p:cTn id="189" presetID="10" presetClass="entr" presetSubtype="0" fill="hold" grpId="0" nodeType="withEffect">
                                  <p:stCondLst>
                                    <p:cond delay="3000"/>
                                  </p:stCondLst>
                                  <p:childTnLst>
                                    <p:set>
                                      <p:cBhvr>
                                        <p:cTn id="190" dur="1" fill="hold">
                                          <p:stCondLst>
                                            <p:cond delay="0"/>
                                          </p:stCondLst>
                                        </p:cTn>
                                        <p:tgtEl>
                                          <p:spTgt spid="215093"/>
                                        </p:tgtEl>
                                        <p:attrNameLst>
                                          <p:attrName>style.visibility</p:attrName>
                                        </p:attrNameLst>
                                      </p:cBhvr>
                                      <p:to>
                                        <p:strVal val="visible"/>
                                      </p:to>
                                    </p:set>
                                    <p:animEffect transition="in" filter="fade">
                                      <p:cBhvr>
                                        <p:cTn id="191" dur="500"/>
                                        <p:tgtEl>
                                          <p:spTgt spid="215093"/>
                                        </p:tgtEl>
                                      </p:cBhvr>
                                    </p:animEffect>
                                  </p:childTnLst>
                                </p:cTn>
                              </p:par>
                              <p:par>
                                <p:cTn id="192" presetID="10" presetClass="entr" presetSubtype="0" fill="hold" grpId="0" nodeType="withEffect">
                                  <p:stCondLst>
                                    <p:cond delay="3000"/>
                                  </p:stCondLst>
                                  <p:childTnLst>
                                    <p:set>
                                      <p:cBhvr>
                                        <p:cTn id="193" dur="1" fill="hold">
                                          <p:stCondLst>
                                            <p:cond delay="0"/>
                                          </p:stCondLst>
                                        </p:cTn>
                                        <p:tgtEl>
                                          <p:spTgt spid="215094"/>
                                        </p:tgtEl>
                                        <p:attrNameLst>
                                          <p:attrName>style.visibility</p:attrName>
                                        </p:attrNameLst>
                                      </p:cBhvr>
                                      <p:to>
                                        <p:strVal val="visible"/>
                                      </p:to>
                                    </p:set>
                                    <p:animEffect transition="in" filter="fade">
                                      <p:cBhvr>
                                        <p:cTn id="194" dur="500"/>
                                        <p:tgtEl>
                                          <p:spTgt spid="215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5" grpId="0" animBg="1"/>
      <p:bldP spid="215046" grpId="0" animBg="1"/>
      <p:bldP spid="215048" grpId="0" animBg="1"/>
      <p:bldP spid="215049" grpId="0" animBg="1"/>
      <p:bldP spid="215050" grpId="0" animBg="1"/>
      <p:bldP spid="215051" grpId="0" animBg="1"/>
      <p:bldP spid="215052" grpId="0" animBg="1"/>
      <p:bldP spid="215053" grpId="0" animBg="1"/>
      <p:bldP spid="215054" grpId="0" animBg="1"/>
      <p:bldP spid="215055" grpId="0" animBg="1"/>
      <p:bldP spid="215056" grpId="0" animBg="1"/>
      <p:bldP spid="215057" grpId="0" animBg="1"/>
      <p:bldP spid="215058" grpId="0" animBg="1"/>
      <p:bldP spid="215059" grpId="0" animBg="1"/>
      <p:bldP spid="215060" grpId="0" animBg="1"/>
      <p:bldP spid="215061" grpId="0" animBg="1"/>
      <p:bldP spid="215062" grpId="0" animBg="1"/>
      <p:bldP spid="215063" grpId="0" animBg="1"/>
      <p:bldP spid="215064" grpId="0" animBg="1"/>
      <p:bldP spid="215065" grpId="0" animBg="1"/>
      <p:bldP spid="215066" grpId="0" animBg="1"/>
      <p:bldP spid="215067" grpId="0" animBg="1"/>
      <p:bldP spid="215068" grpId="0" animBg="1"/>
      <p:bldP spid="215069" grpId="0" animBg="1"/>
      <p:bldP spid="215070" grpId="0" animBg="1"/>
      <p:bldP spid="215071" grpId="0" animBg="1"/>
      <p:bldP spid="215072" grpId="0" animBg="1"/>
      <p:bldP spid="215073" grpId="0" animBg="1"/>
      <p:bldP spid="215074" grpId="0" animBg="1"/>
      <p:bldP spid="215075" grpId="0" animBg="1"/>
      <p:bldP spid="215076" grpId="0" animBg="1"/>
      <p:bldP spid="215077" grpId="0" animBg="1"/>
      <p:bldP spid="215078" grpId="0" animBg="1"/>
      <p:bldP spid="215079" grpId="0" animBg="1"/>
      <p:bldP spid="215080" grpId="0" animBg="1"/>
      <p:bldP spid="215081" grpId="0" animBg="1"/>
      <p:bldP spid="215082" grpId="0" animBg="1"/>
      <p:bldP spid="215083" grpId="0" animBg="1"/>
      <p:bldP spid="215084" grpId="0" animBg="1"/>
      <p:bldP spid="215085" grpId="0" animBg="1"/>
      <p:bldP spid="215086" grpId="0" animBg="1"/>
      <p:bldP spid="215087" grpId="0" animBg="1"/>
      <p:bldP spid="215088" grpId="0" animBg="1"/>
      <p:bldP spid="215089" grpId="0" animBg="1"/>
      <p:bldP spid="215090" grpId="0" animBg="1"/>
      <p:bldP spid="215091" grpId="0" animBg="1"/>
      <p:bldP spid="215092" grpId="0" animBg="1"/>
      <p:bldP spid="215093" grpId="0" animBg="1"/>
      <p:bldP spid="215094" grpId="0" animBg="1"/>
      <p:bldP spid="215095" grpId="0" animBg="1"/>
      <p:bldP spid="215096" grpId="0" animBg="1"/>
      <p:bldP spid="215098" grpId="0" animBg="1"/>
      <p:bldP spid="215099" grpId="0" animBg="1"/>
      <p:bldP spid="215100" grpId="0" animBg="1"/>
      <p:bldP spid="215101" grpId="0" animBg="1"/>
      <p:bldP spid="215102" grpId="0" animBg="1"/>
      <p:bldP spid="215103" grpId="0" animBg="1"/>
      <p:bldP spid="215104" grpId="0" animBg="1"/>
      <p:bldP spid="21510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p:cNvSpPr>
            <a:spLocks noGrp="1"/>
          </p:cNvSpPr>
          <p:nvPr>
            <p:ph type="ftr" sz="quarter" idx="11"/>
          </p:nvPr>
        </p:nvSpPr>
        <p:spPr/>
        <p:txBody>
          <a:bodyPr/>
          <a:lstStyle/>
          <a:p>
            <a:r>
              <a:rPr lang="en-US" altLang="fr-FR"/>
              <a:t>Operating Systems II</a:t>
            </a:r>
          </a:p>
        </p:txBody>
      </p:sp>
      <p:sp>
        <p:nvSpPr>
          <p:cNvPr id="7" name="Espace réservé du numéro de diapositive 6"/>
          <p:cNvSpPr>
            <a:spLocks noGrp="1"/>
          </p:cNvSpPr>
          <p:nvPr>
            <p:ph type="sldNum" sz="quarter" idx="12"/>
          </p:nvPr>
        </p:nvSpPr>
        <p:spPr/>
        <p:txBody>
          <a:bodyPr/>
          <a:lstStyle/>
          <a:p>
            <a:fld id="{F40F996A-C9E7-4475-95C8-42DCBF389D6A}" type="slidenum">
              <a:rPr lang="en-US" altLang="fr-FR"/>
              <a:pPr/>
              <a:t>31</a:t>
            </a:fld>
            <a:endParaRPr lang="en-US" altLang="fr-FR"/>
          </a:p>
        </p:txBody>
      </p:sp>
      <p:sp>
        <p:nvSpPr>
          <p:cNvPr id="216066" name="Rectangle 2"/>
          <p:cNvSpPr>
            <a:spLocks noGrp="1" noChangeArrowheads="1"/>
          </p:cNvSpPr>
          <p:nvPr>
            <p:ph type="title"/>
          </p:nvPr>
        </p:nvSpPr>
        <p:spPr/>
        <p:txBody>
          <a:bodyPr/>
          <a:lstStyle/>
          <a:p>
            <a:r>
              <a:rPr lang="en-GB" altLang="fr-FR" dirty="0"/>
              <a:t>Sleeping barber</a:t>
            </a:r>
            <a:br>
              <a:rPr lang="en-GB" altLang="fr-FR" dirty="0"/>
            </a:br>
            <a:endParaRPr lang="en-GB" altLang="fr-FR" dirty="0"/>
          </a:p>
        </p:txBody>
      </p:sp>
      <p:sp>
        <p:nvSpPr>
          <p:cNvPr id="216067" name="Rectangle 3"/>
          <p:cNvSpPr>
            <a:spLocks noGrp="1" noChangeArrowheads="1"/>
          </p:cNvSpPr>
          <p:nvPr>
            <p:ph type="body" sz="half" idx="1"/>
          </p:nvPr>
        </p:nvSpPr>
        <p:spPr>
          <a:xfrm>
            <a:off x="685800" y="1258416"/>
            <a:ext cx="3810000" cy="4114800"/>
          </a:xfrm>
        </p:spPr>
        <p:txBody>
          <a:bodyPr/>
          <a:lstStyle/>
          <a:p>
            <a:pPr>
              <a:buFont typeface="Monotype Sorts" pitchFamily="2" charset="2"/>
              <a:buNone/>
            </a:pPr>
            <a:r>
              <a:rPr lang="en-GB" altLang="fr-FR" sz="1600" b="1" dirty="0">
                <a:latin typeface="Arial" panose="020B0604020202020204" pitchFamily="34" charset="0"/>
              </a:rPr>
              <a:t>#define CHAIRS 5</a:t>
            </a:r>
          </a:p>
          <a:p>
            <a:pPr>
              <a:buFont typeface="Monotype Sorts" pitchFamily="2" charset="2"/>
              <a:buNone/>
            </a:pPr>
            <a:r>
              <a:rPr lang="en-GB" altLang="fr-FR" sz="1600" b="1" dirty="0" err="1">
                <a:latin typeface="Arial" panose="020B0604020202020204" pitchFamily="34" charset="0"/>
              </a:rPr>
              <a:t>typedef</a:t>
            </a:r>
            <a:r>
              <a:rPr lang="en-GB" altLang="fr-FR" sz="1600" b="1" dirty="0">
                <a:latin typeface="Arial" panose="020B0604020202020204" pitchFamily="34" charset="0"/>
              </a:rPr>
              <a:t> </a:t>
            </a:r>
            <a:r>
              <a:rPr lang="en-GB" altLang="fr-FR" sz="1600" b="1" dirty="0" err="1">
                <a:latin typeface="Arial" panose="020B0604020202020204" pitchFamily="34" charset="0"/>
              </a:rPr>
              <a:t>int</a:t>
            </a:r>
            <a:r>
              <a:rPr lang="en-GB" altLang="fr-FR" sz="1600" b="1" dirty="0">
                <a:latin typeface="Arial" panose="020B0604020202020204" pitchFamily="34" charset="0"/>
              </a:rPr>
              <a:t> semaphore;</a:t>
            </a:r>
          </a:p>
          <a:p>
            <a:pPr>
              <a:buFont typeface="Monotype Sorts" pitchFamily="2" charset="2"/>
              <a:buNone/>
            </a:pPr>
            <a:r>
              <a:rPr lang="en-GB" altLang="fr-FR" sz="1600" b="1" dirty="0">
                <a:latin typeface="Arial" panose="020B0604020202020204" pitchFamily="34" charset="0"/>
              </a:rPr>
              <a:t>semaphore customers = 0;</a:t>
            </a:r>
          </a:p>
          <a:p>
            <a:pPr>
              <a:buFont typeface="Monotype Sorts" pitchFamily="2" charset="2"/>
              <a:buNone/>
            </a:pPr>
            <a:r>
              <a:rPr lang="en-GB" altLang="fr-FR" sz="1600" b="1" dirty="0">
                <a:latin typeface="Arial" panose="020B0604020202020204" pitchFamily="34" charset="0"/>
              </a:rPr>
              <a:t>semaphore barbers = 0;</a:t>
            </a:r>
          </a:p>
          <a:p>
            <a:pPr>
              <a:buFont typeface="Monotype Sorts" pitchFamily="2" charset="2"/>
              <a:buNone/>
            </a:pPr>
            <a:r>
              <a:rPr lang="en-GB" altLang="fr-FR" sz="1600" b="1" dirty="0">
                <a:latin typeface="Arial" panose="020B0604020202020204" pitchFamily="34" charset="0"/>
              </a:rPr>
              <a:t>semaphore </a:t>
            </a:r>
            <a:r>
              <a:rPr lang="en-GB" altLang="fr-FR" sz="1600" b="1" dirty="0" err="1">
                <a:latin typeface="Arial" panose="020B0604020202020204" pitchFamily="34" charset="0"/>
              </a:rPr>
              <a:t>mutex</a:t>
            </a:r>
            <a:r>
              <a:rPr lang="en-GB" altLang="fr-FR" sz="1600" b="1" dirty="0">
                <a:latin typeface="Arial" panose="020B0604020202020204" pitchFamily="34" charset="0"/>
              </a:rPr>
              <a:t> = 1 ;</a:t>
            </a:r>
          </a:p>
          <a:p>
            <a:pPr>
              <a:buFont typeface="Monotype Sorts" pitchFamily="2" charset="2"/>
              <a:buNone/>
            </a:pPr>
            <a:r>
              <a:rPr lang="en-GB" altLang="fr-FR" sz="1600" b="1" dirty="0" err="1">
                <a:latin typeface="Arial" panose="020B0604020202020204" pitchFamily="34" charset="0"/>
              </a:rPr>
              <a:t>Int</a:t>
            </a:r>
            <a:r>
              <a:rPr lang="en-GB" altLang="fr-FR" sz="1600" b="1" dirty="0">
                <a:latin typeface="Arial" panose="020B0604020202020204" pitchFamily="34" charset="0"/>
              </a:rPr>
              <a:t> waiting = 0;</a:t>
            </a:r>
          </a:p>
          <a:p>
            <a:pPr>
              <a:buFont typeface="Monotype Sorts" pitchFamily="2" charset="2"/>
              <a:buNone/>
            </a:pPr>
            <a:endParaRPr lang="en-GB" altLang="fr-FR" sz="2000" b="1" dirty="0">
              <a:latin typeface="Arial" panose="020B0604020202020204" pitchFamily="34" charset="0"/>
            </a:endParaRPr>
          </a:p>
          <a:p>
            <a:pPr>
              <a:buFont typeface="Monotype Sorts" pitchFamily="2" charset="2"/>
              <a:buNone/>
            </a:pPr>
            <a:r>
              <a:rPr lang="en-GB" altLang="fr-FR" sz="1800" b="1" dirty="0">
                <a:latin typeface="Arial" panose="020B0604020202020204" pitchFamily="34" charset="0"/>
              </a:rPr>
              <a:t>void Barber(void){</a:t>
            </a:r>
          </a:p>
          <a:p>
            <a:pPr>
              <a:buFont typeface="Monotype Sorts" pitchFamily="2" charset="2"/>
              <a:buNone/>
            </a:pPr>
            <a:r>
              <a:rPr lang="en-GB" altLang="fr-FR" sz="1800" b="1" dirty="0">
                <a:latin typeface="Arial" panose="020B0604020202020204" pitchFamily="34" charset="0"/>
              </a:rPr>
              <a:t>  while(TRUE){</a:t>
            </a:r>
          </a:p>
          <a:p>
            <a:pPr>
              <a:buFont typeface="Monotype Sorts" pitchFamily="2" charset="2"/>
              <a:buNone/>
            </a:pPr>
            <a:r>
              <a:rPr lang="en-GB" altLang="fr-FR" sz="1800" b="1" dirty="0">
                <a:latin typeface="Arial" panose="020B0604020202020204" pitchFamily="34" charset="0"/>
              </a:rPr>
              <a:t>	down(&amp;customers);</a:t>
            </a:r>
          </a:p>
          <a:p>
            <a:pPr>
              <a:buFont typeface="Monotype Sorts" pitchFamily="2" charset="2"/>
              <a:buNone/>
            </a:pPr>
            <a:r>
              <a:rPr lang="en-GB" altLang="fr-FR" sz="1800" b="1" dirty="0">
                <a:latin typeface="Arial" panose="020B0604020202020204" pitchFamily="34" charset="0"/>
              </a:rPr>
              <a:t>	down(&amp;</a:t>
            </a:r>
            <a:r>
              <a:rPr lang="en-GB" altLang="fr-FR" sz="1800" b="1" dirty="0" err="1">
                <a:latin typeface="Arial" panose="020B0604020202020204" pitchFamily="34" charset="0"/>
              </a:rPr>
              <a:t>mutex</a:t>
            </a:r>
            <a:r>
              <a:rPr lang="en-GB" altLang="fr-FR" sz="1800" b="1" dirty="0">
                <a:latin typeface="Arial" panose="020B0604020202020204" pitchFamily="34" charset="0"/>
              </a:rPr>
              <a:t>);</a:t>
            </a:r>
          </a:p>
          <a:p>
            <a:pPr>
              <a:buFont typeface="Monotype Sorts" pitchFamily="2" charset="2"/>
              <a:buNone/>
            </a:pPr>
            <a:r>
              <a:rPr lang="en-GB" altLang="fr-FR" sz="1800" b="1" dirty="0">
                <a:latin typeface="Arial" panose="020B0604020202020204" pitchFamily="34" charset="0"/>
              </a:rPr>
              <a:t>	waiting = waiting-1</a:t>
            </a:r>
          </a:p>
          <a:p>
            <a:pPr>
              <a:buFont typeface="Monotype Sorts" pitchFamily="2" charset="2"/>
              <a:buNone/>
            </a:pPr>
            <a:r>
              <a:rPr lang="en-GB" altLang="fr-FR" sz="1800" b="1" dirty="0">
                <a:latin typeface="Arial" panose="020B0604020202020204" pitchFamily="34" charset="0"/>
              </a:rPr>
              <a:t>	up(&amp;barbers);</a:t>
            </a:r>
          </a:p>
          <a:p>
            <a:pPr>
              <a:buFont typeface="Monotype Sorts" pitchFamily="2" charset="2"/>
              <a:buNone/>
            </a:pPr>
            <a:r>
              <a:rPr lang="en-GB" altLang="fr-FR" sz="1800" b="1" dirty="0">
                <a:latin typeface="Arial" panose="020B0604020202020204" pitchFamily="34" charset="0"/>
              </a:rPr>
              <a:t>     up(&amp;</a:t>
            </a:r>
            <a:r>
              <a:rPr lang="en-GB" altLang="fr-FR" sz="1800" b="1" dirty="0" err="1">
                <a:latin typeface="Arial" panose="020B0604020202020204" pitchFamily="34" charset="0"/>
              </a:rPr>
              <a:t>mutex</a:t>
            </a:r>
            <a:r>
              <a:rPr lang="en-GB" altLang="fr-FR" sz="1800" b="1" dirty="0">
                <a:latin typeface="Arial" panose="020B0604020202020204" pitchFamily="34" charset="0"/>
              </a:rPr>
              <a:t>);</a:t>
            </a:r>
            <a:br>
              <a:rPr lang="en-GB" altLang="fr-FR" sz="1800" b="1" dirty="0">
                <a:latin typeface="Arial" panose="020B0604020202020204" pitchFamily="34" charset="0"/>
              </a:rPr>
            </a:br>
            <a:r>
              <a:rPr lang="en-GB" altLang="fr-FR" sz="1800" b="1" dirty="0" err="1">
                <a:latin typeface="Arial" panose="020B0604020202020204" pitchFamily="34" charset="0"/>
              </a:rPr>
              <a:t>cut_hair</a:t>
            </a:r>
            <a:r>
              <a:rPr lang="en-GB" altLang="fr-FR" sz="1800" b="1" dirty="0">
                <a:latin typeface="Arial" panose="020B0604020202020204" pitchFamily="34" charset="0"/>
              </a:rPr>
              <a:t>();}}</a:t>
            </a:r>
          </a:p>
        </p:txBody>
      </p:sp>
      <p:sp>
        <p:nvSpPr>
          <p:cNvPr id="216068" name="Rectangle 4"/>
          <p:cNvSpPr>
            <a:spLocks noGrp="1" noChangeArrowheads="1"/>
          </p:cNvSpPr>
          <p:nvPr>
            <p:ph type="body" sz="half" idx="2"/>
          </p:nvPr>
        </p:nvSpPr>
        <p:spPr/>
        <p:txBody>
          <a:bodyPr/>
          <a:lstStyle/>
          <a:p>
            <a:pPr>
              <a:buFont typeface="Monotype Sorts" pitchFamily="2" charset="2"/>
              <a:buNone/>
            </a:pPr>
            <a:r>
              <a:rPr lang="en-GB" altLang="fr-FR" sz="1800" b="1" dirty="0">
                <a:latin typeface="Arial" panose="020B0604020202020204" pitchFamily="34" charset="0"/>
              </a:rPr>
              <a:t>Void Customer(void) { </a:t>
            </a:r>
          </a:p>
          <a:p>
            <a:pPr>
              <a:buFont typeface="Monotype Sorts" pitchFamily="2" charset="2"/>
              <a:buNone/>
            </a:pPr>
            <a:r>
              <a:rPr lang="en-GB" altLang="fr-FR" sz="1800" b="1" dirty="0">
                <a:latin typeface="Arial" panose="020B0604020202020204" pitchFamily="34" charset="0"/>
              </a:rPr>
              <a:t>	down(&amp;</a:t>
            </a:r>
            <a:r>
              <a:rPr lang="en-GB" altLang="fr-FR" sz="1800" b="1" dirty="0" err="1">
                <a:latin typeface="Arial" panose="020B0604020202020204" pitchFamily="34" charset="0"/>
              </a:rPr>
              <a:t>mutex</a:t>
            </a:r>
            <a:r>
              <a:rPr lang="en-GB" altLang="fr-FR" sz="1800" b="1" dirty="0">
                <a:latin typeface="Arial" panose="020B0604020202020204" pitchFamily="34" charset="0"/>
              </a:rPr>
              <a:t>);</a:t>
            </a:r>
          </a:p>
          <a:p>
            <a:pPr>
              <a:buFont typeface="Monotype Sorts" pitchFamily="2" charset="2"/>
              <a:buNone/>
            </a:pPr>
            <a:r>
              <a:rPr lang="en-GB" altLang="fr-FR" sz="1800" b="1" dirty="0">
                <a:latin typeface="Arial" panose="020B0604020202020204" pitchFamily="34" charset="0"/>
              </a:rPr>
              <a:t>	if (waiting &lt; CHAIRS) {</a:t>
            </a:r>
          </a:p>
          <a:p>
            <a:pPr>
              <a:buFont typeface="Monotype Sorts" pitchFamily="2" charset="2"/>
              <a:buNone/>
            </a:pPr>
            <a:r>
              <a:rPr lang="en-GB" altLang="fr-FR" sz="1800" b="1" dirty="0">
                <a:latin typeface="Arial" panose="020B0604020202020204" pitchFamily="34" charset="0"/>
              </a:rPr>
              <a:t>		waiting = waiting +1;</a:t>
            </a:r>
          </a:p>
          <a:p>
            <a:pPr>
              <a:buFont typeface="Monotype Sorts" pitchFamily="2" charset="2"/>
              <a:buNone/>
            </a:pPr>
            <a:r>
              <a:rPr lang="en-GB" altLang="fr-FR" sz="1800" b="1" dirty="0">
                <a:latin typeface="Arial" panose="020B0604020202020204" pitchFamily="34" charset="0"/>
              </a:rPr>
              <a:t>		up(&amp;customers);</a:t>
            </a:r>
          </a:p>
          <a:p>
            <a:pPr>
              <a:buFont typeface="Monotype Sorts" pitchFamily="2" charset="2"/>
              <a:buNone/>
            </a:pPr>
            <a:r>
              <a:rPr lang="en-GB" altLang="fr-FR" sz="1800" b="1" dirty="0">
                <a:latin typeface="Arial" panose="020B0604020202020204" pitchFamily="34" charset="0"/>
              </a:rPr>
              <a:t>		up(&amp;</a:t>
            </a:r>
            <a:r>
              <a:rPr lang="en-GB" altLang="fr-FR" sz="1800" b="1" dirty="0" err="1">
                <a:latin typeface="Arial" panose="020B0604020202020204" pitchFamily="34" charset="0"/>
              </a:rPr>
              <a:t>mutex</a:t>
            </a:r>
            <a:r>
              <a:rPr lang="en-GB" altLang="fr-FR" sz="1800" b="1" dirty="0">
                <a:latin typeface="Arial" panose="020B0604020202020204" pitchFamily="34" charset="0"/>
              </a:rPr>
              <a:t>);</a:t>
            </a:r>
          </a:p>
          <a:p>
            <a:pPr>
              <a:buFont typeface="Monotype Sorts" pitchFamily="2" charset="2"/>
              <a:buNone/>
            </a:pPr>
            <a:r>
              <a:rPr lang="en-GB" altLang="fr-FR" sz="1800" b="1" dirty="0">
                <a:latin typeface="Arial" panose="020B0604020202020204" pitchFamily="34" charset="0"/>
              </a:rPr>
              <a:t>		down(&amp;barbers);</a:t>
            </a:r>
          </a:p>
          <a:p>
            <a:pPr>
              <a:buFont typeface="Monotype Sorts" pitchFamily="2" charset="2"/>
              <a:buNone/>
            </a:pPr>
            <a:r>
              <a:rPr lang="en-GB" altLang="fr-FR" sz="1800" b="1" dirty="0">
                <a:latin typeface="Arial" panose="020B0604020202020204" pitchFamily="34" charset="0"/>
              </a:rPr>
              <a:t>		</a:t>
            </a:r>
            <a:r>
              <a:rPr lang="en-GB" altLang="fr-FR" sz="1800" b="1" dirty="0" err="1">
                <a:latin typeface="Arial" panose="020B0604020202020204" pitchFamily="34" charset="0"/>
              </a:rPr>
              <a:t>get_haircut</a:t>
            </a:r>
            <a:r>
              <a:rPr lang="en-GB" altLang="fr-FR" sz="1800" b="1" dirty="0">
                <a:latin typeface="Arial" panose="020B0604020202020204" pitchFamily="34" charset="0"/>
              </a:rPr>
              <a:t>();</a:t>
            </a:r>
          </a:p>
          <a:p>
            <a:pPr>
              <a:buFont typeface="Monotype Sorts" pitchFamily="2" charset="2"/>
              <a:buNone/>
            </a:pPr>
            <a:r>
              <a:rPr lang="en-GB" altLang="fr-FR" sz="1800" b="1" dirty="0">
                <a:latin typeface="Arial" panose="020B0604020202020204" pitchFamily="34" charset="0"/>
              </a:rPr>
              <a:t>	} else {</a:t>
            </a:r>
          </a:p>
          <a:p>
            <a:pPr>
              <a:buFont typeface="Monotype Sorts" pitchFamily="2" charset="2"/>
              <a:buNone/>
            </a:pPr>
            <a:r>
              <a:rPr lang="en-GB" altLang="fr-FR" sz="1800" b="1" dirty="0">
                <a:latin typeface="Arial" panose="020B0604020202020204" pitchFamily="34" charset="0"/>
              </a:rPr>
              <a:t>		up(&amp;</a:t>
            </a:r>
            <a:r>
              <a:rPr lang="en-GB" altLang="fr-FR" sz="1800" b="1" dirty="0" err="1">
                <a:latin typeface="Arial" panose="020B0604020202020204" pitchFamily="34" charset="0"/>
              </a:rPr>
              <a:t>mutex</a:t>
            </a:r>
            <a:r>
              <a:rPr lang="en-GB" altLang="fr-FR" sz="1800" b="1" dirty="0">
                <a:latin typeface="Arial" panose="020B0604020202020204" pitchFamily="34" charset="0"/>
              </a:rPr>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wipe(up)">
                                      <p:cBhvr>
                                        <p:cTn id="7" dur="500"/>
                                        <p:tgtEl>
                                          <p:spTgt spid="216067">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16067">
                                            <p:txEl>
                                              <p:pRg st="1" end="1"/>
                                            </p:txEl>
                                          </p:spTgt>
                                        </p:tgtEl>
                                        <p:attrNameLst>
                                          <p:attrName>style.visibility</p:attrName>
                                        </p:attrNameLst>
                                      </p:cBhvr>
                                      <p:to>
                                        <p:strVal val="visible"/>
                                      </p:to>
                                    </p:set>
                                    <p:animEffect transition="in" filter="wipe(up)">
                                      <p:cBhvr>
                                        <p:cTn id="11" dur="500"/>
                                        <p:tgtEl>
                                          <p:spTgt spid="216067">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16067">
                                            <p:txEl>
                                              <p:pRg st="2" end="2"/>
                                            </p:txEl>
                                          </p:spTgt>
                                        </p:tgtEl>
                                        <p:attrNameLst>
                                          <p:attrName>style.visibility</p:attrName>
                                        </p:attrNameLst>
                                      </p:cBhvr>
                                      <p:to>
                                        <p:strVal val="visible"/>
                                      </p:to>
                                    </p:set>
                                    <p:animEffect transition="in" filter="wipe(up)">
                                      <p:cBhvr>
                                        <p:cTn id="15" dur="500"/>
                                        <p:tgtEl>
                                          <p:spTgt spid="216067">
                                            <p:txEl>
                                              <p:pRg st="2" end="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16067">
                                            <p:txEl>
                                              <p:pRg st="3" end="3"/>
                                            </p:txEl>
                                          </p:spTgt>
                                        </p:tgtEl>
                                        <p:attrNameLst>
                                          <p:attrName>style.visibility</p:attrName>
                                        </p:attrNameLst>
                                      </p:cBhvr>
                                      <p:to>
                                        <p:strVal val="visible"/>
                                      </p:to>
                                    </p:set>
                                    <p:animEffect transition="in" filter="wipe(up)">
                                      <p:cBhvr>
                                        <p:cTn id="19" dur="500"/>
                                        <p:tgtEl>
                                          <p:spTgt spid="216067">
                                            <p:txEl>
                                              <p:pRg st="3" end="3"/>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16067">
                                            <p:txEl>
                                              <p:pRg st="4" end="4"/>
                                            </p:txEl>
                                          </p:spTgt>
                                        </p:tgtEl>
                                        <p:attrNameLst>
                                          <p:attrName>style.visibility</p:attrName>
                                        </p:attrNameLst>
                                      </p:cBhvr>
                                      <p:to>
                                        <p:strVal val="visible"/>
                                      </p:to>
                                    </p:set>
                                    <p:animEffect transition="in" filter="wipe(up)">
                                      <p:cBhvr>
                                        <p:cTn id="23" dur="500"/>
                                        <p:tgtEl>
                                          <p:spTgt spid="216067">
                                            <p:txEl>
                                              <p:pRg st="4" end="4"/>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16067">
                                            <p:txEl>
                                              <p:pRg st="5" end="5"/>
                                            </p:txEl>
                                          </p:spTgt>
                                        </p:tgtEl>
                                        <p:attrNameLst>
                                          <p:attrName>style.visibility</p:attrName>
                                        </p:attrNameLst>
                                      </p:cBhvr>
                                      <p:to>
                                        <p:strVal val="visible"/>
                                      </p:to>
                                    </p:set>
                                    <p:animEffect transition="in" filter="wipe(up)">
                                      <p:cBhvr>
                                        <p:cTn id="27" dur="500"/>
                                        <p:tgtEl>
                                          <p:spTgt spid="21606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16067">
                                            <p:txEl>
                                              <p:pRg st="7" end="7"/>
                                            </p:txEl>
                                          </p:spTgt>
                                        </p:tgtEl>
                                        <p:attrNameLst>
                                          <p:attrName>style.visibility</p:attrName>
                                        </p:attrNameLst>
                                      </p:cBhvr>
                                      <p:to>
                                        <p:strVal val="visible"/>
                                      </p:to>
                                    </p:set>
                                    <p:animEffect transition="in" filter="wipe(up)">
                                      <p:cBhvr>
                                        <p:cTn id="32" dur="500"/>
                                        <p:tgtEl>
                                          <p:spTgt spid="216067">
                                            <p:txEl>
                                              <p:pRg st="7" end="7"/>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216067">
                                            <p:txEl>
                                              <p:pRg st="8" end="8"/>
                                            </p:txEl>
                                          </p:spTgt>
                                        </p:tgtEl>
                                        <p:attrNameLst>
                                          <p:attrName>style.visibility</p:attrName>
                                        </p:attrNameLst>
                                      </p:cBhvr>
                                      <p:to>
                                        <p:strVal val="visible"/>
                                      </p:to>
                                    </p:set>
                                    <p:animEffect transition="in" filter="wipe(up)">
                                      <p:cBhvr>
                                        <p:cTn id="35" dur="500"/>
                                        <p:tgtEl>
                                          <p:spTgt spid="216067">
                                            <p:txEl>
                                              <p:pRg st="8" end="8"/>
                                            </p:txEl>
                                          </p:spTgt>
                                        </p:tgtEl>
                                      </p:cBhvr>
                                    </p:animEffect>
                                  </p:childTnLst>
                                </p:cTn>
                              </p:par>
                              <p:par>
                                <p:cTn id="36" presetID="22" presetClass="entr" presetSubtype="1" fill="hold" nodeType="withEffect">
                                  <p:stCondLst>
                                    <p:cond delay="0"/>
                                  </p:stCondLst>
                                  <p:childTnLst>
                                    <p:set>
                                      <p:cBhvr>
                                        <p:cTn id="37" dur="1" fill="hold">
                                          <p:stCondLst>
                                            <p:cond delay="0"/>
                                          </p:stCondLst>
                                        </p:cTn>
                                        <p:tgtEl>
                                          <p:spTgt spid="216067">
                                            <p:txEl>
                                              <p:pRg st="9" end="9"/>
                                            </p:txEl>
                                          </p:spTgt>
                                        </p:tgtEl>
                                        <p:attrNameLst>
                                          <p:attrName>style.visibility</p:attrName>
                                        </p:attrNameLst>
                                      </p:cBhvr>
                                      <p:to>
                                        <p:strVal val="visible"/>
                                      </p:to>
                                    </p:set>
                                    <p:animEffect transition="in" filter="wipe(up)">
                                      <p:cBhvr>
                                        <p:cTn id="38" dur="500"/>
                                        <p:tgtEl>
                                          <p:spTgt spid="216067">
                                            <p:txEl>
                                              <p:pRg st="9" end="9"/>
                                            </p:txEl>
                                          </p:spTgt>
                                        </p:tgtEl>
                                      </p:cBhvr>
                                    </p:animEffect>
                                  </p:childTnLst>
                                </p:cTn>
                              </p:par>
                              <p:par>
                                <p:cTn id="39" presetID="22" presetClass="entr" presetSubtype="1" fill="hold" nodeType="withEffect">
                                  <p:stCondLst>
                                    <p:cond delay="0"/>
                                  </p:stCondLst>
                                  <p:childTnLst>
                                    <p:set>
                                      <p:cBhvr>
                                        <p:cTn id="40" dur="1" fill="hold">
                                          <p:stCondLst>
                                            <p:cond delay="0"/>
                                          </p:stCondLst>
                                        </p:cTn>
                                        <p:tgtEl>
                                          <p:spTgt spid="216067">
                                            <p:txEl>
                                              <p:pRg st="10" end="10"/>
                                            </p:txEl>
                                          </p:spTgt>
                                        </p:tgtEl>
                                        <p:attrNameLst>
                                          <p:attrName>style.visibility</p:attrName>
                                        </p:attrNameLst>
                                      </p:cBhvr>
                                      <p:to>
                                        <p:strVal val="visible"/>
                                      </p:to>
                                    </p:set>
                                    <p:animEffect transition="in" filter="wipe(up)">
                                      <p:cBhvr>
                                        <p:cTn id="41" dur="500"/>
                                        <p:tgtEl>
                                          <p:spTgt spid="216067">
                                            <p:txEl>
                                              <p:pRg st="10" end="10"/>
                                            </p:txEl>
                                          </p:spTgt>
                                        </p:tgtEl>
                                      </p:cBhvr>
                                    </p:animEffect>
                                  </p:childTnLst>
                                </p:cTn>
                              </p:par>
                              <p:par>
                                <p:cTn id="42" presetID="22" presetClass="entr" presetSubtype="1" fill="hold" nodeType="withEffect">
                                  <p:stCondLst>
                                    <p:cond delay="0"/>
                                  </p:stCondLst>
                                  <p:childTnLst>
                                    <p:set>
                                      <p:cBhvr>
                                        <p:cTn id="43" dur="1" fill="hold">
                                          <p:stCondLst>
                                            <p:cond delay="0"/>
                                          </p:stCondLst>
                                        </p:cTn>
                                        <p:tgtEl>
                                          <p:spTgt spid="216067">
                                            <p:txEl>
                                              <p:pRg st="11" end="11"/>
                                            </p:txEl>
                                          </p:spTgt>
                                        </p:tgtEl>
                                        <p:attrNameLst>
                                          <p:attrName>style.visibility</p:attrName>
                                        </p:attrNameLst>
                                      </p:cBhvr>
                                      <p:to>
                                        <p:strVal val="visible"/>
                                      </p:to>
                                    </p:set>
                                    <p:animEffect transition="in" filter="wipe(up)">
                                      <p:cBhvr>
                                        <p:cTn id="44" dur="500"/>
                                        <p:tgtEl>
                                          <p:spTgt spid="216067">
                                            <p:txEl>
                                              <p:pRg st="11" end="11"/>
                                            </p:txEl>
                                          </p:spTgt>
                                        </p:tgtEl>
                                      </p:cBhvr>
                                    </p:animEffect>
                                  </p:childTnLst>
                                </p:cTn>
                              </p:par>
                              <p:par>
                                <p:cTn id="45" presetID="22" presetClass="entr" presetSubtype="1" fill="hold" nodeType="withEffect">
                                  <p:stCondLst>
                                    <p:cond delay="0"/>
                                  </p:stCondLst>
                                  <p:childTnLst>
                                    <p:set>
                                      <p:cBhvr>
                                        <p:cTn id="46" dur="1" fill="hold">
                                          <p:stCondLst>
                                            <p:cond delay="0"/>
                                          </p:stCondLst>
                                        </p:cTn>
                                        <p:tgtEl>
                                          <p:spTgt spid="216067">
                                            <p:txEl>
                                              <p:pRg st="12" end="12"/>
                                            </p:txEl>
                                          </p:spTgt>
                                        </p:tgtEl>
                                        <p:attrNameLst>
                                          <p:attrName>style.visibility</p:attrName>
                                        </p:attrNameLst>
                                      </p:cBhvr>
                                      <p:to>
                                        <p:strVal val="visible"/>
                                      </p:to>
                                    </p:set>
                                    <p:animEffect transition="in" filter="wipe(up)">
                                      <p:cBhvr>
                                        <p:cTn id="47" dur="500"/>
                                        <p:tgtEl>
                                          <p:spTgt spid="216067">
                                            <p:txEl>
                                              <p:pRg st="12" end="12"/>
                                            </p:txEl>
                                          </p:spTgt>
                                        </p:tgtEl>
                                      </p:cBhvr>
                                    </p:animEffect>
                                  </p:childTnLst>
                                </p:cTn>
                              </p:par>
                              <p:par>
                                <p:cTn id="48" presetID="22" presetClass="entr" presetSubtype="1" fill="hold" nodeType="withEffect">
                                  <p:stCondLst>
                                    <p:cond delay="0"/>
                                  </p:stCondLst>
                                  <p:childTnLst>
                                    <p:set>
                                      <p:cBhvr>
                                        <p:cTn id="49" dur="1" fill="hold">
                                          <p:stCondLst>
                                            <p:cond delay="0"/>
                                          </p:stCondLst>
                                        </p:cTn>
                                        <p:tgtEl>
                                          <p:spTgt spid="216067">
                                            <p:txEl>
                                              <p:pRg st="13" end="13"/>
                                            </p:txEl>
                                          </p:spTgt>
                                        </p:tgtEl>
                                        <p:attrNameLst>
                                          <p:attrName>style.visibility</p:attrName>
                                        </p:attrNameLst>
                                      </p:cBhvr>
                                      <p:to>
                                        <p:strVal val="visible"/>
                                      </p:to>
                                    </p:set>
                                    <p:animEffect transition="in" filter="wipe(up)">
                                      <p:cBhvr>
                                        <p:cTn id="50" dur="500"/>
                                        <p:tgtEl>
                                          <p:spTgt spid="216067">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216068">
                                            <p:txEl>
                                              <p:pRg st="0" end="0"/>
                                            </p:txEl>
                                          </p:spTgt>
                                        </p:tgtEl>
                                        <p:attrNameLst>
                                          <p:attrName>style.visibility</p:attrName>
                                        </p:attrNameLst>
                                      </p:cBhvr>
                                      <p:to>
                                        <p:strVal val="visible"/>
                                      </p:to>
                                    </p:set>
                                    <p:animEffect transition="in" filter="wipe(up)">
                                      <p:cBhvr>
                                        <p:cTn id="55" dur="500"/>
                                        <p:tgtEl>
                                          <p:spTgt spid="216068">
                                            <p:txEl>
                                              <p:pRg st="0" end="0"/>
                                            </p:txEl>
                                          </p:spTgt>
                                        </p:tgtEl>
                                      </p:cBhvr>
                                    </p:animEffect>
                                  </p:childTnLst>
                                </p:cTn>
                              </p:par>
                              <p:par>
                                <p:cTn id="56" presetID="22" presetClass="entr" presetSubtype="1" fill="hold" nodeType="withEffect">
                                  <p:stCondLst>
                                    <p:cond delay="0"/>
                                  </p:stCondLst>
                                  <p:childTnLst>
                                    <p:set>
                                      <p:cBhvr>
                                        <p:cTn id="57" dur="1" fill="hold">
                                          <p:stCondLst>
                                            <p:cond delay="0"/>
                                          </p:stCondLst>
                                        </p:cTn>
                                        <p:tgtEl>
                                          <p:spTgt spid="216068">
                                            <p:txEl>
                                              <p:pRg st="1" end="1"/>
                                            </p:txEl>
                                          </p:spTgt>
                                        </p:tgtEl>
                                        <p:attrNameLst>
                                          <p:attrName>style.visibility</p:attrName>
                                        </p:attrNameLst>
                                      </p:cBhvr>
                                      <p:to>
                                        <p:strVal val="visible"/>
                                      </p:to>
                                    </p:set>
                                    <p:animEffect transition="in" filter="wipe(up)">
                                      <p:cBhvr>
                                        <p:cTn id="58" dur="500"/>
                                        <p:tgtEl>
                                          <p:spTgt spid="216068">
                                            <p:txEl>
                                              <p:pRg st="1" end="1"/>
                                            </p:txEl>
                                          </p:spTgt>
                                        </p:tgtEl>
                                      </p:cBhvr>
                                    </p:animEffect>
                                  </p:childTnLst>
                                </p:cTn>
                              </p:par>
                              <p:par>
                                <p:cTn id="59" presetID="22" presetClass="entr" presetSubtype="1" fill="hold" nodeType="withEffect">
                                  <p:stCondLst>
                                    <p:cond delay="0"/>
                                  </p:stCondLst>
                                  <p:childTnLst>
                                    <p:set>
                                      <p:cBhvr>
                                        <p:cTn id="60" dur="1" fill="hold">
                                          <p:stCondLst>
                                            <p:cond delay="0"/>
                                          </p:stCondLst>
                                        </p:cTn>
                                        <p:tgtEl>
                                          <p:spTgt spid="216068">
                                            <p:txEl>
                                              <p:pRg st="2" end="2"/>
                                            </p:txEl>
                                          </p:spTgt>
                                        </p:tgtEl>
                                        <p:attrNameLst>
                                          <p:attrName>style.visibility</p:attrName>
                                        </p:attrNameLst>
                                      </p:cBhvr>
                                      <p:to>
                                        <p:strVal val="visible"/>
                                      </p:to>
                                    </p:set>
                                    <p:animEffect transition="in" filter="wipe(up)">
                                      <p:cBhvr>
                                        <p:cTn id="61" dur="500"/>
                                        <p:tgtEl>
                                          <p:spTgt spid="216068">
                                            <p:txEl>
                                              <p:pRg st="2" end="2"/>
                                            </p:txEl>
                                          </p:spTgt>
                                        </p:tgtEl>
                                      </p:cBhvr>
                                    </p:animEffect>
                                  </p:childTnLst>
                                </p:cTn>
                              </p:par>
                              <p:par>
                                <p:cTn id="62" presetID="22" presetClass="entr" presetSubtype="1" fill="hold" nodeType="withEffect">
                                  <p:stCondLst>
                                    <p:cond delay="0"/>
                                  </p:stCondLst>
                                  <p:childTnLst>
                                    <p:set>
                                      <p:cBhvr>
                                        <p:cTn id="63" dur="1" fill="hold">
                                          <p:stCondLst>
                                            <p:cond delay="0"/>
                                          </p:stCondLst>
                                        </p:cTn>
                                        <p:tgtEl>
                                          <p:spTgt spid="216068">
                                            <p:txEl>
                                              <p:pRg st="3" end="3"/>
                                            </p:txEl>
                                          </p:spTgt>
                                        </p:tgtEl>
                                        <p:attrNameLst>
                                          <p:attrName>style.visibility</p:attrName>
                                        </p:attrNameLst>
                                      </p:cBhvr>
                                      <p:to>
                                        <p:strVal val="visible"/>
                                      </p:to>
                                    </p:set>
                                    <p:animEffect transition="in" filter="wipe(up)">
                                      <p:cBhvr>
                                        <p:cTn id="64" dur="500"/>
                                        <p:tgtEl>
                                          <p:spTgt spid="216068">
                                            <p:txEl>
                                              <p:pRg st="3" end="3"/>
                                            </p:txEl>
                                          </p:spTgt>
                                        </p:tgtEl>
                                      </p:cBhvr>
                                    </p:animEffect>
                                  </p:childTnLst>
                                </p:cTn>
                              </p:par>
                              <p:par>
                                <p:cTn id="65" presetID="22" presetClass="entr" presetSubtype="1" fill="hold" nodeType="withEffect">
                                  <p:stCondLst>
                                    <p:cond delay="0"/>
                                  </p:stCondLst>
                                  <p:childTnLst>
                                    <p:set>
                                      <p:cBhvr>
                                        <p:cTn id="66" dur="1" fill="hold">
                                          <p:stCondLst>
                                            <p:cond delay="0"/>
                                          </p:stCondLst>
                                        </p:cTn>
                                        <p:tgtEl>
                                          <p:spTgt spid="216068">
                                            <p:txEl>
                                              <p:pRg st="4" end="4"/>
                                            </p:txEl>
                                          </p:spTgt>
                                        </p:tgtEl>
                                        <p:attrNameLst>
                                          <p:attrName>style.visibility</p:attrName>
                                        </p:attrNameLst>
                                      </p:cBhvr>
                                      <p:to>
                                        <p:strVal val="visible"/>
                                      </p:to>
                                    </p:set>
                                    <p:animEffect transition="in" filter="wipe(up)">
                                      <p:cBhvr>
                                        <p:cTn id="67" dur="500"/>
                                        <p:tgtEl>
                                          <p:spTgt spid="216068">
                                            <p:txEl>
                                              <p:pRg st="4" end="4"/>
                                            </p:txEl>
                                          </p:spTgt>
                                        </p:tgtEl>
                                      </p:cBhvr>
                                    </p:animEffect>
                                  </p:childTnLst>
                                </p:cTn>
                              </p:par>
                              <p:par>
                                <p:cTn id="68" presetID="22" presetClass="entr" presetSubtype="1" fill="hold" nodeType="withEffect">
                                  <p:stCondLst>
                                    <p:cond delay="0"/>
                                  </p:stCondLst>
                                  <p:childTnLst>
                                    <p:set>
                                      <p:cBhvr>
                                        <p:cTn id="69" dur="1" fill="hold">
                                          <p:stCondLst>
                                            <p:cond delay="0"/>
                                          </p:stCondLst>
                                        </p:cTn>
                                        <p:tgtEl>
                                          <p:spTgt spid="216068">
                                            <p:txEl>
                                              <p:pRg st="5" end="5"/>
                                            </p:txEl>
                                          </p:spTgt>
                                        </p:tgtEl>
                                        <p:attrNameLst>
                                          <p:attrName>style.visibility</p:attrName>
                                        </p:attrNameLst>
                                      </p:cBhvr>
                                      <p:to>
                                        <p:strVal val="visible"/>
                                      </p:to>
                                    </p:set>
                                    <p:animEffect transition="in" filter="wipe(up)">
                                      <p:cBhvr>
                                        <p:cTn id="70" dur="500"/>
                                        <p:tgtEl>
                                          <p:spTgt spid="216068">
                                            <p:txEl>
                                              <p:pRg st="5" end="5"/>
                                            </p:txEl>
                                          </p:spTgt>
                                        </p:tgtEl>
                                      </p:cBhvr>
                                    </p:animEffect>
                                  </p:childTnLst>
                                </p:cTn>
                              </p:par>
                              <p:par>
                                <p:cTn id="71" presetID="22" presetClass="entr" presetSubtype="1" fill="hold" nodeType="withEffect">
                                  <p:stCondLst>
                                    <p:cond delay="0"/>
                                  </p:stCondLst>
                                  <p:childTnLst>
                                    <p:set>
                                      <p:cBhvr>
                                        <p:cTn id="72" dur="1" fill="hold">
                                          <p:stCondLst>
                                            <p:cond delay="0"/>
                                          </p:stCondLst>
                                        </p:cTn>
                                        <p:tgtEl>
                                          <p:spTgt spid="216068">
                                            <p:txEl>
                                              <p:pRg st="6" end="6"/>
                                            </p:txEl>
                                          </p:spTgt>
                                        </p:tgtEl>
                                        <p:attrNameLst>
                                          <p:attrName>style.visibility</p:attrName>
                                        </p:attrNameLst>
                                      </p:cBhvr>
                                      <p:to>
                                        <p:strVal val="visible"/>
                                      </p:to>
                                    </p:set>
                                    <p:animEffect transition="in" filter="wipe(up)">
                                      <p:cBhvr>
                                        <p:cTn id="73" dur="500"/>
                                        <p:tgtEl>
                                          <p:spTgt spid="216068">
                                            <p:txEl>
                                              <p:pRg st="6" end="6"/>
                                            </p:txEl>
                                          </p:spTgt>
                                        </p:tgtEl>
                                      </p:cBhvr>
                                    </p:animEffect>
                                  </p:childTnLst>
                                </p:cTn>
                              </p:par>
                              <p:par>
                                <p:cTn id="74" presetID="22" presetClass="entr" presetSubtype="1" fill="hold" nodeType="withEffect">
                                  <p:stCondLst>
                                    <p:cond delay="0"/>
                                  </p:stCondLst>
                                  <p:childTnLst>
                                    <p:set>
                                      <p:cBhvr>
                                        <p:cTn id="75" dur="1" fill="hold">
                                          <p:stCondLst>
                                            <p:cond delay="0"/>
                                          </p:stCondLst>
                                        </p:cTn>
                                        <p:tgtEl>
                                          <p:spTgt spid="216068">
                                            <p:txEl>
                                              <p:pRg st="7" end="7"/>
                                            </p:txEl>
                                          </p:spTgt>
                                        </p:tgtEl>
                                        <p:attrNameLst>
                                          <p:attrName>style.visibility</p:attrName>
                                        </p:attrNameLst>
                                      </p:cBhvr>
                                      <p:to>
                                        <p:strVal val="visible"/>
                                      </p:to>
                                    </p:set>
                                    <p:animEffect transition="in" filter="wipe(up)">
                                      <p:cBhvr>
                                        <p:cTn id="76" dur="500"/>
                                        <p:tgtEl>
                                          <p:spTgt spid="216068">
                                            <p:txEl>
                                              <p:pRg st="7" end="7"/>
                                            </p:txEl>
                                          </p:spTgt>
                                        </p:tgtEl>
                                      </p:cBhvr>
                                    </p:animEffect>
                                  </p:childTnLst>
                                </p:cTn>
                              </p:par>
                              <p:par>
                                <p:cTn id="77" presetID="22" presetClass="entr" presetSubtype="1" fill="hold" nodeType="withEffect">
                                  <p:stCondLst>
                                    <p:cond delay="0"/>
                                  </p:stCondLst>
                                  <p:childTnLst>
                                    <p:set>
                                      <p:cBhvr>
                                        <p:cTn id="78" dur="1" fill="hold">
                                          <p:stCondLst>
                                            <p:cond delay="0"/>
                                          </p:stCondLst>
                                        </p:cTn>
                                        <p:tgtEl>
                                          <p:spTgt spid="216068">
                                            <p:txEl>
                                              <p:pRg st="8" end="8"/>
                                            </p:txEl>
                                          </p:spTgt>
                                        </p:tgtEl>
                                        <p:attrNameLst>
                                          <p:attrName>style.visibility</p:attrName>
                                        </p:attrNameLst>
                                      </p:cBhvr>
                                      <p:to>
                                        <p:strVal val="visible"/>
                                      </p:to>
                                    </p:set>
                                    <p:animEffect transition="in" filter="wipe(up)">
                                      <p:cBhvr>
                                        <p:cTn id="79" dur="500"/>
                                        <p:tgtEl>
                                          <p:spTgt spid="216068">
                                            <p:txEl>
                                              <p:pRg st="8" end="8"/>
                                            </p:txEl>
                                          </p:spTgt>
                                        </p:tgtEl>
                                      </p:cBhvr>
                                    </p:animEffect>
                                  </p:childTnLst>
                                </p:cTn>
                              </p:par>
                              <p:par>
                                <p:cTn id="80" presetID="22" presetClass="entr" presetSubtype="1" fill="hold" nodeType="withEffect">
                                  <p:stCondLst>
                                    <p:cond delay="0"/>
                                  </p:stCondLst>
                                  <p:childTnLst>
                                    <p:set>
                                      <p:cBhvr>
                                        <p:cTn id="81" dur="1" fill="hold">
                                          <p:stCondLst>
                                            <p:cond delay="0"/>
                                          </p:stCondLst>
                                        </p:cTn>
                                        <p:tgtEl>
                                          <p:spTgt spid="216068">
                                            <p:txEl>
                                              <p:pRg st="9" end="9"/>
                                            </p:txEl>
                                          </p:spTgt>
                                        </p:tgtEl>
                                        <p:attrNameLst>
                                          <p:attrName>style.visibility</p:attrName>
                                        </p:attrNameLst>
                                      </p:cBhvr>
                                      <p:to>
                                        <p:strVal val="visible"/>
                                      </p:to>
                                    </p:set>
                                    <p:animEffect transition="in" filter="wipe(up)">
                                      <p:cBhvr>
                                        <p:cTn id="82" dur="500"/>
                                        <p:tgtEl>
                                          <p:spTgt spid="21606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pied de page 4"/>
          <p:cNvSpPr>
            <a:spLocks noGrp="1"/>
          </p:cNvSpPr>
          <p:nvPr>
            <p:ph type="ftr" sz="quarter" idx="11"/>
          </p:nvPr>
        </p:nvSpPr>
        <p:spPr/>
        <p:txBody>
          <a:bodyPr/>
          <a:lstStyle/>
          <a:p>
            <a:r>
              <a:rPr lang="en-US" altLang="fr-FR"/>
              <a:t>Operating Systems II</a:t>
            </a:r>
          </a:p>
        </p:txBody>
      </p:sp>
      <p:sp>
        <p:nvSpPr>
          <p:cNvPr id="13" name="Espace réservé du numéro de diapositive 5"/>
          <p:cNvSpPr>
            <a:spLocks noGrp="1"/>
          </p:cNvSpPr>
          <p:nvPr>
            <p:ph type="sldNum" sz="quarter" idx="12"/>
          </p:nvPr>
        </p:nvSpPr>
        <p:spPr/>
        <p:txBody>
          <a:bodyPr/>
          <a:lstStyle/>
          <a:p>
            <a:fld id="{1A8D256D-74DB-4E23-A831-9B05DFA3327A}" type="slidenum">
              <a:rPr lang="en-US" altLang="fr-FR"/>
              <a:pPr/>
              <a:t>32</a:t>
            </a:fld>
            <a:endParaRPr lang="en-US" altLang="fr-FR"/>
          </a:p>
        </p:txBody>
      </p:sp>
      <p:sp>
        <p:nvSpPr>
          <p:cNvPr id="217090" name="Rectangle 1026"/>
          <p:cNvSpPr>
            <a:spLocks noGrp="1" noChangeArrowheads="1"/>
          </p:cNvSpPr>
          <p:nvPr>
            <p:ph type="title"/>
          </p:nvPr>
        </p:nvSpPr>
        <p:spPr/>
        <p:txBody>
          <a:bodyPr/>
          <a:lstStyle/>
          <a:p>
            <a:r>
              <a:rPr lang="en-GB" altLang="fr-FR" dirty="0"/>
              <a:t>Readers and writer.</a:t>
            </a:r>
          </a:p>
        </p:txBody>
      </p:sp>
      <p:sp>
        <p:nvSpPr>
          <p:cNvPr id="217091" name="Rectangle 1027"/>
          <p:cNvSpPr>
            <a:spLocks noGrp="1" noChangeArrowheads="1"/>
          </p:cNvSpPr>
          <p:nvPr>
            <p:ph type="body" idx="1"/>
          </p:nvPr>
        </p:nvSpPr>
        <p:spPr>
          <a:xfrm>
            <a:off x="685800" y="1981200"/>
            <a:ext cx="7772400" cy="533400"/>
          </a:xfrm>
        </p:spPr>
        <p:txBody>
          <a:bodyPr/>
          <a:lstStyle/>
          <a:p>
            <a:endParaRPr lang="fr-FR" altLang="fr-FR"/>
          </a:p>
        </p:txBody>
      </p:sp>
      <p:sp>
        <p:nvSpPr>
          <p:cNvPr id="217092" name="AutoShape 1028"/>
          <p:cNvSpPr>
            <a:spLocks noChangeArrowheads="1"/>
          </p:cNvSpPr>
          <p:nvPr/>
        </p:nvSpPr>
        <p:spPr bwMode="auto">
          <a:xfrm>
            <a:off x="3429000" y="3657600"/>
            <a:ext cx="1143000" cy="1447800"/>
          </a:xfrm>
          <a:prstGeom prst="can">
            <a:avLst>
              <a:gd name="adj" fmla="val 31667"/>
            </a:avLst>
          </a:prstGeom>
          <a:solidFill>
            <a:srgbClr val="FF3300"/>
          </a:solidFill>
          <a:ln w="12700">
            <a:solidFill>
              <a:srgbClr val="FF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GB" altLang="fr-FR">
                <a:solidFill>
                  <a:srgbClr val="000000"/>
                </a:solidFill>
                <a:effectLst>
                  <a:outerShdw blurRad="38100" dist="38100" dir="2700000" algn="tl">
                    <a:srgbClr val="FFFFFF"/>
                  </a:outerShdw>
                </a:effectLst>
              </a:rPr>
              <a:t>DB</a:t>
            </a:r>
            <a:endParaRPr lang="en-GB" altLang="fr-FR">
              <a:effectLst>
                <a:outerShdw blurRad="38100" dist="38100" dir="2700000" algn="tl">
                  <a:srgbClr val="000000"/>
                </a:outerShdw>
              </a:effectLst>
            </a:endParaRPr>
          </a:p>
        </p:txBody>
      </p:sp>
      <p:sp>
        <p:nvSpPr>
          <p:cNvPr id="217093" name="Rectangle 1029"/>
          <p:cNvSpPr>
            <a:spLocks noChangeArrowheads="1"/>
          </p:cNvSpPr>
          <p:nvPr/>
        </p:nvSpPr>
        <p:spPr bwMode="auto">
          <a:xfrm>
            <a:off x="1524000" y="3581400"/>
            <a:ext cx="1295400" cy="762000"/>
          </a:xfrm>
          <a:prstGeom prst="rect">
            <a:avLst/>
          </a:prstGeom>
          <a:solidFill>
            <a:srgbClr val="66FF33"/>
          </a:solidFill>
          <a:ln w="12700">
            <a:solidFill>
              <a:srgbClr val="66FF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GB" altLang="fr-FR">
                <a:solidFill>
                  <a:srgbClr val="000000"/>
                </a:solidFill>
                <a:effectLst>
                  <a:outerShdw blurRad="38100" dist="38100" dir="2700000" algn="tl">
                    <a:srgbClr val="FFFFFF"/>
                  </a:outerShdw>
                </a:effectLst>
              </a:rPr>
              <a:t>Writer</a:t>
            </a:r>
            <a:endParaRPr lang="en-GB" altLang="fr-FR">
              <a:solidFill>
                <a:schemeClr val="tx2"/>
              </a:solidFill>
              <a:effectLst>
                <a:outerShdw blurRad="38100" dist="38100" dir="2700000" algn="tl">
                  <a:srgbClr val="000000"/>
                </a:outerShdw>
              </a:effectLst>
            </a:endParaRPr>
          </a:p>
        </p:txBody>
      </p:sp>
      <p:sp>
        <p:nvSpPr>
          <p:cNvPr id="217095" name="Rectangle 1031"/>
          <p:cNvSpPr>
            <a:spLocks noChangeArrowheads="1"/>
          </p:cNvSpPr>
          <p:nvPr/>
        </p:nvSpPr>
        <p:spPr bwMode="auto">
          <a:xfrm>
            <a:off x="5105400" y="3200400"/>
            <a:ext cx="1295400" cy="7620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GB" altLang="fr-FR">
                <a:solidFill>
                  <a:srgbClr val="000000"/>
                </a:solidFill>
                <a:effectLst>
                  <a:outerShdw blurRad="38100" dist="38100" dir="2700000" algn="tl">
                    <a:srgbClr val="FFFFFF"/>
                  </a:outerShdw>
                </a:effectLst>
              </a:rPr>
              <a:t>Reader</a:t>
            </a:r>
            <a:endParaRPr lang="en-GB" altLang="fr-FR">
              <a:solidFill>
                <a:schemeClr val="tx2"/>
              </a:solidFill>
              <a:effectLst>
                <a:outerShdw blurRad="38100" dist="38100" dir="2700000" algn="tl">
                  <a:srgbClr val="000000"/>
                </a:outerShdw>
              </a:effectLst>
            </a:endParaRPr>
          </a:p>
        </p:txBody>
      </p:sp>
      <p:sp>
        <p:nvSpPr>
          <p:cNvPr id="217096" name="Rectangle 1032"/>
          <p:cNvSpPr>
            <a:spLocks noChangeArrowheads="1"/>
          </p:cNvSpPr>
          <p:nvPr/>
        </p:nvSpPr>
        <p:spPr bwMode="auto">
          <a:xfrm>
            <a:off x="5029200" y="4800600"/>
            <a:ext cx="1295400" cy="7620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GB" altLang="fr-FR" dirty="0">
                <a:solidFill>
                  <a:srgbClr val="000000"/>
                </a:solidFill>
                <a:effectLst>
                  <a:outerShdw blurRad="38100" dist="38100" dir="2700000" algn="tl">
                    <a:srgbClr val="FFFFFF"/>
                  </a:outerShdw>
                </a:effectLst>
              </a:rPr>
              <a:t>Reader</a:t>
            </a:r>
            <a:endParaRPr lang="en-GB" altLang="fr-FR" dirty="0">
              <a:solidFill>
                <a:schemeClr val="tx2"/>
              </a:solidFill>
              <a:effectLst>
                <a:outerShdw blurRad="38100" dist="38100" dir="2700000" algn="tl">
                  <a:srgbClr val="000000"/>
                </a:outerShdw>
              </a:effectLst>
            </a:endParaRPr>
          </a:p>
        </p:txBody>
      </p:sp>
      <p:sp>
        <p:nvSpPr>
          <p:cNvPr id="217097" name="Line 1033"/>
          <p:cNvSpPr>
            <a:spLocks noChangeShapeType="1"/>
          </p:cNvSpPr>
          <p:nvPr/>
        </p:nvSpPr>
        <p:spPr bwMode="auto">
          <a:xfrm>
            <a:off x="2819400" y="3962400"/>
            <a:ext cx="609600" cy="45720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7098" name="Line 1034"/>
          <p:cNvSpPr>
            <a:spLocks noChangeShapeType="1"/>
          </p:cNvSpPr>
          <p:nvPr/>
        </p:nvSpPr>
        <p:spPr bwMode="auto">
          <a:xfrm flipH="1">
            <a:off x="4572000" y="3657600"/>
            <a:ext cx="533400" cy="53340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
        <p:nvSpPr>
          <p:cNvPr id="217100" name="Line 1036"/>
          <p:cNvSpPr>
            <a:spLocks noChangeShapeType="1"/>
          </p:cNvSpPr>
          <p:nvPr/>
        </p:nvSpPr>
        <p:spPr bwMode="auto">
          <a:xfrm flipH="1" flipV="1">
            <a:off x="4572000" y="4648200"/>
            <a:ext cx="457200" cy="60960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fade">
                                      <p:cBhvr>
                                        <p:cTn id="7" dur="500"/>
                                        <p:tgtEl>
                                          <p:spTgt spid="2170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7095"/>
                                        </p:tgtEl>
                                        <p:attrNameLst>
                                          <p:attrName>style.visibility</p:attrName>
                                        </p:attrNameLst>
                                      </p:cBhvr>
                                      <p:to>
                                        <p:strVal val="visible"/>
                                      </p:to>
                                    </p:set>
                                    <p:animEffect transition="in" filter="fade">
                                      <p:cBhvr>
                                        <p:cTn id="12" dur="500"/>
                                        <p:tgtEl>
                                          <p:spTgt spid="21709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7098"/>
                                        </p:tgtEl>
                                        <p:attrNameLst>
                                          <p:attrName>style.visibility</p:attrName>
                                        </p:attrNameLst>
                                      </p:cBhvr>
                                      <p:to>
                                        <p:strVal val="visible"/>
                                      </p:to>
                                    </p:set>
                                    <p:animEffect transition="in" filter="fade">
                                      <p:cBhvr>
                                        <p:cTn id="15" dur="500"/>
                                        <p:tgtEl>
                                          <p:spTgt spid="217098"/>
                                        </p:tgtEl>
                                      </p:cBhvr>
                                    </p:animEffect>
                                  </p:childTnLst>
                                </p:cTn>
                              </p:par>
                            </p:childTnLst>
                          </p:cTn>
                        </p:par>
                        <p:par>
                          <p:cTn id="16" fill="hold">
                            <p:stCondLst>
                              <p:cond delay="500"/>
                            </p:stCondLst>
                            <p:childTnLst>
                              <p:par>
                                <p:cTn id="17" presetID="10" presetClass="entr" presetSubtype="0" fill="hold" grpId="0" nodeType="afterEffect">
                                  <p:stCondLst>
                                    <p:cond delay="500"/>
                                  </p:stCondLst>
                                  <p:childTnLst>
                                    <p:set>
                                      <p:cBhvr>
                                        <p:cTn id="18" dur="1" fill="hold">
                                          <p:stCondLst>
                                            <p:cond delay="0"/>
                                          </p:stCondLst>
                                        </p:cTn>
                                        <p:tgtEl>
                                          <p:spTgt spid="217096"/>
                                        </p:tgtEl>
                                        <p:attrNameLst>
                                          <p:attrName>style.visibility</p:attrName>
                                        </p:attrNameLst>
                                      </p:cBhvr>
                                      <p:to>
                                        <p:strVal val="visible"/>
                                      </p:to>
                                    </p:set>
                                    <p:animEffect transition="in" filter="fade">
                                      <p:cBhvr>
                                        <p:cTn id="19" dur="500"/>
                                        <p:tgtEl>
                                          <p:spTgt spid="217096"/>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217100"/>
                                        </p:tgtEl>
                                        <p:attrNameLst>
                                          <p:attrName>style.visibility</p:attrName>
                                        </p:attrNameLst>
                                      </p:cBhvr>
                                      <p:to>
                                        <p:strVal val="visible"/>
                                      </p:to>
                                    </p:set>
                                    <p:animEffect transition="in" filter="fade">
                                      <p:cBhvr>
                                        <p:cTn id="22" dur="500"/>
                                        <p:tgtEl>
                                          <p:spTgt spid="2171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7093"/>
                                        </p:tgtEl>
                                        <p:attrNameLst>
                                          <p:attrName>style.visibility</p:attrName>
                                        </p:attrNameLst>
                                      </p:cBhvr>
                                      <p:to>
                                        <p:strVal val="visible"/>
                                      </p:to>
                                    </p:set>
                                    <p:animEffect transition="in" filter="fade">
                                      <p:cBhvr>
                                        <p:cTn id="27" dur="500"/>
                                        <p:tgtEl>
                                          <p:spTgt spid="21709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7097"/>
                                        </p:tgtEl>
                                        <p:attrNameLst>
                                          <p:attrName>style.visibility</p:attrName>
                                        </p:attrNameLst>
                                      </p:cBhvr>
                                      <p:to>
                                        <p:strVal val="visible"/>
                                      </p:to>
                                    </p:set>
                                    <p:animEffect transition="in" filter="fade">
                                      <p:cBhvr>
                                        <p:cTn id="30" dur="500"/>
                                        <p:tgtEl>
                                          <p:spTgt spid="217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animBg="1"/>
      <p:bldP spid="217093" grpId="0" animBg="1"/>
      <p:bldP spid="217095" grpId="0" animBg="1"/>
      <p:bldP spid="217096" grpId="0" animBg="1"/>
      <p:bldP spid="217097" grpId="0" animBg="1"/>
      <p:bldP spid="217098" grpId="0" animBg="1"/>
      <p:bldP spid="21710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p:cNvSpPr>
            <a:spLocks noGrp="1"/>
          </p:cNvSpPr>
          <p:nvPr>
            <p:ph type="ftr" sz="quarter" idx="11"/>
          </p:nvPr>
        </p:nvSpPr>
        <p:spPr/>
        <p:txBody>
          <a:bodyPr/>
          <a:lstStyle/>
          <a:p>
            <a:r>
              <a:rPr lang="en-US" altLang="fr-FR"/>
              <a:t>Operating Systems II</a:t>
            </a:r>
          </a:p>
        </p:txBody>
      </p:sp>
      <p:sp>
        <p:nvSpPr>
          <p:cNvPr id="7" name="Espace réservé du numéro de diapositive 6"/>
          <p:cNvSpPr>
            <a:spLocks noGrp="1"/>
          </p:cNvSpPr>
          <p:nvPr>
            <p:ph type="sldNum" sz="quarter" idx="12"/>
          </p:nvPr>
        </p:nvSpPr>
        <p:spPr/>
        <p:txBody>
          <a:bodyPr/>
          <a:lstStyle/>
          <a:p>
            <a:fld id="{377B1F64-4DD0-452C-880C-080A393DC93B}" type="slidenum">
              <a:rPr lang="en-US" altLang="fr-FR"/>
              <a:pPr/>
              <a:t>33</a:t>
            </a:fld>
            <a:endParaRPr lang="en-US" altLang="fr-FR"/>
          </a:p>
        </p:txBody>
      </p:sp>
      <p:sp>
        <p:nvSpPr>
          <p:cNvPr id="218114" name="Rectangle 2"/>
          <p:cNvSpPr>
            <a:spLocks noGrp="1" noChangeArrowheads="1"/>
          </p:cNvSpPr>
          <p:nvPr>
            <p:ph type="title"/>
          </p:nvPr>
        </p:nvSpPr>
        <p:spPr/>
        <p:txBody>
          <a:bodyPr/>
          <a:lstStyle/>
          <a:p>
            <a:r>
              <a:rPr lang="en-GB" altLang="fr-FR"/>
              <a:t>Readers and writer.</a:t>
            </a:r>
          </a:p>
        </p:txBody>
      </p:sp>
      <p:sp>
        <p:nvSpPr>
          <p:cNvPr id="218115" name="Rectangle 3"/>
          <p:cNvSpPr>
            <a:spLocks noGrp="1" noChangeArrowheads="1"/>
          </p:cNvSpPr>
          <p:nvPr>
            <p:ph type="body" sz="half" idx="1"/>
          </p:nvPr>
        </p:nvSpPr>
        <p:spPr/>
        <p:txBody>
          <a:bodyPr/>
          <a:lstStyle/>
          <a:p>
            <a:pPr>
              <a:buFont typeface="Monotype Sorts" pitchFamily="2" charset="2"/>
              <a:buNone/>
            </a:pPr>
            <a:r>
              <a:rPr lang="en-GB" altLang="fr-FR" sz="1800" b="1" dirty="0" err="1">
                <a:latin typeface="Arial" panose="020B0604020202020204" pitchFamily="34" charset="0"/>
              </a:rPr>
              <a:t>Typedef</a:t>
            </a:r>
            <a:r>
              <a:rPr lang="en-GB" altLang="fr-FR" sz="1800" b="1" dirty="0">
                <a:latin typeface="Arial" panose="020B0604020202020204" pitchFamily="34" charset="0"/>
              </a:rPr>
              <a:t> </a:t>
            </a:r>
            <a:r>
              <a:rPr lang="en-GB" altLang="fr-FR" sz="1800" b="1" dirty="0" err="1">
                <a:latin typeface="Arial" panose="020B0604020202020204" pitchFamily="34" charset="0"/>
              </a:rPr>
              <a:t>int</a:t>
            </a:r>
            <a:r>
              <a:rPr lang="en-GB" altLang="fr-FR" sz="1800" b="1" dirty="0">
                <a:latin typeface="Arial" panose="020B0604020202020204" pitchFamily="34" charset="0"/>
              </a:rPr>
              <a:t> semaphore</a:t>
            </a:r>
          </a:p>
          <a:p>
            <a:pPr>
              <a:buFont typeface="Monotype Sorts" pitchFamily="2" charset="2"/>
              <a:buNone/>
            </a:pPr>
            <a:r>
              <a:rPr lang="en-GB" altLang="fr-FR" sz="1800" b="1" dirty="0">
                <a:latin typeface="Arial" panose="020B0604020202020204" pitchFamily="34" charset="0"/>
              </a:rPr>
              <a:t>semaphore </a:t>
            </a:r>
            <a:r>
              <a:rPr lang="en-GB" altLang="fr-FR" sz="1800" b="1" dirty="0" err="1">
                <a:latin typeface="Arial" panose="020B0604020202020204" pitchFamily="34" charset="0"/>
              </a:rPr>
              <a:t>mutex</a:t>
            </a:r>
            <a:r>
              <a:rPr lang="en-GB" altLang="fr-FR" sz="1800" b="1" dirty="0">
                <a:latin typeface="Arial" panose="020B0604020202020204" pitchFamily="34" charset="0"/>
              </a:rPr>
              <a:t> = 1;</a:t>
            </a:r>
          </a:p>
          <a:p>
            <a:pPr>
              <a:buFont typeface="Monotype Sorts" pitchFamily="2" charset="2"/>
              <a:buNone/>
            </a:pPr>
            <a:r>
              <a:rPr lang="en-GB" altLang="fr-FR" sz="1800" b="1" dirty="0">
                <a:latin typeface="Arial" panose="020B0604020202020204" pitchFamily="34" charset="0"/>
              </a:rPr>
              <a:t>semaphore </a:t>
            </a:r>
            <a:r>
              <a:rPr lang="en-GB" altLang="fr-FR" sz="1800" b="1" dirty="0" err="1">
                <a:latin typeface="Arial" panose="020B0604020202020204" pitchFamily="34" charset="0"/>
              </a:rPr>
              <a:t>db</a:t>
            </a:r>
            <a:r>
              <a:rPr lang="en-GB" altLang="fr-FR" sz="1800" b="1" dirty="0">
                <a:latin typeface="Arial" panose="020B0604020202020204" pitchFamily="34" charset="0"/>
              </a:rPr>
              <a:t> = 1;</a:t>
            </a:r>
          </a:p>
          <a:p>
            <a:pPr>
              <a:buFont typeface="Monotype Sorts" pitchFamily="2" charset="2"/>
              <a:buNone/>
            </a:pPr>
            <a:r>
              <a:rPr lang="en-GB" altLang="fr-FR" sz="1800" b="1" dirty="0" err="1">
                <a:latin typeface="Arial" panose="020B0604020202020204" pitchFamily="34" charset="0"/>
              </a:rPr>
              <a:t>int</a:t>
            </a:r>
            <a:r>
              <a:rPr lang="en-GB" altLang="fr-FR" sz="1800" b="1" dirty="0">
                <a:latin typeface="Arial" panose="020B0604020202020204" pitchFamily="34" charset="0"/>
              </a:rPr>
              <a:t> </a:t>
            </a:r>
            <a:r>
              <a:rPr lang="en-GB" altLang="fr-FR" sz="1800" b="1" dirty="0" err="1">
                <a:latin typeface="Arial" panose="020B0604020202020204" pitchFamily="34" charset="0"/>
              </a:rPr>
              <a:t>rc</a:t>
            </a:r>
            <a:r>
              <a:rPr lang="en-GB" altLang="fr-FR" sz="1800" b="1" dirty="0">
                <a:latin typeface="Arial" panose="020B0604020202020204" pitchFamily="34" charset="0"/>
              </a:rPr>
              <a:t> = 0;</a:t>
            </a:r>
          </a:p>
          <a:p>
            <a:pPr>
              <a:buFont typeface="Monotype Sorts" pitchFamily="2" charset="2"/>
              <a:buNone/>
            </a:pPr>
            <a:r>
              <a:rPr lang="en-GB" altLang="fr-FR" sz="1800" b="1" dirty="0">
                <a:latin typeface="Arial" panose="020B0604020202020204" pitchFamily="34" charset="0"/>
              </a:rPr>
              <a:t>void reader(void) {while(TRUE){</a:t>
            </a:r>
          </a:p>
          <a:p>
            <a:pPr>
              <a:buFont typeface="Monotype Sorts" pitchFamily="2" charset="2"/>
              <a:buNone/>
            </a:pPr>
            <a:r>
              <a:rPr lang="en-GB" altLang="fr-FR" sz="1800" b="1" dirty="0">
                <a:latin typeface="Arial" panose="020B0604020202020204" pitchFamily="34" charset="0"/>
              </a:rPr>
              <a:t>	down(&amp;</a:t>
            </a:r>
            <a:r>
              <a:rPr lang="en-GB" altLang="fr-FR" sz="1800" b="1" dirty="0" err="1">
                <a:latin typeface="Arial" panose="020B0604020202020204" pitchFamily="34" charset="0"/>
              </a:rPr>
              <a:t>mutex</a:t>
            </a:r>
            <a:r>
              <a:rPr lang="en-GB" altLang="fr-FR" sz="1800" b="1" dirty="0">
                <a:latin typeface="Arial" panose="020B0604020202020204" pitchFamily="34" charset="0"/>
              </a:rPr>
              <a:t>); </a:t>
            </a:r>
            <a:r>
              <a:rPr lang="en-GB" altLang="fr-FR" sz="1800" b="1" dirty="0" err="1">
                <a:latin typeface="Arial" panose="020B0604020202020204" pitchFamily="34" charset="0"/>
              </a:rPr>
              <a:t>rc</a:t>
            </a:r>
            <a:r>
              <a:rPr lang="en-GB" altLang="fr-FR" sz="1800" b="1" dirty="0">
                <a:latin typeface="Arial" panose="020B0604020202020204" pitchFamily="34" charset="0"/>
              </a:rPr>
              <a:t>= </a:t>
            </a:r>
            <a:r>
              <a:rPr lang="en-GB" altLang="fr-FR" sz="1800" b="1" dirty="0" err="1">
                <a:latin typeface="Arial" panose="020B0604020202020204" pitchFamily="34" charset="0"/>
              </a:rPr>
              <a:t>rc</a:t>
            </a:r>
            <a:r>
              <a:rPr lang="en-GB" altLang="fr-FR" sz="1800" b="1" dirty="0">
                <a:latin typeface="Arial" panose="020B0604020202020204" pitchFamily="34" charset="0"/>
              </a:rPr>
              <a:t> + 1;</a:t>
            </a:r>
          </a:p>
          <a:p>
            <a:pPr>
              <a:buFont typeface="Monotype Sorts" pitchFamily="2" charset="2"/>
              <a:buNone/>
            </a:pPr>
            <a:r>
              <a:rPr lang="en-GB" altLang="fr-FR" sz="1800" b="1" dirty="0">
                <a:latin typeface="Arial" panose="020B0604020202020204" pitchFamily="34" charset="0"/>
              </a:rPr>
              <a:t>	if (</a:t>
            </a:r>
            <a:r>
              <a:rPr lang="en-GB" altLang="fr-FR" sz="1800" b="1" dirty="0" err="1">
                <a:latin typeface="Arial" panose="020B0604020202020204" pitchFamily="34" charset="0"/>
              </a:rPr>
              <a:t>rc</a:t>
            </a:r>
            <a:r>
              <a:rPr lang="en-GB" altLang="fr-FR" sz="1800" b="1" dirty="0">
                <a:latin typeface="Arial" panose="020B0604020202020204" pitchFamily="34" charset="0"/>
              </a:rPr>
              <a:t> == 1 ) down(&amp;</a:t>
            </a:r>
            <a:r>
              <a:rPr lang="en-GB" altLang="fr-FR" sz="1800" b="1" dirty="0" err="1">
                <a:latin typeface="Arial" panose="020B0604020202020204" pitchFamily="34" charset="0"/>
              </a:rPr>
              <a:t>db</a:t>
            </a:r>
            <a:r>
              <a:rPr lang="en-GB" altLang="fr-FR" sz="1800" b="1" dirty="0">
                <a:latin typeface="Arial" panose="020B0604020202020204" pitchFamily="34" charset="0"/>
              </a:rPr>
              <a:t>);</a:t>
            </a:r>
          </a:p>
          <a:p>
            <a:pPr>
              <a:buFont typeface="Monotype Sorts" pitchFamily="2" charset="2"/>
              <a:buNone/>
            </a:pPr>
            <a:r>
              <a:rPr lang="en-GB" altLang="fr-FR" sz="1800" b="1" dirty="0">
                <a:latin typeface="Arial" panose="020B0604020202020204" pitchFamily="34" charset="0"/>
              </a:rPr>
              <a:t>	up(&amp;</a:t>
            </a:r>
            <a:r>
              <a:rPr lang="en-GB" altLang="fr-FR" sz="1800" b="1" dirty="0" err="1">
                <a:latin typeface="Arial" panose="020B0604020202020204" pitchFamily="34" charset="0"/>
              </a:rPr>
              <a:t>mutex</a:t>
            </a:r>
            <a:r>
              <a:rPr lang="en-GB" altLang="fr-FR" sz="1800" b="1" dirty="0">
                <a:latin typeface="Arial" panose="020B0604020202020204" pitchFamily="34" charset="0"/>
              </a:rPr>
              <a:t>);</a:t>
            </a:r>
          </a:p>
          <a:p>
            <a:pPr>
              <a:buFont typeface="Monotype Sorts" pitchFamily="2" charset="2"/>
              <a:buNone/>
            </a:pPr>
            <a:r>
              <a:rPr lang="en-GB" altLang="fr-FR" sz="1800" b="1" dirty="0">
                <a:latin typeface="Arial" panose="020B0604020202020204" pitchFamily="34" charset="0"/>
              </a:rPr>
              <a:t>	</a:t>
            </a:r>
            <a:r>
              <a:rPr lang="en-GB" altLang="fr-FR" sz="1800" b="1" dirty="0" err="1">
                <a:latin typeface="Arial" panose="020B0604020202020204" pitchFamily="34" charset="0"/>
              </a:rPr>
              <a:t>read_db</a:t>
            </a:r>
            <a:r>
              <a:rPr lang="en-GB" altLang="fr-FR" sz="1800" b="1" dirty="0">
                <a:latin typeface="Arial" panose="020B0604020202020204" pitchFamily="34" charset="0"/>
              </a:rPr>
              <a:t>();</a:t>
            </a:r>
          </a:p>
          <a:p>
            <a:pPr>
              <a:buFont typeface="Monotype Sorts" pitchFamily="2" charset="2"/>
              <a:buNone/>
            </a:pPr>
            <a:r>
              <a:rPr lang="en-GB" altLang="fr-FR" sz="1800" b="1" dirty="0">
                <a:latin typeface="Arial" panose="020B0604020202020204" pitchFamily="34" charset="0"/>
              </a:rPr>
              <a:t>	down(&amp;</a:t>
            </a:r>
            <a:r>
              <a:rPr lang="en-GB" altLang="fr-FR" sz="1800" b="1" dirty="0" err="1">
                <a:latin typeface="Arial" panose="020B0604020202020204" pitchFamily="34" charset="0"/>
              </a:rPr>
              <a:t>mutex</a:t>
            </a:r>
            <a:r>
              <a:rPr lang="en-GB" altLang="fr-FR" sz="1800" b="1" dirty="0">
                <a:latin typeface="Arial" panose="020B0604020202020204" pitchFamily="34" charset="0"/>
              </a:rPr>
              <a:t>);</a:t>
            </a:r>
            <a:r>
              <a:rPr lang="en-GB" altLang="fr-FR" sz="1800" b="1" dirty="0" err="1">
                <a:latin typeface="Arial" panose="020B0604020202020204" pitchFamily="34" charset="0"/>
              </a:rPr>
              <a:t>rc</a:t>
            </a:r>
            <a:r>
              <a:rPr lang="en-GB" altLang="fr-FR" sz="1800" b="1" dirty="0">
                <a:latin typeface="Arial" panose="020B0604020202020204" pitchFamily="34" charset="0"/>
              </a:rPr>
              <a:t>= rc-1;</a:t>
            </a:r>
          </a:p>
          <a:p>
            <a:pPr>
              <a:buFont typeface="Monotype Sorts" pitchFamily="2" charset="2"/>
              <a:buNone/>
            </a:pPr>
            <a:r>
              <a:rPr lang="en-GB" altLang="fr-FR" sz="1800" b="1" dirty="0">
                <a:latin typeface="Arial" panose="020B0604020202020204" pitchFamily="34" charset="0"/>
              </a:rPr>
              <a:t>	if(</a:t>
            </a:r>
            <a:r>
              <a:rPr lang="en-GB" altLang="fr-FR" sz="1800" b="1" dirty="0" err="1">
                <a:latin typeface="Arial" panose="020B0604020202020204" pitchFamily="34" charset="0"/>
              </a:rPr>
              <a:t>rc</a:t>
            </a:r>
            <a:r>
              <a:rPr lang="en-GB" altLang="fr-FR" sz="1800" b="1" dirty="0">
                <a:latin typeface="Arial" panose="020B0604020202020204" pitchFamily="34" charset="0"/>
              </a:rPr>
              <a:t> == 0 ) up(&amp;</a:t>
            </a:r>
            <a:r>
              <a:rPr lang="en-GB" altLang="fr-FR" sz="1800" b="1" dirty="0" err="1">
                <a:latin typeface="Arial" panose="020B0604020202020204" pitchFamily="34" charset="0"/>
              </a:rPr>
              <a:t>db</a:t>
            </a:r>
            <a:r>
              <a:rPr lang="en-GB" altLang="fr-FR" sz="1800" b="1" dirty="0">
                <a:latin typeface="Arial" panose="020B0604020202020204" pitchFamily="34" charset="0"/>
              </a:rPr>
              <a:t>);</a:t>
            </a:r>
          </a:p>
          <a:p>
            <a:pPr>
              <a:buFont typeface="Monotype Sorts" pitchFamily="2" charset="2"/>
              <a:buNone/>
            </a:pPr>
            <a:r>
              <a:rPr lang="en-GB" altLang="fr-FR" sz="1800" b="1" dirty="0">
                <a:latin typeface="Arial" panose="020B0604020202020204" pitchFamily="34" charset="0"/>
              </a:rPr>
              <a:t>	up(&amp;</a:t>
            </a:r>
            <a:r>
              <a:rPr lang="en-GB" altLang="fr-FR" sz="1800" b="1" dirty="0" err="1">
                <a:latin typeface="Arial" panose="020B0604020202020204" pitchFamily="34" charset="0"/>
              </a:rPr>
              <a:t>mutex</a:t>
            </a:r>
            <a:r>
              <a:rPr lang="en-GB" altLang="fr-FR" sz="1800" b="1" dirty="0">
                <a:latin typeface="Arial" panose="020B0604020202020204" pitchFamily="34" charset="0"/>
              </a:rPr>
              <a:t>);</a:t>
            </a:r>
            <a:r>
              <a:rPr lang="en-GB" altLang="fr-FR" sz="1800" b="1" dirty="0" err="1">
                <a:latin typeface="Arial" panose="020B0604020202020204" pitchFamily="34" charset="0"/>
              </a:rPr>
              <a:t>use_data</a:t>
            </a:r>
            <a:r>
              <a:rPr lang="en-GB" altLang="fr-FR" sz="1800" b="1" dirty="0">
                <a:latin typeface="Arial" panose="020B0604020202020204" pitchFamily="34" charset="0"/>
              </a:rPr>
              <a:t>();}}</a:t>
            </a:r>
          </a:p>
          <a:p>
            <a:pPr>
              <a:buFont typeface="Monotype Sorts" pitchFamily="2" charset="2"/>
              <a:buNone/>
            </a:pPr>
            <a:endParaRPr lang="en-GB" altLang="fr-FR" sz="1800" b="1" dirty="0">
              <a:latin typeface="Arial" panose="020B0604020202020204" pitchFamily="34" charset="0"/>
            </a:endParaRPr>
          </a:p>
          <a:p>
            <a:pPr>
              <a:buFont typeface="Monotype Sorts" pitchFamily="2" charset="2"/>
              <a:buNone/>
            </a:pPr>
            <a:r>
              <a:rPr lang="en-GB" altLang="fr-FR" sz="1800" dirty="0">
                <a:latin typeface="Arial" panose="020B0604020202020204" pitchFamily="34" charset="0"/>
              </a:rPr>
              <a:t>	</a:t>
            </a:r>
          </a:p>
          <a:p>
            <a:pPr>
              <a:buFont typeface="Monotype Sorts" pitchFamily="2" charset="2"/>
              <a:buNone/>
            </a:pPr>
            <a:endParaRPr lang="en-GB" altLang="fr-FR" sz="1800" dirty="0">
              <a:latin typeface="Arial" panose="020B0604020202020204" pitchFamily="34" charset="0"/>
            </a:endParaRPr>
          </a:p>
        </p:txBody>
      </p:sp>
      <p:sp>
        <p:nvSpPr>
          <p:cNvPr id="218116" name="Rectangle 4"/>
          <p:cNvSpPr>
            <a:spLocks noGrp="1" noChangeArrowheads="1"/>
          </p:cNvSpPr>
          <p:nvPr>
            <p:ph type="body" sz="half" idx="2"/>
          </p:nvPr>
        </p:nvSpPr>
        <p:spPr/>
        <p:txBody>
          <a:bodyPr/>
          <a:lstStyle/>
          <a:p>
            <a:pPr>
              <a:buFont typeface="Monotype Sorts" pitchFamily="2" charset="2"/>
              <a:buNone/>
            </a:pPr>
            <a:r>
              <a:rPr lang="en-GB" altLang="fr-FR" sz="1800" b="1" dirty="0">
                <a:latin typeface="Arial" panose="020B0604020202020204" pitchFamily="34" charset="0"/>
              </a:rPr>
              <a:t>Void writer(void){ while(TRUE) {</a:t>
            </a:r>
          </a:p>
          <a:p>
            <a:pPr>
              <a:buFont typeface="Monotype Sorts" pitchFamily="2" charset="2"/>
              <a:buNone/>
            </a:pPr>
            <a:r>
              <a:rPr lang="en-GB" altLang="fr-FR" sz="1800" b="1" dirty="0">
                <a:latin typeface="Arial" panose="020B0604020202020204" pitchFamily="34" charset="0"/>
              </a:rPr>
              <a:t>	</a:t>
            </a:r>
            <a:r>
              <a:rPr lang="en-GB" altLang="fr-FR" sz="1800" b="1" dirty="0" err="1">
                <a:latin typeface="Arial" panose="020B0604020202020204" pitchFamily="34" charset="0"/>
              </a:rPr>
              <a:t>think_data</a:t>
            </a:r>
            <a:r>
              <a:rPr lang="en-GB" altLang="fr-FR" sz="1800" b="1" dirty="0">
                <a:latin typeface="Arial" panose="020B0604020202020204" pitchFamily="34" charset="0"/>
              </a:rPr>
              <a:t>();</a:t>
            </a:r>
          </a:p>
          <a:p>
            <a:pPr>
              <a:buFont typeface="Monotype Sorts" pitchFamily="2" charset="2"/>
              <a:buNone/>
            </a:pPr>
            <a:r>
              <a:rPr lang="en-GB" altLang="fr-FR" sz="1800" b="1" dirty="0">
                <a:latin typeface="Arial" panose="020B0604020202020204" pitchFamily="34" charset="0"/>
              </a:rPr>
              <a:t>	down(&amp;</a:t>
            </a:r>
            <a:r>
              <a:rPr lang="en-GB" altLang="fr-FR" sz="1800" b="1" dirty="0" err="1">
                <a:latin typeface="Arial" panose="020B0604020202020204" pitchFamily="34" charset="0"/>
              </a:rPr>
              <a:t>db</a:t>
            </a:r>
            <a:r>
              <a:rPr lang="en-GB" altLang="fr-FR" sz="1800" b="1" dirty="0">
                <a:latin typeface="Arial" panose="020B0604020202020204" pitchFamily="34" charset="0"/>
              </a:rPr>
              <a:t>);</a:t>
            </a:r>
          </a:p>
          <a:p>
            <a:pPr>
              <a:buFont typeface="Monotype Sorts" pitchFamily="2" charset="2"/>
              <a:buNone/>
            </a:pPr>
            <a:r>
              <a:rPr lang="en-GB" altLang="fr-FR" sz="1800" b="1" dirty="0">
                <a:latin typeface="Arial" panose="020B0604020202020204" pitchFamily="34" charset="0"/>
              </a:rPr>
              <a:t>		</a:t>
            </a:r>
            <a:r>
              <a:rPr lang="en-GB" altLang="fr-FR" sz="1800" b="1" dirty="0" err="1">
                <a:latin typeface="Arial" panose="020B0604020202020204" pitchFamily="34" charset="0"/>
              </a:rPr>
              <a:t>write_db</a:t>
            </a:r>
            <a:r>
              <a:rPr lang="en-GB" altLang="fr-FR" sz="1800" b="1" dirty="0">
                <a:latin typeface="Arial" panose="020B0604020202020204" pitchFamily="34" charset="0"/>
              </a:rPr>
              <a:t>();</a:t>
            </a:r>
          </a:p>
          <a:p>
            <a:pPr>
              <a:buFont typeface="Monotype Sorts" pitchFamily="2" charset="2"/>
              <a:buNone/>
            </a:pPr>
            <a:r>
              <a:rPr lang="en-GB" altLang="fr-FR" sz="1800" b="1" dirty="0">
                <a:latin typeface="Arial" panose="020B0604020202020204" pitchFamily="34" charset="0"/>
              </a:rPr>
              <a:t>	up(&amp;</a:t>
            </a:r>
            <a:r>
              <a:rPr lang="en-GB" altLang="fr-FR" sz="1800" b="1" dirty="0" err="1">
                <a:latin typeface="Arial" panose="020B0604020202020204" pitchFamily="34" charset="0"/>
              </a:rPr>
              <a:t>db</a:t>
            </a:r>
            <a:r>
              <a:rPr lang="en-GB" altLang="fr-FR" sz="1800" b="1" dirty="0">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Effect transition="in" filter="wipe(up)">
                                      <p:cBhvr>
                                        <p:cTn id="7" dur="500"/>
                                        <p:tgtEl>
                                          <p:spTgt spid="218115">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18115">
                                            <p:txEl>
                                              <p:pRg st="1" end="1"/>
                                            </p:txEl>
                                          </p:spTgt>
                                        </p:tgtEl>
                                        <p:attrNameLst>
                                          <p:attrName>style.visibility</p:attrName>
                                        </p:attrNameLst>
                                      </p:cBhvr>
                                      <p:to>
                                        <p:strVal val="visible"/>
                                      </p:to>
                                    </p:set>
                                    <p:animEffect transition="in" filter="wipe(up)">
                                      <p:cBhvr>
                                        <p:cTn id="10" dur="500"/>
                                        <p:tgtEl>
                                          <p:spTgt spid="218115">
                                            <p:txEl>
                                              <p:pRg st="1" end="1"/>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218115">
                                            <p:txEl>
                                              <p:pRg st="2" end="2"/>
                                            </p:txEl>
                                          </p:spTgt>
                                        </p:tgtEl>
                                        <p:attrNameLst>
                                          <p:attrName>style.visibility</p:attrName>
                                        </p:attrNameLst>
                                      </p:cBhvr>
                                      <p:to>
                                        <p:strVal val="visible"/>
                                      </p:to>
                                    </p:set>
                                    <p:animEffect transition="in" filter="wipe(up)">
                                      <p:cBhvr>
                                        <p:cTn id="13" dur="500"/>
                                        <p:tgtEl>
                                          <p:spTgt spid="218115">
                                            <p:txEl>
                                              <p:pRg st="2" end="2"/>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218115">
                                            <p:txEl>
                                              <p:pRg st="3" end="3"/>
                                            </p:txEl>
                                          </p:spTgt>
                                        </p:tgtEl>
                                        <p:attrNameLst>
                                          <p:attrName>style.visibility</p:attrName>
                                        </p:attrNameLst>
                                      </p:cBhvr>
                                      <p:to>
                                        <p:strVal val="visible"/>
                                      </p:to>
                                    </p:set>
                                    <p:animEffect transition="in" filter="wipe(up)">
                                      <p:cBhvr>
                                        <p:cTn id="16" dur="500"/>
                                        <p:tgtEl>
                                          <p:spTgt spid="218115">
                                            <p:txEl>
                                              <p:pRg st="3" end="3"/>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218115">
                                            <p:txEl>
                                              <p:pRg st="4" end="4"/>
                                            </p:txEl>
                                          </p:spTgt>
                                        </p:tgtEl>
                                        <p:attrNameLst>
                                          <p:attrName>style.visibility</p:attrName>
                                        </p:attrNameLst>
                                      </p:cBhvr>
                                      <p:to>
                                        <p:strVal val="visible"/>
                                      </p:to>
                                    </p:set>
                                    <p:animEffect transition="in" filter="wipe(up)">
                                      <p:cBhvr>
                                        <p:cTn id="19" dur="500"/>
                                        <p:tgtEl>
                                          <p:spTgt spid="218115">
                                            <p:txEl>
                                              <p:pRg st="4" end="4"/>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18115">
                                            <p:txEl>
                                              <p:pRg st="5" end="5"/>
                                            </p:txEl>
                                          </p:spTgt>
                                        </p:tgtEl>
                                        <p:attrNameLst>
                                          <p:attrName>style.visibility</p:attrName>
                                        </p:attrNameLst>
                                      </p:cBhvr>
                                      <p:to>
                                        <p:strVal val="visible"/>
                                      </p:to>
                                    </p:set>
                                    <p:animEffect transition="in" filter="wipe(up)">
                                      <p:cBhvr>
                                        <p:cTn id="22" dur="500"/>
                                        <p:tgtEl>
                                          <p:spTgt spid="218115">
                                            <p:txEl>
                                              <p:pRg st="5" end="5"/>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218115">
                                            <p:txEl>
                                              <p:pRg st="6" end="6"/>
                                            </p:txEl>
                                          </p:spTgt>
                                        </p:tgtEl>
                                        <p:attrNameLst>
                                          <p:attrName>style.visibility</p:attrName>
                                        </p:attrNameLst>
                                      </p:cBhvr>
                                      <p:to>
                                        <p:strVal val="visible"/>
                                      </p:to>
                                    </p:set>
                                    <p:animEffect transition="in" filter="wipe(up)">
                                      <p:cBhvr>
                                        <p:cTn id="25" dur="500"/>
                                        <p:tgtEl>
                                          <p:spTgt spid="218115">
                                            <p:txEl>
                                              <p:pRg st="6" end="6"/>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218115">
                                            <p:txEl>
                                              <p:pRg st="7" end="7"/>
                                            </p:txEl>
                                          </p:spTgt>
                                        </p:tgtEl>
                                        <p:attrNameLst>
                                          <p:attrName>style.visibility</p:attrName>
                                        </p:attrNameLst>
                                      </p:cBhvr>
                                      <p:to>
                                        <p:strVal val="visible"/>
                                      </p:to>
                                    </p:set>
                                    <p:animEffect transition="in" filter="wipe(up)">
                                      <p:cBhvr>
                                        <p:cTn id="28" dur="500"/>
                                        <p:tgtEl>
                                          <p:spTgt spid="218115">
                                            <p:txEl>
                                              <p:pRg st="7" end="7"/>
                                            </p:txEl>
                                          </p:spTgt>
                                        </p:tgtEl>
                                      </p:cBhvr>
                                    </p:animEffect>
                                  </p:childTnLst>
                                </p:cTn>
                              </p:par>
                              <p:par>
                                <p:cTn id="29" presetID="22" presetClass="entr" presetSubtype="1" fill="hold" nodeType="withEffect">
                                  <p:stCondLst>
                                    <p:cond delay="0"/>
                                  </p:stCondLst>
                                  <p:childTnLst>
                                    <p:set>
                                      <p:cBhvr>
                                        <p:cTn id="30" dur="1" fill="hold">
                                          <p:stCondLst>
                                            <p:cond delay="0"/>
                                          </p:stCondLst>
                                        </p:cTn>
                                        <p:tgtEl>
                                          <p:spTgt spid="218115">
                                            <p:txEl>
                                              <p:pRg st="8" end="8"/>
                                            </p:txEl>
                                          </p:spTgt>
                                        </p:tgtEl>
                                        <p:attrNameLst>
                                          <p:attrName>style.visibility</p:attrName>
                                        </p:attrNameLst>
                                      </p:cBhvr>
                                      <p:to>
                                        <p:strVal val="visible"/>
                                      </p:to>
                                    </p:set>
                                    <p:animEffect transition="in" filter="wipe(up)">
                                      <p:cBhvr>
                                        <p:cTn id="31" dur="500"/>
                                        <p:tgtEl>
                                          <p:spTgt spid="218115">
                                            <p:txEl>
                                              <p:pRg st="8" end="8"/>
                                            </p:txEl>
                                          </p:spTgt>
                                        </p:tgtEl>
                                      </p:cBhvr>
                                    </p:animEffect>
                                  </p:childTnLst>
                                </p:cTn>
                              </p:par>
                              <p:par>
                                <p:cTn id="32" presetID="22" presetClass="entr" presetSubtype="1" fill="hold" nodeType="withEffect">
                                  <p:stCondLst>
                                    <p:cond delay="0"/>
                                  </p:stCondLst>
                                  <p:childTnLst>
                                    <p:set>
                                      <p:cBhvr>
                                        <p:cTn id="33" dur="1" fill="hold">
                                          <p:stCondLst>
                                            <p:cond delay="0"/>
                                          </p:stCondLst>
                                        </p:cTn>
                                        <p:tgtEl>
                                          <p:spTgt spid="218115">
                                            <p:txEl>
                                              <p:pRg st="9" end="9"/>
                                            </p:txEl>
                                          </p:spTgt>
                                        </p:tgtEl>
                                        <p:attrNameLst>
                                          <p:attrName>style.visibility</p:attrName>
                                        </p:attrNameLst>
                                      </p:cBhvr>
                                      <p:to>
                                        <p:strVal val="visible"/>
                                      </p:to>
                                    </p:set>
                                    <p:animEffect transition="in" filter="wipe(up)">
                                      <p:cBhvr>
                                        <p:cTn id="34" dur="500"/>
                                        <p:tgtEl>
                                          <p:spTgt spid="218115">
                                            <p:txEl>
                                              <p:pRg st="9" end="9"/>
                                            </p:txEl>
                                          </p:spTgt>
                                        </p:tgtEl>
                                      </p:cBhvr>
                                    </p:animEffect>
                                  </p:childTnLst>
                                </p:cTn>
                              </p:par>
                              <p:par>
                                <p:cTn id="35" presetID="22" presetClass="entr" presetSubtype="1" fill="hold" nodeType="withEffect">
                                  <p:stCondLst>
                                    <p:cond delay="0"/>
                                  </p:stCondLst>
                                  <p:childTnLst>
                                    <p:set>
                                      <p:cBhvr>
                                        <p:cTn id="36" dur="1" fill="hold">
                                          <p:stCondLst>
                                            <p:cond delay="0"/>
                                          </p:stCondLst>
                                        </p:cTn>
                                        <p:tgtEl>
                                          <p:spTgt spid="218115">
                                            <p:txEl>
                                              <p:pRg st="10" end="10"/>
                                            </p:txEl>
                                          </p:spTgt>
                                        </p:tgtEl>
                                        <p:attrNameLst>
                                          <p:attrName>style.visibility</p:attrName>
                                        </p:attrNameLst>
                                      </p:cBhvr>
                                      <p:to>
                                        <p:strVal val="visible"/>
                                      </p:to>
                                    </p:set>
                                    <p:animEffect transition="in" filter="wipe(up)">
                                      <p:cBhvr>
                                        <p:cTn id="37" dur="500"/>
                                        <p:tgtEl>
                                          <p:spTgt spid="218115">
                                            <p:txEl>
                                              <p:pRg st="10" end="10"/>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218115">
                                            <p:txEl>
                                              <p:pRg st="11" end="11"/>
                                            </p:txEl>
                                          </p:spTgt>
                                        </p:tgtEl>
                                        <p:attrNameLst>
                                          <p:attrName>style.visibility</p:attrName>
                                        </p:attrNameLst>
                                      </p:cBhvr>
                                      <p:to>
                                        <p:strVal val="visible"/>
                                      </p:to>
                                    </p:set>
                                    <p:animEffect transition="in" filter="wipe(up)">
                                      <p:cBhvr>
                                        <p:cTn id="40" dur="500"/>
                                        <p:tgtEl>
                                          <p:spTgt spid="218115">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218116">
                                            <p:txEl>
                                              <p:pRg st="0" end="0"/>
                                            </p:txEl>
                                          </p:spTgt>
                                        </p:tgtEl>
                                        <p:attrNameLst>
                                          <p:attrName>style.visibility</p:attrName>
                                        </p:attrNameLst>
                                      </p:cBhvr>
                                      <p:to>
                                        <p:strVal val="visible"/>
                                      </p:to>
                                    </p:set>
                                    <p:animEffect transition="in" filter="wipe(up)">
                                      <p:cBhvr>
                                        <p:cTn id="45" dur="500"/>
                                        <p:tgtEl>
                                          <p:spTgt spid="218116">
                                            <p:txEl>
                                              <p:pRg st="0" end="0"/>
                                            </p:txEl>
                                          </p:spTgt>
                                        </p:tgtEl>
                                      </p:cBhvr>
                                    </p:animEffect>
                                  </p:childTnLst>
                                </p:cTn>
                              </p:par>
                              <p:par>
                                <p:cTn id="46" presetID="22" presetClass="entr" presetSubtype="1" fill="hold" nodeType="withEffect">
                                  <p:stCondLst>
                                    <p:cond delay="0"/>
                                  </p:stCondLst>
                                  <p:childTnLst>
                                    <p:set>
                                      <p:cBhvr>
                                        <p:cTn id="47" dur="1" fill="hold">
                                          <p:stCondLst>
                                            <p:cond delay="0"/>
                                          </p:stCondLst>
                                        </p:cTn>
                                        <p:tgtEl>
                                          <p:spTgt spid="218116">
                                            <p:txEl>
                                              <p:pRg st="1" end="1"/>
                                            </p:txEl>
                                          </p:spTgt>
                                        </p:tgtEl>
                                        <p:attrNameLst>
                                          <p:attrName>style.visibility</p:attrName>
                                        </p:attrNameLst>
                                      </p:cBhvr>
                                      <p:to>
                                        <p:strVal val="visible"/>
                                      </p:to>
                                    </p:set>
                                    <p:animEffect transition="in" filter="wipe(up)">
                                      <p:cBhvr>
                                        <p:cTn id="48" dur="500"/>
                                        <p:tgtEl>
                                          <p:spTgt spid="218116">
                                            <p:txEl>
                                              <p:pRg st="1" end="1"/>
                                            </p:txEl>
                                          </p:spTgt>
                                        </p:tgtEl>
                                      </p:cBhvr>
                                    </p:animEffect>
                                  </p:childTnLst>
                                </p:cTn>
                              </p:par>
                              <p:par>
                                <p:cTn id="49" presetID="22" presetClass="entr" presetSubtype="1" fill="hold" nodeType="withEffect">
                                  <p:stCondLst>
                                    <p:cond delay="0"/>
                                  </p:stCondLst>
                                  <p:childTnLst>
                                    <p:set>
                                      <p:cBhvr>
                                        <p:cTn id="50" dur="1" fill="hold">
                                          <p:stCondLst>
                                            <p:cond delay="0"/>
                                          </p:stCondLst>
                                        </p:cTn>
                                        <p:tgtEl>
                                          <p:spTgt spid="218116">
                                            <p:txEl>
                                              <p:pRg st="2" end="2"/>
                                            </p:txEl>
                                          </p:spTgt>
                                        </p:tgtEl>
                                        <p:attrNameLst>
                                          <p:attrName>style.visibility</p:attrName>
                                        </p:attrNameLst>
                                      </p:cBhvr>
                                      <p:to>
                                        <p:strVal val="visible"/>
                                      </p:to>
                                    </p:set>
                                    <p:animEffect transition="in" filter="wipe(up)">
                                      <p:cBhvr>
                                        <p:cTn id="51" dur="500"/>
                                        <p:tgtEl>
                                          <p:spTgt spid="218116">
                                            <p:txEl>
                                              <p:pRg st="2" end="2"/>
                                            </p:txEl>
                                          </p:spTgt>
                                        </p:tgtEl>
                                      </p:cBhvr>
                                    </p:animEffect>
                                  </p:childTnLst>
                                </p:cTn>
                              </p:par>
                              <p:par>
                                <p:cTn id="52" presetID="22" presetClass="entr" presetSubtype="1" fill="hold" nodeType="withEffect">
                                  <p:stCondLst>
                                    <p:cond delay="0"/>
                                  </p:stCondLst>
                                  <p:childTnLst>
                                    <p:set>
                                      <p:cBhvr>
                                        <p:cTn id="53" dur="1" fill="hold">
                                          <p:stCondLst>
                                            <p:cond delay="0"/>
                                          </p:stCondLst>
                                        </p:cTn>
                                        <p:tgtEl>
                                          <p:spTgt spid="218116">
                                            <p:txEl>
                                              <p:pRg st="3" end="3"/>
                                            </p:txEl>
                                          </p:spTgt>
                                        </p:tgtEl>
                                        <p:attrNameLst>
                                          <p:attrName>style.visibility</p:attrName>
                                        </p:attrNameLst>
                                      </p:cBhvr>
                                      <p:to>
                                        <p:strVal val="visible"/>
                                      </p:to>
                                    </p:set>
                                    <p:animEffect transition="in" filter="wipe(up)">
                                      <p:cBhvr>
                                        <p:cTn id="54" dur="500"/>
                                        <p:tgtEl>
                                          <p:spTgt spid="218116">
                                            <p:txEl>
                                              <p:pRg st="3" end="3"/>
                                            </p:txEl>
                                          </p:spTgt>
                                        </p:tgtEl>
                                      </p:cBhvr>
                                    </p:animEffect>
                                  </p:childTnLst>
                                </p:cTn>
                              </p:par>
                              <p:par>
                                <p:cTn id="55" presetID="22" presetClass="entr" presetSubtype="1" fill="hold" nodeType="withEffect">
                                  <p:stCondLst>
                                    <p:cond delay="0"/>
                                  </p:stCondLst>
                                  <p:childTnLst>
                                    <p:set>
                                      <p:cBhvr>
                                        <p:cTn id="56" dur="1" fill="hold">
                                          <p:stCondLst>
                                            <p:cond delay="0"/>
                                          </p:stCondLst>
                                        </p:cTn>
                                        <p:tgtEl>
                                          <p:spTgt spid="218116">
                                            <p:txEl>
                                              <p:pRg st="4" end="4"/>
                                            </p:txEl>
                                          </p:spTgt>
                                        </p:tgtEl>
                                        <p:attrNameLst>
                                          <p:attrName>style.visibility</p:attrName>
                                        </p:attrNameLst>
                                      </p:cBhvr>
                                      <p:to>
                                        <p:strVal val="visible"/>
                                      </p:to>
                                    </p:set>
                                    <p:animEffect transition="in" filter="wipe(up)">
                                      <p:cBhvr>
                                        <p:cTn id="57" dur="500"/>
                                        <p:tgtEl>
                                          <p:spTgt spid="2181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34819"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D1B88CF7-260E-4D12-869A-FBC6C9815853}" type="slidenum">
              <a:rPr kumimoji="0" lang="en-US" altLang="fr-FR" sz="1400" smtClean="0">
                <a:latin typeface="Times New Roman" panose="02020603050405020304" pitchFamily="18" charset="0"/>
              </a:rPr>
              <a:pPr>
                <a:spcBef>
                  <a:spcPct val="50000"/>
                </a:spcBef>
                <a:buClrTx/>
                <a:buSzTx/>
                <a:buFontTx/>
                <a:buNone/>
              </a:pPr>
              <a:t>4</a:t>
            </a:fld>
            <a:endParaRPr kumimoji="0" lang="en-US" altLang="fr-FR" sz="1400">
              <a:latin typeface="Times New Roman" panose="02020603050405020304" pitchFamily="18" charset="0"/>
            </a:endParaRPr>
          </a:p>
        </p:txBody>
      </p:sp>
      <p:sp>
        <p:nvSpPr>
          <p:cNvPr id="194562" name="Rectangle 2"/>
          <p:cNvSpPr>
            <a:spLocks noGrp="1" noChangeArrowheads="1"/>
          </p:cNvSpPr>
          <p:nvPr>
            <p:ph type="title"/>
          </p:nvPr>
        </p:nvSpPr>
        <p:spPr/>
        <p:txBody>
          <a:bodyPr/>
          <a:lstStyle/>
          <a:p>
            <a:pPr>
              <a:defRPr/>
            </a:pPr>
            <a:r>
              <a:rPr lang="en-GB" altLang="fr-FR" dirty="0"/>
              <a:t>Implementing critical sections</a:t>
            </a:r>
          </a:p>
        </p:txBody>
      </p:sp>
      <p:sp>
        <p:nvSpPr>
          <p:cNvPr id="194563" name="Rectangle 3"/>
          <p:cNvSpPr>
            <a:spLocks noGrp="1" noChangeArrowheads="1"/>
          </p:cNvSpPr>
          <p:nvPr>
            <p:ph type="body" idx="1"/>
          </p:nvPr>
        </p:nvSpPr>
        <p:spPr/>
        <p:txBody>
          <a:bodyPr/>
          <a:lstStyle/>
          <a:p>
            <a:pPr>
              <a:defRPr/>
            </a:pPr>
            <a:r>
              <a:rPr lang="en-GB" altLang="fr-FR" dirty="0"/>
              <a:t>Interrupt disabling </a:t>
            </a:r>
          </a:p>
          <a:p>
            <a:pPr>
              <a:defRPr/>
            </a:pPr>
            <a:r>
              <a:rPr lang="en-GB" altLang="fr-FR" dirty="0"/>
              <a:t>Shared variable testing</a:t>
            </a:r>
          </a:p>
          <a:p>
            <a:pPr>
              <a:defRPr/>
            </a:pPr>
            <a:r>
              <a:rPr lang="en-GB" altLang="fr-FR" dirty="0"/>
              <a:t>Strict alternation</a:t>
            </a:r>
          </a:p>
          <a:p>
            <a:pPr>
              <a:defRPr/>
            </a:pPr>
            <a:r>
              <a:rPr lang="en-GB" altLang="fr-FR" dirty="0"/>
              <a:t>Peterson’s solution and TS/CS</a:t>
            </a:r>
          </a:p>
          <a:p>
            <a:pPr>
              <a:defRPr/>
            </a:pPr>
            <a:r>
              <a:rPr lang="en-GB" altLang="fr-FR" dirty="0"/>
              <a:t>Sleep et Wakeup primitives usage</a:t>
            </a:r>
          </a:p>
          <a:p>
            <a:pPr>
              <a:defRPr/>
            </a:pPr>
            <a:r>
              <a:rPr lang="en-GB" altLang="fr-FR" dirty="0"/>
              <a:t>Semaphore solution</a:t>
            </a:r>
          </a:p>
          <a:p>
            <a:pPr>
              <a:defRPr/>
            </a:pPr>
            <a:endParaRPr lang="en-GB" altLang="fr-FR" dirty="0"/>
          </a:p>
        </p:txBody>
      </p:sp>
      <p:sp>
        <p:nvSpPr>
          <p:cNvPr id="194565" name="AutoShape 5"/>
          <p:cNvSpPr>
            <a:spLocks noChangeArrowheads="1"/>
          </p:cNvSpPr>
          <p:nvPr/>
        </p:nvSpPr>
        <p:spPr bwMode="auto">
          <a:xfrm>
            <a:off x="4495800" y="2133600"/>
            <a:ext cx="838200" cy="228600"/>
          </a:xfrm>
          <a:prstGeom prst="leftArrow">
            <a:avLst>
              <a:gd name="adj1" fmla="val 50000"/>
              <a:gd name="adj2" fmla="val 91667"/>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4566" name="AutoShape 6"/>
          <p:cNvSpPr>
            <a:spLocks noChangeArrowheads="1"/>
          </p:cNvSpPr>
          <p:nvPr/>
        </p:nvSpPr>
        <p:spPr bwMode="auto">
          <a:xfrm>
            <a:off x="4953000" y="2667000"/>
            <a:ext cx="838200" cy="228600"/>
          </a:xfrm>
          <a:prstGeom prst="leftArrow">
            <a:avLst>
              <a:gd name="adj1" fmla="val 50000"/>
              <a:gd name="adj2" fmla="val 91667"/>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4567" name="AutoShape 7"/>
          <p:cNvSpPr>
            <a:spLocks noChangeArrowheads="1"/>
          </p:cNvSpPr>
          <p:nvPr/>
        </p:nvSpPr>
        <p:spPr bwMode="auto">
          <a:xfrm>
            <a:off x="3962400" y="3200400"/>
            <a:ext cx="838200" cy="228600"/>
          </a:xfrm>
          <a:prstGeom prst="leftArrow">
            <a:avLst>
              <a:gd name="adj1" fmla="val 50000"/>
              <a:gd name="adj2" fmla="val 91667"/>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4568" name="AutoShape 8"/>
          <p:cNvSpPr>
            <a:spLocks noChangeArrowheads="1"/>
          </p:cNvSpPr>
          <p:nvPr/>
        </p:nvSpPr>
        <p:spPr bwMode="auto">
          <a:xfrm>
            <a:off x="6019800" y="3657600"/>
            <a:ext cx="838200" cy="228600"/>
          </a:xfrm>
          <a:prstGeom prst="leftArrow">
            <a:avLst>
              <a:gd name="adj1" fmla="val 50000"/>
              <a:gd name="adj2" fmla="val 91667"/>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4571" name="Text Box 11"/>
          <p:cNvSpPr txBox="1">
            <a:spLocks noChangeArrowheads="1"/>
          </p:cNvSpPr>
          <p:nvPr/>
        </p:nvSpPr>
        <p:spPr bwMode="auto">
          <a:xfrm>
            <a:off x="5791200" y="2057400"/>
            <a:ext cx="3030538"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spcBef>
                <a:spcPct val="20000"/>
              </a:spcBef>
              <a:buClr>
                <a:schemeClr val="folHlink"/>
              </a:buClr>
              <a:buSzPct val="75000"/>
              <a:buFont typeface="Monotype Sorts" pitchFamily="2" charset="2"/>
              <a:buNone/>
              <a:defRPr/>
            </a:pPr>
            <a:r>
              <a:rPr lang="en-GB" altLang="fr-FR">
                <a:effectLst>
                  <a:outerShdw blurRad="38100" dist="38100" dir="2700000" algn="tl">
                    <a:srgbClr val="000000"/>
                  </a:outerShdw>
                </a:effectLst>
              </a:rPr>
              <a:t>I/O and SVC perturbation</a:t>
            </a:r>
          </a:p>
        </p:txBody>
      </p:sp>
      <p:sp>
        <p:nvSpPr>
          <p:cNvPr id="194572" name="Text Box 12"/>
          <p:cNvSpPr txBox="1">
            <a:spLocks noChangeArrowheads="1"/>
          </p:cNvSpPr>
          <p:nvPr/>
        </p:nvSpPr>
        <p:spPr bwMode="auto">
          <a:xfrm>
            <a:off x="6096000" y="2590800"/>
            <a:ext cx="1820863"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a:spcBef>
                <a:spcPct val="20000"/>
              </a:spcBef>
              <a:buClr>
                <a:schemeClr val="folHlink"/>
              </a:buClr>
              <a:buSzPct val="75000"/>
              <a:buFont typeface="Monotype Sorts" pitchFamily="2" charset="2"/>
              <a:buNone/>
              <a:defRPr/>
            </a:pPr>
            <a:r>
              <a:rPr lang="en-GB" altLang="fr-FR">
                <a:effectLst>
                  <a:outerShdw blurRad="38100" dist="38100" dir="2700000" algn="tl">
                    <a:srgbClr val="000000"/>
                  </a:outerShdw>
                </a:effectLst>
              </a:rPr>
              <a:t>Race condition</a:t>
            </a:r>
          </a:p>
        </p:txBody>
      </p:sp>
      <p:sp>
        <p:nvSpPr>
          <p:cNvPr id="194573" name="Text Box 13"/>
          <p:cNvSpPr txBox="1">
            <a:spLocks noChangeArrowheads="1"/>
          </p:cNvSpPr>
          <p:nvPr/>
        </p:nvSpPr>
        <p:spPr bwMode="auto">
          <a:xfrm>
            <a:off x="5181600" y="3124200"/>
            <a:ext cx="2433638"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pPr algn="ctr">
              <a:spcBef>
                <a:spcPct val="20000"/>
              </a:spcBef>
              <a:buClr>
                <a:schemeClr val="folHlink"/>
              </a:buClr>
              <a:buSzPct val="75000"/>
              <a:buFont typeface="Monotype Sorts" pitchFamily="2" charset="2"/>
              <a:buNone/>
              <a:defRPr/>
            </a:pPr>
            <a:r>
              <a:rPr lang="en-GB" altLang="fr-FR">
                <a:effectLst>
                  <a:outerShdw blurRad="38100" dist="38100" dir="2700000" algn="tl">
                    <a:srgbClr val="000000"/>
                  </a:outerShdw>
                </a:effectLst>
              </a:rPr>
              <a:t>Performance impact</a:t>
            </a:r>
          </a:p>
        </p:txBody>
      </p:sp>
      <p:sp>
        <p:nvSpPr>
          <p:cNvPr id="194574" name="Text Box 14"/>
          <p:cNvSpPr txBox="1">
            <a:spLocks noChangeArrowheads="1"/>
          </p:cNvSpPr>
          <p:nvPr/>
        </p:nvSpPr>
        <p:spPr bwMode="auto">
          <a:xfrm>
            <a:off x="7073900" y="3581400"/>
            <a:ext cx="2070100"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a:spcBef>
                <a:spcPct val="20000"/>
              </a:spcBef>
              <a:buClr>
                <a:schemeClr val="folHlink"/>
              </a:buClr>
              <a:buSzPct val="75000"/>
              <a:buFont typeface="Monotype Sorts" pitchFamily="2" charset="2"/>
              <a:buNone/>
              <a:defRPr/>
            </a:pPr>
            <a:r>
              <a:rPr lang="en-GB" altLang="fr-FR">
                <a:effectLst>
                  <a:outerShdw blurRad="38100" dist="38100" dir="2700000" algn="tl">
                    <a:srgbClr val="000000"/>
                  </a:outerShdw>
                </a:effectLst>
              </a:rPr>
              <a:t>Still busy waiting</a:t>
            </a:r>
          </a:p>
        </p:txBody>
      </p:sp>
    </p:spTree>
    <p:extLst>
      <p:ext uri="{BB962C8B-B14F-4D97-AF65-F5344CB8AC3E}">
        <p14:creationId xmlns:p14="http://schemas.microsoft.com/office/powerpoint/2010/main" val="3654347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1000"/>
                                  </p:stCondLst>
                                  <p:childTnLst>
                                    <p:set>
                                      <p:cBhvr>
                                        <p:cTn id="6" dur="1" fill="hold">
                                          <p:stCondLst>
                                            <p:cond delay="0"/>
                                          </p:stCondLst>
                                        </p:cTn>
                                        <p:tgtEl>
                                          <p:spTgt spid="194563">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nodeType="afterEffect">
                                  <p:stCondLst>
                                    <p:cond delay="1000"/>
                                  </p:stCondLst>
                                  <p:childTnLst>
                                    <p:set>
                                      <p:cBhvr>
                                        <p:cTn id="9" dur="1" fill="hold">
                                          <p:stCondLst>
                                            <p:cond delay="0"/>
                                          </p:stCondLst>
                                        </p:cTn>
                                        <p:tgtEl>
                                          <p:spTgt spid="194563">
                                            <p:txEl>
                                              <p:pRg st="1" end="1"/>
                                            </p:txEl>
                                          </p:spTgt>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1000"/>
                                  </p:stCondLst>
                                  <p:childTnLst>
                                    <p:set>
                                      <p:cBhvr>
                                        <p:cTn id="12" dur="1" fill="hold">
                                          <p:stCondLst>
                                            <p:cond delay="0"/>
                                          </p:stCondLst>
                                        </p:cTn>
                                        <p:tgtEl>
                                          <p:spTgt spid="194563">
                                            <p:txEl>
                                              <p:pRg st="2" end="2"/>
                                            </p:txEl>
                                          </p:spTgt>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nodeType="afterEffect">
                                  <p:stCondLst>
                                    <p:cond delay="1000"/>
                                  </p:stCondLst>
                                  <p:childTnLst>
                                    <p:set>
                                      <p:cBhvr>
                                        <p:cTn id="15" dur="1" fill="hold">
                                          <p:stCondLst>
                                            <p:cond delay="0"/>
                                          </p:stCondLst>
                                        </p:cTn>
                                        <p:tgtEl>
                                          <p:spTgt spid="194563">
                                            <p:txEl>
                                              <p:pRg st="3" end="3"/>
                                            </p:txEl>
                                          </p:spTgt>
                                        </p:tgtEl>
                                        <p:attrNameLst>
                                          <p:attrName>style.visibility</p:attrName>
                                        </p:attrNameLst>
                                      </p:cBhvr>
                                      <p:to>
                                        <p:strVal val="visible"/>
                                      </p:to>
                                    </p:set>
                                  </p:childTnLst>
                                </p:cTn>
                              </p:par>
                            </p:childTnLst>
                          </p:cTn>
                        </p:par>
                        <p:par>
                          <p:cTn id="16" fill="hold">
                            <p:stCondLst>
                              <p:cond delay="4000"/>
                            </p:stCondLst>
                            <p:childTnLst>
                              <p:par>
                                <p:cTn id="17" presetID="1" presetClass="entr" presetSubtype="0" fill="hold" nodeType="afterEffect">
                                  <p:stCondLst>
                                    <p:cond delay="1000"/>
                                  </p:stCondLst>
                                  <p:childTnLst>
                                    <p:set>
                                      <p:cBhvr>
                                        <p:cTn id="18" dur="1" fill="hold">
                                          <p:stCondLst>
                                            <p:cond delay="0"/>
                                          </p:stCondLst>
                                        </p:cTn>
                                        <p:tgtEl>
                                          <p:spTgt spid="194563">
                                            <p:txEl>
                                              <p:pRg st="4" end="4"/>
                                            </p:txEl>
                                          </p:spTgt>
                                        </p:tgtEl>
                                        <p:attrNameLst>
                                          <p:attrName>style.visibility</p:attrName>
                                        </p:attrNameLst>
                                      </p:cBhvr>
                                      <p:to>
                                        <p:strVal val="visible"/>
                                      </p:to>
                                    </p:set>
                                  </p:childTnLst>
                                </p:cTn>
                              </p:par>
                            </p:childTnLst>
                          </p:cTn>
                        </p:par>
                        <p:par>
                          <p:cTn id="19" fill="hold">
                            <p:stCondLst>
                              <p:cond delay="5000"/>
                            </p:stCondLst>
                            <p:childTnLst>
                              <p:par>
                                <p:cTn id="20" presetID="1" presetClass="entr" presetSubtype="0" fill="hold" nodeType="afterEffect">
                                  <p:stCondLst>
                                    <p:cond delay="1000"/>
                                  </p:stCondLst>
                                  <p:childTnLst>
                                    <p:set>
                                      <p:cBhvr>
                                        <p:cTn id="21" dur="1" fill="hold">
                                          <p:stCondLst>
                                            <p:cond delay="0"/>
                                          </p:stCondLst>
                                        </p:cTn>
                                        <p:tgtEl>
                                          <p:spTgt spid="194563">
                                            <p:txEl>
                                              <p:pRg st="5" end="5"/>
                                            </p:txEl>
                                          </p:spTgt>
                                        </p:tgtEl>
                                        <p:attrNameLst>
                                          <p:attrName>style.visibility</p:attrName>
                                        </p:attrNameLst>
                                      </p:cBhvr>
                                      <p:to>
                                        <p:strVal val="visible"/>
                                      </p:to>
                                    </p:set>
                                  </p:childTnLst>
                                </p:cTn>
                              </p:par>
                            </p:childTnLst>
                          </p:cTn>
                        </p:par>
                        <p:par>
                          <p:cTn id="22" fill="hold">
                            <p:stCondLst>
                              <p:cond delay="6000"/>
                            </p:stCondLst>
                            <p:childTnLst>
                              <p:par>
                                <p:cTn id="23" presetID="2" presetClass="entr" presetSubtype="2" fill="hold" nodeType="afterEffect">
                                  <p:stCondLst>
                                    <p:cond delay="3000"/>
                                  </p:stCondLst>
                                  <p:childTnLst>
                                    <p:set>
                                      <p:cBhvr>
                                        <p:cTn id="24" dur="1" fill="hold">
                                          <p:stCondLst>
                                            <p:cond delay="0"/>
                                          </p:stCondLst>
                                        </p:cTn>
                                        <p:tgtEl>
                                          <p:spTgt spid="194565"/>
                                        </p:tgtEl>
                                        <p:attrNameLst>
                                          <p:attrName>style.visibility</p:attrName>
                                        </p:attrNameLst>
                                      </p:cBhvr>
                                      <p:to>
                                        <p:strVal val="visible"/>
                                      </p:to>
                                    </p:set>
                                    <p:anim calcmode="lin" valueType="num">
                                      <p:cBhvr additive="base">
                                        <p:cTn id="25" dur="500" fill="hold"/>
                                        <p:tgtEl>
                                          <p:spTgt spid="194565"/>
                                        </p:tgtEl>
                                        <p:attrNameLst>
                                          <p:attrName>ppt_x</p:attrName>
                                        </p:attrNameLst>
                                      </p:cBhvr>
                                      <p:tavLst>
                                        <p:tav tm="0">
                                          <p:val>
                                            <p:strVal val="1+#ppt_w/2"/>
                                          </p:val>
                                        </p:tav>
                                        <p:tav tm="100000">
                                          <p:val>
                                            <p:strVal val="#ppt_x"/>
                                          </p:val>
                                        </p:tav>
                                      </p:tavLst>
                                    </p:anim>
                                    <p:anim calcmode="lin" valueType="num">
                                      <p:cBhvr additive="base">
                                        <p:cTn id="26" dur="500" fill="hold"/>
                                        <p:tgtEl>
                                          <p:spTgt spid="194565"/>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9500"/>
                            </p:stCondLst>
                            <p:childTnLst>
                              <p:par>
                                <p:cTn id="28" presetID="2" presetClass="entr" presetSubtype="2" fill="hold" grpId="0" nodeType="afterEffect">
                                  <p:stCondLst>
                                    <p:cond delay="0"/>
                                  </p:stCondLst>
                                  <p:childTnLst>
                                    <p:set>
                                      <p:cBhvr>
                                        <p:cTn id="29" dur="1" fill="hold">
                                          <p:stCondLst>
                                            <p:cond delay="0"/>
                                          </p:stCondLst>
                                        </p:cTn>
                                        <p:tgtEl>
                                          <p:spTgt spid="194571"/>
                                        </p:tgtEl>
                                        <p:attrNameLst>
                                          <p:attrName>style.visibility</p:attrName>
                                        </p:attrNameLst>
                                      </p:cBhvr>
                                      <p:to>
                                        <p:strVal val="visible"/>
                                      </p:to>
                                    </p:set>
                                    <p:anim calcmode="lin" valueType="num">
                                      <p:cBhvr additive="base">
                                        <p:cTn id="30" dur="500" fill="hold"/>
                                        <p:tgtEl>
                                          <p:spTgt spid="194571"/>
                                        </p:tgtEl>
                                        <p:attrNameLst>
                                          <p:attrName>ppt_x</p:attrName>
                                        </p:attrNameLst>
                                      </p:cBhvr>
                                      <p:tavLst>
                                        <p:tav tm="0">
                                          <p:val>
                                            <p:strVal val="1+#ppt_w/2"/>
                                          </p:val>
                                        </p:tav>
                                        <p:tav tm="100000">
                                          <p:val>
                                            <p:strVal val="#ppt_x"/>
                                          </p:val>
                                        </p:tav>
                                      </p:tavLst>
                                    </p:anim>
                                    <p:anim calcmode="lin" valueType="num">
                                      <p:cBhvr additive="base">
                                        <p:cTn id="31" dur="500" fill="hold"/>
                                        <p:tgtEl>
                                          <p:spTgt spid="194571"/>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10000"/>
                            </p:stCondLst>
                            <p:childTnLst>
                              <p:par>
                                <p:cTn id="33" presetID="2" presetClass="entr" presetSubtype="2" fill="hold" nodeType="afterEffect">
                                  <p:stCondLst>
                                    <p:cond delay="3000"/>
                                  </p:stCondLst>
                                  <p:childTnLst>
                                    <p:set>
                                      <p:cBhvr>
                                        <p:cTn id="34" dur="1" fill="hold">
                                          <p:stCondLst>
                                            <p:cond delay="0"/>
                                          </p:stCondLst>
                                        </p:cTn>
                                        <p:tgtEl>
                                          <p:spTgt spid="194566"/>
                                        </p:tgtEl>
                                        <p:attrNameLst>
                                          <p:attrName>style.visibility</p:attrName>
                                        </p:attrNameLst>
                                      </p:cBhvr>
                                      <p:to>
                                        <p:strVal val="visible"/>
                                      </p:to>
                                    </p:set>
                                    <p:anim calcmode="lin" valueType="num">
                                      <p:cBhvr additive="base">
                                        <p:cTn id="35" dur="500" fill="hold"/>
                                        <p:tgtEl>
                                          <p:spTgt spid="194566"/>
                                        </p:tgtEl>
                                        <p:attrNameLst>
                                          <p:attrName>ppt_x</p:attrName>
                                        </p:attrNameLst>
                                      </p:cBhvr>
                                      <p:tavLst>
                                        <p:tav tm="0">
                                          <p:val>
                                            <p:strVal val="1+#ppt_w/2"/>
                                          </p:val>
                                        </p:tav>
                                        <p:tav tm="100000">
                                          <p:val>
                                            <p:strVal val="#ppt_x"/>
                                          </p:val>
                                        </p:tav>
                                      </p:tavLst>
                                    </p:anim>
                                    <p:anim calcmode="lin" valueType="num">
                                      <p:cBhvr additive="base">
                                        <p:cTn id="36" dur="500" fill="hold"/>
                                        <p:tgtEl>
                                          <p:spTgt spid="194566"/>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13500"/>
                            </p:stCondLst>
                            <p:childTnLst>
                              <p:par>
                                <p:cTn id="38" presetID="2" presetClass="entr" presetSubtype="2" fill="hold" grpId="0" nodeType="afterEffect">
                                  <p:stCondLst>
                                    <p:cond delay="0"/>
                                  </p:stCondLst>
                                  <p:childTnLst>
                                    <p:set>
                                      <p:cBhvr>
                                        <p:cTn id="39" dur="1" fill="hold">
                                          <p:stCondLst>
                                            <p:cond delay="0"/>
                                          </p:stCondLst>
                                        </p:cTn>
                                        <p:tgtEl>
                                          <p:spTgt spid="194572"/>
                                        </p:tgtEl>
                                        <p:attrNameLst>
                                          <p:attrName>style.visibility</p:attrName>
                                        </p:attrNameLst>
                                      </p:cBhvr>
                                      <p:to>
                                        <p:strVal val="visible"/>
                                      </p:to>
                                    </p:set>
                                    <p:anim calcmode="lin" valueType="num">
                                      <p:cBhvr additive="base">
                                        <p:cTn id="40" dur="500" fill="hold"/>
                                        <p:tgtEl>
                                          <p:spTgt spid="194572"/>
                                        </p:tgtEl>
                                        <p:attrNameLst>
                                          <p:attrName>ppt_x</p:attrName>
                                        </p:attrNameLst>
                                      </p:cBhvr>
                                      <p:tavLst>
                                        <p:tav tm="0">
                                          <p:val>
                                            <p:strVal val="1+#ppt_w/2"/>
                                          </p:val>
                                        </p:tav>
                                        <p:tav tm="100000">
                                          <p:val>
                                            <p:strVal val="#ppt_x"/>
                                          </p:val>
                                        </p:tav>
                                      </p:tavLst>
                                    </p:anim>
                                    <p:anim calcmode="lin" valueType="num">
                                      <p:cBhvr additive="base">
                                        <p:cTn id="41" dur="500" fill="hold"/>
                                        <p:tgtEl>
                                          <p:spTgt spid="194572"/>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14000"/>
                            </p:stCondLst>
                            <p:childTnLst>
                              <p:par>
                                <p:cTn id="43" presetID="2" presetClass="entr" presetSubtype="2" fill="hold" nodeType="afterEffect">
                                  <p:stCondLst>
                                    <p:cond delay="3000"/>
                                  </p:stCondLst>
                                  <p:childTnLst>
                                    <p:set>
                                      <p:cBhvr>
                                        <p:cTn id="44" dur="1" fill="hold">
                                          <p:stCondLst>
                                            <p:cond delay="0"/>
                                          </p:stCondLst>
                                        </p:cTn>
                                        <p:tgtEl>
                                          <p:spTgt spid="194567"/>
                                        </p:tgtEl>
                                        <p:attrNameLst>
                                          <p:attrName>style.visibility</p:attrName>
                                        </p:attrNameLst>
                                      </p:cBhvr>
                                      <p:to>
                                        <p:strVal val="visible"/>
                                      </p:to>
                                    </p:set>
                                    <p:anim calcmode="lin" valueType="num">
                                      <p:cBhvr additive="base">
                                        <p:cTn id="45" dur="500" fill="hold"/>
                                        <p:tgtEl>
                                          <p:spTgt spid="194567"/>
                                        </p:tgtEl>
                                        <p:attrNameLst>
                                          <p:attrName>ppt_x</p:attrName>
                                        </p:attrNameLst>
                                      </p:cBhvr>
                                      <p:tavLst>
                                        <p:tav tm="0">
                                          <p:val>
                                            <p:strVal val="1+#ppt_w/2"/>
                                          </p:val>
                                        </p:tav>
                                        <p:tav tm="100000">
                                          <p:val>
                                            <p:strVal val="#ppt_x"/>
                                          </p:val>
                                        </p:tav>
                                      </p:tavLst>
                                    </p:anim>
                                    <p:anim calcmode="lin" valueType="num">
                                      <p:cBhvr additive="base">
                                        <p:cTn id="46" dur="500" fill="hold"/>
                                        <p:tgtEl>
                                          <p:spTgt spid="194567"/>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17500"/>
                            </p:stCondLst>
                            <p:childTnLst>
                              <p:par>
                                <p:cTn id="48" presetID="2" presetClass="entr" presetSubtype="2" fill="hold" grpId="0" nodeType="afterEffect">
                                  <p:stCondLst>
                                    <p:cond delay="0"/>
                                  </p:stCondLst>
                                  <p:childTnLst>
                                    <p:set>
                                      <p:cBhvr>
                                        <p:cTn id="49" dur="1" fill="hold">
                                          <p:stCondLst>
                                            <p:cond delay="0"/>
                                          </p:stCondLst>
                                        </p:cTn>
                                        <p:tgtEl>
                                          <p:spTgt spid="194573"/>
                                        </p:tgtEl>
                                        <p:attrNameLst>
                                          <p:attrName>style.visibility</p:attrName>
                                        </p:attrNameLst>
                                      </p:cBhvr>
                                      <p:to>
                                        <p:strVal val="visible"/>
                                      </p:to>
                                    </p:set>
                                    <p:anim calcmode="lin" valueType="num">
                                      <p:cBhvr additive="base">
                                        <p:cTn id="50" dur="500" fill="hold"/>
                                        <p:tgtEl>
                                          <p:spTgt spid="194573"/>
                                        </p:tgtEl>
                                        <p:attrNameLst>
                                          <p:attrName>ppt_x</p:attrName>
                                        </p:attrNameLst>
                                      </p:cBhvr>
                                      <p:tavLst>
                                        <p:tav tm="0">
                                          <p:val>
                                            <p:strVal val="1+#ppt_w/2"/>
                                          </p:val>
                                        </p:tav>
                                        <p:tav tm="100000">
                                          <p:val>
                                            <p:strVal val="#ppt_x"/>
                                          </p:val>
                                        </p:tav>
                                      </p:tavLst>
                                    </p:anim>
                                    <p:anim calcmode="lin" valueType="num">
                                      <p:cBhvr additive="base">
                                        <p:cTn id="51" dur="500" fill="hold"/>
                                        <p:tgtEl>
                                          <p:spTgt spid="194573"/>
                                        </p:tgtEl>
                                        <p:attrNameLst>
                                          <p:attrName>ppt_y</p:attrName>
                                        </p:attrNameLst>
                                      </p:cBhvr>
                                      <p:tavLst>
                                        <p:tav tm="0">
                                          <p:val>
                                            <p:strVal val="#ppt_y"/>
                                          </p:val>
                                        </p:tav>
                                        <p:tav tm="100000">
                                          <p:val>
                                            <p:strVal val="#ppt_y"/>
                                          </p:val>
                                        </p:tav>
                                      </p:tavLst>
                                    </p:anim>
                                  </p:childTnLst>
                                </p:cTn>
                              </p:par>
                            </p:childTnLst>
                          </p:cTn>
                        </p:par>
                        <p:par>
                          <p:cTn id="52" fill="hold" nodeType="afterGroup">
                            <p:stCondLst>
                              <p:cond delay="18000"/>
                            </p:stCondLst>
                            <p:childTnLst>
                              <p:par>
                                <p:cTn id="53" presetID="2" presetClass="entr" presetSubtype="2" fill="hold" nodeType="afterEffect">
                                  <p:stCondLst>
                                    <p:cond delay="3000"/>
                                  </p:stCondLst>
                                  <p:childTnLst>
                                    <p:set>
                                      <p:cBhvr>
                                        <p:cTn id="54" dur="1" fill="hold">
                                          <p:stCondLst>
                                            <p:cond delay="0"/>
                                          </p:stCondLst>
                                        </p:cTn>
                                        <p:tgtEl>
                                          <p:spTgt spid="194568"/>
                                        </p:tgtEl>
                                        <p:attrNameLst>
                                          <p:attrName>style.visibility</p:attrName>
                                        </p:attrNameLst>
                                      </p:cBhvr>
                                      <p:to>
                                        <p:strVal val="visible"/>
                                      </p:to>
                                    </p:set>
                                    <p:anim calcmode="lin" valueType="num">
                                      <p:cBhvr additive="base">
                                        <p:cTn id="55" dur="500" fill="hold"/>
                                        <p:tgtEl>
                                          <p:spTgt spid="194568"/>
                                        </p:tgtEl>
                                        <p:attrNameLst>
                                          <p:attrName>ppt_x</p:attrName>
                                        </p:attrNameLst>
                                      </p:cBhvr>
                                      <p:tavLst>
                                        <p:tav tm="0">
                                          <p:val>
                                            <p:strVal val="1+#ppt_w/2"/>
                                          </p:val>
                                        </p:tav>
                                        <p:tav tm="100000">
                                          <p:val>
                                            <p:strVal val="#ppt_x"/>
                                          </p:val>
                                        </p:tav>
                                      </p:tavLst>
                                    </p:anim>
                                    <p:anim calcmode="lin" valueType="num">
                                      <p:cBhvr additive="base">
                                        <p:cTn id="56" dur="500" fill="hold"/>
                                        <p:tgtEl>
                                          <p:spTgt spid="194568"/>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21500"/>
                            </p:stCondLst>
                            <p:childTnLst>
                              <p:par>
                                <p:cTn id="58" presetID="2" presetClass="entr" presetSubtype="2" fill="hold" grpId="0" nodeType="afterEffect">
                                  <p:stCondLst>
                                    <p:cond delay="0"/>
                                  </p:stCondLst>
                                  <p:childTnLst>
                                    <p:set>
                                      <p:cBhvr>
                                        <p:cTn id="59" dur="1" fill="hold">
                                          <p:stCondLst>
                                            <p:cond delay="0"/>
                                          </p:stCondLst>
                                        </p:cTn>
                                        <p:tgtEl>
                                          <p:spTgt spid="194574"/>
                                        </p:tgtEl>
                                        <p:attrNameLst>
                                          <p:attrName>style.visibility</p:attrName>
                                        </p:attrNameLst>
                                      </p:cBhvr>
                                      <p:to>
                                        <p:strVal val="visible"/>
                                      </p:to>
                                    </p:set>
                                    <p:anim calcmode="lin" valueType="num">
                                      <p:cBhvr additive="base">
                                        <p:cTn id="60" dur="500" fill="hold"/>
                                        <p:tgtEl>
                                          <p:spTgt spid="194574"/>
                                        </p:tgtEl>
                                        <p:attrNameLst>
                                          <p:attrName>ppt_x</p:attrName>
                                        </p:attrNameLst>
                                      </p:cBhvr>
                                      <p:tavLst>
                                        <p:tav tm="0">
                                          <p:val>
                                            <p:strVal val="1+#ppt_w/2"/>
                                          </p:val>
                                        </p:tav>
                                        <p:tav tm="100000">
                                          <p:val>
                                            <p:strVal val="#ppt_x"/>
                                          </p:val>
                                        </p:tav>
                                      </p:tavLst>
                                    </p:anim>
                                    <p:anim calcmode="lin" valueType="num">
                                      <p:cBhvr additive="base">
                                        <p:cTn id="61" dur="500" fill="hold"/>
                                        <p:tgtEl>
                                          <p:spTgt spid="1945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1" grpId="0" autoUpdateAnimBg="0"/>
      <p:bldP spid="194572" grpId="0" autoUpdateAnimBg="0"/>
      <p:bldP spid="194573" grpId="0" autoUpdateAnimBg="0"/>
      <p:bldP spid="19457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Espace réservé du pied de page 5"/>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26627" name="Espace réservé du numéro de diapositive 6"/>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FF4D1C3E-32E3-4AF1-AD80-7FB2832DD1AD}" type="slidenum">
              <a:rPr kumimoji="0" lang="en-US" altLang="fr-FR" sz="1400" smtClean="0">
                <a:latin typeface="Times New Roman" panose="02020603050405020304" pitchFamily="18" charset="0"/>
              </a:rPr>
              <a:pPr>
                <a:spcBef>
                  <a:spcPct val="50000"/>
                </a:spcBef>
                <a:buClrTx/>
                <a:buSzTx/>
                <a:buFontTx/>
                <a:buNone/>
              </a:pPr>
              <a:t>5</a:t>
            </a:fld>
            <a:endParaRPr kumimoji="0" lang="en-US" altLang="fr-FR" sz="1400">
              <a:latin typeface="Times New Roman" panose="02020603050405020304" pitchFamily="18" charset="0"/>
            </a:endParaRPr>
          </a:p>
        </p:txBody>
      </p:sp>
      <p:sp>
        <p:nvSpPr>
          <p:cNvPr id="192514" name="Rectangle 2"/>
          <p:cNvSpPr>
            <a:spLocks noGrp="1" noChangeArrowheads="1"/>
          </p:cNvSpPr>
          <p:nvPr>
            <p:ph type="title"/>
          </p:nvPr>
        </p:nvSpPr>
        <p:spPr/>
        <p:txBody>
          <a:bodyPr/>
          <a:lstStyle/>
          <a:p>
            <a:pPr>
              <a:defRPr/>
            </a:pPr>
            <a:r>
              <a:rPr lang="en-GB" altLang="fr-FR"/>
              <a:t>Shared variable testing problem.</a:t>
            </a:r>
          </a:p>
        </p:txBody>
      </p:sp>
      <p:sp>
        <p:nvSpPr>
          <p:cNvPr id="192515" name="Rectangle 3"/>
          <p:cNvSpPr>
            <a:spLocks noGrp="1" noChangeArrowheads="1"/>
          </p:cNvSpPr>
          <p:nvPr>
            <p:ph type="body" sz="half" idx="1"/>
          </p:nvPr>
        </p:nvSpPr>
        <p:spPr/>
        <p:txBody>
          <a:bodyPr/>
          <a:lstStyle/>
          <a:p>
            <a:pPr>
              <a:buFont typeface="Monotype Sorts" pitchFamily="2" charset="2"/>
              <a:buNone/>
              <a:defRPr/>
            </a:pPr>
            <a:r>
              <a:rPr lang="en-GB" altLang="fr-FR" sz="2000" dirty="0">
                <a:solidFill>
                  <a:schemeClr val="tx2">
                    <a:lumMod val="75000"/>
                  </a:schemeClr>
                </a:solidFill>
                <a:latin typeface="Arial" panose="020B0604020202020204" pitchFamily="34" charset="0"/>
              </a:rPr>
              <a:t>dcl shared lock=FALSE;</a:t>
            </a:r>
          </a:p>
          <a:p>
            <a:pPr>
              <a:buFont typeface="Monotype Sorts" pitchFamily="2" charset="2"/>
              <a:buNone/>
              <a:defRPr/>
            </a:pPr>
            <a:r>
              <a:rPr lang="en-GB" altLang="fr-FR" sz="2000" dirty="0">
                <a:solidFill>
                  <a:schemeClr val="tx2">
                    <a:lumMod val="75000"/>
                  </a:schemeClr>
                </a:solidFill>
                <a:latin typeface="Arial" panose="020B0604020202020204" pitchFamily="34" charset="0"/>
              </a:rPr>
              <a:t>dcl shared </a:t>
            </a:r>
            <a:r>
              <a:rPr lang="en-GB" altLang="fr-FR" sz="2000" dirty="0" err="1">
                <a:solidFill>
                  <a:schemeClr val="tx2">
                    <a:lumMod val="75000"/>
                  </a:schemeClr>
                </a:solidFill>
                <a:latin typeface="Arial" panose="020B0604020202020204" pitchFamily="34" charset="0"/>
              </a:rPr>
              <a:t>Ice_cream</a:t>
            </a:r>
            <a:r>
              <a:rPr lang="en-GB" altLang="fr-FR" sz="2000" dirty="0">
                <a:solidFill>
                  <a:schemeClr val="tx2">
                    <a:lumMod val="75000"/>
                  </a:schemeClr>
                </a:solidFill>
                <a:latin typeface="Arial" panose="020B0604020202020204" pitchFamily="34" charset="0"/>
              </a:rPr>
              <a:t>;</a:t>
            </a:r>
          </a:p>
          <a:p>
            <a:pPr>
              <a:buFont typeface="Monotype Sorts" pitchFamily="2" charset="2"/>
              <a:buNone/>
              <a:defRPr/>
            </a:pPr>
            <a:endParaRPr lang="en-GB" altLang="fr-FR" sz="2000" dirty="0">
              <a:latin typeface="Arial" panose="020B0604020202020204" pitchFamily="34" charset="0"/>
            </a:endParaRPr>
          </a:p>
          <a:p>
            <a:pPr>
              <a:buFont typeface="Monotype Sorts" pitchFamily="2" charset="2"/>
              <a:buNone/>
              <a:defRPr/>
            </a:pPr>
            <a:r>
              <a:rPr lang="en-GB" altLang="fr-FR" sz="2000" dirty="0">
                <a:latin typeface="Arial" panose="020B0604020202020204" pitchFamily="34" charset="0"/>
              </a:rPr>
              <a:t>while (lock) {NULL};</a:t>
            </a:r>
          </a:p>
          <a:p>
            <a:pPr>
              <a:buFont typeface="Monotype Sorts" pitchFamily="2" charset="2"/>
              <a:buNone/>
              <a:defRPr/>
            </a:pPr>
            <a:r>
              <a:rPr lang="en-GB" altLang="fr-FR" sz="2000" dirty="0">
                <a:latin typeface="Arial" panose="020B0604020202020204" pitchFamily="34" charset="0"/>
              </a:rPr>
              <a:t>	</a:t>
            </a:r>
          </a:p>
          <a:p>
            <a:pPr>
              <a:buFont typeface="Monotype Sorts" pitchFamily="2" charset="2"/>
              <a:buNone/>
              <a:defRPr/>
            </a:pPr>
            <a:endParaRPr lang="en-GB" altLang="fr-FR" sz="2000" dirty="0">
              <a:latin typeface="Arial" panose="020B0604020202020204" pitchFamily="34" charset="0"/>
            </a:endParaRPr>
          </a:p>
          <a:p>
            <a:pPr>
              <a:buFont typeface="Monotype Sorts" pitchFamily="2" charset="2"/>
              <a:buNone/>
              <a:defRPr/>
            </a:pPr>
            <a:endParaRPr lang="en-GB" altLang="fr-FR" sz="2000" dirty="0">
              <a:latin typeface="Arial" panose="020B0604020202020204" pitchFamily="34" charset="0"/>
            </a:endParaRPr>
          </a:p>
          <a:p>
            <a:pPr>
              <a:buFont typeface="Monotype Sorts" pitchFamily="2" charset="2"/>
              <a:buNone/>
              <a:defRPr/>
            </a:pPr>
            <a:r>
              <a:rPr lang="en-GB" altLang="fr-FR" sz="2000" dirty="0">
                <a:latin typeface="Arial" panose="020B0604020202020204" pitchFamily="34" charset="0"/>
              </a:rPr>
              <a:t>	lock = TRUE;</a:t>
            </a:r>
          </a:p>
          <a:p>
            <a:pPr>
              <a:buFont typeface="Monotype Sorts" pitchFamily="2" charset="2"/>
              <a:buNone/>
              <a:defRPr/>
            </a:pPr>
            <a:r>
              <a:rPr lang="en-GB" altLang="fr-FR" sz="2000" dirty="0">
                <a:latin typeface="Arial" panose="020B0604020202020204" pitchFamily="34" charset="0"/>
              </a:rPr>
              <a:t>		eat(</a:t>
            </a:r>
            <a:r>
              <a:rPr lang="en-GB" altLang="fr-FR" sz="2000" dirty="0" err="1">
                <a:latin typeface="Arial" panose="020B0604020202020204" pitchFamily="34" charset="0"/>
              </a:rPr>
              <a:t>Ice_cream</a:t>
            </a:r>
            <a:r>
              <a:rPr lang="en-GB" altLang="fr-FR" sz="2000" dirty="0">
                <a:latin typeface="Arial" panose="020B0604020202020204" pitchFamily="34" charset="0"/>
              </a:rPr>
              <a:t>);</a:t>
            </a:r>
          </a:p>
          <a:p>
            <a:pPr>
              <a:buFont typeface="Monotype Sorts" pitchFamily="2" charset="2"/>
              <a:buNone/>
              <a:defRPr/>
            </a:pPr>
            <a:r>
              <a:rPr lang="en-GB" altLang="fr-FR" sz="2000" dirty="0">
                <a:latin typeface="Arial" panose="020B0604020202020204" pitchFamily="34" charset="0"/>
              </a:rPr>
              <a:t>	</a:t>
            </a:r>
          </a:p>
          <a:p>
            <a:pPr>
              <a:defRPr/>
            </a:pPr>
            <a:endParaRPr lang="en-GB" altLang="fr-FR" sz="2400" dirty="0"/>
          </a:p>
        </p:txBody>
      </p:sp>
      <p:sp>
        <p:nvSpPr>
          <p:cNvPr id="192516" name="Rectangle 4"/>
          <p:cNvSpPr>
            <a:spLocks noGrp="1" noChangeArrowheads="1"/>
          </p:cNvSpPr>
          <p:nvPr>
            <p:ph type="body" sz="half" idx="2"/>
          </p:nvPr>
        </p:nvSpPr>
        <p:spPr/>
        <p:txBody>
          <a:bodyPr/>
          <a:lstStyle/>
          <a:p>
            <a:pPr>
              <a:buFont typeface="Monotype Sorts" pitchFamily="2" charset="2"/>
              <a:buNone/>
              <a:defRPr/>
            </a:pPr>
            <a:r>
              <a:rPr lang="en-GB" altLang="fr-FR" sz="2000" dirty="0">
                <a:solidFill>
                  <a:schemeClr val="tx2">
                    <a:lumMod val="75000"/>
                  </a:schemeClr>
                </a:solidFill>
                <a:latin typeface="Arial" panose="020B0604020202020204" pitchFamily="34" charset="0"/>
              </a:rPr>
              <a:t>/*Shared variables*/</a:t>
            </a:r>
          </a:p>
          <a:p>
            <a:pPr>
              <a:buFont typeface="Monotype Sorts" pitchFamily="2" charset="2"/>
              <a:buNone/>
              <a:defRPr/>
            </a:pPr>
            <a:endParaRPr lang="en-GB" altLang="fr-FR" sz="2000" dirty="0">
              <a:latin typeface="Arial" panose="020B0604020202020204" pitchFamily="34" charset="0"/>
            </a:endParaRPr>
          </a:p>
          <a:p>
            <a:pPr>
              <a:buFont typeface="Monotype Sorts" pitchFamily="2" charset="2"/>
              <a:buNone/>
              <a:defRPr/>
            </a:pPr>
            <a:endParaRPr lang="en-GB" altLang="fr-FR" sz="2000" dirty="0">
              <a:latin typeface="Arial" panose="020B0604020202020204" pitchFamily="34" charset="0"/>
            </a:endParaRPr>
          </a:p>
          <a:p>
            <a:pPr>
              <a:buFont typeface="Monotype Sorts" pitchFamily="2" charset="2"/>
              <a:buNone/>
              <a:defRPr/>
            </a:pPr>
            <a:r>
              <a:rPr lang="en-GB" altLang="fr-FR" sz="2000" dirty="0">
                <a:latin typeface="Arial" panose="020B0604020202020204" pitchFamily="34" charset="0"/>
              </a:rPr>
              <a:t> </a:t>
            </a:r>
          </a:p>
          <a:p>
            <a:pPr>
              <a:buFont typeface="Monotype Sorts" pitchFamily="2" charset="2"/>
              <a:buNone/>
              <a:defRPr/>
            </a:pPr>
            <a:r>
              <a:rPr lang="en-GB" altLang="fr-FR" sz="2000" dirty="0">
                <a:solidFill>
                  <a:srgbClr val="FFC000"/>
                </a:solidFill>
                <a:latin typeface="Arial" panose="020B0604020202020204" pitchFamily="34" charset="0"/>
              </a:rPr>
              <a:t>while (lock) {NULL};</a:t>
            </a:r>
          </a:p>
          <a:p>
            <a:pPr>
              <a:buFont typeface="Monotype Sorts" pitchFamily="2" charset="2"/>
              <a:buNone/>
              <a:defRPr/>
            </a:pPr>
            <a:r>
              <a:rPr lang="en-GB" altLang="fr-FR" sz="2000" dirty="0">
                <a:solidFill>
                  <a:srgbClr val="FFC000"/>
                </a:solidFill>
                <a:latin typeface="Arial" panose="020B0604020202020204" pitchFamily="34" charset="0"/>
              </a:rPr>
              <a:t>	lock = TRUE;</a:t>
            </a:r>
          </a:p>
          <a:p>
            <a:pPr>
              <a:buFont typeface="Monotype Sorts" pitchFamily="2" charset="2"/>
              <a:buNone/>
              <a:defRPr/>
            </a:pPr>
            <a:r>
              <a:rPr lang="en-GB" altLang="fr-FR" sz="2000" dirty="0">
                <a:solidFill>
                  <a:srgbClr val="FFC000"/>
                </a:solidFill>
                <a:latin typeface="Arial" panose="020B0604020202020204" pitchFamily="34" charset="0"/>
              </a:rPr>
              <a:t>		eat(</a:t>
            </a:r>
            <a:r>
              <a:rPr lang="en-GB" altLang="fr-FR" sz="2000" dirty="0" err="1">
                <a:solidFill>
                  <a:srgbClr val="FFC000"/>
                </a:solidFill>
                <a:latin typeface="Arial" panose="020B0604020202020204" pitchFamily="34" charset="0"/>
              </a:rPr>
              <a:t>Ice_cream</a:t>
            </a:r>
            <a:r>
              <a:rPr lang="en-GB" altLang="fr-FR" sz="2000" dirty="0">
                <a:solidFill>
                  <a:srgbClr val="FFC000"/>
                </a:solidFill>
                <a:latin typeface="Arial" panose="020B0604020202020204" pitchFamily="34" charset="0"/>
              </a:rPr>
              <a:t>);</a:t>
            </a:r>
          </a:p>
          <a:p>
            <a:pPr>
              <a:buFont typeface="Monotype Sorts" pitchFamily="2" charset="2"/>
              <a:buNone/>
              <a:defRPr/>
            </a:pPr>
            <a:r>
              <a:rPr lang="en-GB" altLang="fr-FR" sz="2000" dirty="0">
                <a:latin typeface="Arial" panose="020B0604020202020204" pitchFamily="34" charset="0"/>
              </a:rPr>
              <a:t>	</a:t>
            </a:r>
          </a:p>
          <a:p>
            <a:pPr>
              <a:defRPr/>
            </a:pPr>
            <a:endParaRPr lang="en-GB" altLang="fr-FR" sz="2400" dirty="0"/>
          </a:p>
        </p:txBody>
      </p:sp>
      <p:sp>
        <p:nvSpPr>
          <p:cNvPr id="192517" name="AutoShape 5"/>
          <p:cNvSpPr>
            <a:spLocks noChangeArrowheads="1"/>
          </p:cNvSpPr>
          <p:nvPr/>
        </p:nvSpPr>
        <p:spPr bwMode="auto">
          <a:xfrm>
            <a:off x="3733800" y="3352800"/>
            <a:ext cx="685800" cy="457200"/>
          </a:xfrm>
          <a:prstGeom prst="irregularSeal1">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ct val="20000"/>
              </a:spcBef>
              <a:buClr>
                <a:schemeClr val="folHlink"/>
              </a:buClr>
              <a:buSzPct val="75000"/>
              <a:buFont typeface="Monotype Sorts" pitchFamily="2" charset="2"/>
              <a:buNone/>
              <a:defRPr/>
            </a:pPr>
            <a:endParaRPr lang="fr-BE">
              <a:effectLst>
                <a:outerShdw blurRad="38100" dist="38100" dir="2700000" algn="tl">
                  <a:srgbClr val="000000">
                    <a:alpha val="43137"/>
                  </a:srgbClr>
                </a:outerShdw>
              </a:effectLst>
            </a:endParaRPr>
          </a:p>
        </p:txBody>
      </p:sp>
      <p:sp>
        <p:nvSpPr>
          <p:cNvPr id="192519" name="Text Box 7"/>
          <p:cNvSpPr txBox="1">
            <a:spLocks noChangeArrowheads="1"/>
          </p:cNvSpPr>
          <p:nvPr/>
        </p:nvSpPr>
        <p:spPr bwMode="auto">
          <a:xfrm rot="-5336490">
            <a:off x="3490913" y="3290887"/>
            <a:ext cx="1187450"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ctr">
              <a:spcBef>
                <a:spcPct val="20000"/>
              </a:spcBef>
              <a:buClr>
                <a:schemeClr val="folHlink"/>
              </a:buClr>
              <a:buSzPct val="75000"/>
              <a:buFont typeface="Monotype Sorts" pitchFamily="2" charset="2"/>
              <a:buNone/>
              <a:defRPr/>
            </a:pPr>
            <a:r>
              <a:rPr lang="en-GB" altLang="fr-FR">
                <a:effectLst>
                  <a:outerShdw blurRad="38100" dist="38100" dir="2700000" algn="tl">
                    <a:srgbClr val="000000"/>
                  </a:outerShdw>
                </a:effectLst>
              </a:rPr>
              <a:t>Interrupt</a:t>
            </a:r>
          </a:p>
        </p:txBody>
      </p:sp>
    </p:spTree>
    <p:extLst>
      <p:ext uri="{BB962C8B-B14F-4D97-AF65-F5344CB8AC3E}">
        <p14:creationId xmlns:p14="http://schemas.microsoft.com/office/powerpoint/2010/main" val="1863050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2514"/>
                                        </p:tgtEl>
                                        <p:attrNameLst>
                                          <p:attrName>style.visibility</p:attrName>
                                        </p:attrNameLst>
                                      </p:cBhvr>
                                      <p:to>
                                        <p:strVal val="visible"/>
                                      </p:to>
                                    </p:set>
                                    <p:anim calcmode="lin" valueType="num">
                                      <p:cBhvr additive="base">
                                        <p:cTn id="7" dur="500" fill="hold"/>
                                        <p:tgtEl>
                                          <p:spTgt spid="192514"/>
                                        </p:tgtEl>
                                        <p:attrNameLst>
                                          <p:attrName>ppt_x</p:attrName>
                                        </p:attrNameLst>
                                      </p:cBhvr>
                                      <p:tavLst>
                                        <p:tav tm="0">
                                          <p:val>
                                            <p:strVal val="0-#ppt_w/2"/>
                                          </p:val>
                                        </p:tav>
                                        <p:tav tm="100000">
                                          <p:val>
                                            <p:strVal val="#ppt_x"/>
                                          </p:val>
                                        </p:tav>
                                      </p:tavLst>
                                    </p:anim>
                                    <p:anim calcmode="lin" valueType="num">
                                      <p:cBhvr additive="base">
                                        <p:cTn id="8" dur="500" fill="hold"/>
                                        <p:tgtEl>
                                          <p:spTgt spid="1925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2515">
                                            <p:txEl>
                                              <p:pRg st="0" end="0"/>
                                            </p:txEl>
                                          </p:spTgt>
                                        </p:tgtEl>
                                        <p:attrNameLst>
                                          <p:attrName>style.visibility</p:attrName>
                                        </p:attrNameLst>
                                      </p:cBhvr>
                                      <p:to>
                                        <p:strVal val="visible"/>
                                      </p:to>
                                    </p:set>
                                    <p:anim calcmode="lin" valueType="num">
                                      <p:cBhvr additive="base">
                                        <p:cTn id="12" dur="500" fill="hold"/>
                                        <p:tgtEl>
                                          <p:spTgt spid="19251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92515">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92515">
                                            <p:txEl>
                                              <p:pRg st="1" end="1"/>
                                            </p:txEl>
                                          </p:spTgt>
                                        </p:tgtEl>
                                        <p:attrNameLst>
                                          <p:attrName>style.visibility</p:attrName>
                                        </p:attrNameLst>
                                      </p:cBhvr>
                                      <p:to>
                                        <p:strVal val="visible"/>
                                      </p:to>
                                    </p:set>
                                    <p:anim calcmode="lin" valueType="num">
                                      <p:cBhvr additive="base">
                                        <p:cTn id="17" dur="500" fill="hold"/>
                                        <p:tgtEl>
                                          <p:spTgt spid="192515">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2515">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92515">
                                            <p:txEl>
                                              <p:pRg st="3" end="3"/>
                                            </p:txEl>
                                          </p:spTgt>
                                        </p:tgtEl>
                                        <p:attrNameLst>
                                          <p:attrName>style.visibility</p:attrName>
                                        </p:attrNameLst>
                                      </p:cBhvr>
                                      <p:to>
                                        <p:strVal val="visible"/>
                                      </p:to>
                                    </p:set>
                                    <p:anim calcmode="lin" valueType="num">
                                      <p:cBhvr additive="base">
                                        <p:cTn id="22" dur="500" fill="hold"/>
                                        <p:tgtEl>
                                          <p:spTgt spid="19251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92515">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92515">
                                            <p:txEl>
                                              <p:pRg st="4" end="4"/>
                                            </p:txEl>
                                          </p:spTgt>
                                        </p:tgtEl>
                                        <p:attrNameLst>
                                          <p:attrName>style.visibility</p:attrName>
                                        </p:attrNameLst>
                                      </p:cBhvr>
                                      <p:to>
                                        <p:strVal val="visible"/>
                                      </p:to>
                                    </p:set>
                                    <p:anim calcmode="lin" valueType="num">
                                      <p:cBhvr additive="base">
                                        <p:cTn id="27" dur="500" fill="hold"/>
                                        <p:tgtEl>
                                          <p:spTgt spid="19251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92515">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92515">
                                            <p:txEl>
                                              <p:pRg st="7" end="7"/>
                                            </p:txEl>
                                          </p:spTgt>
                                        </p:tgtEl>
                                        <p:attrNameLst>
                                          <p:attrName>style.visibility</p:attrName>
                                        </p:attrNameLst>
                                      </p:cBhvr>
                                      <p:to>
                                        <p:strVal val="visible"/>
                                      </p:to>
                                    </p:set>
                                    <p:anim calcmode="lin" valueType="num">
                                      <p:cBhvr additive="base">
                                        <p:cTn id="32" dur="500" fill="hold"/>
                                        <p:tgtEl>
                                          <p:spTgt spid="192515">
                                            <p:txEl>
                                              <p:pRg st="7" end="7"/>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92515">
                                            <p:txEl>
                                              <p:pRg st="7" end="7"/>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92515">
                                            <p:txEl>
                                              <p:pRg st="8" end="8"/>
                                            </p:txEl>
                                          </p:spTgt>
                                        </p:tgtEl>
                                        <p:attrNameLst>
                                          <p:attrName>style.visibility</p:attrName>
                                        </p:attrNameLst>
                                      </p:cBhvr>
                                      <p:to>
                                        <p:strVal val="visible"/>
                                      </p:to>
                                    </p:set>
                                    <p:anim calcmode="lin" valueType="num">
                                      <p:cBhvr additive="base">
                                        <p:cTn id="37" dur="500" fill="hold"/>
                                        <p:tgtEl>
                                          <p:spTgt spid="192515">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2515">
                                            <p:txEl>
                                              <p:pRg st="8" end="8"/>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92515">
                                            <p:txEl>
                                              <p:pRg st="9" end="9"/>
                                            </p:txEl>
                                          </p:spTgt>
                                        </p:tgtEl>
                                        <p:attrNameLst>
                                          <p:attrName>style.visibility</p:attrName>
                                        </p:attrNameLst>
                                      </p:cBhvr>
                                      <p:to>
                                        <p:strVal val="visible"/>
                                      </p:to>
                                    </p:set>
                                    <p:anim calcmode="lin" valueType="num">
                                      <p:cBhvr additive="base">
                                        <p:cTn id="42" dur="500" fill="hold"/>
                                        <p:tgtEl>
                                          <p:spTgt spid="192515">
                                            <p:txEl>
                                              <p:pRg st="9" end="9"/>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92515">
                                            <p:txEl>
                                              <p:pRg st="9" end="9"/>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19" presetClass="entr" presetSubtype="10" fill="hold" nodeType="afterEffect">
                                  <p:stCondLst>
                                    <p:cond delay="0"/>
                                  </p:stCondLst>
                                  <p:childTnLst>
                                    <p:set>
                                      <p:cBhvr>
                                        <p:cTn id="46" dur="1" fill="hold">
                                          <p:stCondLst>
                                            <p:cond delay="0"/>
                                          </p:stCondLst>
                                        </p:cTn>
                                        <p:tgtEl>
                                          <p:spTgt spid="192517"/>
                                        </p:tgtEl>
                                        <p:attrNameLst>
                                          <p:attrName>style.visibility</p:attrName>
                                        </p:attrNameLst>
                                      </p:cBhvr>
                                      <p:to>
                                        <p:strVal val="visible"/>
                                      </p:to>
                                    </p:set>
                                    <p:anim calcmode="lin" valueType="num">
                                      <p:cBhvr>
                                        <p:cTn id="47" dur="5000" fill="hold"/>
                                        <p:tgtEl>
                                          <p:spTgt spid="192517"/>
                                        </p:tgtEl>
                                        <p:attrNameLst>
                                          <p:attrName>ppt_w</p:attrName>
                                        </p:attrNameLst>
                                      </p:cBhvr>
                                      <p:tavLst>
                                        <p:tav tm="0" fmla="#ppt_w*sin(2.5*pi*$)">
                                          <p:val>
                                            <p:fltVal val="0"/>
                                          </p:val>
                                        </p:tav>
                                        <p:tav tm="100000">
                                          <p:val>
                                            <p:fltVal val="1"/>
                                          </p:val>
                                        </p:tav>
                                      </p:tavLst>
                                    </p:anim>
                                    <p:anim calcmode="lin" valueType="num">
                                      <p:cBhvr>
                                        <p:cTn id="48" dur="5000" fill="hold"/>
                                        <p:tgtEl>
                                          <p:spTgt spid="192517"/>
                                        </p:tgtEl>
                                        <p:attrNameLst>
                                          <p:attrName>ppt_h</p:attrName>
                                        </p:attrNameLst>
                                      </p:cBhvr>
                                      <p:tavLst>
                                        <p:tav tm="0">
                                          <p:val>
                                            <p:strVal val="#ppt_h"/>
                                          </p:val>
                                        </p:tav>
                                        <p:tav tm="100000">
                                          <p:val>
                                            <p:strVal val="#ppt_h"/>
                                          </p:val>
                                        </p:tav>
                                      </p:tavLst>
                                    </p:anim>
                                  </p:childTnLst>
                                </p:cTn>
                              </p:par>
                            </p:childTnLst>
                          </p:cTn>
                        </p:par>
                        <p:par>
                          <p:cTn id="49" fill="hold" nodeType="afterGroup">
                            <p:stCondLst>
                              <p:cond delay="9000"/>
                            </p:stCondLst>
                            <p:childTnLst>
                              <p:par>
                                <p:cTn id="50" presetID="9" presetClass="entr" presetSubtype="0" fill="hold" grpId="0" nodeType="afterEffect">
                                  <p:stCondLst>
                                    <p:cond delay="0"/>
                                  </p:stCondLst>
                                  <p:childTnLst>
                                    <p:set>
                                      <p:cBhvr>
                                        <p:cTn id="51" dur="1" fill="hold">
                                          <p:stCondLst>
                                            <p:cond delay="0"/>
                                          </p:stCondLst>
                                        </p:cTn>
                                        <p:tgtEl>
                                          <p:spTgt spid="192519"/>
                                        </p:tgtEl>
                                        <p:attrNameLst>
                                          <p:attrName>style.visibility</p:attrName>
                                        </p:attrNameLst>
                                      </p:cBhvr>
                                      <p:to>
                                        <p:strVal val="visible"/>
                                      </p:to>
                                    </p:set>
                                    <p:animEffect transition="in" filter="dissolve">
                                      <p:cBhvr>
                                        <p:cTn id="52" dur="500"/>
                                        <p:tgtEl>
                                          <p:spTgt spid="192519"/>
                                        </p:tgtEl>
                                      </p:cBhvr>
                                    </p:animEffect>
                                  </p:childTnLst>
                                </p:cTn>
                              </p:par>
                            </p:childTnLst>
                          </p:cTn>
                        </p:par>
                        <p:par>
                          <p:cTn id="53" fill="hold" nodeType="afterGroup">
                            <p:stCondLst>
                              <p:cond delay="9500"/>
                            </p:stCondLst>
                            <p:childTnLst>
                              <p:par>
                                <p:cTn id="54" presetID="2" presetClass="entr" presetSubtype="2" fill="hold" grpId="0" nodeType="afterEffect">
                                  <p:stCondLst>
                                    <p:cond delay="0"/>
                                  </p:stCondLst>
                                  <p:childTnLst>
                                    <p:set>
                                      <p:cBhvr>
                                        <p:cTn id="55" dur="1" fill="hold">
                                          <p:stCondLst>
                                            <p:cond delay="0"/>
                                          </p:stCondLst>
                                        </p:cTn>
                                        <p:tgtEl>
                                          <p:spTgt spid="192516">
                                            <p:txEl>
                                              <p:pRg st="0" end="0"/>
                                            </p:txEl>
                                          </p:spTgt>
                                        </p:tgtEl>
                                        <p:attrNameLst>
                                          <p:attrName>style.visibility</p:attrName>
                                        </p:attrNameLst>
                                      </p:cBhvr>
                                      <p:to>
                                        <p:strVal val="visible"/>
                                      </p:to>
                                    </p:set>
                                    <p:anim calcmode="lin" valueType="num">
                                      <p:cBhvr additive="base">
                                        <p:cTn id="56" dur="500" fill="hold"/>
                                        <p:tgtEl>
                                          <p:spTgt spid="192516">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192516">
                                            <p:txEl>
                                              <p:pRg st="0" end="0"/>
                                            </p:txEl>
                                          </p:spTgt>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10000"/>
                            </p:stCondLst>
                            <p:childTnLst>
                              <p:par>
                                <p:cTn id="59" presetID="2" presetClass="entr" presetSubtype="2" fill="hold" grpId="0" nodeType="afterEffect">
                                  <p:stCondLst>
                                    <p:cond delay="0"/>
                                  </p:stCondLst>
                                  <p:childTnLst>
                                    <p:set>
                                      <p:cBhvr>
                                        <p:cTn id="60" dur="1" fill="hold">
                                          <p:stCondLst>
                                            <p:cond delay="0"/>
                                          </p:stCondLst>
                                        </p:cTn>
                                        <p:tgtEl>
                                          <p:spTgt spid="192516">
                                            <p:txEl>
                                              <p:pRg st="3" end="3"/>
                                            </p:txEl>
                                          </p:spTgt>
                                        </p:tgtEl>
                                        <p:attrNameLst>
                                          <p:attrName>style.visibility</p:attrName>
                                        </p:attrNameLst>
                                      </p:cBhvr>
                                      <p:to>
                                        <p:strVal val="visible"/>
                                      </p:to>
                                    </p:set>
                                    <p:anim calcmode="lin" valueType="num">
                                      <p:cBhvr additive="base">
                                        <p:cTn id="61" dur="500" fill="hold"/>
                                        <p:tgtEl>
                                          <p:spTgt spid="192516">
                                            <p:txEl>
                                              <p:pRg st="3" end="3"/>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92516">
                                            <p:txEl>
                                              <p:pRg st="3" end="3"/>
                                            </p:txEl>
                                          </p:spTgt>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10500"/>
                            </p:stCondLst>
                            <p:childTnLst>
                              <p:par>
                                <p:cTn id="64" presetID="2" presetClass="entr" presetSubtype="2" fill="hold" grpId="0" nodeType="afterEffect">
                                  <p:stCondLst>
                                    <p:cond delay="0"/>
                                  </p:stCondLst>
                                  <p:childTnLst>
                                    <p:set>
                                      <p:cBhvr>
                                        <p:cTn id="65" dur="1" fill="hold">
                                          <p:stCondLst>
                                            <p:cond delay="0"/>
                                          </p:stCondLst>
                                        </p:cTn>
                                        <p:tgtEl>
                                          <p:spTgt spid="192516">
                                            <p:txEl>
                                              <p:pRg st="4" end="4"/>
                                            </p:txEl>
                                          </p:spTgt>
                                        </p:tgtEl>
                                        <p:attrNameLst>
                                          <p:attrName>style.visibility</p:attrName>
                                        </p:attrNameLst>
                                      </p:cBhvr>
                                      <p:to>
                                        <p:strVal val="visible"/>
                                      </p:to>
                                    </p:set>
                                    <p:anim calcmode="lin" valueType="num">
                                      <p:cBhvr additive="base">
                                        <p:cTn id="66" dur="500" fill="hold"/>
                                        <p:tgtEl>
                                          <p:spTgt spid="192516">
                                            <p:txEl>
                                              <p:pRg st="4" end="4"/>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192516">
                                            <p:txEl>
                                              <p:pRg st="4" end="4"/>
                                            </p:txEl>
                                          </p:spTgt>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11000"/>
                            </p:stCondLst>
                            <p:childTnLst>
                              <p:par>
                                <p:cTn id="69" presetID="2" presetClass="entr" presetSubtype="2" fill="hold" grpId="0" nodeType="afterEffect">
                                  <p:stCondLst>
                                    <p:cond delay="0"/>
                                  </p:stCondLst>
                                  <p:childTnLst>
                                    <p:set>
                                      <p:cBhvr>
                                        <p:cTn id="70" dur="1" fill="hold">
                                          <p:stCondLst>
                                            <p:cond delay="0"/>
                                          </p:stCondLst>
                                        </p:cTn>
                                        <p:tgtEl>
                                          <p:spTgt spid="192516">
                                            <p:txEl>
                                              <p:pRg st="5" end="5"/>
                                            </p:txEl>
                                          </p:spTgt>
                                        </p:tgtEl>
                                        <p:attrNameLst>
                                          <p:attrName>style.visibility</p:attrName>
                                        </p:attrNameLst>
                                      </p:cBhvr>
                                      <p:to>
                                        <p:strVal val="visible"/>
                                      </p:to>
                                    </p:set>
                                    <p:anim calcmode="lin" valueType="num">
                                      <p:cBhvr additive="base">
                                        <p:cTn id="71" dur="500" fill="hold"/>
                                        <p:tgtEl>
                                          <p:spTgt spid="192516">
                                            <p:txEl>
                                              <p:pRg st="5" end="5"/>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92516">
                                            <p:txEl>
                                              <p:pRg st="5" end="5"/>
                                            </p:txEl>
                                          </p:spTgt>
                                        </p:tgtEl>
                                        <p:attrNameLst>
                                          <p:attrName>ppt_y</p:attrName>
                                        </p:attrNameLst>
                                      </p:cBhvr>
                                      <p:tavLst>
                                        <p:tav tm="0">
                                          <p:val>
                                            <p:strVal val="#ppt_y"/>
                                          </p:val>
                                        </p:tav>
                                        <p:tav tm="100000">
                                          <p:val>
                                            <p:strVal val="#ppt_y"/>
                                          </p:val>
                                        </p:tav>
                                      </p:tavLst>
                                    </p:anim>
                                  </p:childTnLst>
                                </p:cTn>
                              </p:par>
                            </p:childTnLst>
                          </p:cTn>
                        </p:par>
                        <p:par>
                          <p:cTn id="73" fill="hold" nodeType="afterGroup">
                            <p:stCondLst>
                              <p:cond delay="11500"/>
                            </p:stCondLst>
                            <p:childTnLst>
                              <p:par>
                                <p:cTn id="74" presetID="2" presetClass="entr" presetSubtype="2" fill="hold" grpId="0" nodeType="afterEffect">
                                  <p:stCondLst>
                                    <p:cond delay="0"/>
                                  </p:stCondLst>
                                  <p:childTnLst>
                                    <p:set>
                                      <p:cBhvr>
                                        <p:cTn id="75" dur="1" fill="hold">
                                          <p:stCondLst>
                                            <p:cond delay="0"/>
                                          </p:stCondLst>
                                        </p:cTn>
                                        <p:tgtEl>
                                          <p:spTgt spid="192516">
                                            <p:txEl>
                                              <p:pRg st="6" end="6"/>
                                            </p:txEl>
                                          </p:spTgt>
                                        </p:tgtEl>
                                        <p:attrNameLst>
                                          <p:attrName>style.visibility</p:attrName>
                                        </p:attrNameLst>
                                      </p:cBhvr>
                                      <p:to>
                                        <p:strVal val="visible"/>
                                      </p:to>
                                    </p:set>
                                    <p:anim calcmode="lin" valueType="num">
                                      <p:cBhvr additive="base">
                                        <p:cTn id="76" dur="500" fill="hold"/>
                                        <p:tgtEl>
                                          <p:spTgt spid="192516">
                                            <p:txEl>
                                              <p:pRg st="6" end="6"/>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192516">
                                            <p:txEl>
                                              <p:pRg st="6" end="6"/>
                                            </p:txEl>
                                          </p:spTgt>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12000"/>
                            </p:stCondLst>
                            <p:childTnLst>
                              <p:par>
                                <p:cTn id="79" presetID="2" presetClass="entr" presetSubtype="2" fill="hold" grpId="0" nodeType="afterEffect">
                                  <p:stCondLst>
                                    <p:cond delay="0"/>
                                  </p:stCondLst>
                                  <p:childTnLst>
                                    <p:set>
                                      <p:cBhvr>
                                        <p:cTn id="80" dur="1" fill="hold">
                                          <p:stCondLst>
                                            <p:cond delay="0"/>
                                          </p:stCondLst>
                                        </p:cTn>
                                        <p:tgtEl>
                                          <p:spTgt spid="192516">
                                            <p:txEl>
                                              <p:pRg st="7" end="7"/>
                                            </p:txEl>
                                          </p:spTgt>
                                        </p:tgtEl>
                                        <p:attrNameLst>
                                          <p:attrName>style.visibility</p:attrName>
                                        </p:attrNameLst>
                                      </p:cBhvr>
                                      <p:to>
                                        <p:strVal val="visible"/>
                                      </p:to>
                                    </p:set>
                                    <p:anim calcmode="lin" valueType="num">
                                      <p:cBhvr additive="base">
                                        <p:cTn id="81" dur="500" fill="hold"/>
                                        <p:tgtEl>
                                          <p:spTgt spid="192516">
                                            <p:txEl>
                                              <p:pRg st="7" end="7"/>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19251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autoUpdateAnimBg="0"/>
      <p:bldP spid="192515" grpId="0" build="p" autoUpdateAnimBg="0" advAuto="0"/>
      <p:bldP spid="192516" grpId="0" build="p" autoUpdateAnimBg="0" advAuto="0"/>
      <p:bldP spid="19251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Espace réservé du pied de page 5"/>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27651" name="Espace réservé du numéro de diapositive 6"/>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29747DEB-93A2-44F5-A6AF-83E2BD1759C5}" type="slidenum">
              <a:rPr kumimoji="0" lang="en-US" altLang="fr-FR" sz="1400" smtClean="0">
                <a:latin typeface="Times New Roman" panose="02020603050405020304" pitchFamily="18" charset="0"/>
              </a:rPr>
              <a:pPr>
                <a:spcBef>
                  <a:spcPct val="50000"/>
                </a:spcBef>
                <a:buClrTx/>
                <a:buSzTx/>
                <a:buFontTx/>
                <a:buNone/>
              </a:pPr>
              <a:t>6</a:t>
            </a:fld>
            <a:endParaRPr kumimoji="0" lang="en-US" altLang="fr-FR" sz="1400">
              <a:latin typeface="Times New Roman" panose="02020603050405020304" pitchFamily="18" charset="0"/>
            </a:endParaRPr>
          </a:p>
        </p:txBody>
      </p:sp>
      <p:sp>
        <p:nvSpPr>
          <p:cNvPr id="193538" name="Rectangle 2"/>
          <p:cNvSpPr>
            <a:spLocks noGrp="1" noChangeArrowheads="1"/>
          </p:cNvSpPr>
          <p:nvPr>
            <p:ph type="title"/>
          </p:nvPr>
        </p:nvSpPr>
        <p:spPr/>
        <p:txBody>
          <a:bodyPr/>
          <a:lstStyle/>
          <a:p>
            <a:pPr>
              <a:defRPr/>
            </a:pPr>
            <a:r>
              <a:rPr lang="en-GB" altLang="fr-FR"/>
              <a:t>Strict alternation.</a:t>
            </a:r>
          </a:p>
        </p:txBody>
      </p:sp>
      <p:sp>
        <p:nvSpPr>
          <p:cNvPr id="193539" name="Rectangle 3"/>
          <p:cNvSpPr>
            <a:spLocks noGrp="1" noChangeArrowheads="1"/>
          </p:cNvSpPr>
          <p:nvPr>
            <p:ph type="body" sz="half" idx="1"/>
          </p:nvPr>
        </p:nvSpPr>
        <p:spPr/>
        <p:txBody>
          <a:bodyPr/>
          <a:lstStyle/>
          <a:p>
            <a:pPr>
              <a:buFont typeface="Monotype Sorts" pitchFamily="2" charset="2"/>
              <a:buNone/>
              <a:defRPr/>
            </a:pPr>
            <a:r>
              <a:rPr lang="en-GB" altLang="fr-FR" sz="2000" dirty="0">
                <a:solidFill>
                  <a:schemeClr val="tx2">
                    <a:lumMod val="75000"/>
                  </a:schemeClr>
                </a:solidFill>
                <a:latin typeface="Arial" panose="020B0604020202020204" pitchFamily="34" charset="0"/>
              </a:rPr>
              <a:t>dcl shared turn;</a:t>
            </a:r>
          </a:p>
          <a:p>
            <a:pPr>
              <a:buFont typeface="Monotype Sorts" pitchFamily="2" charset="2"/>
              <a:buNone/>
              <a:defRPr/>
            </a:pPr>
            <a:r>
              <a:rPr lang="en-GB" altLang="fr-FR" sz="2000" dirty="0">
                <a:solidFill>
                  <a:schemeClr val="tx2">
                    <a:lumMod val="75000"/>
                  </a:schemeClr>
                </a:solidFill>
                <a:latin typeface="Arial" panose="020B0604020202020204" pitchFamily="34" charset="0"/>
              </a:rPr>
              <a:t>dcl shared </a:t>
            </a:r>
            <a:r>
              <a:rPr lang="en-GB" altLang="fr-FR" sz="2000" dirty="0" err="1">
                <a:solidFill>
                  <a:schemeClr val="tx2">
                    <a:lumMod val="75000"/>
                  </a:schemeClr>
                </a:solidFill>
                <a:latin typeface="Arial" panose="020B0604020202020204" pitchFamily="34" charset="0"/>
              </a:rPr>
              <a:t>Ice_cream</a:t>
            </a:r>
            <a:r>
              <a:rPr lang="en-GB" altLang="fr-FR" sz="2000" dirty="0">
                <a:solidFill>
                  <a:schemeClr val="tx2">
                    <a:lumMod val="75000"/>
                  </a:schemeClr>
                </a:solidFill>
                <a:latin typeface="Arial" panose="020B0604020202020204" pitchFamily="34" charset="0"/>
              </a:rPr>
              <a:t>;</a:t>
            </a:r>
          </a:p>
          <a:p>
            <a:pPr>
              <a:buFont typeface="Monotype Sorts" pitchFamily="2" charset="2"/>
              <a:buNone/>
              <a:defRPr/>
            </a:pPr>
            <a:endParaRPr lang="en-GB" altLang="fr-FR" sz="2000" dirty="0">
              <a:solidFill>
                <a:schemeClr val="tx2">
                  <a:lumMod val="75000"/>
                </a:schemeClr>
              </a:solidFill>
              <a:latin typeface="Arial" panose="020B0604020202020204" pitchFamily="34" charset="0"/>
            </a:endParaRPr>
          </a:p>
          <a:p>
            <a:pPr>
              <a:buNone/>
              <a:defRPr/>
            </a:pPr>
            <a:r>
              <a:rPr lang="en-GB" altLang="fr-FR" sz="2000" dirty="0">
                <a:latin typeface="Arial" panose="020B0604020202020204" pitchFamily="34" charset="0"/>
              </a:rPr>
              <a:t>while (turn != 0) {NULL};</a:t>
            </a:r>
          </a:p>
          <a:p>
            <a:pPr>
              <a:buFont typeface="Monotype Sorts" pitchFamily="2" charset="2"/>
              <a:buNone/>
              <a:defRPr/>
            </a:pPr>
            <a:r>
              <a:rPr lang="en-GB" altLang="fr-FR" sz="2000" dirty="0">
                <a:latin typeface="Arial" panose="020B0604020202020204" pitchFamily="34" charset="0"/>
              </a:rPr>
              <a:t>	eat(</a:t>
            </a:r>
            <a:r>
              <a:rPr lang="en-GB" altLang="fr-FR" sz="2000" dirty="0" err="1">
                <a:latin typeface="Arial" panose="020B0604020202020204" pitchFamily="34" charset="0"/>
              </a:rPr>
              <a:t>Ice_cream</a:t>
            </a:r>
            <a:r>
              <a:rPr lang="en-GB" altLang="fr-FR" sz="2000" dirty="0">
                <a:latin typeface="Arial" panose="020B0604020202020204" pitchFamily="34" charset="0"/>
              </a:rPr>
              <a:t>);</a:t>
            </a:r>
          </a:p>
          <a:p>
            <a:pPr>
              <a:buFont typeface="Monotype Sorts" pitchFamily="2" charset="2"/>
              <a:buNone/>
              <a:defRPr/>
            </a:pPr>
            <a:r>
              <a:rPr lang="en-GB" altLang="fr-FR" sz="2000" dirty="0">
                <a:latin typeface="Arial" panose="020B0604020202020204" pitchFamily="34" charset="0"/>
              </a:rPr>
              <a:t>	turn=1;</a:t>
            </a:r>
          </a:p>
          <a:p>
            <a:pPr>
              <a:buFont typeface="Monotype Sorts" pitchFamily="2" charset="2"/>
              <a:buNone/>
              <a:defRPr/>
            </a:pPr>
            <a:r>
              <a:rPr lang="en-GB" altLang="fr-FR" sz="2000" dirty="0">
                <a:latin typeface="Arial" panose="020B0604020202020204" pitchFamily="34" charset="0"/>
              </a:rPr>
              <a:t>	</a:t>
            </a:r>
            <a:r>
              <a:rPr lang="en-GB" altLang="fr-FR" sz="2000" dirty="0" err="1">
                <a:latin typeface="Arial" panose="020B0604020202020204" pitchFamily="34" charset="0"/>
              </a:rPr>
              <a:t>wash_up</a:t>
            </a:r>
            <a:r>
              <a:rPr lang="en-GB" altLang="fr-FR" sz="2000" dirty="0">
                <a:latin typeface="Arial" panose="020B0604020202020204" pitchFamily="34" charset="0"/>
              </a:rPr>
              <a:t>;</a:t>
            </a:r>
          </a:p>
          <a:p>
            <a:pPr>
              <a:buFont typeface="Monotype Sorts" pitchFamily="2" charset="2"/>
              <a:buNone/>
              <a:defRPr/>
            </a:pPr>
            <a:endParaRPr lang="en-GB" altLang="fr-FR" sz="2000" dirty="0">
              <a:latin typeface="Arial" panose="020B0604020202020204" pitchFamily="34" charset="0"/>
            </a:endParaRPr>
          </a:p>
        </p:txBody>
      </p:sp>
      <p:sp>
        <p:nvSpPr>
          <p:cNvPr id="193540" name="Rectangle 4"/>
          <p:cNvSpPr>
            <a:spLocks noGrp="1" noChangeArrowheads="1"/>
          </p:cNvSpPr>
          <p:nvPr>
            <p:ph type="body" sz="half" idx="2"/>
          </p:nvPr>
        </p:nvSpPr>
        <p:spPr/>
        <p:txBody>
          <a:bodyPr/>
          <a:lstStyle/>
          <a:p>
            <a:pPr>
              <a:buFont typeface="Monotype Sorts" pitchFamily="2" charset="2"/>
              <a:buNone/>
              <a:defRPr/>
            </a:pPr>
            <a:r>
              <a:rPr lang="en-GB" altLang="fr-FR" sz="2000" dirty="0">
                <a:solidFill>
                  <a:schemeClr val="tx2">
                    <a:lumMod val="75000"/>
                  </a:schemeClr>
                </a:solidFill>
                <a:latin typeface="Arial" panose="020B0604020202020204" pitchFamily="34" charset="0"/>
              </a:rPr>
              <a:t>/* Shared variables */</a:t>
            </a:r>
          </a:p>
          <a:p>
            <a:pPr>
              <a:buFont typeface="Monotype Sorts" pitchFamily="2" charset="2"/>
              <a:buNone/>
              <a:defRPr/>
            </a:pPr>
            <a:endParaRPr lang="en-GB" altLang="fr-FR" sz="2000" dirty="0">
              <a:latin typeface="Arial" panose="020B0604020202020204" pitchFamily="34" charset="0"/>
            </a:endParaRPr>
          </a:p>
          <a:p>
            <a:pPr>
              <a:buFont typeface="Monotype Sorts" pitchFamily="2" charset="2"/>
              <a:buNone/>
              <a:defRPr/>
            </a:pPr>
            <a:endParaRPr lang="en-GB" altLang="fr-FR" sz="2000" dirty="0">
              <a:latin typeface="Arial" panose="020B0604020202020204" pitchFamily="34" charset="0"/>
            </a:endParaRPr>
          </a:p>
          <a:p>
            <a:pPr>
              <a:buNone/>
              <a:defRPr/>
            </a:pPr>
            <a:r>
              <a:rPr lang="en-GB" altLang="fr-FR" sz="2000" dirty="0">
                <a:solidFill>
                  <a:srgbClr val="FFC000"/>
                </a:solidFill>
                <a:latin typeface="Arial" panose="020B0604020202020204" pitchFamily="34" charset="0"/>
              </a:rPr>
              <a:t>while (turn != 1) {NULL};</a:t>
            </a:r>
          </a:p>
          <a:p>
            <a:pPr>
              <a:buFont typeface="Monotype Sorts" pitchFamily="2" charset="2"/>
              <a:buNone/>
              <a:defRPr/>
            </a:pPr>
            <a:r>
              <a:rPr lang="en-GB" altLang="fr-FR" sz="2000" dirty="0">
                <a:solidFill>
                  <a:srgbClr val="FFC000"/>
                </a:solidFill>
                <a:latin typeface="Arial" panose="020B0604020202020204" pitchFamily="34" charset="0"/>
              </a:rPr>
              <a:t>	eat(</a:t>
            </a:r>
            <a:r>
              <a:rPr lang="en-GB" altLang="fr-FR" sz="2000" dirty="0" err="1">
                <a:solidFill>
                  <a:srgbClr val="FFC000"/>
                </a:solidFill>
                <a:latin typeface="Arial" panose="020B0604020202020204" pitchFamily="34" charset="0"/>
              </a:rPr>
              <a:t>Ice_cream</a:t>
            </a:r>
            <a:r>
              <a:rPr lang="en-GB" altLang="fr-FR" sz="2000" dirty="0">
                <a:solidFill>
                  <a:srgbClr val="FFC000"/>
                </a:solidFill>
                <a:latin typeface="Arial" panose="020B0604020202020204" pitchFamily="34" charset="0"/>
              </a:rPr>
              <a:t>);</a:t>
            </a:r>
          </a:p>
          <a:p>
            <a:pPr>
              <a:buFont typeface="Monotype Sorts" pitchFamily="2" charset="2"/>
              <a:buNone/>
              <a:defRPr/>
            </a:pPr>
            <a:r>
              <a:rPr lang="en-GB" altLang="fr-FR" sz="2000" dirty="0">
                <a:solidFill>
                  <a:srgbClr val="FFC000"/>
                </a:solidFill>
                <a:latin typeface="Arial" panose="020B0604020202020204" pitchFamily="34" charset="0"/>
              </a:rPr>
              <a:t>	turn=0;</a:t>
            </a:r>
          </a:p>
          <a:p>
            <a:pPr>
              <a:buFont typeface="Monotype Sorts" pitchFamily="2" charset="2"/>
              <a:buNone/>
              <a:defRPr/>
            </a:pPr>
            <a:r>
              <a:rPr lang="en-GB" altLang="fr-FR" sz="2000" dirty="0">
                <a:solidFill>
                  <a:srgbClr val="FFC000"/>
                </a:solidFill>
                <a:latin typeface="Arial" panose="020B0604020202020204" pitchFamily="34" charset="0"/>
              </a:rPr>
              <a:t>	</a:t>
            </a:r>
            <a:r>
              <a:rPr lang="en-GB" altLang="fr-FR" sz="2000" dirty="0" err="1">
                <a:solidFill>
                  <a:srgbClr val="FFC000"/>
                </a:solidFill>
                <a:latin typeface="Arial" panose="020B0604020202020204" pitchFamily="34" charset="0"/>
              </a:rPr>
              <a:t>wash_up</a:t>
            </a:r>
            <a:r>
              <a:rPr lang="en-GB" altLang="fr-FR" sz="2000" dirty="0">
                <a:solidFill>
                  <a:srgbClr val="FFC000"/>
                </a:solidFill>
                <a:latin typeface="Arial" panose="020B0604020202020204" pitchFamily="34" charset="0"/>
              </a:rPr>
              <a:t>;</a:t>
            </a:r>
          </a:p>
        </p:txBody>
      </p:sp>
    </p:spTree>
    <p:extLst>
      <p:ext uri="{BB962C8B-B14F-4D97-AF65-F5344CB8AC3E}">
        <p14:creationId xmlns:p14="http://schemas.microsoft.com/office/powerpoint/2010/main" val="2358328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3538"/>
                                        </p:tgtEl>
                                        <p:attrNameLst>
                                          <p:attrName>style.visibility</p:attrName>
                                        </p:attrNameLst>
                                      </p:cBhvr>
                                      <p:to>
                                        <p:strVal val="visible"/>
                                      </p:to>
                                    </p:set>
                                    <p:anim calcmode="lin" valueType="num">
                                      <p:cBhvr additive="base">
                                        <p:cTn id="7" dur="500" fill="hold"/>
                                        <p:tgtEl>
                                          <p:spTgt spid="193538"/>
                                        </p:tgtEl>
                                        <p:attrNameLst>
                                          <p:attrName>ppt_x</p:attrName>
                                        </p:attrNameLst>
                                      </p:cBhvr>
                                      <p:tavLst>
                                        <p:tav tm="0">
                                          <p:val>
                                            <p:strVal val="0-#ppt_w/2"/>
                                          </p:val>
                                        </p:tav>
                                        <p:tav tm="100000">
                                          <p:val>
                                            <p:strVal val="#ppt_x"/>
                                          </p:val>
                                        </p:tav>
                                      </p:tavLst>
                                    </p:anim>
                                    <p:anim calcmode="lin" valueType="num">
                                      <p:cBhvr additive="base">
                                        <p:cTn id="8" dur="500" fill="hold"/>
                                        <p:tgtEl>
                                          <p:spTgt spid="19353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3539">
                                            <p:txEl>
                                              <p:pRg st="0" end="0"/>
                                            </p:txEl>
                                          </p:spTgt>
                                        </p:tgtEl>
                                        <p:attrNameLst>
                                          <p:attrName>style.visibility</p:attrName>
                                        </p:attrNameLst>
                                      </p:cBhvr>
                                      <p:to>
                                        <p:strVal val="visible"/>
                                      </p:to>
                                    </p:set>
                                    <p:anim calcmode="lin" valueType="num">
                                      <p:cBhvr additive="base">
                                        <p:cTn id="12" dur="500" fill="hold"/>
                                        <p:tgtEl>
                                          <p:spTgt spid="19353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93539">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93539">
                                            <p:txEl>
                                              <p:pRg st="1" end="1"/>
                                            </p:txEl>
                                          </p:spTgt>
                                        </p:tgtEl>
                                        <p:attrNameLst>
                                          <p:attrName>style.visibility</p:attrName>
                                        </p:attrNameLst>
                                      </p:cBhvr>
                                      <p:to>
                                        <p:strVal val="visible"/>
                                      </p:to>
                                    </p:set>
                                    <p:anim calcmode="lin" valueType="num">
                                      <p:cBhvr additive="base">
                                        <p:cTn id="17" dur="500" fill="hold"/>
                                        <p:tgtEl>
                                          <p:spTgt spid="19353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3539">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93539">
                                            <p:txEl>
                                              <p:pRg st="3" end="3"/>
                                            </p:txEl>
                                          </p:spTgt>
                                        </p:tgtEl>
                                        <p:attrNameLst>
                                          <p:attrName>style.visibility</p:attrName>
                                        </p:attrNameLst>
                                      </p:cBhvr>
                                      <p:to>
                                        <p:strVal val="visible"/>
                                      </p:to>
                                    </p:set>
                                    <p:anim calcmode="lin" valueType="num">
                                      <p:cBhvr additive="base">
                                        <p:cTn id="22" dur="500" fill="hold"/>
                                        <p:tgtEl>
                                          <p:spTgt spid="193539">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93539">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93539">
                                            <p:txEl>
                                              <p:pRg st="4" end="4"/>
                                            </p:txEl>
                                          </p:spTgt>
                                        </p:tgtEl>
                                        <p:attrNameLst>
                                          <p:attrName>style.visibility</p:attrName>
                                        </p:attrNameLst>
                                      </p:cBhvr>
                                      <p:to>
                                        <p:strVal val="visible"/>
                                      </p:to>
                                    </p:set>
                                    <p:anim calcmode="lin" valueType="num">
                                      <p:cBhvr additive="base">
                                        <p:cTn id="27" dur="500" fill="hold"/>
                                        <p:tgtEl>
                                          <p:spTgt spid="19353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93539">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93539">
                                            <p:txEl>
                                              <p:pRg st="5" end="5"/>
                                            </p:txEl>
                                          </p:spTgt>
                                        </p:tgtEl>
                                        <p:attrNameLst>
                                          <p:attrName>style.visibility</p:attrName>
                                        </p:attrNameLst>
                                      </p:cBhvr>
                                      <p:to>
                                        <p:strVal val="visible"/>
                                      </p:to>
                                    </p:set>
                                    <p:anim calcmode="lin" valueType="num">
                                      <p:cBhvr additive="base">
                                        <p:cTn id="32" dur="500" fill="hold"/>
                                        <p:tgtEl>
                                          <p:spTgt spid="193539">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93539">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93539">
                                            <p:txEl>
                                              <p:pRg st="6" end="6"/>
                                            </p:txEl>
                                          </p:spTgt>
                                        </p:tgtEl>
                                        <p:attrNameLst>
                                          <p:attrName>style.visibility</p:attrName>
                                        </p:attrNameLst>
                                      </p:cBhvr>
                                      <p:to>
                                        <p:strVal val="visible"/>
                                      </p:to>
                                    </p:set>
                                    <p:anim calcmode="lin" valueType="num">
                                      <p:cBhvr additive="base">
                                        <p:cTn id="37" dur="500" fill="hold"/>
                                        <p:tgtEl>
                                          <p:spTgt spid="19353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3539">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193540">
                                            <p:txEl>
                                              <p:pRg st="0" end="0"/>
                                            </p:txEl>
                                          </p:spTgt>
                                        </p:tgtEl>
                                        <p:attrNameLst>
                                          <p:attrName>style.visibility</p:attrName>
                                        </p:attrNameLst>
                                      </p:cBhvr>
                                      <p:to>
                                        <p:strVal val="visible"/>
                                      </p:to>
                                    </p:set>
                                    <p:anim calcmode="lin" valueType="num">
                                      <p:cBhvr additive="base">
                                        <p:cTn id="42" dur="500" fill="hold"/>
                                        <p:tgtEl>
                                          <p:spTgt spid="193540">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93540">
                                            <p:txEl>
                                              <p:pRg st="0" end="0"/>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193540">
                                            <p:txEl>
                                              <p:pRg st="3" end="3"/>
                                            </p:txEl>
                                          </p:spTgt>
                                        </p:tgtEl>
                                        <p:attrNameLst>
                                          <p:attrName>style.visibility</p:attrName>
                                        </p:attrNameLst>
                                      </p:cBhvr>
                                      <p:to>
                                        <p:strVal val="visible"/>
                                      </p:to>
                                    </p:set>
                                    <p:anim calcmode="lin" valueType="num">
                                      <p:cBhvr additive="base">
                                        <p:cTn id="47" dur="500" fill="hold"/>
                                        <p:tgtEl>
                                          <p:spTgt spid="193540">
                                            <p:txEl>
                                              <p:pRg st="3" end="3"/>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93540">
                                            <p:txEl>
                                              <p:pRg st="3" end="3"/>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193540">
                                            <p:txEl>
                                              <p:pRg st="4" end="4"/>
                                            </p:txEl>
                                          </p:spTgt>
                                        </p:tgtEl>
                                        <p:attrNameLst>
                                          <p:attrName>style.visibility</p:attrName>
                                        </p:attrNameLst>
                                      </p:cBhvr>
                                      <p:to>
                                        <p:strVal val="visible"/>
                                      </p:to>
                                    </p:set>
                                    <p:anim calcmode="lin" valueType="num">
                                      <p:cBhvr additive="base">
                                        <p:cTn id="52" dur="500" fill="hold"/>
                                        <p:tgtEl>
                                          <p:spTgt spid="193540">
                                            <p:txEl>
                                              <p:pRg st="4" end="4"/>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193540">
                                            <p:txEl>
                                              <p:pRg st="4" end="4"/>
                                            </p:txEl>
                                          </p:spTgt>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193540">
                                            <p:txEl>
                                              <p:pRg st="5" end="5"/>
                                            </p:txEl>
                                          </p:spTgt>
                                        </p:tgtEl>
                                        <p:attrNameLst>
                                          <p:attrName>style.visibility</p:attrName>
                                        </p:attrNameLst>
                                      </p:cBhvr>
                                      <p:to>
                                        <p:strVal val="visible"/>
                                      </p:to>
                                    </p:set>
                                    <p:anim calcmode="lin" valueType="num">
                                      <p:cBhvr additive="base">
                                        <p:cTn id="57" dur="500" fill="hold"/>
                                        <p:tgtEl>
                                          <p:spTgt spid="193540">
                                            <p:txEl>
                                              <p:pRg st="5" end="5"/>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93540">
                                            <p:txEl>
                                              <p:pRg st="5" end="5"/>
                                            </p:txEl>
                                          </p:spTgt>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5500"/>
                            </p:stCondLst>
                            <p:childTnLst>
                              <p:par>
                                <p:cTn id="60" presetID="2" presetClass="entr" presetSubtype="2" fill="hold" grpId="0" nodeType="afterEffect">
                                  <p:stCondLst>
                                    <p:cond delay="0"/>
                                  </p:stCondLst>
                                  <p:childTnLst>
                                    <p:set>
                                      <p:cBhvr>
                                        <p:cTn id="61" dur="1" fill="hold">
                                          <p:stCondLst>
                                            <p:cond delay="0"/>
                                          </p:stCondLst>
                                        </p:cTn>
                                        <p:tgtEl>
                                          <p:spTgt spid="193540">
                                            <p:txEl>
                                              <p:pRg st="6" end="6"/>
                                            </p:txEl>
                                          </p:spTgt>
                                        </p:tgtEl>
                                        <p:attrNameLst>
                                          <p:attrName>style.visibility</p:attrName>
                                        </p:attrNameLst>
                                      </p:cBhvr>
                                      <p:to>
                                        <p:strVal val="visible"/>
                                      </p:to>
                                    </p:set>
                                    <p:anim calcmode="lin" valueType="num">
                                      <p:cBhvr additive="base">
                                        <p:cTn id="62" dur="500" fill="hold"/>
                                        <p:tgtEl>
                                          <p:spTgt spid="193540">
                                            <p:txEl>
                                              <p:pRg st="6" end="6"/>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19354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autoUpdateAnimBg="0"/>
      <p:bldP spid="193539" grpId="0" uiExpand="1" build="p" autoUpdateAnimBg="0" advAuto="0"/>
      <p:bldP spid="193540"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28675"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996BFBEB-48E3-4895-B499-F8C481C1B683}" type="slidenum">
              <a:rPr kumimoji="0" lang="en-US" altLang="fr-FR" sz="1400" smtClean="0">
                <a:latin typeface="Times New Roman" panose="02020603050405020304" pitchFamily="18" charset="0"/>
              </a:rPr>
              <a:pPr>
                <a:spcBef>
                  <a:spcPct val="50000"/>
                </a:spcBef>
                <a:buClrTx/>
                <a:buSzTx/>
                <a:buFontTx/>
                <a:buNone/>
              </a:pPr>
              <a:t>7</a:t>
            </a:fld>
            <a:endParaRPr kumimoji="0" lang="en-US" altLang="fr-FR" sz="1400">
              <a:latin typeface="Times New Roman" panose="02020603050405020304" pitchFamily="18" charset="0"/>
            </a:endParaRPr>
          </a:p>
        </p:txBody>
      </p:sp>
      <p:sp>
        <p:nvSpPr>
          <p:cNvPr id="160770" name="Rectangle 1026"/>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dirty="0"/>
              <a:t>Peterson’s solution.</a:t>
            </a:r>
          </a:p>
        </p:txBody>
      </p:sp>
      <p:sp>
        <p:nvSpPr>
          <p:cNvPr id="160771" name="Rectangle 1027"/>
          <p:cNvSpPr>
            <a:spLocks noGrp="1" noChangeArrowheads="1"/>
          </p:cNvSpPr>
          <p:nvPr>
            <p:ph type="body" idx="1"/>
          </p:nvPr>
        </p:nvSpPr>
        <p:spPr>
          <a:xfrm>
            <a:off x="0" y="1981200"/>
            <a:ext cx="9144000" cy="4114800"/>
          </a:xfrm>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nSpc>
                <a:spcPct val="80000"/>
              </a:lnSpc>
              <a:buFont typeface="Monotype Sorts" pitchFamily="2" charset="2"/>
              <a:buNone/>
              <a:defRPr/>
            </a:pPr>
            <a:r>
              <a:rPr lang="en-GB" altLang="fr-FR" sz="1800" dirty="0">
                <a:solidFill>
                  <a:schemeClr val="tx2">
                    <a:lumMod val="75000"/>
                  </a:schemeClr>
                </a:solidFill>
                <a:latin typeface="Arial" panose="020B0604020202020204" pitchFamily="34" charset="0"/>
              </a:rPr>
              <a:t>flag[0]   = 0;</a:t>
            </a:r>
          </a:p>
          <a:p>
            <a:pPr>
              <a:lnSpc>
                <a:spcPct val="80000"/>
              </a:lnSpc>
              <a:buFont typeface="Monotype Sorts" pitchFamily="2" charset="2"/>
              <a:buNone/>
              <a:defRPr/>
            </a:pPr>
            <a:r>
              <a:rPr lang="en-GB" altLang="fr-FR" sz="1800" dirty="0">
                <a:solidFill>
                  <a:schemeClr val="tx2">
                    <a:lumMod val="75000"/>
                  </a:schemeClr>
                </a:solidFill>
                <a:latin typeface="Arial" panose="020B0604020202020204" pitchFamily="34" charset="0"/>
              </a:rPr>
              <a:t>flag[1]   = 0;</a:t>
            </a:r>
          </a:p>
          <a:p>
            <a:pPr>
              <a:lnSpc>
                <a:spcPct val="80000"/>
              </a:lnSpc>
              <a:buFont typeface="Monotype Sorts" pitchFamily="2" charset="2"/>
              <a:buNone/>
              <a:defRPr/>
            </a:pPr>
            <a:r>
              <a:rPr lang="en-GB" altLang="fr-FR" sz="1800" dirty="0">
                <a:solidFill>
                  <a:schemeClr val="tx2">
                    <a:lumMod val="75000"/>
                  </a:schemeClr>
                </a:solidFill>
                <a:latin typeface="Arial" panose="020B0604020202020204" pitchFamily="34" charset="0"/>
              </a:rPr>
              <a:t>turn;</a:t>
            </a:r>
          </a:p>
          <a:p>
            <a:pPr>
              <a:lnSpc>
                <a:spcPct val="80000"/>
              </a:lnSpc>
              <a:buFont typeface="Monotype Sorts" pitchFamily="2" charset="2"/>
              <a:buNone/>
              <a:defRPr/>
            </a:pPr>
            <a:r>
              <a:rPr lang="en-GB" altLang="fr-FR" sz="1800" dirty="0">
                <a:latin typeface="Arial" panose="020B0604020202020204" pitchFamily="34" charset="0"/>
              </a:rPr>
              <a:t> </a:t>
            </a:r>
          </a:p>
          <a:p>
            <a:pPr>
              <a:lnSpc>
                <a:spcPct val="80000"/>
              </a:lnSpc>
              <a:buFont typeface="Monotype Sorts" pitchFamily="2" charset="2"/>
              <a:buNone/>
              <a:defRPr/>
            </a:pPr>
            <a:r>
              <a:rPr lang="en-GB" altLang="fr-FR" sz="1800" dirty="0">
                <a:latin typeface="Arial" panose="020B0604020202020204" pitchFamily="34" charset="0"/>
              </a:rPr>
              <a:t>P0: flag[0] = 1;                                       	 </a:t>
            </a:r>
            <a:r>
              <a:rPr lang="en-GB" altLang="fr-FR" sz="1800" dirty="0">
                <a:solidFill>
                  <a:srgbClr val="FFC000"/>
                </a:solidFill>
                <a:latin typeface="Arial" panose="020B0604020202020204" pitchFamily="34" charset="0"/>
              </a:rPr>
              <a:t>P1: flag[1] = 1;</a:t>
            </a:r>
          </a:p>
          <a:p>
            <a:pPr>
              <a:lnSpc>
                <a:spcPct val="80000"/>
              </a:lnSpc>
              <a:buFont typeface="Monotype Sorts" pitchFamily="2" charset="2"/>
              <a:buNone/>
              <a:defRPr/>
            </a:pPr>
            <a:r>
              <a:rPr lang="en-GB" altLang="fr-FR" sz="1800" dirty="0">
                <a:latin typeface="Arial" panose="020B0604020202020204" pitchFamily="34" charset="0"/>
              </a:rPr>
              <a:t>    turn = 1;                                               	      </a:t>
            </a:r>
            <a:r>
              <a:rPr lang="en-GB" altLang="fr-FR" sz="1800" dirty="0">
                <a:solidFill>
                  <a:srgbClr val="FFC000"/>
                </a:solidFill>
                <a:latin typeface="Arial" panose="020B0604020202020204" pitchFamily="34" charset="0"/>
              </a:rPr>
              <a:t>turn = 0;</a:t>
            </a:r>
          </a:p>
          <a:p>
            <a:pPr>
              <a:lnSpc>
                <a:spcPct val="80000"/>
              </a:lnSpc>
              <a:buFont typeface="Monotype Sorts" pitchFamily="2" charset="2"/>
              <a:buNone/>
              <a:defRPr/>
            </a:pPr>
            <a:r>
              <a:rPr lang="en-GB" altLang="fr-FR" sz="1800" dirty="0">
                <a:latin typeface="Arial" panose="020B0604020202020204" pitchFamily="34" charset="0"/>
              </a:rPr>
              <a:t>    while (flag[1] == 1 &amp;&amp; turn == 1)                       </a:t>
            </a:r>
            <a:r>
              <a:rPr lang="en-GB" altLang="fr-FR" sz="1800" dirty="0">
                <a:solidFill>
                  <a:srgbClr val="FFC000"/>
                </a:solidFill>
                <a:latin typeface="Arial" panose="020B0604020202020204" pitchFamily="34" charset="0"/>
              </a:rPr>
              <a:t>while (flag[0] == 1 &amp;&amp; turn == 0)</a:t>
            </a:r>
          </a:p>
          <a:p>
            <a:pPr>
              <a:lnSpc>
                <a:spcPct val="80000"/>
              </a:lnSpc>
              <a:buFont typeface="Monotype Sorts" pitchFamily="2" charset="2"/>
              <a:buNone/>
              <a:defRPr/>
            </a:pPr>
            <a:r>
              <a:rPr lang="en-GB" altLang="fr-FR" sz="1800" dirty="0">
                <a:latin typeface="Arial" panose="020B0604020202020204" pitchFamily="34" charset="0"/>
              </a:rPr>
              <a:t>    {                                                       	      </a:t>
            </a:r>
            <a:r>
              <a:rPr lang="en-GB" altLang="fr-FR" sz="1800" dirty="0">
                <a:solidFill>
                  <a:srgbClr val="FFC000"/>
                </a:solidFill>
                <a:latin typeface="Arial" panose="020B0604020202020204" pitchFamily="34" charset="0"/>
              </a:rPr>
              <a:t>{</a:t>
            </a:r>
          </a:p>
          <a:p>
            <a:pPr>
              <a:lnSpc>
                <a:spcPct val="80000"/>
              </a:lnSpc>
              <a:buFont typeface="Monotype Sorts" pitchFamily="2" charset="2"/>
              <a:buNone/>
              <a:defRPr/>
            </a:pPr>
            <a:r>
              <a:rPr lang="en-GB" altLang="fr-FR" sz="1800" dirty="0">
                <a:latin typeface="Arial" panose="020B0604020202020204" pitchFamily="34" charset="0"/>
              </a:rPr>
              <a:t>           // busy wait                                            	 </a:t>
            </a:r>
            <a:r>
              <a:rPr lang="en-GB" altLang="fr-FR" sz="1800" dirty="0">
                <a:solidFill>
                  <a:srgbClr val="FFC000"/>
                </a:solidFill>
                <a:latin typeface="Arial" panose="020B0604020202020204" pitchFamily="34" charset="0"/>
              </a:rPr>
              <a:t>// busy wait</a:t>
            </a:r>
          </a:p>
          <a:p>
            <a:pPr>
              <a:lnSpc>
                <a:spcPct val="80000"/>
              </a:lnSpc>
              <a:buFont typeface="Monotype Sorts" pitchFamily="2" charset="2"/>
              <a:buNone/>
              <a:defRPr/>
            </a:pPr>
            <a:r>
              <a:rPr lang="en-GB" altLang="fr-FR" sz="1800" dirty="0">
                <a:latin typeface="Arial" panose="020B0604020202020204" pitchFamily="34" charset="0"/>
              </a:rPr>
              <a:t>    }                                                       	      </a:t>
            </a:r>
            <a:r>
              <a:rPr lang="en-GB" altLang="fr-FR" sz="1800" dirty="0">
                <a:solidFill>
                  <a:srgbClr val="FFC000"/>
                </a:solidFill>
                <a:latin typeface="Arial" panose="020B0604020202020204" pitchFamily="34" charset="0"/>
              </a:rPr>
              <a:t>} </a:t>
            </a:r>
            <a:r>
              <a:rPr lang="en-GB" altLang="fr-FR" sz="1800" dirty="0">
                <a:latin typeface="Arial" panose="020B0604020202020204" pitchFamily="34" charset="0"/>
              </a:rPr>
              <a:t>                                </a:t>
            </a:r>
          </a:p>
          <a:p>
            <a:pPr>
              <a:lnSpc>
                <a:spcPct val="80000"/>
              </a:lnSpc>
              <a:buFont typeface="Monotype Sorts" pitchFamily="2" charset="2"/>
              <a:buNone/>
              <a:defRPr/>
            </a:pPr>
            <a:r>
              <a:rPr lang="en-GB" altLang="fr-FR" sz="1800" dirty="0">
                <a:latin typeface="Arial" panose="020B0604020202020204" pitchFamily="34" charset="0"/>
              </a:rPr>
              <a:t>    // critical section                                     	      </a:t>
            </a:r>
            <a:r>
              <a:rPr lang="en-GB" altLang="fr-FR" sz="1800" dirty="0">
                <a:solidFill>
                  <a:srgbClr val="FFC000"/>
                </a:solidFill>
                <a:latin typeface="Arial" panose="020B0604020202020204" pitchFamily="34" charset="0"/>
              </a:rPr>
              <a:t>// critical section </a:t>
            </a:r>
          </a:p>
          <a:p>
            <a:pPr>
              <a:lnSpc>
                <a:spcPct val="80000"/>
              </a:lnSpc>
              <a:buFont typeface="Monotype Sorts" pitchFamily="2" charset="2"/>
              <a:buNone/>
              <a:defRPr/>
            </a:pPr>
            <a:r>
              <a:rPr lang="en-GB" altLang="fr-FR" sz="1800" dirty="0">
                <a:latin typeface="Arial" panose="020B0604020202020204" pitchFamily="34" charset="0"/>
              </a:rPr>
              <a:t>       ...                                                     	</a:t>
            </a:r>
            <a:r>
              <a:rPr lang="en-GB" altLang="fr-FR" sz="1800" dirty="0">
                <a:solidFill>
                  <a:srgbClr val="FFC000"/>
                </a:solidFill>
                <a:latin typeface="Arial" panose="020B0604020202020204" pitchFamily="34" charset="0"/>
              </a:rPr>
              <a:t>         ...</a:t>
            </a:r>
          </a:p>
          <a:p>
            <a:pPr>
              <a:lnSpc>
                <a:spcPct val="80000"/>
              </a:lnSpc>
              <a:buFont typeface="Monotype Sorts" pitchFamily="2" charset="2"/>
              <a:buNone/>
              <a:defRPr/>
            </a:pPr>
            <a:r>
              <a:rPr lang="en-GB" altLang="fr-FR" sz="1800" dirty="0">
                <a:latin typeface="Arial" panose="020B0604020202020204" pitchFamily="34" charset="0"/>
              </a:rPr>
              <a:t>    // end of critical section                               	      </a:t>
            </a:r>
            <a:r>
              <a:rPr lang="en-GB" altLang="fr-FR" sz="1800" dirty="0">
                <a:solidFill>
                  <a:srgbClr val="FFC000"/>
                </a:solidFill>
                <a:latin typeface="Arial" panose="020B0604020202020204" pitchFamily="34" charset="0"/>
              </a:rPr>
              <a:t>// end of critical section</a:t>
            </a:r>
          </a:p>
          <a:p>
            <a:pPr>
              <a:lnSpc>
                <a:spcPct val="80000"/>
              </a:lnSpc>
              <a:buFont typeface="Monotype Sorts" pitchFamily="2" charset="2"/>
              <a:buNone/>
              <a:defRPr/>
            </a:pPr>
            <a:r>
              <a:rPr lang="en-GB" altLang="fr-FR" sz="1800" dirty="0">
                <a:latin typeface="Arial" panose="020B0604020202020204" pitchFamily="34" charset="0"/>
              </a:rPr>
              <a:t>    flag[0] = 0;                                            	      </a:t>
            </a:r>
            <a:r>
              <a:rPr lang="en-GB" altLang="fr-FR" sz="1800" dirty="0">
                <a:solidFill>
                  <a:srgbClr val="FFC000"/>
                </a:solidFill>
                <a:latin typeface="Arial" panose="020B0604020202020204" pitchFamily="34" charset="0"/>
              </a:rPr>
              <a:t>flag[1] = 0;</a:t>
            </a:r>
          </a:p>
          <a:p>
            <a:pPr>
              <a:lnSpc>
                <a:spcPct val="80000"/>
              </a:lnSpc>
              <a:buFont typeface="Monotype Sorts" pitchFamily="2" charset="2"/>
              <a:buNone/>
              <a:defRPr/>
            </a:pPr>
            <a:endParaRPr lang="en-GB" altLang="fr-FR" sz="1800" dirty="0">
              <a:latin typeface="Arial" panose="020B0604020202020204" pitchFamily="34" charset="0"/>
            </a:endParaRPr>
          </a:p>
        </p:txBody>
      </p:sp>
    </p:spTree>
    <p:extLst>
      <p:ext uri="{BB962C8B-B14F-4D97-AF65-F5344CB8AC3E}">
        <p14:creationId xmlns:p14="http://schemas.microsoft.com/office/powerpoint/2010/main" val="34763899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fade">
                                      <p:cBhvr>
                                        <p:cTn id="7" dur="500"/>
                                        <p:tgtEl>
                                          <p:spTgt spid="16077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0771">
                                            <p:txEl>
                                              <p:pRg st="1" end="1"/>
                                            </p:txEl>
                                          </p:spTgt>
                                        </p:tgtEl>
                                        <p:attrNameLst>
                                          <p:attrName>style.visibility</p:attrName>
                                        </p:attrNameLst>
                                      </p:cBhvr>
                                      <p:to>
                                        <p:strVal val="visible"/>
                                      </p:to>
                                    </p:set>
                                    <p:animEffect transition="in" filter="fade">
                                      <p:cBhvr>
                                        <p:cTn id="11" dur="500"/>
                                        <p:tgtEl>
                                          <p:spTgt spid="160771">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animEffect transition="in" filter="fade">
                                      <p:cBhvr>
                                        <p:cTn id="15" dur="500"/>
                                        <p:tgtEl>
                                          <p:spTgt spid="160771">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0771">
                                            <p:txEl>
                                              <p:pRg st="3" end="3"/>
                                            </p:txEl>
                                          </p:spTgt>
                                        </p:tgtEl>
                                        <p:attrNameLst>
                                          <p:attrName>style.visibility</p:attrName>
                                        </p:attrNameLst>
                                      </p:cBhvr>
                                      <p:to>
                                        <p:strVal val="visible"/>
                                      </p:to>
                                    </p:set>
                                    <p:animEffect transition="in" filter="fade">
                                      <p:cBhvr>
                                        <p:cTn id="19" dur="500"/>
                                        <p:tgtEl>
                                          <p:spTgt spid="160771">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60771">
                                            <p:txEl>
                                              <p:pRg st="4" end="4"/>
                                            </p:txEl>
                                          </p:spTgt>
                                        </p:tgtEl>
                                        <p:attrNameLst>
                                          <p:attrName>style.visibility</p:attrName>
                                        </p:attrNameLst>
                                      </p:cBhvr>
                                      <p:to>
                                        <p:strVal val="visible"/>
                                      </p:to>
                                    </p:set>
                                    <p:animEffect transition="in" filter="fade">
                                      <p:cBhvr>
                                        <p:cTn id="23" dur="500"/>
                                        <p:tgtEl>
                                          <p:spTgt spid="160771">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0771">
                                            <p:txEl>
                                              <p:pRg st="5" end="5"/>
                                            </p:txEl>
                                          </p:spTgt>
                                        </p:tgtEl>
                                        <p:attrNameLst>
                                          <p:attrName>style.visibility</p:attrName>
                                        </p:attrNameLst>
                                      </p:cBhvr>
                                      <p:to>
                                        <p:strVal val="visible"/>
                                      </p:to>
                                    </p:set>
                                    <p:animEffect transition="in" filter="fade">
                                      <p:cBhvr>
                                        <p:cTn id="27" dur="500"/>
                                        <p:tgtEl>
                                          <p:spTgt spid="160771">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0771">
                                            <p:txEl>
                                              <p:pRg st="6" end="6"/>
                                            </p:txEl>
                                          </p:spTgt>
                                        </p:tgtEl>
                                        <p:attrNameLst>
                                          <p:attrName>style.visibility</p:attrName>
                                        </p:attrNameLst>
                                      </p:cBhvr>
                                      <p:to>
                                        <p:strVal val="visible"/>
                                      </p:to>
                                    </p:set>
                                    <p:animEffect transition="in" filter="fade">
                                      <p:cBhvr>
                                        <p:cTn id="31" dur="500"/>
                                        <p:tgtEl>
                                          <p:spTgt spid="160771">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60771">
                                            <p:txEl>
                                              <p:pRg st="7" end="7"/>
                                            </p:txEl>
                                          </p:spTgt>
                                        </p:tgtEl>
                                        <p:attrNameLst>
                                          <p:attrName>style.visibility</p:attrName>
                                        </p:attrNameLst>
                                      </p:cBhvr>
                                      <p:to>
                                        <p:strVal val="visible"/>
                                      </p:to>
                                    </p:set>
                                    <p:animEffect transition="in" filter="fade">
                                      <p:cBhvr>
                                        <p:cTn id="35" dur="500"/>
                                        <p:tgtEl>
                                          <p:spTgt spid="160771">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60771">
                                            <p:txEl>
                                              <p:pRg st="8" end="8"/>
                                            </p:txEl>
                                          </p:spTgt>
                                        </p:tgtEl>
                                        <p:attrNameLst>
                                          <p:attrName>style.visibility</p:attrName>
                                        </p:attrNameLst>
                                      </p:cBhvr>
                                      <p:to>
                                        <p:strVal val="visible"/>
                                      </p:to>
                                    </p:set>
                                    <p:animEffect transition="in" filter="fade">
                                      <p:cBhvr>
                                        <p:cTn id="39" dur="500"/>
                                        <p:tgtEl>
                                          <p:spTgt spid="160771">
                                            <p:txEl>
                                              <p:pRg st="8" end="8"/>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60771">
                                            <p:txEl>
                                              <p:pRg st="9" end="9"/>
                                            </p:txEl>
                                          </p:spTgt>
                                        </p:tgtEl>
                                        <p:attrNameLst>
                                          <p:attrName>style.visibility</p:attrName>
                                        </p:attrNameLst>
                                      </p:cBhvr>
                                      <p:to>
                                        <p:strVal val="visible"/>
                                      </p:to>
                                    </p:set>
                                    <p:animEffect transition="in" filter="fade">
                                      <p:cBhvr>
                                        <p:cTn id="43" dur="500"/>
                                        <p:tgtEl>
                                          <p:spTgt spid="160771">
                                            <p:txEl>
                                              <p:pRg st="9" end="9"/>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60771">
                                            <p:txEl>
                                              <p:pRg st="10" end="10"/>
                                            </p:txEl>
                                          </p:spTgt>
                                        </p:tgtEl>
                                        <p:attrNameLst>
                                          <p:attrName>style.visibility</p:attrName>
                                        </p:attrNameLst>
                                      </p:cBhvr>
                                      <p:to>
                                        <p:strVal val="visible"/>
                                      </p:to>
                                    </p:set>
                                    <p:animEffect transition="in" filter="fade">
                                      <p:cBhvr>
                                        <p:cTn id="47" dur="500"/>
                                        <p:tgtEl>
                                          <p:spTgt spid="160771">
                                            <p:txEl>
                                              <p:pRg st="10" end="10"/>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60771">
                                            <p:txEl>
                                              <p:pRg st="11" end="11"/>
                                            </p:txEl>
                                          </p:spTgt>
                                        </p:tgtEl>
                                        <p:attrNameLst>
                                          <p:attrName>style.visibility</p:attrName>
                                        </p:attrNameLst>
                                      </p:cBhvr>
                                      <p:to>
                                        <p:strVal val="visible"/>
                                      </p:to>
                                    </p:set>
                                    <p:animEffect transition="in" filter="fade">
                                      <p:cBhvr>
                                        <p:cTn id="51" dur="500"/>
                                        <p:tgtEl>
                                          <p:spTgt spid="160771">
                                            <p:txEl>
                                              <p:pRg st="11" end="11"/>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60771">
                                            <p:txEl>
                                              <p:pRg st="12" end="12"/>
                                            </p:txEl>
                                          </p:spTgt>
                                        </p:tgtEl>
                                        <p:attrNameLst>
                                          <p:attrName>style.visibility</p:attrName>
                                        </p:attrNameLst>
                                      </p:cBhvr>
                                      <p:to>
                                        <p:strVal val="visible"/>
                                      </p:to>
                                    </p:set>
                                    <p:animEffect transition="in" filter="fade">
                                      <p:cBhvr>
                                        <p:cTn id="55" dur="500"/>
                                        <p:tgtEl>
                                          <p:spTgt spid="160771">
                                            <p:txEl>
                                              <p:pRg st="12" end="12"/>
                                            </p:tx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0771">
                                            <p:txEl>
                                              <p:pRg st="13" end="13"/>
                                            </p:txEl>
                                          </p:spTgt>
                                        </p:tgtEl>
                                        <p:attrNameLst>
                                          <p:attrName>style.visibility</p:attrName>
                                        </p:attrNameLst>
                                      </p:cBhvr>
                                      <p:to>
                                        <p:strVal val="visible"/>
                                      </p:to>
                                    </p:set>
                                    <p:animEffect transition="in" filter="fade">
                                      <p:cBhvr>
                                        <p:cTn id="59" dur="500"/>
                                        <p:tgtEl>
                                          <p:spTgt spid="16077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30723"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2E364B9B-8257-48D6-8BB3-98D3D78E4BDB}" type="slidenum">
              <a:rPr kumimoji="0" lang="en-US" altLang="fr-FR" sz="1400" smtClean="0">
                <a:latin typeface="Times New Roman" panose="02020603050405020304" pitchFamily="18" charset="0"/>
              </a:rPr>
              <a:pPr>
                <a:spcBef>
                  <a:spcPct val="50000"/>
                </a:spcBef>
                <a:buClrTx/>
                <a:buSzTx/>
                <a:buFontTx/>
                <a:buNone/>
              </a:pPr>
              <a:t>8</a:t>
            </a:fld>
            <a:endParaRPr kumimoji="0" lang="en-US" altLang="fr-FR" sz="1400">
              <a:latin typeface="Times New Roman" panose="02020603050405020304" pitchFamily="18" charset="0"/>
            </a:endParaRPr>
          </a:p>
        </p:txBody>
      </p:sp>
      <p:sp>
        <p:nvSpPr>
          <p:cNvPr id="162818"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dirty="0"/>
              <a:t>TS/CS</a:t>
            </a:r>
          </a:p>
        </p:txBody>
      </p:sp>
      <p:sp>
        <p:nvSpPr>
          <p:cNvPr id="162819" name="Rectangle 3"/>
          <p:cNvSpPr>
            <a:spLocks noGrp="1" noChangeArrowheads="1"/>
          </p:cNvSpPr>
          <p:nvPr>
            <p:ph type="body" idx="1"/>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defRPr/>
            </a:pPr>
            <a:r>
              <a:rPr lang="en-GB" altLang="fr-FR" dirty="0"/>
              <a:t>Test and set (or Compare and Swap) is a machine instruction</a:t>
            </a:r>
          </a:p>
          <a:p>
            <a:pPr>
              <a:defRPr/>
            </a:pPr>
            <a:r>
              <a:rPr lang="en-GB" altLang="fr-FR" dirty="0"/>
              <a:t>TS(m) execution</a:t>
            </a:r>
          </a:p>
          <a:p>
            <a:pPr lvl="1">
              <a:defRPr/>
            </a:pPr>
            <a:r>
              <a:rPr lang="en-GB" altLang="fr-FR" dirty="0"/>
              <a:t>causes the contents of memory location m to be loaded in a register </a:t>
            </a:r>
          </a:p>
          <a:p>
            <a:pPr lvl="1">
              <a:defRPr/>
            </a:pPr>
            <a:r>
              <a:rPr lang="en-GB" altLang="fr-FR" dirty="0"/>
              <a:t>positions condition code depending on the value stored in register</a:t>
            </a:r>
          </a:p>
          <a:p>
            <a:pPr lvl="1">
              <a:defRPr/>
            </a:pPr>
            <a:r>
              <a:rPr lang="en-GB" altLang="fr-FR" dirty="0"/>
              <a:t>writes a value ( e.g. True ) at memory location m</a:t>
            </a:r>
          </a:p>
          <a:p>
            <a:pPr>
              <a:defRPr/>
            </a:pPr>
            <a:r>
              <a:rPr lang="en-GB" altLang="fr-FR" dirty="0"/>
              <a:t>Indivisible instruction.</a:t>
            </a:r>
          </a:p>
        </p:txBody>
      </p:sp>
    </p:spTree>
    <p:extLst>
      <p:ext uri="{BB962C8B-B14F-4D97-AF65-F5344CB8AC3E}">
        <p14:creationId xmlns:p14="http://schemas.microsoft.com/office/powerpoint/2010/main" val="16391096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2818"/>
                                        </p:tgtEl>
                                        <p:attrNameLst>
                                          <p:attrName>style.visibility</p:attrName>
                                        </p:attrNameLst>
                                      </p:cBhvr>
                                      <p:to>
                                        <p:strVal val="visible"/>
                                      </p:to>
                                    </p:set>
                                    <p:anim calcmode="lin" valueType="num">
                                      <p:cBhvr additive="base">
                                        <p:cTn id="7" dur="500" fill="hold"/>
                                        <p:tgtEl>
                                          <p:spTgt spid="162818"/>
                                        </p:tgtEl>
                                        <p:attrNameLst>
                                          <p:attrName>ppt_x</p:attrName>
                                        </p:attrNameLst>
                                      </p:cBhvr>
                                      <p:tavLst>
                                        <p:tav tm="0">
                                          <p:val>
                                            <p:strVal val="0-#ppt_w/2"/>
                                          </p:val>
                                        </p:tav>
                                        <p:tav tm="100000">
                                          <p:val>
                                            <p:strVal val="#ppt_x"/>
                                          </p:val>
                                        </p:tav>
                                      </p:tavLst>
                                    </p:anim>
                                    <p:anim calcmode="lin" valueType="num">
                                      <p:cBhvr additive="base">
                                        <p:cTn id="8" dur="500" fill="hold"/>
                                        <p:tgtEl>
                                          <p:spTgt spid="162818"/>
                                        </p:tgtEl>
                                        <p:attrNameLst>
                                          <p:attrName>ppt_y</p:attrName>
                                        </p:attrNameLst>
                                      </p:cBhvr>
                                      <p:tavLst>
                                        <p:tav tm="0">
                                          <p:val>
                                            <p:strVal val="#ppt_y"/>
                                          </p:val>
                                        </p:tav>
                                        <p:tav tm="100000">
                                          <p:val>
                                            <p:strVal val="#ppt_y"/>
                                          </p:val>
                                        </p:tav>
                                      </p:tavLst>
                                    </p:anim>
                                  </p:childTnLst>
                                </p:cTn>
                              </p:par>
                            </p:childTnLst>
                          </p:cTn>
                        </p:par>
                        <p:par>
                          <p:cTn id="9" fill="hold" nodeType="withGroup">
                            <p:stCondLst>
                              <p:cond delay="500"/>
                            </p:stCondLst>
                            <p:childTnLst>
                              <p:par>
                                <p:cTn id="10" presetID="2" presetClass="entr" presetSubtype="8" fill="hold" grpId="0" nodeType="afterEffect">
                                  <p:stCondLst>
                                    <p:cond delay="1000"/>
                                  </p:stCondLst>
                                  <p:childTnLst>
                                    <p:set>
                                      <p:cBhvr>
                                        <p:cTn id="11" dur="1" fill="hold">
                                          <p:stCondLst>
                                            <p:cond delay="0"/>
                                          </p:stCondLst>
                                        </p:cTn>
                                        <p:tgtEl>
                                          <p:spTgt spid="162819">
                                            <p:txEl>
                                              <p:pRg st="0" end="0"/>
                                            </p:txEl>
                                          </p:spTgt>
                                        </p:tgtEl>
                                        <p:attrNameLst>
                                          <p:attrName>style.visibility</p:attrName>
                                        </p:attrNameLst>
                                      </p:cBhvr>
                                      <p:to>
                                        <p:strVal val="visible"/>
                                      </p:to>
                                    </p:set>
                                    <p:anim calcmode="lin" valueType="num">
                                      <p:cBhvr additive="base">
                                        <p:cTn id="12" dur="500" fill="hold"/>
                                        <p:tgtEl>
                                          <p:spTgt spid="16281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62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62819">
                                            <p:txEl>
                                              <p:pRg st="1" end="1"/>
                                            </p:txEl>
                                          </p:spTgt>
                                        </p:tgtEl>
                                        <p:attrNameLst>
                                          <p:attrName>style.visibility</p:attrName>
                                        </p:attrNameLst>
                                      </p:cBhvr>
                                      <p:to>
                                        <p:strVal val="visible"/>
                                      </p:to>
                                    </p:set>
                                    <p:anim calcmode="lin" valueType="num">
                                      <p:cBhvr additive="base">
                                        <p:cTn id="18" dur="500" fill="hold"/>
                                        <p:tgtEl>
                                          <p:spTgt spid="16281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62819">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62819">
                                            <p:txEl>
                                              <p:pRg st="2" end="2"/>
                                            </p:txEl>
                                          </p:spTgt>
                                        </p:tgtEl>
                                        <p:attrNameLst>
                                          <p:attrName>style.visibility</p:attrName>
                                        </p:attrNameLst>
                                      </p:cBhvr>
                                      <p:to>
                                        <p:strVal val="visible"/>
                                      </p:to>
                                    </p:set>
                                    <p:anim calcmode="lin" valueType="num">
                                      <p:cBhvr additive="base">
                                        <p:cTn id="22" dur="500" fill="hold"/>
                                        <p:tgtEl>
                                          <p:spTgt spid="162819">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62819">
                                            <p:txEl>
                                              <p:pRg st="2" end="2"/>
                                            </p:txEl>
                                          </p:spTgt>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62819">
                                            <p:txEl>
                                              <p:pRg st="3" end="3"/>
                                            </p:txEl>
                                          </p:spTgt>
                                        </p:tgtEl>
                                        <p:attrNameLst>
                                          <p:attrName>style.visibility</p:attrName>
                                        </p:attrNameLst>
                                      </p:cBhvr>
                                      <p:to>
                                        <p:strVal val="visible"/>
                                      </p:to>
                                    </p:set>
                                    <p:anim calcmode="lin" valueType="num">
                                      <p:cBhvr additive="base">
                                        <p:cTn id="26" dur="500" fill="hold"/>
                                        <p:tgtEl>
                                          <p:spTgt spid="162819">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62819">
                                            <p:txEl>
                                              <p:pRg st="3" end="3"/>
                                            </p:txEl>
                                          </p:spTgt>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62819">
                                            <p:txEl>
                                              <p:pRg st="4" end="4"/>
                                            </p:txEl>
                                          </p:spTgt>
                                        </p:tgtEl>
                                        <p:attrNameLst>
                                          <p:attrName>style.visibility</p:attrName>
                                        </p:attrNameLst>
                                      </p:cBhvr>
                                      <p:to>
                                        <p:strVal val="visible"/>
                                      </p:to>
                                    </p:set>
                                    <p:anim calcmode="lin" valueType="num">
                                      <p:cBhvr additive="base">
                                        <p:cTn id="30" dur="500" fill="hold"/>
                                        <p:tgtEl>
                                          <p:spTgt spid="162819">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628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62819">
                                            <p:txEl>
                                              <p:pRg st="5" end="5"/>
                                            </p:txEl>
                                          </p:spTgt>
                                        </p:tgtEl>
                                        <p:attrNameLst>
                                          <p:attrName>style.visibility</p:attrName>
                                        </p:attrNameLst>
                                      </p:cBhvr>
                                      <p:to>
                                        <p:strVal val="visible"/>
                                      </p:to>
                                    </p:set>
                                    <p:anim calcmode="lin" valueType="num">
                                      <p:cBhvr additive="base">
                                        <p:cTn id="36" dur="500" fill="hold"/>
                                        <p:tgtEl>
                                          <p:spTgt spid="162819">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6281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utoUpdateAnimBg="0"/>
      <p:bldP spid="162819" grpId="0" uiExpand="1"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Espace réservé du pied de page 4"/>
          <p:cNvSpPr>
            <a:spLocks noGrp="1"/>
          </p:cNvSpPr>
          <p:nvPr>
            <p:ph type="ftr" sz="quarter" idx="11"/>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r>
              <a:rPr kumimoji="0" lang="en-US" altLang="fr-FR" sz="1400">
                <a:latin typeface="Times New Roman" panose="02020603050405020304" pitchFamily="18" charset="0"/>
              </a:rPr>
              <a:t>Operating Systems II</a:t>
            </a:r>
          </a:p>
        </p:txBody>
      </p:sp>
      <p:sp>
        <p:nvSpPr>
          <p:cNvPr id="32771" name="Espace réservé du numéro de diapositive 5"/>
          <p:cNvSpPr>
            <a:spLocks noGrp="1"/>
          </p:cNvSpPr>
          <p:nvPr>
            <p:ph type="sldNum" sz="quarter" idx="12"/>
          </p:nvPr>
        </p:nvSpPr>
        <p:spPr>
          <a:noFill/>
        </p:spPr>
        <p:txBody>
          <a:bodyPr/>
          <a:lstStyle>
            <a:lvl1pPr>
              <a:spcBef>
                <a:spcPct val="20000"/>
              </a:spcBef>
              <a:buClr>
                <a:schemeClr val="folHlink"/>
              </a:buClr>
              <a:buSzPct val="75000"/>
              <a:buFont typeface="Monotype Sorts" pitchFamily="2" charset="2"/>
              <a:buChar char="n"/>
              <a:defRPr kumimoji="1" sz="2800">
                <a:solidFill>
                  <a:schemeClr val="tx1"/>
                </a:solidFill>
                <a:latin typeface="Tahoma" panose="020B0604030504040204" pitchFamily="34" charset="0"/>
              </a:defRPr>
            </a:lvl1pPr>
            <a:lvl2pPr marL="742950" indent="-285750">
              <a:spcBef>
                <a:spcPct val="20000"/>
              </a:spcBef>
              <a:buClr>
                <a:schemeClr val="folHlink"/>
              </a:buClr>
              <a:buChar char="–"/>
              <a:defRPr kumimoji="1" sz="24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latin typeface="Tahoma" panose="020B0604030504040204" pitchFamily="34" charset="0"/>
              </a:defRPr>
            </a:lvl9pPr>
          </a:lstStyle>
          <a:p>
            <a:pPr>
              <a:spcBef>
                <a:spcPct val="50000"/>
              </a:spcBef>
              <a:buClrTx/>
              <a:buSzTx/>
              <a:buFontTx/>
              <a:buNone/>
            </a:pPr>
            <a:fld id="{9B658F3F-C37D-40C0-9A9F-CEDCEB7E563A}" type="slidenum">
              <a:rPr kumimoji="0" lang="en-US" altLang="fr-FR" sz="1400" smtClean="0">
                <a:latin typeface="Times New Roman" panose="02020603050405020304" pitchFamily="18" charset="0"/>
              </a:rPr>
              <a:pPr>
                <a:spcBef>
                  <a:spcPct val="50000"/>
                </a:spcBef>
                <a:buClrTx/>
                <a:buSzTx/>
                <a:buFontTx/>
                <a:buNone/>
              </a:pPr>
              <a:t>9</a:t>
            </a:fld>
            <a:endParaRPr kumimoji="0" lang="en-US" altLang="fr-FR" sz="1400">
              <a:latin typeface="Times New Roman" panose="02020603050405020304" pitchFamily="18" charset="0"/>
            </a:endParaRPr>
          </a:p>
        </p:txBody>
      </p:sp>
      <p:sp>
        <p:nvSpPr>
          <p:cNvPr id="164866"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p>
            <a:pPr>
              <a:defRPr/>
            </a:pPr>
            <a:r>
              <a:rPr lang="en-GB" altLang="fr-FR"/>
              <a:t>Peterson and TS.</a:t>
            </a:r>
          </a:p>
        </p:txBody>
      </p:sp>
      <p:sp>
        <p:nvSpPr>
          <p:cNvPr id="164867" name="Rectangle 3"/>
          <p:cNvSpPr>
            <a:spLocks noGrp="1" noChangeArrowheads="1"/>
          </p:cNvSpPr>
          <p:nvPr>
            <p:ph type="body" idx="1"/>
          </p:nvPr>
        </p:nvSpPr>
        <p:spPr>
          <a:xfrm>
            <a:off x="685800" y="1981200"/>
            <a:ext cx="7989888" cy="4114800"/>
          </a:xfrm>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nSpc>
                <a:spcPct val="80000"/>
              </a:lnSpc>
              <a:buFont typeface="Monotype Sorts" pitchFamily="2" charset="2"/>
              <a:buNone/>
              <a:defRPr/>
            </a:pPr>
            <a:r>
              <a:rPr lang="en-GB" altLang="fr-FR" sz="2000" dirty="0">
                <a:solidFill>
                  <a:schemeClr val="tx2">
                    <a:lumMod val="75000"/>
                  </a:schemeClr>
                </a:solidFill>
                <a:latin typeface="Arial" panose="020B0604020202020204" pitchFamily="34" charset="0"/>
              </a:rPr>
              <a:t>dcl shared lock=0;</a:t>
            </a:r>
          </a:p>
          <a:p>
            <a:pPr>
              <a:lnSpc>
                <a:spcPct val="80000"/>
              </a:lnSpc>
              <a:buFont typeface="Monotype Sorts" pitchFamily="2" charset="2"/>
              <a:buNone/>
              <a:defRPr/>
            </a:pPr>
            <a:endParaRPr lang="en-GB" altLang="fr-FR" sz="2000" dirty="0">
              <a:latin typeface="Arial" panose="020B0604020202020204" pitchFamily="34" charset="0"/>
            </a:endParaRPr>
          </a:p>
          <a:p>
            <a:pPr>
              <a:lnSpc>
                <a:spcPct val="80000"/>
              </a:lnSpc>
              <a:buFont typeface="Monotype Sorts" pitchFamily="2" charset="2"/>
              <a:buNone/>
              <a:defRPr/>
            </a:pPr>
            <a:r>
              <a:rPr lang="en-GB" altLang="fr-FR" sz="2000" dirty="0">
                <a:latin typeface="Arial" panose="020B0604020202020204" pitchFamily="34" charset="0"/>
              </a:rPr>
              <a:t>P0:				       </a:t>
            </a:r>
            <a:r>
              <a:rPr lang="en-GB" altLang="fr-FR" sz="2000" dirty="0">
                <a:solidFill>
                  <a:srgbClr val="FFC000"/>
                </a:solidFill>
                <a:latin typeface="Arial" panose="020B0604020202020204" pitchFamily="34" charset="0"/>
              </a:rPr>
              <a:t>P1:</a:t>
            </a:r>
          </a:p>
          <a:p>
            <a:pPr>
              <a:lnSpc>
                <a:spcPct val="80000"/>
              </a:lnSpc>
              <a:buFont typeface="Monotype Sorts" pitchFamily="2" charset="2"/>
              <a:buNone/>
              <a:defRPr/>
            </a:pPr>
            <a:r>
              <a:rPr lang="en-GB" altLang="fr-FR" sz="2000" dirty="0">
                <a:latin typeface="Arial" panose="020B0604020202020204" pitchFamily="34" charset="0"/>
              </a:rPr>
              <a:t>    while (</a:t>
            </a:r>
            <a:r>
              <a:rPr lang="en-GB" altLang="fr-FR" sz="2000" dirty="0" err="1">
                <a:latin typeface="Arial" panose="020B0604020202020204" pitchFamily="34" charset="0"/>
              </a:rPr>
              <a:t>test_and_set</a:t>
            </a:r>
            <a:r>
              <a:rPr lang="en-GB" altLang="fr-FR" sz="2000" dirty="0">
                <a:latin typeface="Arial" panose="020B0604020202020204" pitchFamily="34" charset="0"/>
              </a:rPr>
              <a:t>(lock) == 1)      </a:t>
            </a:r>
            <a:r>
              <a:rPr lang="en-GB" altLang="fr-FR" sz="2000" dirty="0">
                <a:solidFill>
                  <a:srgbClr val="FFC000"/>
                </a:solidFill>
                <a:latin typeface="Arial" panose="020B0604020202020204" pitchFamily="34" charset="0"/>
              </a:rPr>
              <a:t>while (</a:t>
            </a:r>
            <a:r>
              <a:rPr lang="en-GB" altLang="fr-FR" sz="2000" dirty="0" err="1">
                <a:solidFill>
                  <a:srgbClr val="FFC000"/>
                </a:solidFill>
                <a:latin typeface="Arial" panose="020B0604020202020204" pitchFamily="34" charset="0"/>
              </a:rPr>
              <a:t>test_and_set</a:t>
            </a:r>
            <a:r>
              <a:rPr lang="en-GB" altLang="fr-FR" sz="2000" dirty="0">
                <a:solidFill>
                  <a:srgbClr val="FFC000"/>
                </a:solidFill>
                <a:latin typeface="Arial" panose="020B0604020202020204" pitchFamily="34" charset="0"/>
              </a:rPr>
              <a:t>(lock) == 1)</a:t>
            </a:r>
          </a:p>
          <a:p>
            <a:pPr>
              <a:lnSpc>
                <a:spcPct val="80000"/>
              </a:lnSpc>
              <a:buFont typeface="Monotype Sorts" pitchFamily="2" charset="2"/>
              <a:buNone/>
              <a:defRPr/>
            </a:pPr>
            <a:r>
              <a:rPr lang="en-GB" altLang="fr-FR" sz="2000" dirty="0">
                <a:latin typeface="Arial" panose="020B0604020202020204" pitchFamily="34" charset="0"/>
              </a:rPr>
              <a:t>    {                                                       </a:t>
            </a:r>
            <a:r>
              <a:rPr lang="en-GB" altLang="fr-FR" sz="2000" dirty="0">
                <a:solidFill>
                  <a:srgbClr val="FFC000"/>
                </a:solidFill>
                <a:latin typeface="Arial" panose="020B0604020202020204" pitchFamily="34" charset="0"/>
              </a:rPr>
              <a:t>{</a:t>
            </a:r>
          </a:p>
          <a:p>
            <a:pPr>
              <a:lnSpc>
                <a:spcPct val="80000"/>
              </a:lnSpc>
              <a:buFont typeface="Monotype Sorts" pitchFamily="2" charset="2"/>
              <a:buNone/>
              <a:defRPr/>
            </a:pPr>
            <a:r>
              <a:rPr lang="en-GB" altLang="fr-FR" sz="2000" dirty="0">
                <a:latin typeface="Arial" panose="020B0604020202020204" pitchFamily="34" charset="0"/>
              </a:rPr>
              <a:t>           // busy wait                                      </a:t>
            </a:r>
            <a:r>
              <a:rPr lang="en-GB" altLang="fr-FR" sz="2000" dirty="0">
                <a:solidFill>
                  <a:srgbClr val="FFC000"/>
                </a:solidFill>
                <a:latin typeface="Arial" panose="020B0604020202020204" pitchFamily="34" charset="0"/>
              </a:rPr>
              <a:t>// busy wait</a:t>
            </a:r>
          </a:p>
          <a:p>
            <a:pPr>
              <a:lnSpc>
                <a:spcPct val="80000"/>
              </a:lnSpc>
              <a:buFont typeface="Monotype Sorts" pitchFamily="2" charset="2"/>
              <a:buNone/>
              <a:defRPr/>
            </a:pPr>
            <a:r>
              <a:rPr lang="en-GB" altLang="fr-FR" sz="2000" dirty="0">
                <a:latin typeface="Arial" panose="020B0604020202020204" pitchFamily="34" charset="0"/>
              </a:rPr>
              <a:t>    }                                                       </a:t>
            </a:r>
            <a:r>
              <a:rPr lang="en-GB" altLang="fr-FR" sz="2000" dirty="0">
                <a:solidFill>
                  <a:srgbClr val="FFC000"/>
                </a:solidFill>
                <a:latin typeface="Arial" panose="020B0604020202020204" pitchFamily="34" charset="0"/>
              </a:rPr>
              <a:t>} </a:t>
            </a:r>
            <a:r>
              <a:rPr lang="en-GB" altLang="fr-FR" sz="2000" dirty="0">
                <a:latin typeface="Arial" panose="020B0604020202020204" pitchFamily="34" charset="0"/>
              </a:rPr>
              <a:t>                                </a:t>
            </a:r>
          </a:p>
          <a:p>
            <a:pPr>
              <a:lnSpc>
                <a:spcPct val="80000"/>
              </a:lnSpc>
              <a:buFont typeface="Monotype Sorts" pitchFamily="2" charset="2"/>
              <a:buNone/>
              <a:defRPr/>
            </a:pPr>
            <a:r>
              <a:rPr lang="en-GB" altLang="fr-FR" sz="2000" dirty="0">
                <a:latin typeface="Arial" panose="020B0604020202020204" pitchFamily="34" charset="0"/>
              </a:rPr>
              <a:t>    // critical section                              </a:t>
            </a:r>
            <a:r>
              <a:rPr lang="en-GB" altLang="fr-FR" sz="2000" dirty="0">
                <a:solidFill>
                  <a:srgbClr val="FFC000"/>
                </a:solidFill>
                <a:latin typeface="Arial" panose="020B0604020202020204" pitchFamily="34" charset="0"/>
              </a:rPr>
              <a:t>// critical section </a:t>
            </a:r>
          </a:p>
          <a:p>
            <a:pPr>
              <a:lnSpc>
                <a:spcPct val="80000"/>
              </a:lnSpc>
              <a:buFont typeface="Monotype Sorts" pitchFamily="2" charset="2"/>
              <a:buNone/>
              <a:defRPr/>
            </a:pPr>
            <a:r>
              <a:rPr lang="en-GB" altLang="fr-FR" sz="2000" dirty="0">
                <a:latin typeface="Arial" panose="020B0604020202020204" pitchFamily="34" charset="0"/>
              </a:rPr>
              <a:t>       ...                                                     </a:t>
            </a:r>
            <a:r>
              <a:rPr lang="en-GB" altLang="fr-FR" sz="2000" dirty="0">
                <a:solidFill>
                  <a:srgbClr val="FFC000"/>
                </a:solidFill>
                <a:latin typeface="Arial" panose="020B0604020202020204" pitchFamily="34" charset="0"/>
              </a:rPr>
              <a:t>...</a:t>
            </a:r>
          </a:p>
          <a:p>
            <a:pPr>
              <a:lnSpc>
                <a:spcPct val="80000"/>
              </a:lnSpc>
              <a:buFont typeface="Monotype Sorts" pitchFamily="2" charset="2"/>
              <a:buNone/>
              <a:defRPr/>
            </a:pPr>
            <a:r>
              <a:rPr lang="en-GB" altLang="fr-FR" sz="2000" dirty="0">
                <a:latin typeface="Arial" panose="020B0604020202020204" pitchFamily="34" charset="0"/>
              </a:rPr>
              <a:t>    // end of critical section                   </a:t>
            </a:r>
            <a:r>
              <a:rPr lang="en-GB" altLang="fr-FR" sz="2000" dirty="0">
                <a:solidFill>
                  <a:srgbClr val="FFC000"/>
                </a:solidFill>
                <a:latin typeface="Arial" panose="020B0604020202020204" pitchFamily="34" charset="0"/>
              </a:rPr>
              <a:t>// end of critical section</a:t>
            </a:r>
          </a:p>
          <a:p>
            <a:pPr>
              <a:lnSpc>
                <a:spcPct val="80000"/>
              </a:lnSpc>
              <a:buFont typeface="Monotype Sorts" pitchFamily="2" charset="2"/>
              <a:buNone/>
              <a:defRPr/>
            </a:pPr>
            <a:r>
              <a:rPr lang="en-GB" altLang="fr-FR" sz="2000" dirty="0">
                <a:latin typeface="Arial" panose="020B0604020202020204" pitchFamily="34" charset="0"/>
              </a:rPr>
              <a:t>    lock = 0; 			       </a:t>
            </a:r>
            <a:r>
              <a:rPr lang="en-GB" altLang="fr-FR" sz="2000" dirty="0">
                <a:solidFill>
                  <a:srgbClr val="FFC000"/>
                </a:solidFill>
                <a:latin typeface="Arial" panose="020B0604020202020204" pitchFamily="34" charset="0"/>
              </a:rPr>
              <a:t>lock = 0;</a:t>
            </a:r>
            <a:endParaRPr lang="fr-BE" sz="2000" dirty="0">
              <a:solidFill>
                <a:srgbClr val="FFC000"/>
              </a:solidFill>
              <a:effectLst/>
            </a:endParaRPr>
          </a:p>
        </p:txBody>
      </p:sp>
    </p:spTree>
    <p:extLst>
      <p:ext uri="{BB962C8B-B14F-4D97-AF65-F5344CB8AC3E}">
        <p14:creationId xmlns:p14="http://schemas.microsoft.com/office/powerpoint/2010/main" val="7185411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4866"/>
                                        </p:tgtEl>
                                        <p:attrNameLst>
                                          <p:attrName>style.visibility</p:attrName>
                                        </p:attrNameLst>
                                      </p:cBhvr>
                                      <p:to>
                                        <p:strVal val="visible"/>
                                      </p:to>
                                    </p:set>
                                    <p:animEffect transition="in" filter="fade">
                                      <p:cBhvr>
                                        <p:cTn id="7" dur="500"/>
                                        <p:tgtEl>
                                          <p:spTgt spid="164866"/>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4867">
                                            <p:txEl>
                                              <p:pRg st="0" end="0"/>
                                            </p:txEl>
                                          </p:spTgt>
                                        </p:tgtEl>
                                        <p:attrNameLst>
                                          <p:attrName>style.visibility</p:attrName>
                                        </p:attrNameLst>
                                      </p:cBhvr>
                                      <p:to>
                                        <p:strVal val="visible"/>
                                      </p:to>
                                    </p:set>
                                    <p:animEffect transition="in" filter="fade">
                                      <p:cBhvr>
                                        <p:cTn id="11" dur="500"/>
                                        <p:tgtEl>
                                          <p:spTgt spid="164867">
                                            <p:txEl>
                                              <p:pRg st="0" end="0"/>
                                            </p:txEl>
                                          </p:spTgt>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4867">
                                            <p:txEl>
                                              <p:pRg st="2" end="2"/>
                                            </p:txEl>
                                          </p:spTgt>
                                        </p:tgtEl>
                                        <p:attrNameLst>
                                          <p:attrName>style.visibility</p:attrName>
                                        </p:attrNameLst>
                                      </p:cBhvr>
                                      <p:to>
                                        <p:strVal val="visible"/>
                                      </p:to>
                                    </p:set>
                                    <p:animEffect transition="in" filter="fade">
                                      <p:cBhvr>
                                        <p:cTn id="15" dur="500"/>
                                        <p:tgtEl>
                                          <p:spTgt spid="164867">
                                            <p:txEl>
                                              <p:pRg st="2" end="2"/>
                                            </p:txEl>
                                          </p:spTgt>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4867">
                                            <p:txEl>
                                              <p:pRg st="3" end="3"/>
                                            </p:txEl>
                                          </p:spTgt>
                                        </p:tgtEl>
                                        <p:attrNameLst>
                                          <p:attrName>style.visibility</p:attrName>
                                        </p:attrNameLst>
                                      </p:cBhvr>
                                      <p:to>
                                        <p:strVal val="visible"/>
                                      </p:to>
                                    </p:set>
                                    <p:animEffect transition="in" filter="fade">
                                      <p:cBhvr>
                                        <p:cTn id="19" dur="500"/>
                                        <p:tgtEl>
                                          <p:spTgt spid="164867">
                                            <p:txEl>
                                              <p:pRg st="3" end="3"/>
                                            </p:txEl>
                                          </p:spTgt>
                                        </p:tgtEl>
                                      </p:cBhvr>
                                    </p:animEffect>
                                  </p:childTnLst>
                                </p:cTn>
                              </p:par>
                            </p:childTnLst>
                          </p:cTn>
                        </p:par>
                        <p:par>
                          <p:cTn id="20" fill="hold" nodeType="afterGroup">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64867">
                                            <p:txEl>
                                              <p:pRg st="4" end="4"/>
                                            </p:txEl>
                                          </p:spTgt>
                                        </p:tgtEl>
                                        <p:attrNameLst>
                                          <p:attrName>style.visibility</p:attrName>
                                        </p:attrNameLst>
                                      </p:cBhvr>
                                      <p:to>
                                        <p:strVal val="visible"/>
                                      </p:to>
                                    </p:set>
                                    <p:animEffect transition="in" filter="fade">
                                      <p:cBhvr>
                                        <p:cTn id="23" dur="500"/>
                                        <p:tgtEl>
                                          <p:spTgt spid="164867">
                                            <p:txEl>
                                              <p:pRg st="4" end="4"/>
                                            </p:txEl>
                                          </p:spTgt>
                                        </p:tgtEl>
                                      </p:cBhvr>
                                    </p:animEffect>
                                  </p:childTnLst>
                                </p:cTn>
                              </p:par>
                            </p:childTnLst>
                          </p:cTn>
                        </p:par>
                        <p:par>
                          <p:cTn id="24" fill="hold" nodeType="afterGroup">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4867">
                                            <p:txEl>
                                              <p:pRg st="5" end="5"/>
                                            </p:txEl>
                                          </p:spTgt>
                                        </p:tgtEl>
                                        <p:attrNameLst>
                                          <p:attrName>style.visibility</p:attrName>
                                        </p:attrNameLst>
                                      </p:cBhvr>
                                      <p:to>
                                        <p:strVal val="visible"/>
                                      </p:to>
                                    </p:set>
                                    <p:animEffect transition="in" filter="fade">
                                      <p:cBhvr>
                                        <p:cTn id="27" dur="500"/>
                                        <p:tgtEl>
                                          <p:spTgt spid="164867">
                                            <p:txEl>
                                              <p:pRg st="5" end="5"/>
                                            </p:txEl>
                                          </p:spTgt>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4867">
                                            <p:txEl>
                                              <p:pRg st="6" end="6"/>
                                            </p:txEl>
                                          </p:spTgt>
                                        </p:tgtEl>
                                        <p:attrNameLst>
                                          <p:attrName>style.visibility</p:attrName>
                                        </p:attrNameLst>
                                      </p:cBhvr>
                                      <p:to>
                                        <p:strVal val="visible"/>
                                      </p:to>
                                    </p:set>
                                    <p:animEffect transition="in" filter="fade">
                                      <p:cBhvr>
                                        <p:cTn id="31" dur="500"/>
                                        <p:tgtEl>
                                          <p:spTgt spid="164867">
                                            <p:txEl>
                                              <p:pRg st="6" end="6"/>
                                            </p:txEl>
                                          </p:spTgt>
                                        </p:tgtEl>
                                      </p:cBhvr>
                                    </p:animEffect>
                                  </p:childTnLst>
                                </p:cTn>
                              </p:par>
                            </p:childTnLst>
                          </p:cTn>
                        </p:par>
                        <p:par>
                          <p:cTn id="32" fill="hold" nodeType="afterGroup">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64867">
                                            <p:txEl>
                                              <p:pRg st="7" end="7"/>
                                            </p:txEl>
                                          </p:spTgt>
                                        </p:tgtEl>
                                        <p:attrNameLst>
                                          <p:attrName>style.visibility</p:attrName>
                                        </p:attrNameLst>
                                      </p:cBhvr>
                                      <p:to>
                                        <p:strVal val="visible"/>
                                      </p:to>
                                    </p:set>
                                    <p:animEffect transition="in" filter="fade">
                                      <p:cBhvr>
                                        <p:cTn id="35" dur="500"/>
                                        <p:tgtEl>
                                          <p:spTgt spid="164867">
                                            <p:txEl>
                                              <p:pRg st="7" end="7"/>
                                            </p:txEl>
                                          </p:spTgt>
                                        </p:tgtEl>
                                      </p:cBhvr>
                                    </p:animEffect>
                                  </p:childTnLst>
                                </p:cTn>
                              </p:par>
                            </p:childTnLst>
                          </p:cTn>
                        </p:par>
                        <p:par>
                          <p:cTn id="36" fill="hold" nodeType="afterGroup">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64867">
                                            <p:txEl>
                                              <p:pRg st="8" end="8"/>
                                            </p:txEl>
                                          </p:spTgt>
                                        </p:tgtEl>
                                        <p:attrNameLst>
                                          <p:attrName>style.visibility</p:attrName>
                                        </p:attrNameLst>
                                      </p:cBhvr>
                                      <p:to>
                                        <p:strVal val="visible"/>
                                      </p:to>
                                    </p:set>
                                    <p:animEffect transition="in" filter="fade">
                                      <p:cBhvr>
                                        <p:cTn id="39" dur="500"/>
                                        <p:tgtEl>
                                          <p:spTgt spid="164867">
                                            <p:txEl>
                                              <p:pRg st="8" end="8"/>
                                            </p:txEl>
                                          </p:spTgt>
                                        </p:tgtEl>
                                      </p:cBhvr>
                                    </p:animEffect>
                                  </p:childTnLst>
                                </p:cTn>
                              </p:par>
                            </p:childTnLst>
                          </p:cTn>
                        </p:par>
                        <p:par>
                          <p:cTn id="40" fill="hold" nodeType="afterGroup">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64867">
                                            <p:txEl>
                                              <p:pRg st="9" end="9"/>
                                            </p:txEl>
                                          </p:spTgt>
                                        </p:tgtEl>
                                        <p:attrNameLst>
                                          <p:attrName>style.visibility</p:attrName>
                                        </p:attrNameLst>
                                      </p:cBhvr>
                                      <p:to>
                                        <p:strVal val="visible"/>
                                      </p:to>
                                    </p:set>
                                    <p:animEffect transition="in" filter="fade">
                                      <p:cBhvr>
                                        <p:cTn id="43" dur="500"/>
                                        <p:tgtEl>
                                          <p:spTgt spid="164867">
                                            <p:txEl>
                                              <p:pRg st="9" end="9"/>
                                            </p:txEl>
                                          </p:spTgt>
                                        </p:tgtEl>
                                      </p:cBhvr>
                                    </p:animEffect>
                                  </p:childTnLst>
                                </p:cTn>
                              </p:par>
                            </p:childTnLst>
                          </p:cTn>
                        </p:par>
                        <p:par>
                          <p:cTn id="44" fill="hold" nodeType="afterGroup">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64867">
                                            <p:txEl>
                                              <p:pRg st="10" end="10"/>
                                            </p:txEl>
                                          </p:spTgt>
                                        </p:tgtEl>
                                        <p:attrNameLst>
                                          <p:attrName>style.visibility</p:attrName>
                                        </p:attrNameLst>
                                      </p:cBhvr>
                                      <p:to>
                                        <p:strVal val="visible"/>
                                      </p:to>
                                    </p:set>
                                    <p:animEffect transition="in" filter="fade">
                                      <p:cBhvr>
                                        <p:cTn id="47" dur="500"/>
                                        <p:tgtEl>
                                          <p:spTgt spid="1648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utoUpdateAnimBg="0"/>
      <p:bldP spid="164867" grpId="0" uiExpand="1" build="p" autoUpdateAnimBg="0" advAuto="0"/>
    </p:bldLst>
  </p:timing>
</p:sld>
</file>

<file path=ppt/theme/theme1.xml><?xml version="1.0" encoding="utf-8"?>
<a:theme xmlns:a="http://schemas.openxmlformats.org/drawingml/2006/main" name="Whirlpool.pot">
  <a:themeElements>
    <a:clrScheme name="">
      <a:dk1>
        <a:srgbClr val="3333FF"/>
      </a:dk1>
      <a:lt1>
        <a:srgbClr val="CCECFF"/>
      </a:lt1>
      <a:dk2>
        <a:srgbClr val="6666FF"/>
      </a:dk2>
      <a:lt2>
        <a:srgbClr val="CCFFFF"/>
      </a:lt2>
      <a:accent1>
        <a:srgbClr val="CC99FF"/>
      </a:accent1>
      <a:accent2>
        <a:srgbClr val="9999FF"/>
      </a:accent2>
      <a:accent3>
        <a:srgbClr val="B8B8FF"/>
      </a:accent3>
      <a:accent4>
        <a:srgbClr val="AEC9DA"/>
      </a:accent4>
      <a:accent5>
        <a:srgbClr val="E2CAFF"/>
      </a:accent5>
      <a:accent6>
        <a:srgbClr val="8A8AE7"/>
      </a:accent6>
      <a:hlink>
        <a:srgbClr val="99CCFF"/>
      </a:hlink>
      <a:folHlink>
        <a:srgbClr val="0066FF"/>
      </a:folHlink>
    </a:clrScheme>
    <a:fontScheme name="Whirlpool.po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defRPr kumimoji="1" lang="en-GB" altLang="fr-FR" sz="2000" b="0" i="0" u="none" strike="noStrike" cap="none" normalizeH="0" baseline="0" smtClean="0">
            <a:ln>
              <a:noFill/>
            </a:ln>
            <a:solidFill>
              <a:schemeClr val="tx1"/>
            </a:solidFill>
            <a:effectLst>
              <a:outerShdw blurRad="38100" dist="38100" dir="2700000" algn="tl">
                <a:srgbClr val="000000">
                  <a:alpha val="43137"/>
                </a:srgbClr>
              </a:outerShdw>
            </a:effectLst>
            <a:latin typeface="Tahoma" panose="020B0604030504040204" pitchFamily="34" charset="0"/>
          </a:defRPr>
        </a:defPPr>
      </a:lstStyle>
    </a:spDef>
    <a:ln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defRPr kumimoji="1" lang="en-GB" altLang="fr-FR" sz="2000" b="0" i="0" u="none" strike="noStrike" cap="none" normalizeH="0" baseline="0" smtClean="0">
            <a:ln>
              <a:noFill/>
            </a:ln>
            <a:solidFill>
              <a:schemeClr val="tx1"/>
            </a:solidFill>
            <a:effectLst>
              <a:outerShdw blurRad="38100" dist="38100" dir="2700000" algn="tl">
                <a:srgbClr val="000000">
                  <a:alpha val="43137"/>
                </a:srgbClr>
              </a:outerShdw>
            </a:effectLst>
            <a:latin typeface="Tahoma" panose="020B0604030504040204" pitchFamily="34" charset="0"/>
          </a:defRPr>
        </a:defPPr>
      </a:lstStyle>
    </a:lnDef>
  </a:objectDefaults>
  <a:extraClrSchemeLst>
    <a:extraClrScheme>
      <a:clrScheme name="Whirlpool.pot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pot 2">
        <a:dk1>
          <a:srgbClr val="000066"/>
        </a:dk1>
        <a:lt1>
          <a:srgbClr val="CCECFF"/>
        </a:lt1>
        <a:dk2>
          <a:srgbClr val="6699FF"/>
        </a:dk2>
        <a:lt2>
          <a:srgbClr val="CCFFFF"/>
        </a:lt2>
        <a:accent1>
          <a:srgbClr val="CC99FF"/>
        </a:accent1>
        <a:accent2>
          <a:srgbClr val="9999FF"/>
        </a:accent2>
        <a:accent3>
          <a:srgbClr val="B8CAFF"/>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Designs\Whirlpool.pot</Template>
  <TotalTime>894</TotalTime>
  <Pages>40</Pages>
  <Words>1415</Words>
  <Application>Microsoft Office PowerPoint</Application>
  <PresentationFormat>Affichage à l'écran (4:3)</PresentationFormat>
  <Paragraphs>607</Paragraphs>
  <Slides>33</Slides>
  <Notes>32</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33</vt:i4>
      </vt:variant>
    </vt:vector>
  </HeadingPairs>
  <TitlesOfParts>
    <vt:vector size="42" baseType="lpstr">
      <vt:lpstr>Arial</vt:lpstr>
      <vt:lpstr>Calibri</vt:lpstr>
      <vt:lpstr>Monotype Sorts</vt:lpstr>
      <vt:lpstr>Symbol</vt:lpstr>
      <vt:lpstr>Tahoma</vt:lpstr>
      <vt:lpstr>Times New Roman</vt:lpstr>
      <vt:lpstr>Wingdings</vt:lpstr>
      <vt:lpstr>Whirlpool.pot</vt:lpstr>
      <vt:lpstr>Clip</vt:lpstr>
      <vt:lpstr>Inter-Process Communication ( 3 ).</vt:lpstr>
      <vt:lpstr> Race condition</vt:lpstr>
      <vt:lpstr>Critical section rules.</vt:lpstr>
      <vt:lpstr>Implementing critical sections</vt:lpstr>
      <vt:lpstr>Shared variable testing problem.</vt:lpstr>
      <vt:lpstr>Strict alternation.</vt:lpstr>
      <vt:lpstr>Peterson’s solution.</vt:lpstr>
      <vt:lpstr>TS/CS</vt:lpstr>
      <vt:lpstr>Peterson and TS.</vt:lpstr>
      <vt:lpstr>Sleep and wake_up.</vt:lpstr>
      <vt:lpstr>Producer and consumer.</vt:lpstr>
      <vt:lpstr>Producer and consumer</vt:lpstr>
      <vt:lpstr>Producer and consumer</vt:lpstr>
      <vt:lpstr>Semaphores.</vt:lpstr>
      <vt:lpstr>Semaphores.</vt:lpstr>
      <vt:lpstr>Semaphores.</vt:lpstr>
      <vt:lpstr>Coordinating processes.</vt:lpstr>
      <vt:lpstr>Concurrent processes.</vt:lpstr>
      <vt:lpstr>Semaphore summary</vt:lpstr>
      <vt:lpstr>Producer and consumer</vt:lpstr>
      <vt:lpstr>Producer and consumer.</vt:lpstr>
      <vt:lpstr>Producer and consumer.</vt:lpstr>
      <vt:lpstr>Producer and  consumer.</vt:lpstr>
      <vt:lpstr>Producer and consumer</vt:lpstr>
      <vt:lpstr>Producer and consumer</vt:lpstr>
      <vt:lpstr>Producer and consumer.</vt:lpstr>
      <vt:lpstr>Philosophers</vt:lpstr>
      <vt:lpstr>Philosophers</vt:lpstr>
      <vt:lpstr>Philosophers </vt:lpstr>
      <vt:lpstr>Sleeping barber</vt:lpstr>
      <vt:lpstr>Sleeping barber </vt:lpstr>
      <vt:lpstr>Readers and writer.</vt:lpstr>
      <vt:lpstr>Readers and writer.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Inter-Process Communication ( 2 ).</dc:title>
  <dc:subject/>
  <dc:creator>A. Goffi</dc:creator>
  <cp:keywords/>
  <dc:description/>
  <cp:lastModifiedBy>Jean-Paul Colard</cp:lastModifiedBy>
  <cp:revision>73</cp:revision>
  <cp:lastPrinted>1995-09-21T16:21:00Z</cp:lastPrinted>
  <dcterms:created xsi:type="dcterms:W3CDTF">1999-10-03T19:48:03Z</dcterms:created>
  <dcterms:modified xsi:type="dcterms:W3CDTF">2016-10-27T08:54:59Z</dcterms:modified>
</cp:coreProperties>
</file>