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08" r:id="rId2"/>
    <p:sldId id="328" r:id="rId3"/>
    <p:sldId id="309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4" r:id="rId17"/>
    <p:sldId id="325" r:id="rId18"/>
    <p:sldId id="326" r:id="rId19"/>
    <p:sldId id="327" r:id="rId20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lr>
        <a:schemeClr val="folHlink"/>
      </a:buClr>
      <a:buSzPct val="75000"/>
      <a:buFont typeface="Monotype Sorts" pitchFamily="2" charset="2"/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191FF"/>
    <a:srgbClr val="FF66CC"/>
    <a:srgbClr val="CC66FF"/>
    <a:srgbClr val="99FFCC"/>
    <a:srgbClr val="FFFFFF"/>
    <a:srgbClr val="000000"/>
    <a:srgbClr val="66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1" autoAdjust="0"/>
    <p:restoredTop sz="53009" autoAdjust="0"/>
  </p:normalViewPr>
  <p:slideViewPr>
    <p:cSldViewPr>
      <p:cViewPr varScale="1">
        <p:scale>
          <a:sx n="59" d="100"/>
          <a:sy n="59" d="100"/>
        </p:scale>
        <p:origin x="7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121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57725"/>
            <a:ext cx="5029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Click to edit Master text styles</a:t>
            </a:r>
          </a:p>
          <a:p>
            <a:pPr lvl="0"/>
            <a:r>
              <a:rPr lang="en-GB" altLang="fr-FR"/>
              <a:t>Second level</a:t>
            </a:r>
          </a:p>
          <a:p>
            <a:pPr lvl="0"/>
            <a:r>
              <a:rPr lang="en-GB" altLang="fr-FR"/>
              <a:t>Third level</a:t>
            </a:r>
          </a:p>
          <a:p>
            <a:pPr lvl="0"/>
            <a:r>
              <a:rPr lang="en-GB" altLang="fr-FR"/>
              <a:t>Fourth level</a:t>
            </a:r>
          </a:p>
          <a:p>
            <a:pPr lvl="0"/>
            <a:r>
              <a:rPr lang="en-GB" altLang="fr-FR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854075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440463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8287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effectLst/>
              </a:rPr>
              <a:t>STRATEGIE 2: PREVENTION  -  Condition 3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57268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effectLst/>
              </a:rPr>
              <a:t>STRATEGIE 2: PREVENTION  -  Condition 4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86528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39945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Ici, on a donné les ressources à C  </a:t>
            </a:r>
            <a:r>
              <a:rPr lang="fr-BE" dirty="0">
                <a:sym typeface="Wingdings" panose="05000000000000000000" pitchFamily="2" charset="2"/>
              </a:rPr>
              <a:t>  OK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50251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 = vecteur des ressources du</a:t>
            </a:r>
            <a:r>
              <a:rPr lang="fr-BE" baseline="0" dirty="0"/>
              <a:t> système: 6 tapes, 3 </a:t>
            </a:r>
            <a:r>
              <a:rPr lang="fr-BE" baseline="0" dirty="0" err="1"/>
              <a:t>plotters</a:t>
            </a:r>
            <a:r>
              <a:rPr lang="fr-BE" baseline="0" dirty="0"/>
              <a:t>, 4 printers, 2 CD ROM</a:t>
            </a:r>
          </a:p>
          <a:p>
            <a:r>
              <a:rPr lang="fr-BE" baseline="0" dirty="0"/>
              <a:t>P = vecteur des ressources allouées</a:t>
            </a:r>
          </a:p>
          <a:p>
            <a:r>
              <a:rPr lang="fr-BE" baseline="0" dirty="0"/>
              <a:t>A = vecteur des ressources disponibles</a:t>
            </a:r>
          </a:p>
          <a:p>
            <a:endParaRPr lang="fr-BE" baseline="0" dirty="0"/>
          </a:p>
        </p:txBody>
      </p:sp>
    </p:spTree>
    <p:extLst>
      <p:ext uri="{BB962C8B-B14F-4D97-AF65-F5344CB8AC3E}">
        <p14:creationId xmlns:p14="http://schemas.microsoft.com/office/powerpoint/2010/main" val="357705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35102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16292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Tx/>
              <a:buChar char="-"/>
            </a:pPr>
            <a:endParaRPr lang="fr-BE" b="1" dirty="0"/>
          </a:p>
        </p:txBody>
      </p:sp>
    </p:spTree>
    <p:extLst>
      <p:ext uri="{BB962C8B-B14F-4D97-AF65-F5344CB8AC3E}">
        <p14:creationId xmlns:p14="http://schemas.microsoft.com/office/powerpoint/2010/main" val="2450206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IMS = Information Management System</a:t>
            </a:r>
          </a:p>
          <a:p>
            <a:r>
              <a:rPr lang="fr-BE" dirty="0"/>
              <a:t>TP = Transaction </a:t>
            </a:r>
            <a:r>
              <a:rPr lang="fr-BE" dirty="0" err="1"/>
              <a:t>Processing</a:t>
            </a: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16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8372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Resource manager: gestion des graphes d’état, </a:t>
            </a:r>
          </a:p>
          <a:p>
            <a:r>
              <a:rPr lang="fr-BE" dirty="0" err="1"/>
              <a:t>Human</a:t>
            </a:r>
            <a:r>
              <a:rPr lang="fr-BE" dirty="0"/>
              <a:t> </a:t>
            </a:r>
            <a:r>
              <a:rPr lang="fr-BE" dirty="0" err="1"/>
              <a:t>operator</a:t>
            </a:r>
            <a:r>
              <a:rPr lang="fr-BE" dirty="0"/>
              <a:t>: de CTRL/ALT/DEL à gestion chirurgicale: trouver « LE » processus qui bloque et</a:t>
            </a:r>
            <a:r>
              <a:rPr lang="fr-BE" baseline="0" dirty="0"/>
              <a:t> le tuer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622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BE" baseline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9708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36602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5203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6976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32918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50938" y="854075"/>
            <a:ext cx="4556125" cy="3416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b="1" dirty="0">
                <a:effectLst/>
              </a:rPr>
              <a:t>STRATEGIE 2: PREVENTION = s’attaquer aux 4 conditions pour un </a:t>
            </a:r>
            <a:r>
              <a:rPr lang="fr-FR" b="1" dirty="0" err="1">
                <a:effectLst/>
              </a:rPr>
              <a:t>deadlock</a:t>
            </a:r>
            <a:endParaRPr lang="fr-FR" b="1" dirty="0">
              <a:effectLst/>
            </a:endParaRPr>
          </a:p>
          <a:p>
            <a:pPr rtl="0"/>
            <a:r>
              <a:rPr lang="fr-FR" dirty="0">
                <a:effectLst/>
              </a:rPr>
              <a:t>Condition 1: </a:t>
            </a:r>
            <a:r>
              <a:rPr lang="en-US" b="1" dirty="0"/>
              <a:t>Mutual Exclusion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Shared resources such as read-only files do not lead to deadlocks.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Unfortunately some resources, such as printers and tape drives, require exclusive access by a single process. </a:t>
            </a:r>
          </a:p>
          <a:p>
            <a:pPr rtl="0"/>
            <a:endParaRPr lang="fr-FR" dirty="0">
              <a:effectLst/>
            </a:endParaRPr>
          </a:p>
          <a:p>
            <a:pPr rtl="0"/>
            <a:r>
              <a:rPr lang="fr-FR" dirty="0">
                <a:effectLst/>
              </a:rPr>
              <a:t>Condition 2: </a:t>
            </a:r>
            <a:r>
              <a:rPr lang="en-US" b="1" dirty="0"/>
              <a:t>Hold and Wait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4713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fr-FR" noProof="0"/>
              <a:t>Click to edit Master title style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fr-FR" noProof="0"/>
              <a:t>Click to edit Master subtitle style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endParaRPr lang="en-US" altLang="fr-FR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85A399DF-9FD5-4BFA-A76D-6179F436547B}" type="slidenum">
              <a:rPr lang="en-US" altLang="fr-FR"/>
              <a:pPr/>
              <a:t>‹N°›</a:t>
            </a:fld>
            <a:endParaRPr lang="en-US" altLang="fr-FR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178A4-6AB7-4CD5-B78F-878C04681C73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29447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1FC5A-F0FF-4120-8FA6-ADEF399DAA15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3631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528E0-7F61-40FD-BCD9-A868CC86076D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3035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73898-8299-4861-9FC7-480AA68DF2A1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05800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3A0BB-3C5B-4CAB-80EE-BD1BCA2C1E6F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89906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DA683-AF88-4F43-A307-90163DD4791D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47172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B258B-50F1-4D32-AC7B-B8B05E7D0DF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08149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47120-4ACB-4FE7-8AF3-9CA0A1DBC0E0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6619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8FF99-06BB-4EDB-B00E-CBCB29E80CCB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9970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452FB-9ADD-4356-BD4D-CCBD34D0841F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19507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buClrTx/>
              <a:buSzTx/>
              <a:buFontTx/>
              <a:buNone/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fr-F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172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SzTx/>
              <a:buFontTx/>
              <a:buNone/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en-US" altLang="fr-FR"/>
              <a:t>Operating Systems II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ClrTx/>
              <a:buSzTx/>
              <a:buFontTx/>
              <a:buNone/>
              <a:defRPr kumimoji="0" sz="1400">
                <a:effectLst/>
                <a:latin typeface="Times New Roman" panose="02020603050405020304" pitchFamily="18" charset="0"/>
              </a:defRPr>
            </a:lvl1pPr>
          </a:lstStyle>
          <a:p>
            <a:fld id="{A3CCDC76-37C6-4191-B223-BFDD68D52938}" type="slidenum">
              <a:rPr lang="en-US" altLang="fr-FR"/>
              <a:pPr/>
              <a:t>‹N°›</a:t>
            </a:fld>
            <a:endParaRPr lang="en-US" altLang="fr-FR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B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GB" altLang="fr-FR"/>
              <a:t>Inter-Process Communication ( 4 ).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/>
            <a:endParaRPr lang="fr-FR" altLang="fr-FR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9384-47BA-48BC-850A-B821BA7B7685}" type="slidenum">
              <a:rPr lang="en-US" altLang="fr-FR"/>
              <a:pPr/>
              <a:t>10</a:t>
            </a:fld>
            <a:endParaRPr lang="en-US" altLang="fr-FR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Deadlock prevention: Hold and wait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Allocates all resources at start time.</a:t>
            </a:r>
          </a:p>
          <a:p>
            <a:pPr lvl="1"/>
            <a:r>
              <a:rPr lang="en-GB" altLang="fr-FR" dirty="0"/>
              <a:t>Sub-optimal all resources even used for a short period are allocated during the whole process life.</a:t>
            </a:r>
          </a:p>
          <a:p>
            <a:r>
              <a:rPr lang="en-GB" altLang="fr-FR" dirty="0"/>
              <a:t>Releases acquired resource if a new one is requested.</a:t>
            </a:r>
          </a:p>
          <a:p>
            <a:pPr lvl="1"/>
            <a:r>
              <a:rPr lang="en-GB" altLang="fr-FR" dirty="0"/>
              <a:t>Sub-optimal, all allocated resources are released and then allocated -&gt; overhead.</a:t>
            </a:r>
          </a:p>
          <a:p>
            <a:endParaRPr lang="en-GB" alt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7147-DD77-42C4-B4A1-4EBC281DB2A7}" type="slidenum">
              <a:rPr lang="en-US" altLang="fr-FR"/>
              <a:pPr/>
              <a:t>11</a:t>
            </a:fld>
            <a:endParaRPr lang="en-US" altLang="fr-FR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Deadlock prevention: Circular wait.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Resource allocator will prevent the creation of a circular wait.</a:t>
            </a:r>
          </a:p>
          <a:p>
            <a:pPr lvl="1"/>
            <a:r>
              <a:rPr lang="en-GB" altLang="fr-FR" dirty="0"/>
              <a:t>Impose an allocation order is the best strategy</a:t>
            </a:r>
          </a:p>
          <a:p>
            <a:pPr lvl="1"/>
            <a:endParaRPr lang="en-GB" altLang="fr-FR" dirty="0"/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048000" y="4495800"/>
            <a:ext cx="457200" cy="5334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4648200" y="4495800"/>
            <a:ext cx="457200" cy="5334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8358" name="Oval 6"/>
          <p:cNvSpPr>
            <a:spLocks noChangeArrowheads="1"/>
          </p:cNvSpPr>
          <p:nvPr/>
        </p:nvSpPr>
        <p:spPr bwMode="auto">
          <a:xfrm>
            <a:off x="3810000" y="3581400"/>
            <a:ext cx="457200" cy="609600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8359" name="Oval 7"/>
          <p:cNvSpPr>
            <a:spLocks noChangeArrowheads="1"/>
          </p:cNvSpPr>
          <p:nvPr/>
        </p:nvSpPr>
        <p:spPr bwMode="auto">
          <a:xfrm>
            <a:off x="3810000" y="5334000"/>
            <a:ext cx="457200" cy="609600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cxnSp>
        <p:nvCxnSpPr>
          <p:cNvPr id="228360" name="AutoShape 8"/>
          <p:cNvCxnSpPr>
            <a:cxnSpLocks noChangeShapeType="1"/>
            <a:stCxn id="228356" idx="2"/>
            <a:endCxn id="228359" idx="2"/>
          </p:cNvCxnSpPr>
          <p:nvPr/>
        </p:nvCxnSpPr>
        <p:spPr bwMode="auto">
          <a:xfrm rot="16200000" flipH="1">
            <a:off x="3238500" y="5067300"/>
            <a:ext cx="609600" cy="533400"/>
          </a:xfrm>
          <a:prstGeom prst="curvedConnector2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8361" name="AutoShape 9"/>
          <p:cNvCxnSpPr>
            <a:cxnSpLocks noChangeShapeType="1"/>
            <a:stCxn id="228359" idx="6"/>
            <a:endCxn id="228357" idx="2"/>
          </p:cNvCxnSpPr>
          <p:nvPr/>
        </p:nvCxnSpPr>
        <p:spPr bwMode="auto">
          <a:xfrm flipV="1">
            <a:off x="4267200" y="5029200"/>
            <a:ext cx="609600" cy="609600"/>
          </a:xfrm>
          <a:prstGeom prst="curvedConnector2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8362" name="AutoShape 10"/>
          <p:cNvCxnSpPr>
            <a:cxnSpLocks noChangeShapeType="1"/>
            <a:stCxn id="228358" idx="2"/>
            <a:endCxn id="228356" idx="0"/>
          </p:cNvCxnSpPr>
          <p:nvPr/>
        </p:nvCxnSpPr>
        <p:spPr bwMode="auto">
          <a:xfrm rot="10800000" flipV="1">
            <a:off x="3276600" y="3886200"/>
            <a:ext cx="533400" cy="609600"/>
          </a:xfrm>
          <a:prstGeom prst="curvedConnector2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8364" name="AutoShape 12"/>
          <p:cNvCxnSpPr>
            <a:cxnSpLocks noChangeShapeType="1"/>
            <a:stCxn id="228357" idx="0"/>
            <a:endCxn id="228358" idx="6"/>
          </p:cNvCxnSpPr>
          <p:nvPr/>
        </p:nvCxnSpPr>
        <p:spPr bwMode="auto">
          <a:xfrm rot="5400000" flipH="1">
            <a:off x="4267200" y="3886200"/>
            <a:ext cx="609600" cy="609600"/>
          </a:xfrm>
          <a:prstGeom prst="curvedConnector2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2DE6-FBBA-40C4-ADF1-85A603504FE9}" type="slidenum">
              <a:rPr lang="en-US" altLang="fr-FR"/>
              <a:pPr/>
              <a:t>12</a:t>
            </a:fld>
            <a:endParaRPr lang="en-US" altLang="fr-FR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Deadlock prevention: </a:t>
            </a:r>
            <a:r>
              <a:rPr lang="en-GB" altLang="fr-FR" dirty="0" err="1"/>
              <a:t>Preemption</a:t>
            </a:r>
            <a:r>
              <a:rPr lang="en-GB" altLang="fr-FR" dirty="0"/>
              <a:t>.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If resource are unavailable for a process to continue, resource allocation is backed-out. </a:t>
            </a:r>
          </a:p>
          <a:p>
            <a:pPr lvl="1"/>
            <a:r>
              <a:rPr lang="en-GB" altLang="fr-FR" dirty="0"/>
              <a:t>May cause a live lock, means each allocation cause a ‘</a:t>
            </a:r>
            <a:r>
              <a:rPr lang="en-GB" altLang="fr-FR" dirty="0" err="1"/>
              <a:t>preemption</a:t>
            </a:r>
            <a:r>
              <a:rPr lang="en-GB" altLang="fr-FR" dirty="0"/>
              <a:t>’,</a:t>
            </a:r>
          </a:p>
          <a:p>
            <a:pPr lvl="1"/>
            <a:r>
              <a:rPr lang="en-GB" altLang="fr-FR" dirty="0"/>
              <a:t>or starvation: a process doesn’t progress</a:t>
            </a:r>
          </a:p>
          <a:p>
            <a:pPr lvl="1"/>
            <a:r>
              <a:rPr lang="en-GB" altLang="fr-FR" dirty="0"/>
              <a:t>Resource manager is constantly backing-out allocation request</a:t>
            </a:r>
          </a:p>
          <a:p>
            <a:pPr lvl="2"/>
            <a:r>
              <a:rPr lang="en-GB" altLang="fr-FR" dirty="0">
                <a:sym typeface="Wingdings" panose="05000000000000000000" pitchFamily="2" charset="2"/>
              </a:rPr>
              <a:t>starvation</a:t>
            </a:r>
          </a:p>
          <a:p>
            <a:pPr lvl="2"/>
            <a:r>
              <a:rPr lang="en-GB" altLang="fr-FR" dirty="0" err="1">
                <a:sym typeface="Wingdings" panose="05000000000000000000" pitchFamily="2" charset="2"/>
              </a:rPr>
              <a:t>livelock</a:t>
            </a:r>
            <a:endParaRPr lang="en-GB" alt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9EB8-7562-4B02-BEA5-098825C5E073}" type="slidenum">
              <a:rPr lang="en-US" altLang="fr-FR"/>
              <a:pPr/>
              <a:t>13</a:t>
            </a:fld>
            <a:endParaRPr lang="en-US" altLang="fr-FR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Deadlock avoidance.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85800"/>
          </a:xfrm>
        </p:spPr>
        <p:txBody>
          <a:bodyPr/>
          <a:lstStyle/>
          <a:p>
            <a:r>
              <a:rPr lang="en-GB" altLang="fr-FR"/>
              <a:t>Banker’s algorithm.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22098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17526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12954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22098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17526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12954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22098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17526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0412" name="Rectangle 12"/>
          <p:cNvSpPr>
            <a:spLocks noChangeArrowheads="1"/>
          </p:cNvSpPr>
          <p:nvPr/>
        </p:nvSpPr>
        <p:spPr bwMode="auto">
          <a:xfrm>
            <a:off x="12954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230413" name="Rectangle 13"/>
          <p:cNvSpPr>
            <a:spLocks noChangeArrowheads="1"/>
          </p:cNvSpPr>
          <p:nvPr/>
        </p:nvSpPr>
        <p:spPr bwMode="auto">
          <a:xfrm>
            <a:off x="22098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30414" name="Rectangle 14"/>
          <p:cNvSpPr>
            <a:spLocks noChangeArrowheads="1"/>
          </p:cNvSpPr>
          <p:nvPr/>
        </p:nvSpPr>
        <p:spPr bwMode="auto">
          <a:xfrm>
            <a:off x="17526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0415" name="Rectangle 15"/>
          <p:cNvSpPr>
            <a:spLocks noChangeArrowheads="1"/>
          </p:cNvSpPr>
          <p:nvPr/>
        </p:nvSpPr>
        <p:spPr bwMode="auto">
          <a:xfrm>
            <a:off x="12954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230416" name="Text Box 16"/>
          <p:cNvSpPr txBox="1">
            <a:spLocks noChangeArrowheads="1"/>
          </p:cNvSpPr>
          <p:nvPr/>
        </p:nvSpPr>
        <p:spPr bwMode="auto">
          <a:xfrm>
            <a:off x="1676400" y="2743200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Has</a:t>
            </a:r>
          </a:p>
        </p:txBody>
      </p:sp>
      <p:sp>
        <p:nvSpPr>
          <p:cNvPr id="230417" name="Text Box 17"/>
          <p:cNvSpPr txBox="1">
            <a:spLocks noChangeArrowheads="1"/>
          </p:cNvSpPr>
          <p:nvPr/>
        </p:nvSpPr>
        <p:spPr bwMode="auto">
          <a:xfrm>
            <a:off x="2347913" y="2697163"/>
            <a:ext cx="180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FR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0418" name="Text Box 18"/>
          <p:cNvSpPr txBox="1">
            <a:spLocks noChangeArrowheads="1"/>
          </p:cNvSpPr>
          <p:nvPr/>
        </p:nvSpPr>
        <p:spPr bwMode="auto">
          <a:xfrm>
            <a:off x="2209800" y="2743200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Max</a:t>
            </a:r>
          </a:p>
        </p:txBody>
      </p:sp>
      <p:sp>
        <p:nvSpPr>
          <p:cNvPr id="230419" name="Rectangle 19"/>
          <p:cNvSpPr>
            <a:spLocks noChangeArrowheads="1"/>
          </p:cNvSpPr>
          <p:nvPr/>
        </p:nvSpPr>
        <p:spPr bwMode="auto">
          <a:xfrm>
            <a:off x="46482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30420" name="Rectangle 20"/>
          <p:cNvSpPr>
            <a:spLocks noChangeArrowheads="1"/>
          </p:cNvSpPr>
          <p:nvPr/>
        </p:nvSpPr>
        <p:spPr bwMode="auto">
          <a:xfrm>
            <a:off x="41910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0421" name="Rectangle 21"/>
          <p:cNvSpPr>
            <a:spLocks noChangeArrowheads="1"/>
          </p:cNvSpPr>
          <p:nvPr/>
        </p:nvSpPr>
        <p:spPr bwMode="auto">
          <a:xfrm>
            <a:off x="37338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230422" name="Rectangle 22"/>
          <p:cNvSpPr>
            <a:spLocks noChangeArrowheads="1"/>
          </p:cNvSpPr>
          <p:nvPr/>
        </p:nvSpPr>
        <p:spPr bwMode="auto">
          <a:xfrm>
            <a:off x="46482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30423" name="Rectangle 23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0424" name="Rectangle 24"/>
          <p:cNvSpPr>
            <a:spLocks noChangeArrowheads="1"/>
          </p:cNvSpPr>
          <p:nvPr/>
        </p:nvSpPr>
        <p:spPr bwMode="auto">
          <a:xfrm>
            <a:off x="37338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230425" name="Rectangle 25"/>
          <p:cNvSpPr>
            <a:spLocks noChangeArrowheads="1"/>
          </p:cNvSpPr>
          <p:nvPr/>
        </p:nvSpPr>
        <p:spPr bwMode="auto">
          <a:xfrm>
            <a:off x="46482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30426" name="Rectangle 26"/>
          <p:cNvSpPr>
            <a:spLocks noChangeArrowheads="1"/>
          </p:cNvSpPr>
          <p:nvPr/>
        </p:nvSpPr>
        <p:spPr bwMode="auto">
          <a:xfrm>
            <a:off x="41910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30427" name="Rectangle 27"/>
          <p:cNvSpPr>
            <a:spLocks noChangeArrowheads="1"/>
          </p:cNvSpPr>
          <p:nvPr/>
        </p:nvSpPr>
        <p:spPr bwMode="auto">
          <a:xfrm>
            <a:off x="37338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230428" name="Rectangle 28"/>
          <p:cNvSpPr>
            <a:spLocks noChangeArrowheads="1"/>
          </p:cNvSpPr>
          <p:nvPr/>
        </p:nvSpPr>
        <p:spPr bwMode="auto">
          <a:xfrm>
            <a:off x="46482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30429" name="Rectangle 29"/>
          <p:cNvSpPr>
            <a:spLocks noChangeArrowheads="1"/>
          </p:cNvSpPr>
          <p:nvPr/>
        </p:nvSpPr>
        <p:spPr bwMode="auto">
          <a:xfrm>
            <a:off x="41910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30430" name="Rectangle 30"/>
          <p:cNvSpPr>
            <a:spLocks noChangeArrowheads="1"/>
          </p:cNvSpPr>
          <p:nvPr/>
        </p:nvSpPr>
        <p:spPr bwMode="auto">
          <a:xfrm>
            <a:off x="37338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230431" name="Text Box 31"/>
          <p:cNvSpPr txBox="1">
            <a:spLocks noChangeArrowheads="1"/>
          </p:cNvSpPr>
          <p:nvPr/>
        </p:nvSpPr>
        <p:spPr bwMode="auto">
          <a:xfrm>
            <a:off x="4114800" y="2743200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Has</a:t>
            </a:r>
          </a:p>
        </p:txBody>
      </p:sp>
      <p:sp>
        <p:nvSpPr>
          <p:cNvPr id="230432" name="Text Box 32"/>
          <p:cNvSpPr txBox="1">
            <a:spLocks noChangeArrowheads="1"/>
          </p:cNvSpPr>
          <p:nvPr/>
        </p:nvSpPr>
        <p:spPr bwMode="auto">
          <a:xfrm>
            <a:off x="4648200" y="2743200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Max</a:t>
            </a:r>
          </a:p>
        </p:txBody>
      </p:sp>
      <p:sp>
        <p:nvSpPr>
          <p:cNvPr id="230433" name="Rectangle 33"/>
          <p:cNvSpPr>
            <a:spLocks noChangeArrowheads="1"/>
          </p:cNvSpPr>
          <p:nvPr/>
        </p:nvSpPr>
        <p:spPr bwMode="auto">
          <a:xfrm>
            <a:off x="72390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30434" name="Rectangle 34"/>
          <p:cNvSpPr>
            <a:spLocks noChangeArrowheads="1"/>
          </p:cNvSpPr>
          <p:nvPr/>
        </p:nvSpPr>
        <p:spPr bwMode="auto">
          <a:xfrm>
            <a:off x="67818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0435" name="Rectangle 35"/>
          <p:cNvSpPr>
            <a:spLocks noChangeArrowheads="1"/>
          </p:cNvSpPr>
          <p:nvPr/>
        </p:nvSpPr>
        <p:spPr bwMode="auto">
          <a:xfrm>
            <a:off x="63246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230436" name="Rectangle 36"/>
          <p:cNvSpPr>
            <a:spLocks noChangeArrowheads="1"/>
          </p:cNvSpPr>
          <p:nvPr/>
        </p:nvSpPr>
        <p:spPr bwMode="auto">
          <a:xfrm>
            <a:off x="72390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30437" name="Rectangle 37"/>
          <p:cNvSpPr>
            <a:spLocks noChangeArrowheads="1"/>
          </p:cNvSpPr>
          <p:nvPr/>
        </p:nvSpPr>
        <p:spPr bwMode="auto">
          <a:xfrm>
            <a:off x="67818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30438" name="Rectangle 38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230439" name="Rectangle 39"/>
          <p:cNvSpPr>
            <a:spLocks noChangeArrowheads="1"/>
          </p:cNvSpPr>
          <p:nvPr/>
        </p:nvSpPr>
        <p:spPr bwMode="auto">
          <a:xfrm>
            <a:off x="72390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30440" name="Rectangle 40"/>
          <p:cNvSpPr>
            <a:spLocks noChangeArrowheads="1"/>
          </p:cNvSpPr>
          <p:nvPr/>
        </p:nvSpPr>
        <p:spPr bwMode="auto">
          <a:xfrm>
            <a:off x="67818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30441" name="Rectangle 41"/>
          <p:cNvSpPr>
            <a:spLocks noChangeArrowheads="1"/>
          </p:cNvSpPr>
          <p:nvPr/>
        </p:nvSpPr>
        <p:spPr bwMode="auto">
          <a:xfrm>
            <a:off x="63246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230442" name="Rectangle 42"/>
          <p:cNvSpPr>
            <a:spLocks noChangeArrowheads="1"/>
          </p:cNvSpPr>
          <p:nvPr/>
        </p:nvSpPr>
        <p:spPr bwMode="auto">
          <a:xfrm>
            <a:off x="72390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30443" name="Rectangle 43"/>
          <p:cNvSpPr>
            <a:spLocks noChangeArrowheads="1"/>
          </p:cNvSpPr>
          <p:nvPr/>
        </p:nvSpPr>
        <p:spPr bwMode="auto">
          <a:xfrm>
            <a:off x="67818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30444" name="Rectangle 44"/>
          <p:cNvSpPr>
            <a:spLocks noChangeArrowheads="1"/>
          </p:cNvSpPr>
          <p:nvPr/>
        </p:nvSpPr>
        <p:spPr bwMode="auto">
          <a:xfrm>
            <a:off x="63246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230445" name="Text Box 45"/>
          <p:cNvSpPr txBox="1">
            <a:spLocks noChangeArrowheads="1"/>
          </p:cNvSpPr>
          <p:nvPr/>
        </p:nvSpPr>
        <p:spPr bwMode="auto">
          <a:xfrm>
            <a:off x="6705600" y="2743200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Has</a:t>
            </a:r>
          </a:p>
        </p:txBody>
      </p:sp>
      <p:sp>
        <p:nvSpPr>
          <p:cNvPr id="230446" name="Text Box 46"/>
          <p:cNvSpPr txBox="1">
            <a:spLocks noChangeArrowheads="1"/>
          </p:cNvSpPr>
          <p:nvPr/>
        </p:nvSpPr>
        <p:spPr bwMode="auto">
          <a:xfrm>
            <a:off x="7239000" y="2743200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Max</a:t>
            </a:r>
          </a:p>
        </p:txBody>
      </p:sp>
      <p:sp>
        <p:nvSpPr>
          <p:cNvPr id="230447" name="Text Box 47"/>
          <p:cNvSpPr txBox="1">
            <a:spLocks noChangeArrowheads="1"/>
          </p:cNvSpPr>
          <p:nvPr/>
        </p:nvSpPr>
        <p:spPr bwMode="auto">
          <a:xfrm>
            <a:off x="1081088" y="5135563"/>
            <a:ext cx="1196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Free : 10</a:t>
            </a:r>
          </a:p>
        </p:txBody>
      </p:sp>
      <p:sp>
        <p:nvSpPr>
          <p:cNvPr id="230448" name="Text Box 48"/>
          <p:cNvSpPr txBox="1">
            <a:spLocks noChangeArrowheads="1"/>
          </p:cNvSpPr>
          <p:nvPr/>
        </p:nvSpPr>
        <p:spPr bwMode="auto">
          <a:xfrm>
            <a:off x="3878263" y="5105400"/>
            <a:ext cx="1058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Free : 2</a:t>
            </a:r>
          </a:p>
        </p:txBody>
      </p:sp>
      <p:sp>
        <p:nvSpPr>
          <p:cNvPr id="230449" name="Text Box 49"/>
          <p:cNvSpPr txBox="1">
            <a:spLocks noChangeArrowheads="1"/>
          </p:cNvSpPr>
          <p:nvPr/>
        </p:nvSpPr>
        <p:spPr bwMode="auto">
          <a:xfrm>
            <a:off x="6469063" y="5105400"/>
            <a:ext cx="1058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Free :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9" grpId="0" animBg="1" autoUpdateAnimBg="0"/>
      <p:bldP spid="230420" grpId="0" animBg="1" autoUpdateAnimBg="0"/>
      <p:bldP spid="230421" grpId="0" animBg="1" autoUpdateAnimBg="0"/>
      <p:bldP spid="230422" grpId="0" animBg="1" autoUpdateAnimBg="0"/>
      <p:bldP spid="230423" grpId="0" animBg="1" autoUpdateAnimBg="0"/>
      <p:bldP spid="230424" grpId="0" animBg="1" autoUpdateAnimBg="0"/>
      <p:bldP spid="230425" grpId="0" animBg="1" autoUpdateAnimBg="0"/>
      <p:bldP spid="230426" grpId="0" animBg="1" autoUpdateAnimBg="0"/>
      <p:bldP spid="230427" grpId="0" animBg="1" autoUpdateAnimBg="0"/>
      <p:bldP spid="230428" grpId="0" animBg="1" autoUpdateAnimBg="0"/>
      <p:bldP spid="230429" grpId="0" animBg="1" autoUpdateAnimBg="0"/>
      <p:bldP spid="230430" grpId="0" animBg="1" autoUpdateAnimBg="0"/>
      <p:bldP spid="230431" grpId="0" autoUpdateAnimBg="0"/>
      <p:bldP spid="230432" grpId="0" autoUpdateAnimBg="0"/>
      <p:bldP spid="230433" grpId="0" animBg="1" autoUpdateAnimBg="0"/>
      <p:bldP spid="230434" grpId="0" animBg="1" autoUpdateAnimBg="0"/>
      <p:bldP spid="230435" grpId="0" animBg="1" autoUpdateAnimBg="0"/>
      <p:bldP spid="230436" grpId="0" animBg="1" autoUpdateAnimBg="0"/>
      <p:bldP spid="230437" grpId="0" animBg="1" autoUpdateAnimBg="0"/>
      <p:bldP spid="230438" grpId="0" animBg="1" autoUpdateAnimBg="0"/>
      <p:bldP spid="230439" grpId="0" animBg="1" autoUpdateAnimBg="0"/>
      <p:bldP spid="230440" grpId="0" animBg="1" autoUpdateAnimBg="0"/>
      <p:bldP spid="230441" grpId="0" animBg="1" autoUpdateAnimBg="0"/>
      <p:bldP spid="230442" grpId="0" animBg="1" autoUpdateAnimBg="0"/>
      <p:bldP spid="230443" grpId="0" animBg="1" autoUpdateAnimBg="0"/>
      <p:bldP spid="230444" grpId="0" animBg="1" autoUpdateAnimBg="0"/>
      <p:bldP spid="230445" grpId="0" autoUpdateAnimBg="0"/>
      <p:bldP spid="230446" grpId="0" autoUpdateAnimBg="0"/>
      <p:bldP spid="230447" grpId="0" autoUpdateAnimBg="0"/>
      <p:bldP spid="230448" grpId="0" autoUpdateAnimBg="0"/>
      <p:bldP spid="23044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5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E40E2-2D73-4C81-9DEB-6519BD32A16E}" type="slidenum">
              <a:rPr lang="en-US" altLang="fr-FR"/>
              <a:pPr/>
              <a:t>14</a:t>
            </a:fld>
            <a:endParaRPr lang="en-US" altLang="fr-FR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Deadlock avoidance.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85800"/>
          </a:xfrm>
        </p:spPr>
        <p:txBody>
          <a:bodyPr/>
          <a:lstStyle/>
          <a:p>
            <a:r>
              <a:rPr lang="en-GB" altLang="fr-FR"/>
              <a:t>Banker’s algorithm.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22098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17526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12954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22098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17526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12954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22098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31435" name="Rectangle 11"/>
          <p:cNvSpPr>
            <a:spLocks noChangeArrowheads="1"/>
          </p:cNvSpPr>
          <p:nvPr/>
        </p:nvSpPr>
        <p:spPr bwMode="auto">
          <a:xfrm>
            <a:off x="17526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1436" name="Rectangle 12"/>
          <p:cNvSpPr>
            <a:spLocks noChangeArrowheads="1"/>
          </p:cNvSpPr>
          <p:nvPr/>
        </p:nvSpPr>
        <p:spPr bwMode="auto">
          <a:xfrm>
            <a:off x="12954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231437" name="Rectangle 13"/>
          <p:cNvSpPr>
            <a:spLocks noChangeArrowheads="1"/>
          </p:cNvSpPr>
          <p:nvPr/>
        </p:nvSpPr>
        <p:spPr bwMode="auto">
          <a:xfrm>
            <a:off x="22098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31438" name="Rectangle 14"/>
          <p:cNvSpPr>
            <a:spLocks noChangeArrowheads="1"/>
          </p:cNvSpPr>
          <p:nvPr/>
        </p:nvSpPr>
        <p:spPr bwMode="auto">
          <a:xfrm>
            <a:off x="17526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1439" name="Rectangle 15"/>
          <p:cNvSpPr>
            <a:spLocks noChangeArrowheads="1"/>
          </p:cNvSpPr>
          <p:nvPr/>
        </p:nvSpPr>
        <p:spPr bwMode="auto">
          <a:xfrm>
            <a:off x="12954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231440" name="Text Box 16"/>
          <p:cNvSpPr txBox="1">
            <a:spLocks noChangeArrowheads="1"/>
          </p:cNvSpPr>
          <p:nvPr/>
        </p:nvSpPr>
        <p:spPr bwMode="auto">
          <a:xfrm>
            <a:off x="1676400" y="2743200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Has</a:t>
            </a:r>
          </a:p>
        </p:txBody>
      </p:sp>
      <p:sp>
        <p:nvSpPr>
          <p:cNvPr id="231441" name="Text Box 17"/>
          <p:cNvSpPr txBox="1">
            <a:spLocks noChangeArrowheads="1"/>
          </p:cNvSpPr>
          <p:nvPr/>
        </p:nvSpPr>
        <p:spPr bwMode="auto">
          <a:xfrm>
            <a:off x="2347913" y="2697163"/>
            <a:ext cx="180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FR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1442" name="Text Box 18"/>
          <p:cNvSpPr txBox="1">
            <a:spLocks noChangeArrowheads="1"/>
          </p:cNvSpPr>
          <p:nvPr/>
        </p:nvSpPr>
        <p:spPr bwMode="auto">
          <a:xfrm>
            <a:off x="2209800" y="2743200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Max</a:t>
            </a:r>
          </a:p>
        </p:txBody>
      </p:sp>
      <p:sp>
        <p:nvSpPr>
          <p:cNvPr id="231443" name="Rectangle 19"/>
          <p:cNvSpPr>
            <a:spLocks noChangeArrowheads="1"/>
          </p:cNvSpPr>
          <p:nvPr/>
        </p:nvSpPr>
        <p:spPr bwMode="auto">
          <a:xfrm>
            <a:off x="46482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31444" name="Rectangle 20"/>
          <p:cNvSpPr>
            <a:spLocks noChangeArrowheads="1"/>
          </p:cNvSpPr>
          <p:nvPr/>
        </p:nvSpPr>
        <p:spPr bwMode="auto">
          <a:xfrm>
            <a:off x="41910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1445" name="Rectangle 21"/>
          <p:cNvSpPr>
            <a:spLocks noChangeArrowheads="1"/>
          </p:cNvSpPr>
          <p:nvPr/>
        </p:nvSpPr>
        <p:spPr bwMode="auto">
          <a:xfrm>
            <a:off x="37338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231446" name="Rectangle 22"/>
          <p:cNvSpPr>
            <a:spLocks noChangeArrowheads="1"/>
          </p:cNvSpPr>
          <p:nvPr/>
        </p:nvSpPr>
        <p:spPr bwMode="auto">
          <a:xfrm>
            <a:off x="46482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31447" name="Rectangle 23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1448" name="Rectangle 24"/>
          <p:cNvSpPr>
            <a:spLocks noChangeArrowheads="1"/>
          </p:cNvSpPr>
          <p:nvPr/>
        </p:nvSpPr>
        <p:spPr bwMode="auto">
          <a:xfrm>
            <a:off x="37338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231449" name="Rectangle 25"/>
          <p:cNvSpPr>
            <a:spLocks noChangeArrowheads="1"/>
          </p:cNvSpPr>
          <p:nvPr/>
        </p:nvSpPr>
        <p:spPr bwMode="auto">
          <a:xfrm>
            <a:off x="46482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31450" name="Rectangle 26"/>
          <p:cNvSpPr>
            <a:spLocks noChangeArrowheads="1"/>
          </p:cNvSpPr>
          <p:nvPr/>
        </p:nvSpPr>
        <p:spPr bwMode="auto">
          <a:xfrm>
            <a:off x="41910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31451" name="Rectangle 27"/>
          <p:cNvSpPr>
            <a:spLocks noChangeArrowheads="1"/>
          </p:cNvSpPr>
          <p:nvPr/>
        </p:nvSpPr>
        <p:spPr bwMode="auto">
          <a:xfrm>
            <a:off x="37338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231452" name="Rectangle 28"/>
          <p:cNvSpPr>
            <a:spLocks noChangeArrowheads="1"/>
          </p:cNvSpPr>
          <p:nvPr/>
        </p:nvSpPr>
        <p:spPr bwMode="auto">
          <a:xfrm>
            <a:off x="46482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31453" name="Rectangle 29"/>
          <p:cNvSpPr>
            <a:spLocks noChangeArrowheads="1"/>
          </p:cNvSpPr>
          <p:nvPr/>
        </p:nvSpPr>
        <p:spPr bwMode="auto">
          <a:xfrm>
            <a:off x="41910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31454" name="Rectangle 30"/>
          <p:cNvSpPr>
            <a:spLocks noChangeArrowheads="1"/>
          </p:cNvSpPr>
          <p:nvPr/>
        </p:nvSpPr>
        <p:spPr bwMode="auto">
          <a:xfrm>
            <a:off x="37338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231455" name="Text Box 31"/>
          <p:cNvSpPr txBox="1">
            <a:spLocks noChangeArrowheads="1"/>
          </p:cNvSpPr>
          <p:nvPr/>
        </p:nvSpPr>
        <p:spPr bwMode="auto">
          <a:xfrm>
            <a:off x="4114800" y="2743200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Has</a:t>
            </a:r>
          </a:p>
        </p:txBody>
      </p:sp>
      <p:sp>
        <p:nvSpPr>
          <p:cNvPr id="231456" name="Text Box 32"/>
          <p:cNvSpPr txBox="1">
            <a:spLocks noChangeArrowheads="1"/>
          </p:cNvSpPr>
          <p:nvPr/>
        </p:nvSpPr>
        <p:spPr bwMode="auto">
          <a:xfrm>
            <a:off x="4648200" y="2743200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Max</a:t>
            </a:r>
          </a:p>
        </p:txBody>
      </p:sp>
      <p:sp>
        <p:nvSpPr>
          <p:cNvPr id="231457" name="Rectangle 33"/>
          <p:cNvSpPr>
            <a:spLocks noChangeArrowheads="1"/>
          </p:cNvSpPr>
          <p:nvPr/>
        </p:nvSpPr>
        <p:spPr bwMode="auto">
          <a:xfrm>
            <a:off x="72390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31458" name="Rectangle 34"/>
          <p:cNvSpPr>
            <a:spLocks noChangeArrowheads="1"/>
          </p:cNvSpPr>
          <p:nvPr/>
        </p:nvSpPr>
        <p:spPr bwMode="auto">
          <a:xfrm>
            <a:off x="67818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1459" name="Rectangle 35"/>
          <p:cNvSpPr>
            <a:spLocks noChangeArrowheads="1"/>
          </p:cNvSpPr>
          <p:nvPr/>
        </p:nvSpPr>
        <p:spPr bwMode="auto">
          <a:xfrm>
            <a:off x="63246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231460" name="Rectangle 36"/>
          <p:cNvSpPr>
            <a:spLocks noChangeArrowheads="1"/>
          </p:cNvSpPr>
          <p:nvPr/>
        </p:nvSpPr>
        <p:spPr bwMode="auto">
          <a:xfrm>
            <a:off x="72390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31461" name="Rectangle 37"/>
          <p:cNvSpPr>
            <a:spLocks noChangeArrowheads="1"/>
          </p:cNvSpPr>
          <p:nvPr/>
        </p:nvSpPr>
        <p:spPr bwMode="auto">
          <a:xfrm>
            <a:off x="67818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1462" name="Rectangle 38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231463" name="Rectangle 39"/>
          <p:cNvSpPr>
            <a:spLocks noChangeArrowheads="1"/>
          </p:cNvSpPr>
          <p:nvPr/>
        </p:nvSpPr>
        <p:spPr bwMode="auto">
          <a:xfrm>
            <a:off x="72390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31464" name="Rectangle 40"/>
          <p:cNvSpPr>
            <a:spLocks noChangeArrowheads="1"/>
          </p:cNvSpPr>
          <p:nvPr/>
        </p:nvSpPr>
        <p:spPr bwMode="auto">
          <a:xfrm>
            <a:off x="67818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31465" name="Rectangle 41"/>
          <p:cNvSpPr>
            <a:spLocks noChangeArrowheads="1"/>
          </p:cNvSpPr>
          <p:nvPr/>
        </p:nvSpPr>
        <p:spPr bwMode="auto">
          <a:xfrm>
            <a:off x="63246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231466" name="Rectangle 42"/>
          <p:cNvSpPr>
            <a:spLocks noChangeArrowheads="1"/>
          </p:cNvSpPr>
          <p:nvPr/>
        </p:nvSpPr>
        <p:spPr bwMode="auto">
          <a:xfrm>
            <a:off x="72390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31467" name="Rectangle 43"/>
          <p:cNvSpPr>
            <a:spLocks noChangeArrowheads="1"/>
          </p:cNvSpPr>
          <p:nvPr/>
        </p:nvSpPr>
        <p:spPr bwMode="auto">
          <a:xfrm>
            <a:off x="67818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31468" name="Rectangle 44"/>
          <p:cNvSpPr>
            <a:spLocks noChangeArrowheads="1"/>
          </p:cNvSpPr>
          <p:nvPr/>
        </p:nvSpPr>
        <p:spPr bwMode="auto">
          <a:xfrm>
            <a:off x="63246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231469" name="Text Box 45"/>
          <p:cNvSpPr txBox="1">
            <a:spLocks noChangeArrowheads="1"/>
          </p:cNvSpPr>
          <p:nvPr/>
        </p:nvSpPr>
        <p:spPr bwMode="auto">
          <a:xfrm>
            <a:off x="6705600" y="2743200"/>
            <a:ext cx="598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Has</a:t>
            </a:r>
          </a:p>
        </p:txBody>
      </p:sp>
      <p:sp>
        <p:nvSpPr>
          <p:cNvPr id="231470" name="Text Box 46"/>
          <p:cNvSpPr txBox="1">
            <a:spLocks noChangeArrowheads="1"/>
          </p:cNvSpPr>
          <p:nvPr/>
        </p:nvSpPr>
        <p:spPr bwMode="auto">
          <a:xfrm>
            <a:off x="7239000" y="2743200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Max</a:t>
            </a:r>
          </a:p>
        </p:txBody>
      </p:sp>
      <p:sp>
        <p:nvSpPr>
          <p:cNvPr id="231471" name="Text Box 47"/>
          <p:cNvSpPr txBox="1">
            <a:spLocks noChangeArrowheads="1"/>
          </p:cNvSpPr>
          <p:nvPr/>
        </p:nvSpPr>
        <p:spPr bwMode="auto">
          <a:xfrm>
            <a:off x="1081088" y="5135563"/>
            <a:ext cx="1196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Free : 10</a:t>
            </a:r>
          </a:p>
        </p:txBody>
      </p:sp>
      <p:sp>
        <p:nvSpPr>
          <p:cNvPr id="231472" name="Text Box 48"/>
          <p:cNvSpPr txBox="1">
            <a:spLocks noChangeArrowheads="1"/>
          </p:cNvSpPr>
          <p:nvPr/>
        </p:nvSpPr>
        <p:spPr bwMode="auto">
          <a:xfrm>
            <a:off x="3878263" y="5105400"/>
            <a:ext cx="1058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Free : 2</a:t>
            </a:r>
          </a:p>
        </p:txBody>
      </p:sp>
      <p:sp>
        <p:nvSpPr>
          <p:cNvPr id="231473" name="Text Box 49"/>
          <p:cNvSpPr txBox="1">
            <a:spLocks noChangeArrowheads="1"/>
          </p:cNvSpPr>
          <p:nvPr/>
        </p:nvSpPr>
        <p:spPr bwMode="auto">
          <a:xfrm>
            <a:off x="6469063" y="5105400"/>
            <a:ext cx="1058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Free :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43" grpId="0" animBg="1" autoUpdateAnimBg="0"/>
      <p:bldP spid="231444" grpId="0" animBg="1" autoUpdateAnimBg="0"/>
      <p:bldP spid="231445" grpId="0" animBg="1" autoUpdateAnimBg="0"/>
      <p:bldP spid="231446" grpId="0" animBg="1" autoUpdateAnimBg="0"/>
      <p:bldP spid="231447" grpId="0" animBg="1" autoUpdateAnimBg="0"/>
      <p:bldP spid="231448" grpId="0" animBg="1" autoUpdateAnimBg="0"/>
      <p:bldP spid="231449" grpId="0" animBg="1" autoUpdateAnimBg="0"/>
      <p:bldP spid="231450" grpId="0" animBg="1" autoUpdateAnimBg="0"/>
      <p:bldP spid="231451" grpId="0" animBg="1" autoUpdateAnimBg="0"/>
      <p:bldP spid="231452" grpId="0" animBg="1" autoUpdateAnimBg="0"/>
      <p:bldP spid="231453" grpId="0" animBg="1" autoUpdateAnimBg="0"/>
      <p:bldP spid="231454" grpId="0" animBg="1" autoUpdateAnimBg="0"/>
      <p:bldP spid="231455" grpId="0" autoUpdateAnimBg="0"/>
      <p:bldP spid="231456" grpId="0" autoUpdateAnimBg="0"/>
      <p:bldP spid="231457" grpId="0" animBg="1" autoUpdateAnimBg="0"/>
      <p:bldP spid="231458" grpId="0" animBg="1" autoUpdateAnimBg="0"/>
      <p:bldP spid="231459" grpId="0" animBg="1" autoUpdateAnimBg="0"/>
      <p:bldP spid="231460" grpId="0" animBg="1" autoUpdateAnimBg="0"/>
      <p:bldP spid="231461" grpId="0" animBg="1" autoUpdateAnimBg="0"/>
      <p:bldP spid="231462" grpId="0" animBg="1" autoUpdateAnimBg="0"/>
      <p:bldP spid="231463" grpId="0" animBg="1" autoUpdateAnimBg="0"/>
      <p:bldP spid="231464" grpId="0" animBg="1" autoUpdateAnimBg="0"/>
      <p:bldP spid="231465" grpId="0" animBg="1" autoUpdateAnimBg="0"/>
      <p:bldP spid="231466" grpId="0" animBg="1" autoUpdateAnimBg="0"/>
      <p:bldP spid="231467" grpId="0" animBg="1" autoUpdateAnimBg="0"/>
      <p:bldP spid="231468" grpId="0" animBg="1" autoUpdateAnimBg="0"/>
      <p:bldP spid="231469" grpId="0" autoUpdateAnimBg="0"/>
      <p:bldP spid="231470" grpId="0" autoUpdateAnimBg="0"/>
      <p:bldP spid="231471" grpId="0" autoUpdateAnimBg="0"/>
      <p:bldP spid="231472" grpId="0" autoUpdateAnimBg="0"/>
      <p:bldP spid="23147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78C4-50D7-431C-9025-3C145F1BDB5C}" type="slidenum">
              <a:rPr lang="en-US" altLang="fr-FR"/>
              <a:pPr/>
              <a:t>15</a:t>
            </a:fld>
            <a:endParaRPr lang="en-US" altLang="fr-FR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Deadlock avoidance.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609600"/>
          </a:xfrm>
        </p:spPr>
        <p:txBody>
          <a:bodyPr/>
          <a:lstStyle/>
          <a:p>
            <a:r>
              <a:rPr lang="en-GB" altLang="fr-FR"/>
              <a:t>Banker’s algorithm multi resource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26670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17526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12954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26670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17526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12954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22098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2459" name="Rectangle 11"/>
          <p:cNvSpPr>
            <a:spLocks noChangeArrowheads="1"/>
          </p:cNvSpPr>
          <p:nvPr/>
        </p:nvSpPr>
        <p:spPr bwMode="auto">
          <a:xfrm>
            <a:off x="17526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12954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232461" name="Rectangle 13"/>
          <p:cNvSpPr>
            <a:spLocks noChangeArrowheads="1"/>
          </p:cNvSpPr>
          <p:nvPr/>
        </p:nvSpPr>
        <p:spPr bwMode="auto">
          <a:xfrm>
            <a:off x="26670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2462" name="Rectangle 14"/>
          <p:cNvSpPr>
            <a:spLocks noChangeArrowheads="1"/>
          </p:cNvSpPr>
          <p:nvPr/>
        </p:nvSpPr>
        <p:spPr bwMode="auto">
          <a:xfrm>
            <a:off x="17526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2463" name="Rectangle 15"/>
          <p:cNvSpPr>
            <a:spLocks noChangeArrowheads="1"/>
          </p:cNvSpPr>
          <p:nvPr/>
        </p:nvSpPr>
        <p:spPr bwMode="auto">
          <a:xfrm>
            <a:off x="12954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232465" name="Rectangle 17"/>
          <p:cNvSpPr>
            <a:spLocks noChangeArrowheads="1"/>
          </p:cNvSpPr>
          <p:nvPr/>
        </p:nvSpPr>
        <p:spPr bwMode="auto">
          <a:xfrm>
            <a:off x="2667000" y="49530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2466" name="Rectangle 18"/>
          <p:cNvSpPr>
            <a:spLocks noChangeArrowheads="1"/>
          </p:cNvSpPr>
          <p:nvPr/>
        </p:nvSpPr>
        <p:spPr bwMode="auto">
          <a:xfrm>
            <a:off x="1752600" y="49530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2467" name="Rectangle 19"/>
          <p:cNvSpPr>
            <a:spLocks noChangeArrowheads="1"/>
          </p:cNvSpPr>
          <p:nvPr/>
        </p:nvSpPr>
        <p:spPr bwMode="auto">
          <a:xfrm>
            <a:off x="1295400" y="49530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232468" name="Rectangle 20"/>
          <p:cNvSpPr>
            <a:spLocks noChangeArrowheads="1"/>
          </p:cNvSpPr>
          <p:nvPr/>
        </p:nvSpPr>
        <p:spPr bwMode="auto">
          <a:xfrm>
            <a:off x="22098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2469" name="Rectangle 21"/>
          <p:cNvSpPr>
            <a:spLocks noChangeArrowheads="1"/>
          </p:cNvSpPr>
          <p:nvPr/>
        </p:nvSpPr>
        <p:spPr bwMode="auto">
          <a:xfrm>
            <a:off x="22098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2470" name="Rectangle 22"/>
          <p:cNvSpPr>
            <a:spLocks noChangeArrowheads="1"/>
          </p:cNvSpPr>
          <p:nvPr/>
        </p:nvSpPr>
        <p:spPr bwMode="auto">
          <a:xfrm>
            <a:off x="26670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2471" name="Rectangle 23"/>
          <p:cNvSpPr>
            <a:spLocks noChangeArrowheads="1"/>
          </p:cNvSpPr>
          <p:nvPr/>
        </p:nvSpPr>
        <p:spPr bwMode="auto">
          <a:xfrm>
            <a:off x="22098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2472" name="Rectangle 24"/>
          <p:cNvSpPr>
            <a:spLocks noChangeArrowheads="1"/>
          </p:cNvSpPr>
          <p:nvPr/>
        </p:nvSpPr>
        <p:spPr bwMode="auto">
          <a:xfrm>
            <a:off x="2209800" y="49530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2473" name="Rectangle 25"/>
          <p:cNvSpPr>
            <a:spLocks noChangeArrowheads="1"/>
          </p:cNvSpPr>
          <p:nvPr/>
        </p:nvSpPr>
        <p:spPr bwMode="auto">
          <a:xfrm>
            <a:off x="31242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2474" name="Rectangle 26"/>
          <p:cNvSpPr>
            <a:spLocks noChangeArrowheads="1"/>
          </p:cNvSpPr>
          <p:nvPr/>
        </p:nvSpPr>
        <p:spPr bwMode="auto">
          <a:xfrm>
            <a:off x="31242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2475" name="Rectangle 27"/>
          <p:cNvSpPr>
            <a:spLocks noChangeArrowheads="1"/>
          </p:cNvSpPr>
          <p:nvPr/>
        </p:nvSpPr>
        <p:spPr bwMode="auto">
          <a:xfrm>
            <a:off x="31242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2476" name="Rectangle 28"/>
          <p:cNvSpPr>
            <a:spLocks noChangeArrowheads="1"/>
          </p:cNvSpPr>
          <p:nvPr/>
        </p:nvSpPr>
        <p:spPr bwMode="auto">
          <a:xfrm>
            <a:off x="3124200" y="49530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2477" name="Rectangle 29"/>
          <p:cNvSpPr>
            <a:spLocks noChangeArrowheads="1"/>
          </p:cNvSpPr>
          <p:nvPr/>
        </p:nvSpPr>
        <p:spPr bwMode="auto">
          <a:xfrm>
            <a:off x="31242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2478" name="Text Box 30"/>
          <p:cNvSpPr txBox="1">
            <a:spLocks noChangeArrowheads="1"/>
          </p:cNvSpPr>
          <p:nvPr/>
        </p:nvSpPr>
        <p:spPr bwMode="auto">
          <a:xfrm rot="-5488000">
            <a:off x="1583531" y="2607469"/>
            <a:ext cx="735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Tape</a:t>
            </a:r>
          </a:p>
        </p:txBody>
      </p:sp>
      <p:sp>
        <p:nvSpPr>
          <p:cNvPr id="232479" name="Text Box 31"/>
          <p:cNvSpPr txBox="1">
            <a:spLocks noChangeArrowheads="1"/>
          </p:cNvSpPr>
          <p:nvPr/>
        </p:nvSpPr>
        <p:spPr bwMode="auto">
          <a:xfrm rot="16200000">
            <a:off x="1951038" y="2544762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Plotter</a:t>
            </a:r>
          </a:p>
        </p:txBody>
      </p:sp>
      <p:sp>
        <p:nvSpPr>
          <p:cNvPr id="232480" name="Text Box 32"/>
          <p:cNvSpPr txBox="1">
            <a:spLocks noChangeArrowheads="1"/>
          </p:cNvSpPr>
          <p:nvPr/>
        </p:nvSpPr>
        <p:spPr bwMode="auto">
          <a:xfrm rot="16205781">
            <a:off x="2403475" y="2549525"/>
            <a:ext cx="923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Printer</a:t>
            </a:r>
          </a:p>
        </p:txBody>
      </p:sp>
      <p:sp>
        <p:nvSpPr>
          <p:cNvPr id="232481" name="Text Box 33"/>
          <p:cNvSpPr txBox="1">
            <a:spLocks noChangeArrowheads="1"/>
          </p:cNvSpPr>
          <p:nvPr/>
        </p:nvSpPr>
        <p:spPr bwMode="auto">
          <a:xfrm rot="16100380">
            <a:off x="2792413" y="2465387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Cd Rom</a:t>
            </a:r>
          </a:p>
        </p:txBody>
      </p:sp>
      <p:sp>
        <p:nvSpPr>
          <p:cNvPr id="232482" name="Rectangle 34"/>
          <p:cNvSpPr>
            <a:spLocks noChangeArrowheads="1"/>
          </p:cNvSpPr>
          <p:nvPr/>
        </p:nvSpPr>
        <p:spPr bwMode="auto">
          <a:xfrm>
            <a:off x="59436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2483" name="Rectangle 35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2484" name="Rectangle 36"/>
          <p:cNvSpPr>
            <a:spLocks noChangeArrowheads="1"/>
          </p:cNvSpPr>
          <p:nvPr/>
        </p:nvSpPr>
        <p:spPr bwMode="auto">
          <a:xfrm>
            <a:off x="45720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232485" name="Rectangle 37"/>
          <p:cNvSpPr>
            <a:spLocks noChangeArrowheads="1"/>
          </p:cNvSpPr>
          <p:nvPr/>
        </p:nvSpPr>
        <p:spPr bwMode="auto">
          <a:xfrm>
            <a:off x="59436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2486" name="Rectangle 38"/>
          <p:cNvSpPr>
            <a:spLocks noChangeArrowheads="1"/>
          </p:cNvSpPr>
          <p:nvPr/>
        </p:nvSpPr>
        <p:spPr bwMode="auto">
          <a:xfrm>
            <a:off x="50292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2487" name="Rectangle 39"/>
          <p:cNvSpPr>
            <a:spLocks noChangeArrowheads="1"/>
          </p:cNvSpPr>
          <p:nvPr/>
        </p:nvSpPr>
        <p:spPr bwMode="auto">
          <a:xfrm>
            <a:off x="45720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232488" name="Rectangle 40"/>
          <p:cNvSpPr>
            <a:spLocks noChangeArrowheads="1"/>
          </p:cNvSpPr>
          <p:nvPr/>
        </p:nvSpPr>
        <p:spPr bwMode="auto">
          <a:xfrm>
            <a:off x="54864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2489" name="Rectangle 41"/>
          <p:cNvSpPr>
            <a:spLocks noChangeArrowheads="1"/>
          </p:cNvSpPr>
          <p:nvPr/>
        </p:nvSpPr>
        <p:spPr bwMode="auto">
          <a:xfrm>
            <a:off x="50292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32490" name="Rectangle 42"/>
          <p:cNvSpPr>
            <a:spLocks noChangeArrowheads="1"/>
          </p:cNvSpPr>
          <p:nvPr/>
        </p:nvSpPr>
        <p:spPr bwMode="auto">
          <a:xfrm>
            <a:off x="45720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232491" name="Rectangle 43"/>
          <p:cNvSpPr>
            <a:spLocks noChangeArrowheads="1"/>
          </p:cNvSpPr>
          <p:nvPr/>
        </p:nvSpPr>
        <p:spPr bwMode="auto">
          <a:xfrm>
            <a:off x="59436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2492" name="Rectangle 44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2493" name="Rectangle 45"/>
          <p:cNvSpPr>
            <a:spLocks noChangeArrowheads="1"/>
          </p:cNvSpPr>
          <p:nvPr/>
        </p:nvSpPr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</p:txBody>
      </p:sp>
      <p:sp>
        <p:nvSpPr>
          <p:cNvPr id="232494" name="Rectangle 46"/>
          <p:cNvSpPr>
            <a:spLocks noChangeArrowheads="1"/>
          </p:cNvSpPr>
          <p:nvPr/>
        </p:nvSpPr>
        <p:spPr bwMode="auto">
          <a:xfrm>
            <a:off x="5943600" y="49530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2495" name="Rectangle 47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32496" name="Rectangle 48"/>
          <p:cNvSpPr>
            <a:spLocks noChangeArrowheads="1"/>
          </p:cNvSpPr>
          <p:nvPr/>
        </p:nvSpPr>
        <p:spPr bwMode="auto">
          <a:xfrm>
            <a:off x="4572000" y="49530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</p:txBody>
      </p:sp>
      <p:sp>
        <p:nvSpPr>
          <p:cNvPr id="232497" name="Rectangle 49"/>
          <p:cNvSpPr>
            <a:spLocks noChangeArrowheads="1"/>
          </p:cNvSpPr>
          <p:nvPr/>
        </p:nvSpPr>
        <p:spPr bwMode="auto">
          <a:xfrm>
            <a:off x="54864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2498" name="Rectangle 50"/>
          <p:cNvSpPr>
            <a:spLocks noChangeArrowheads="1"/>
          </p:cNvSpPr>
          <p:nvPr/>
        </p:nvSpPr>
        <p:spPr bwMode="auto">
          <a:xfrm>
            <a:off x="54864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2499" name="Rectangle 51"/>
          <p:cNvSpPr>
            <a:spLocks noChangeArrowheads="1"/>
          </p:cNvSpPr>
          <p:nvPr/>
        </p:nvSpPr>
        <p:spPr bwMode="auto">
          <a:xfrm>
            <a:off x="59436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2500" name="Rectangle 52"/>
          <p:cNvSpPr>
            <a:spLocks noChangeArrowheads="1"/>
          </p:cNvSpPr>
          <p:nvPr/>
        </p:nvSpPr>
        <p:spPr bwMode="auto">
          <a:xfrm>
            <a:off x="54864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2501" name="Rectangle 53"/>
          <p:cNvSpPr>
            <a:spLocks noChangeArrowheads="1"/>
          </p:cNvSpPr>
          <p:nvPr/>
        </p:nvSpPr>
        <p:spPr bwMode="auto">
          <a:xfrm>
            <a:off x="5486400" y="49530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2502" name="Rectangle 54"/>
          <p:cNvSpPr>
            <a:spLocks noChangeArrowheads="1"/>
          </p:cNvSpPr>
          <p:nvPr/>
        </p:nvSpPr>
        <p:spPr bwMode="auto">
          <a:xfrm>
            <a:off x="6400800" y="31242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2503" name="Rectangle 55"/>
          <p:cNvSpPr>
            <a:spLocks noChangeArrowheads="1"/>
          </p:cNvSpPr>
          <p:nvPr/>
        </p:nvSpPr>
        <p:spPr bwMode="auto">
          <a:xfrm>
            <a:off x="6400800" y="35814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32504" name="Rectangle 56"/>
          <p:cNvSpPr>
            <a:spLocks noChangeArrowheads="1"/>
          </p:cNvSpPr>
          <p:nvPr/>
        </p:nvSpPr>
        <p:spPr bwMode="auto">
          <a:xfrm>
            <a:off x="6400800" y="44958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2505" name="Rectangle 57"/>
          <p:cNvSpPr>
            <a:spLocks noChangeArrowheads="1"/>
          </p:cNvSpPr>
          <p:nvPr/>
        </p:nvSpPr>
        <p:spPr bwMode="auto">
          <a:xfrm>
            <a:off x="6400800" y="49530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2506" name="Rectangle 58"/>
          <p:cNvSpPr>
            <a:spLocks noChangeArrowheads="1"/>
          </p:cNvSpPr>
          <p:nvPr/>
        </p:nvSpPr>
        <p:spPr bwMode="auto">
          <a:xfrm>
            <a:off x="6400800" y="4038600"/>
            <a:ext cx="457200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32507" name="Text Box 59"/>
          <p:cNvSpPr txBox="1">
            <a:spLocks noChangeArrowheads="1"/>
          </p:cNvSpPr>
          <p:nvPr/>
        </p:nvSpPr>
        <p:spPr bwMode="auto">
          <a:xfrm rot="-5488000">
            <a:off x="4860131" y="2607469"/>
            <a:ext cx="735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Tape</a:t>
            </a:r>
          </a:p>
        </p:txBody>
      </p:sp>
      <p:sp>
        <p:nvSpPr>
          <p:cNvPr id="232508" name="Text Box 60"/>
          <p:cNvSpPr txBox="1">
            <a:spLocks noChangeArrowheads="1"/>
          </p:cNvSpPr>
          <p:nvPr/>
        </p:nvSpPr>
        <p:spPr bwMode="auto">
          <a:xfrm rot="16200000">
            <a:off x="5227638" y="2544762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Plotter</a:t>
            </a:r>
          </a:p>
        </p:txBody>
      </p:sp>
      <p:sp>
        <p:nvSpPr>
          <p:cNvPr id="232509" name="Text Box 61"/>
          <p:cNvSpPr txBox="1">
            <a:spLocks noChangeArrowheads="1"/>
          </p:cNvSpPr>
          <p:nvPr/>
        </p:nvSpPr>
        <p:spPr bwMode="auto">
          <a:xfrm rot="16205781">
            <a:off x="5680075" y="2549525"/>
            <a:ext cx="923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Printer</a:t>
            </a:r>
          </a:p>
        </p:txBody>
      </p:sp>
      <p:sp>
        <p:nvSpPr>
          <p:cNvPr id="232510" name="Text Box 62"/>
          <p:cNvSpPr txBox="1">
            <a:spLocks noChangeArrowheads="1"/>
          </p:cNvSpPr>
          <p:nvPr/>
        </p:nvSpPr>
        <p:spPr bwMode="auto">
          <a:xfrm rot="16100380">
            <a:off x="6069013" y="2465387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Cd Rom</a:t>
            </a:r>
          </a:p>
        </p:txBody>
      </p:sp>
      <p:sp>
        <p:nvSpPr>
          <p:cNvPr id="232511" name="Text Box 63"/>
          <p:cNvSpPr txBox="1">
            <a:spLocks noChangeArrowheads="1"/>
          </p:cNvSpPr>
          <p:nvPr/>
        </p:nvSpPr>
        <p:spPr bwMode="auto">
          <a:xfrm>
            <a:off x="1316038" y="5638800"/>
            <a:ext cx="2370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Resources assigned</a:t>
            </a:r>
          </a:p>
        </p:txBody>
      </p:sp>
      <p:sp>
        <p:nvSpPr>
          <p:cNvPr id="232512" name="Text Box 64"/>
          <p:cNvSpPr txBox="1">
            <a:spLocks noChangeArrowheads="1"/>
          </p:cNvSpPr>
          <p:nvPr/>
        </p:nvSpPr>
        <p:spPr bwMode="auto">
          <a:xfrm>
            <a:off x="4648200" y="5638800"/>
            <a:ext cx="267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Resources still needed</a:t>
            </a:r>
          </a:p>
        </p:txBody>
      </p:sp>
      <p:sp>
        <p:nvSpPr>
          <p:cNvPr id="232513" name="Text Box 65"/>
          <p:cNvSpPr txBox="1">
            <a:spLocks noChangeArrowheads="1"/>
          </p:cNvSpPr>
          <p:nvPr/>
        </p:nvSpPr>
        <p:spPr bwMode="auto">
          <a:xfrm>
            <a:off x="7529513" y="3992563"/>
            <a:ext cx="180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FR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2514" name="Text Box 66"/>
          <p:cNvSpPr txBox="1">
            <a:spLocks noChangeArrowheads="1"/>
          </p:cNvSpPr>
          <p:nvPr/>
        </p:nvSpPr>
        <p:spPr bwMode="auto">
          <a:xfrm>
            <a:off x="7310438" y="3292475"/>
            <a:ext cx="126365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E=(6342)</a:t>
            </a:r>
          </a:p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P=(5322)</a:t>
            </a:r>
          </a:p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A=(1020)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13C2-2B74-4167-8137-D4D7813CB2AF}" type="slidenum">
              <a:rPr lang="en-US" altLang="fr-FR"/>
              <a:pPr/>
              <a:t>16</a:t>
            </a:fld>
            <a:endParaRPr lang="en-US" altLang="fr-FR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Detection and recovery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At regular interval, resource manager scans the graph to detect circular condition.</a:t>
            </a:r>
          </a:p>
          <a:p>
            <a:r>
              <a:rPr lang="en-GB" altLang="fr-FR" dirty="0"/>
              <a:t>Scan logic is:</a:t>
            </a:r>
          </a:p>
          <a:p>
            <a:pPr lvl="1"/>
            <a:r>
              <a:rPr lang="en-GB" altLang="fr-FR" dirty="0"/>
              <a:t>start from any point</a:t>
            </a:r>
          </a:p>
          <a:p>
            <a:pPr lvl="1"/>
            <a:r>
              <a:rPr lang="en-GB" altLang="fr-FR" dirty="0"/>
              <a:t>follow all arcs from that point</a:t>
            </a:r>
          </a:p>
          <a:p>
            <a:pPr lvl="1"/>
            <a:r>
              <a:rPr lang="en-GB" altLang="fr-FR" dirty="0"/>
              <a:t>If double entry in the list =&gt; deadlock</a:t>
            </a:r>
          </a:p>
          <a:p>
            <a:r>
              <a:rPr lang="en-GB" altLang="fr-FR" dirty="0"/>
              <a:t>Resource manager decides on a victim</a:t>
            </a:r>
          </a:p>
          <a:p>
            <a:pPr lvl="1"/>
            <a:r>
              <a:rPr lang="en-GB" altLang="fr-FR" dirty="0"/>
              <a:t>kills one chosen process</a:t>
            </a:r>
          </a:p>
          <a:p>
            <a:pPr lvl="1"/>
            <a:r>
              <a:rPr lang="en-GB" altLang="fr-FR" dirty="0"/>
              <a:t>back-out all its changes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4080C-457F-45D1-B7EB-66DB1FC4FED9}" type="slidenum">
              <a:rPr lang="en-US" altLang="fr-FR"/>
              <a:pPr/>
              <a:t>17</a:t>
            </a:fld>
            <a:endParaRPr lang="en-US" altLang="fr-FR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Transaction atomicity.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All changes made by the transaction are confirmed by a checkpoint or commit point.</a:t>
            </a:r>
          </a:p>
          <a:p>
            <a:r>
              <a:rPr lang="en-GB" altLang="fr-FR" dirty="0"/>
              <a:t>No commit point means no change:</a:t>
            </a:r>
          </a:p>
          <a:p>
            <a:pPr lvl="1"/>
            <a:r>
              <a:rPr lang="en-GB" altLang="fr-FR" dirty="0"/>
              <a:t>as if the transaction was never executed.</a:t>
            </a:r>
          </a:p>
          <a:p>
            <a:r>
              <a:rPr lang="en-GB" altLang="fr-FR" dirty="0"/>
              <a:t>Records changed by the transaction are locked till commit point</a:t>
            </a:r>
          </a:p>
          <a:p>
            <a:r>
              <a:rPr lang="en-GB" altLang="fr-FR" dirty="0"/>
              <a:t>In case of deadlock, if the resource managers kills the transaction, changes are backed-out:</a:t>
            </a:r>
          </a:p>
          <a:p>
            <a:pPr lvl="1"/>
            <a:r>
              <a:rPr lang="en-GB" altLang="fr-FR" dirty="0"/>
              <a:t>deadlock on roll-back is impossible.</a:t>
            </a:r>
          </a:p>
          <a:p>
            <a:endParaRPr lang="en-GB" alt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677A-ED95-4C45-805C-8FD20256E45E}" type="slidenum">
              <a:rPr lang="en-US" altLang="fr-FR"/>
              <a:pPr/>
              <a:t>18</a:t>
            </a:fld>
            <a:endParaRPr lang="en-US" altLang="fr-FR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Back-out / Rollback.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Based on a write ahead logging:</a:t>
            </a:r>
          </a:p>
          <a:p>
            <a:pPr lvl="1"/>
            <a:r>
              <a:rPr lang="en-GB" altLang="fr-FR" dirty="0"/>
              <a:t>every database change is recorded in a logging</a:t>
            </a:r>
          </a:p>
          <a:p>
            <a:r>
              <a:rPr lang="en-GB" altLang="fr-FR" dirty="0"/>
              <a:t>Different types of logging records:</a:t>
            </a:r>
          </a:p>
          <a:p>
            <a:pPr lvl="1"/>
            <a:r>
              <a:rPr lang="en-GB" altLang="fr-FR" dirty="0"/>
              <a:t>REDO type, base for update replay; contains “after” image.</a:t>
            </a:r>
          </a:p>
          <a:p>
            <a:pPr lvl="1"/>
            <a:r>
              <a:rPr lang="en-GB" altLang="fr-FR" dirty="0"/>
              <a:t>UNDO type, base for update back-out; contains “before” image.</a:t>
            </a:r>
          </a:p>
          <a:p>
            <a:r>
              <a:rPr lang="en-GB" altLang="fr-FR" dirty="0"/>
              <a:t>Depends on operation performed:</a:t>
            </a:r>
          </a:p>
          <a:p>
            <a:pPr lvl="1"/>
            <a:r>
              <a:rPr lang="en-GB" altLang="fr-FR" dirty="0"/>
              <a:t>Delete= Undo record only, Insert= Redo record,..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DC52F-FE55-4D8B-BCDF-1AB3F96D07B8}" type="slidenum">
              <a:rPr lang="en-US" altLang="fr-FR"/>
              <a:pPr/>
              <a:t>19</a:t>
            </a:fld>
            <a:endParaRPr lang="en-US" altLang="fr-FR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IMS/TP and DB.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TP is the transaction monitor:</a:t>
            </a:r>
          </a:p>
          <a:p>
            <a:pPr lvl="1"/>
            <a:r>
              <a:rPr lang="en-GB" altLang="fr-FR" dirty="0"/>
              <a:t>manages the interaction with users, processes transactions.</a:t>
            </a:r>
          </a:p>
          <a:p>
            <a:r>
              <a:rPr lang="en-GB" altLang="fr-FR" dirty="0"/>
              <a:t>DB is the database manager:</a:t>
            </a:r>
          </a:p>
          <a:p>
            <a:pPr lvl="1"/>
            <a:r>
              <a:rPr lang="en-GB" altLang="fr-FR" dirty="0"/>
              <a:t>manages databases accesses and updates.</a:t>
            </a:r>
          </a:p>
          <a:p>
            <a:r>
              <a:rPr lang="en-GB" altLang="fr-FR" dirty="0"/>
              <a:t>Victim choice:</a:t>
            </a:r>
          </a:p>
          <a:p>
            <a:pPr lvl="1"/>
            <a:r>
              <a:rPr lang="en-GB" altLang="fr-FR" dirty="0"/>
              <a:t>On-line transaction: light and easy to requeue</a:t>
            </a:r>
          </a:p>
          <a:p>
            <a:pPr lvl="1"/>
            <a:r>
              <a:rPr lang="en-GB" altLang="fr-FR" dirty="0"/>
              <a:t>Batch: heavy and operator intervention for resubmit.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11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A283-375A-4C33-8497-6BEB09654BDE}" type="slidenum">
              <a:rPr lang="en-US" altLang="fr-FR"/>
              <a:pPr/>
              <a:t>2</a:t>
            </a:fld>
            <a:endParaRPr lang="en-US" altLang="fr-FR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Producer and consumer.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514600"/>
            <a:ext cx="3810000" cy="3352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GB" altLang="fr-FR" sz="2000">
                <a:latin typeface="Arial" panose="020B0604020202020204" pitchFamily="34" charset="0"/>
              </a:rPr>
              <a:t>down(mutex);</a:t>
            </a:r>
          </a:p>
          <a:p>
            <a:pPr>
              <a:buFont typeface="Monotype Sorts" pitchFamily="2" charset="2"/>
              <a:buNone/>
            </a:pPr>
            <a:r>
              <a:rPr lang="en-GB" altLang="fr-FR" sz="2000">
                <a:latin typeface="Arial" panose="020B0604020202020204" pitchFamily="34" charset="0"/>
              </a:rPr>
              <a:t>down (#free);</a:t>
            </a:r>
          </a:p>
          <a:p>
            <a:pPr>
              <a:buFont typeface="Monotype Sorts" pitchFamily="2" charset="2"/>
              <a:buNone/>
            </a:pPr>
            <a:r>
              <a:rPr lang="en-GB" altLang="fr-FR" sz="2000">
                <a:latin typeface="Arial" panose="020B0604020202020204" pitchFamily="34" charset="0"/>
              </a:rPr>
              <a:t>	produce(&amp;ice_cream);</a:t>
            </a:r>
          </a:p>
          <a:p>
            <a:pPr>
              <a:buFont typeface="Monotype Sorts" pitchFamily="2" charset="2"/>
              <a:buNone/>
            </a:pPr>
            <a:r>
              <a:rPr lang="en-GB" altLang="fr-FR" sz="2000">
                <a:latin typeface="Arial" panose="020B0604020202020204" pitchFamily="34" charset="0"/>
              </a:rPr>
              <a:t>up(mutex);</a:t>
            </a:r>
          </a:p>
          <a:p>
            <a:pPr>
              <a:buFont typeface="Monotype Sorts" pitchFamily="2" charset="2"/>
              <a:buNone/>
            </a:pPr>
            <a:r>
              <a:rPr lang="en-GB" altLang="fr-FR" sz="2000">
                <a:latin typeface="Arial" panose="020B0604020202020204" pitchFamily="34" charset="0"/>
              </a:rPr>
              <a:t>up(#full);</a:t>
            </a:r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2514600"/>
            <a:ext cx="3810000" cy="2971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GB" altLang="fr-FR" sz="2000" dirty="0">
                <a:latin typeface="Arial" panose="020B0604020202020204" pitchFamily="34" charset="0"/>
              </a:rPr>
              <a:t>down(#full);</a:t>
            </a:r>
          </a:p>
          <a:p>
            <a:pPr>
              <a:buFont typeface="Monotype Sorts" pitchFamily="2" charset="2"/>
              <a:buNone/>
            </a:pPr>
            <a:r>
              <a:rPr lang="en-GB" altLang="fr-FR" sz="2000" dirty="0">
                <a:latin typeface="Arial" panose="020B0604020202020204" pitchFamily="34" charset="0"/>
              </a:rPr>
              <a:t>down(</a:t>
            </a:r>
            <a:r>
              <a:rPr lang="en-GB" altLang="fr-FR" sz="2000" dirty="0" err="1">
                <a:latin typeface="Arial" panose="020B0604020202020204" pitchFamily="34" charset="0"/>
              </a:rPr>
              <a:t>mutex</a:t>
            </a:r>
            <a:r>
              <a:rPr lang="en-GB" altLang="fr-FR" sz="2000" dirty="0">
                <a:latin typeface="Arial" panose="020B0604020202020204" pitchFamily="34" charset="0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GB" altLang="fr-FR" sz="2000" dirty="0">
                <a:latin typeface="Arial" panose="020B0604020202020204" pitchFamily="34" charset="0"/>
              </a:rPr>
              <a:t>	eat(&amp;</a:t>
            </a:r>
            <a:r>
              <a:rPr lang="en-GB" altLang="fr-FR" sz="2000" dirty="0" err="1">
                <a:latin typeface="Arial" panose="020B0604020202020204" pitchFamily="34" charset="0"/>
              </a:rPr>
              <a:t>ice_cream</a:t>
            </a:r>
            <a:r>
              <a:rPr lang="en-GB" altLang="fr-FR" sz="2000" dirty="0">
                <a:latin typeface="Arial" panose="020B0604020202020204" pitchFamily="34" charset="0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GB" altLang="fr-FR" sz="2000" dirty="0">
                <a:latin typeface="Arial" panose="020B0604020202020204" pitchFamily="34" charset="0"/>
              </a:rPr>
              <a:t>up(</a:t>
            </a:r>
            <a:r>
              <a:rPr lang="en-GB" altLang="fr-FR" sz="2000" dirty="0" err="1">
                <a:latin typeface="Arial" panose="020B0604020202020204" pitchFamily="34" charset="0"/>
              </a:rPr>
              <a:t>mutex</a:t>
            </a:r>
            <a:r>
              <a:rPr lang="en-GB" altLang="fr-FR" sz="2000" dirty="0">
                <a:latin typeface="Arial" panose="020B0604020202020204" pitchFamily="34" charset="0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GB" altLang="fr-FR" sz="2000" dirty="0">
                <a:latin typeface="Arial" panose="020B0604020202020204" pitchFamily="34" charset="0"/>
              </a:rPr>
              <a:t>up(#free);</a:t>
            </a: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1174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Producer</a:t>
            </a: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4724400" y="1905000"/>
            <a:ext cx="130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Consumer</a:t>
            </a:r>
          </a:p>
        </p:txBody>
      </p:sp>
      <p:sp>
        <p:nvSpPr>
          <p:cNvPr id="238599" name="AutoShape 7"/>
          <p:cNvSpPr>
            <a:spLocks noChangeArrowheads="1"/>
          </p:cNvSpPr>
          <p:nvPr/>
        </p:nvSpPr>
        <p:spPr bwMode="auto">
          <a:xfrm>
            <a:off x="2514600" y="2971800"/>
            <a:ext cx="762000" cy="228600"/>
          </a:xfrm>
          <a:prstGeom prst="leftArrow">
            <a:avLst>
              <a:gd name="adj1" fmla="val 50000"/>
              <a:gd name="adj2" fmla="val 83333"/>
            </a:avLst>
          </a:prstGeom>
          <a:solidFill>
            <a:srgbClr val="FF00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3276600" y="2819400"/>
            <a:ext cx="1317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Wait state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62" y="4587771"/>
            <a:ext cx="2471738" cy="2009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8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8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utoUpdateAnimBg="0"/>
      <p:bldP spid="238595" grpId="0" uiExpand="1" build="p" autoUpdateAnimBg="0" advAuto="0"/>
      <p:bldP spid="238596" grpId="0" uiExpand="1" build="p" autoUpdateAnimBg="0" advAuto="0"/>
      <p:bldP spid="238597" grpId="0" autoUpdateAnimBg="0"/>
      <p:bldP spid="238598" grpId="0" autoUpdateAnimBg="0"/>
      <p:bldP spid="238599" grpId="0" animBg="1"/>
      <p:bldP spid="2386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4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BD97-45FB-4DDC-A95F-D61DD3B0BBF4}" type="slidenum">
              <a:rPr lang="en-US" altLang="fr-FR"/>
              <a:pPr/>
              <a:t>3</a:t>
            </a:fld>
            <a:endParaRPr lang="en-US" altLang="fr-FR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Deadlock. 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57200"/>
            <a:ext cx="7772400" cy="457200"/>
          </a:xfrm>
        </p:spPr>
        <p:txBody>
          <a:bodyPr/>
          <a:lstStyle/>
          <a:p>
            <a:endParaRPr lang="fr-FR" altLang="fr-FR"/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2971800" y="3048000"/>
            <a:ext cx="2438400" cy="175260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41" name="Line 5"/>
          <p:cNvSpPr>
            <a:spLocks noChangeShapeType="1"/>
          </p:cNvSpPr>
          <p:nvPr/>
        </p:nvSpPr>
        <p:spPr bwMode="auto">
          <a:xfrm flipH="1">
            <a:off x="2209800" y="3048000"/>
            <a:ext cx="0" cy="18288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>
            <a:off x="2971800" y="5486400"/>
            <a:ext cx="24384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43" name="Line 7"/>
          <p:cNvSpPr>
            <a:spLocks noChangeShapeType="1"/>
          </p:cNvSpPr>
          <p:nvPr/>
        </p:nvSpPr>
        <p:spPr bwMode="auto">
          <a:xfrm>
            <a:off x="3048000" y="2362200"/>
            <a:ext cx="24384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44" name="Line 8"/>
          <p:cNvSpPr>
            <a:spLocks noChangeShapeType="1"/>
          </p:cNvSpPr>
          <p:nvPr/>
        </p:nvSpPr>
        <p:spPr bwMode="auto">
          <a:xfrm>
            <a:off x="6248400" y="2971800"/>
            <a:ext cx="0" cy="18288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45" name="Line 9"/>
          <p:cNvSpPr>
            <a:spLocks noChangeShapeType="1"/>
          </p:cNvSpPr>
          <p:nvPr/>
        </p:nvSpPr>
        <p:spPr bwMode="auto">
          <a:xfrm flipH="1">
            <a:off x="1752600" y="4876800"/>
            <a:ext cx="457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46" name="Line 10"/>
          <p:cNvSpPr>
            <a:spLocks noChangeShapeType="1"/>
          </p:cNvSpPr>
          <p:nvPr/>
        </p:nvSpPr>
        <p:spPr bwMode="auto">
          <a:xfrm flipH="1">
            <a:off x="1752600" y="3048000"/>
            <a:ext cx="457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47" name="Line 11"/>
          <p:cNvSpPr>
            <a:spLocks noChangeShapeType="1"/>
          </p:cNvSpPr>
          <p:nvPr/>
        </p:nvSpPr>
        <p:spPr bwMode="auto">
          <a:xfrm flipH="1">
            <a:off x="6248400" y="2971800"/>
            <a:ext cx="457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48" name="Line 12"/>
          <p:cNvSpPr>
            <a:spLocks noChangeShapeType="1"/>
          </p:cNvSpPr>
          <p:nvPr/>
        </p:nvSpPr>
        <p:spPr bwMode="auto">
          <a:xfrm flipH="1">
            <a:off x="6248400" y="4724400"/>
            <a:ext cx="457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49" name="Line 13"/>
          <p:cNvSpPr>
            <a:spLocks noChangeShapeType="1"/>
          </p:cNvSpPr>
          <p:nvPr/>
        </p:nvSpPr>
        <p:spPr bwMode="auto">
          <a:xfrm>
            <a:off x="2971800" y="5486400"/>
            <a:ext cx="0" cy="457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50" name="Line 14"/>
          <p:cNvSpPr>
            <a:spLocks noChangeShapeType="1"/>
          </p:cNvSpPr>
          <p:nvPr/>
        </p:nvSpPr>
        <p:spPr bwMode="auto">
          <a:xfrm>
            <a:off x="5410200" y="5486400"/>
            <a:ext cx="0" cy="457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51" name="Line 15"/>
          <p:cNvSpPr>
            <a:spLocks noChangeShapeType="1"/>
          </p:cNvSpPr>
          <p:nvPr/>
        </p:nvSpPr>
        <p:spPr bwMode="auto">
          <a:xfrm>
            <a:off x="3048000" y="1905000"/>
            <a:ext cx="0" cy="457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52" name="Line 16"/>
          <p:cNvSpPr>
            <a:spLocks noChangeShapeType="1"/>
          </p:cNvSpPr>
          <p:nvPr/>
        </p:nvSpPr>
        <p:spPr bwMode="auto">
          <a:xfrm>
            <a:off x="5486400" y="1905000"/>
            <a:ext cx="0" cy="457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57" name="AutoShape 21"/>
          <p:cNvSpPr>
            <a:spLocks noChangeArrowheads="1"/>
          </p:cNvSpPr>
          <p:nvPr/>
        </p:nvSpPr>
        <p:spPr bwMode="auto">
          <a:xfrm>
            <a:off x="2209800" y="5029200"/>
            <a:ext cx="762000" cy="304800"/>
          </a:xfrm>
          <a:prstGeom prst="flowChartAlternateProcess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58" name="AutoShape 22"/>
          <p:cNvSpPr>
            <a:spLocks noChangeArrowheads="1"/>
          </p:cNvSpPr>
          <p:nvPr/>
        </p:nvSpPr>
        <p:spPr bwMode="auto">
          <a:xfrm>
            <a:off x="3962400" y="5029200"/>
            <a:ext cx="762000" cy="304800"/>
          </a:xfrm>
          <a:prstGeom prst="flowChartAlternateProcess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59" name="AutoShape 23"/>
          <p:cNvSpPr>
            <a:spLocks noChangeArrowheads="1"/>
          </p:cNvSpPr>
          <p:nvPr/>
        </p:nvSpPr>
        <p:spPr bwMode="auto">
          <a:xfrm>
            <a:off x="3048000" y="5029200"/>
            <a:ext cx="762000" cy="304800"/>
          </a:xfrm>
          <a:prstGeom prst="flowChartAlternateProcess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60" name="AutoShape 24"/>
          <p:cNvSpPr>
            <a:spLocks noChangeArrowheads="1"/>
          </p:cNvSpPr>
          <p:nvPr/>
        </p:nvSpPr>
        <p:spPr bwMode="auto">
          <a:xfrm rot="-5387634">
            <a:off x="5562600" y="4953000"/>
            <a:ext cx="762000" cy="304800"/>
          </a:xfrm>
          <a:prstGeom prst="flowChartAlternateProcess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61" name="AutoShape 25"/>
          <p:cNvSpPr>
            <a:spLocks noChangeArrowheads="1"/>
          </p:cNvSpPr>
          <p:nvPr/>
        </p:nvSpPr>
        <p:spPr bwMode="auto">
          <a:xfrm>
            <a:off x="4876800" y="5029200"/>
            <a:ext cx="762000" cy="304800"/>
          </a:xfrm>
          <a:prstGeom prst="flowChartAlternateProcess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191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62" name="AutoShape 26"/>
          <p:cNvSpPr>
            <a:spLocks noChangeArrowheads="1"/>
          </p:cNvSpPr>
          <p:nvPr/>
        </p:nvSpPr>
        <p:spPr bwMode="auto">
          <a:xfrm rot="-5387634">
            <a:off x="5562600" y="4114800"/>
            <a:ext cx="762000" cy="304800"/>
          </a:xfrm>
          <a:prstGeom prst="flowChartAlternateProcess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63" name="AutoShape 27"/>
          <p:cNvSpPr>
            <a:spLocks noChangeArrowheads="1"/>
          </p:cNvSpPr>
          <p:nvPr/>
        </p:nvSpPr>
        <p:spPr bwMode="auto">
          <a:xfrm rot="-5387634">
            <a:off x="5562600" y="3276600"/>
            <a:ext cx="762000" cy="304800"/>
          </a:xfrm>
          <a:prstGeom prst="flowChartAlternateProcess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64" name="AutoShape 28"/>
          <p:cNvSpPr>
            <a:spLocks noChangeArrowheads="1"/>
          </p:cNvSpPr>
          <p:nvPr/>
        </p:nvSpPr>
        <p:spPr bwMode="auto">
          <a:xfrm>
            <a:off x="2819400" y="2514600"/>
            <a:ext cx="762000" cy="304800"/>
          </a:xfrm>
          <a:prstGeom prst="flowChartAlternateProcess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65" name="AutoShape 29"/>
          <p:cNvSpPr>
            <a:spLocks noChangeArrowheads="1"/>
          </p:cNvSpPr>
          <p:nvPr/>
        </p:nvSpPr>
        <p:spPr bwMode="auto">
          <a:xfrm>
            <a:off x="4648200" y="2514600"/>
            <a:ext cx="762000" cy="304800"/>
          </a:xfrm>
          <a:prstGeom prst="flowChartAlternateProcess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66" name="AutoShape 30"/>
          <p:cNvSpPr>
            <a:spLocks noChangeArrowheads="1"/>
          </p:cNvSpPr>
          <p:nvPr/>
        </p:nvSpPr>
        <p:spPr bwMode="auto">
          <a:xfrm>
            <a:off x="3733800" y="2514600"/>
            <a:ext cx="762000" cy="304800"/>
          </a:xfrm>
          <a:prstGeom prst="flowChartAlternateProcess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67" name="AutoShape 31"/>
          <p:cNvSpPr>
            <a:spLocks noChangeArrowheads="1"/>
          </p:cNvSpPr>
          <p:nvPr/>
        </p:nvSpPr>
        <p:spPr bwMode="auto">
          <a:xfrm>
            <a:off x="5562600" y="2514600"/>
            <a:ext cx="762000" cy="304800"/>
          </a:xfrm>
          <a:prstGeom prst="flowChartAlternateProcess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68" name="AutoShape 32"/>
          <p:cNvSpPr>
            <a:spLocks noChangeArrowheads="1"/>
          </p:cNvSpPr>
          <p:nvPr/>
        </p:nvSpPr>
        <p:spPr bwMode="auto">
          <a:xfrm rot="-5387634">
            <a:off x="2209800" y="4343400"/>
            <a:ext cx="762000" cy="304800"/>
          </a:xfrm>
          <a:prstGeom prst="flowChartAlternateProcess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69" name="AutoShape 33"/>
          <p:cNvSpPr>
            <a:spLocks noChangeArrowheads="1"/>
          </p:cNvSpPr>
          <p:nvPr/>
        </p:nvSpPr>
        <p:spPr bwMode="auto">
          <a:xfrm rot="-5387634">
            <a:off x="2209800" y="3505200"/>
            <a:ext cx="762000" cy="304800"/>
          </a:xfrm>
          <a:prstGeom prst="flowChartAlternateProcess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70" name="AutoShape 34"/>
          <p:cNvSpPr>
            <a:spLocks noChangeArrowheads="1"/>
          </p:cNvSpPr>
          <p:nvPr/>
        </p:nvSpPr>
        <p:spPr bwMode="auto">
          <a:xfrm rot="-5387634">
            <a:off x="2209800" y="2667000"/>
            <a:ext cx="762000" cy="304800"/>
          </a:xfrm>
          <a:prstGeom prst="flowChartAlternateProcess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191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71" name="Line 35"/>
          <p:cNvSpPr>
            <a:spLocks noChangeShapeType="1"/>
          </p:cNvSpPr>
          <p:nvPr/>
        </p:nvSpPr>
        <p:spPr bwMode="auto">
          <a:xfrm flipH="1">
            <a:off x="1752600" y="5562600"/>
            <a:ext cx="457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72" name="Line 36"/>
          <p:cNvSpPr>
            <a:spLocks noChangeShapeType="1"/>
          </p:cNvSpPr>
          <p:nvPr/>
        </p:nvSpPr>
        <p:spPr bwMode="auto">
          <a:xfrm flipH="1">
            <a:off x="1752600" y="2362200"/>
            <a:ext cx="457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73" name="Line 37"/>
          <p:cNvSpPr>
            <a:spLocks noChangeShapeType="1"/>
          </p:cNvSpPr>
          <p:nvPr/>
        </p:nvSpPr>
        <p:spPr bwMode="auto">
          <a:xfrm flipH="1">
            <a:off x="6248400" y="2286000"/>
            <a:ext cx="457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74" name="Line 38"/>
          <p:cNvSpPr>
            <a:spLocks noChangeShapeType="1"/>
          </p:cNvSpPr>
          <p:nvPr/>
        </p:nvSpPr>
        <p:spPr bwMode="auto">
          <a:xfrm flipH="1">
            <a:off x="6248400" y="5486400"/>
            <a:ext cx="4572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75" name="Line 39"/>
          <p:cNvSpPr>
            <a:spLocks noChangeShapeType="1"/>
          </p:cNvSpPr>
          <p:nvPr/>
        </p:nvSpPr>
        <p:spPr bwMode="auto">
          <a:xfrm rot="5303721" flipH="1">
            <a:off x="1981994" y="5790406"/>
            <a:ext cx="457200" cy="158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76" name="Line 40"/>
          <p:cNvSpPr>
            <a:spLocks noChangeShapeType="1"/>
          </p:cNvSpPr>
          <p:nvPr/>
        </p:nvSpPr>
        <p:spPr bwMode="auto">
          <a:xfrm rot="5303721" flipH="1">
            <a:off x="1981994" y="2132806"/>
            <a:ext cx="457200" cy="158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77" name="Line 41"/>
          <p:cNvSpPr>
            <a:spLocks noChangeShapeType="1"/>
          </p:cNvSpPr>
          <p:nvPr/>
        </p:nvSpPr>
        <p:spPr bwMode="auto">
          <a:xfrm rot="5303721" flipH="1">
            <a:off x="6020594" y="2056606"/>
            <a:ext cx="457200" cy="158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78" name="Line 42"/>
          <p:cNvSpPr>
            <a:spLocks noChangeShapeType="1"/>
          </p:cNvSpPr>
          <p:nvPr/>
        </p:nvSpPr>
        <p:spPr bwMode="auto">
          <a:xfrm rot="5303721" flipH="1">
            <a:off x="6020594" y="5714206"/>
            <a:ext cx="457200" cy="158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79" name="AutoShape 43"/>
          <p:cNvSpPr>
            <a:spLocks noChangeArrowheads="1"/>
          </p:cNvSpPr>
          <p:nvPr/>
        </p:nvSpPr>
        <p:spPr bwMode="auto">
          <a:xfrm>
            <a:off x="1524000" y="2590800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FF00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81" name="AutoShape 45"/>
          <p:cNvSpPr>
            <a:spLocks noChangeArrowheads="1"/>
          </p:cNvSpPr>
          <p:nvPr/>
        </p:nvSpPr>
        <p:spPr bwMode="auto">
          <a:xfrm rot="-5466248">
            <a:off x="2209800" y="5715000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FF00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82" name="AutoShape 46"/>
          <p:cNvSpPr>
            <a:spLocks noChangeArrowheads="1"/>
          </p:cNvSpPr>
          <p:nvPr/>
        </p:nvSpPr>
        <p:spPr bwMode="auto">
          <a:xfrm rot="-16266248">
            <a:off x="5562600" y="1905000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FF00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9183" name="AutoShape 47"/>
          <p:cNvSpPr>
            <a:spLocks noChangeArrowheads="1"/>
          </p:cNvSpPr>
          <p:nvPr/>
        </p:nvSpPr>
        <p:spPr bwMode="auto">
          <a:xfrm rot="-10712724">
            <a:off x="6400800" y="4953000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FF006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3E6CE-4611-47A1-9BD5-82E83B5B4537}" type="slidenum">
              <a:rPr lang="en-US" altLang="fr-FR"/>
              <a:pPr/>
              <a:t>4</a:t>
            </a:fld>
            <a:endParaRPr lang="en-US" altLang="fr-FR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Definition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GB" altLang="fr-FR" dirty="0"/>
              <a:t>A set of processes are deadlocked if they all wait on an event that only one of these processes can induce.</a:t>
            </a:r>
          </a:p>
          <a:p>
            <a:r>
              <a:rPr lang="en-GB" altLang="fr-FR" dirty="0"/>
              <a:t>An external actor’s intervention is required:</a:t>
            </a:r>
          </a:p>
          <a:p>
            <a:pPr lvl="1"/>
            <a:r>
              <a:rPr lang="en-GB" altLang="fr-FR" dirty="0"/>
              <a:t>a resource manager</a:t>
            </a:r>
          </a:p>
          <a:p>
            <a:pPr lvl="1"/>
            <a:r>
              <a:rPr lang="en-GB" altLang="fr-FR" dirty="0"/>
              <a:t>a human operator</a:t>
            </a:r>
          </a:p>
          <a:p>
            <a:pPr lvl="1"/>
            <a:r>
              <a:rPr lang="en-GB" altLang="fr-FR" dirty="0"/>
              <a:t>the operating system</a:t>
            </a:r>
          </a:p>
          <a:p>
            <a:r>
              <a:rPr lang="en-GB" altLang="fr-FR" dirty="0"/>
              <a:t>Local program logic is right, deadlock occurs due to the collective action of a group of processes-&gt; it’s a global condition.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22" name="Rectangle 14"/>
          <p:cNvSpPr>
            <a:spLocks noChangeArrowheads="1"/>
          </p:cNvSpPr>
          <p:nvPr/>
        </p:nvSpPr>
        <p:spPr bwMode="auto">
          <a:xfrm>
            <a:off x="3200400" y="3962400"/>
            <a:ext cx="838200" cy="685800"/>
          </a:xfrm>
          <a:prstGeom prst="rect">
            <a:avLst/>
          </a:prstGeom>
          <a:solidFill>
            <a:srgbClr val="FFFF99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37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3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12C6-87D5-47EF-8BE6-BF884A9FC21E}" type="slidenum">
              <a:rPr lang="en-US" altLang="fr-FR"/>
              <a:pPr/>
              <a:t>5</a:t>
            </a:fld>
            <a:endParaRPr lang="en-US" altLang="fr-FR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Safe and unsafe state.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57200"/>
            <a:ext cx="7772400" cy="381000"/>
          </a:xfrm>
        </p:spPr>
        <p:txBody>
          <a:bodyPr/>
          <a:lstStyle/>
          <a:p>
            <a:endParaRPr lang="fr-FR" altLang="fr-FR"/>
          </a:p>
        </p:txBody>
      </p:sp>
      <p:sp>
        <p:nvSpPr>
          <p:cNvPr id="222212" name="Line 4"/>
          <p:cNvSpPr>
            <a:spLocks noChangeShapeType="1"/>
          </p:cNvSpPr>
          <p:nvPr/>
        </p:nvSpPr>
        <p:spPr bwMode="auto">
          <a:xfrm flipV="1">
            <a:off x="2362200" y="2209800"/>
            <a:ext cx="0" cy="3124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13" name="Line 5"/>
          <p:cNvSpPr>
            <a:spLocks noChangeShapeType="1"/>
          </p:cNvSpPr>
          <p:nvPr/>
        </p:nvSpPr>
        <p:spPr bwMode="auto">
          <a:xfrm>
            <a:off x="2362200" y="5334000"/>
            <a:ext cx="41148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5849938" y="5592763"/>
            <a:ext cx="1258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 A</a:t>
            </a:r>
          </a:p>
        </p:txBody>
      </p:sp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914400" y="1905000"/>
            <a:ext cx="1255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 B</a:t>
            </a:r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2362200" y="4648200"/>
            <a:ext cx="838200" cy="68580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3200400" y="4648200"/>
            <a:ext cx="838200" cy="68580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4038600" y="4648200"/>
            <a:ext cx="838200" cy="68580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20" name="Rectangle 12"/>
          <p:cNvSpPr>
            <a:spLocks noChangeArrowheads="1"/>
          </p:cNvSpPr>
          <p:nvPr/>
        </p:nvSpPr>
        <p:spPr bwMode="auto">
          <a:xfrm>
            <a:off x="4876800" y="4648200"/>
            <a:ext cx="838200" cy="68580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21" name="Rectangle 13"/>
          <p:cNvSpPr>
            <a:spLocks noChangeArrowheads="1"/>
          </p:cNvSpPr>
          <p:nvPr/>
        </p:nvSpPr>
        <p:spPr bwMode="auto">
          <a:xfrm>
            <a:off x="2362200" y="3962400"/>
            <a:ext cx="838200" cy="68580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23" name="Rectangle 15"/>
          <p:cNvSpPr>
            <a:spLocks noChangeArrowheads="1"/>
          </p:cNvSpPr>
          <p:nvPr/>
        </p:nvSpPr>
        <p:spPr bwMode="auto">
          <a:xfrm>
            <a:off x="4038600" y="3962400"/>
            <a:ext cx="838200" cy="685800"/>
          </a:xfrm>
          <a:prstGeom prst="rect">
            <a:avLst/>
          </a:prstGeom>
          <a:solidFill>
            <a:srgbClr val="FF9933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24" name="Rectangle 16"/>
          <p:cNvSpPr>
            <a:spLocks noChangeArrowheads="1"/>
          </p:cNvSpPr>
          <p:nvPr/>
        </p:nvSpPr>
        <p:spPr bwMode="auto">
          <a:xfrm>
            <a:off x="4876800" y="3962400"/>
            <a:ext cx="838200" cy="685800"/>
          </a:xfrm>
          <a:prstGeom prst="rect">
            <a:avLst/>
          </a:prstGeom>
          <a:solidFill>
            <a:srgbClr val="FF9933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25" name="Rectangle 17"/>
          <p:cNvSpPr>
            <a:spLocks noChangeArrowheads="1"/>
          </p:cNvSpPr>
          <p:nvPr/>
        </p:nvSpPr>
        <p:spPr bwMode="auto">
          <a:xfrm>
            <a:off x="2362200" y="3276600"/>
            <a:ext cx="838200" cy="68580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26" name="Rectangle 18"/>
          <p:cNvSpPr>
            <a:spLocks noChangeArrowheads="1"/>
          </p:cNvSpPr>
          <p:nvPr/>
        </p:nvSpPr>
        <p:spPr bwMode="auto">
          <a:xfrm>
            <a:off x="3200400" y="3276600"/>
            <a:ext cx="838200" cy="685800"/>
          </a:xfrm>
          <a:prstGeom prst="rect">
            <a:avLst/>
          </a:prstGeom>
          <a:solidFill>
            <a:srgbClr val="FF9933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27" name="Rectangle 19"/>
          <p:cNvSpPr>
            <a:spLocks noChangeArrowheads="1"/>
          </p:cNvSpPr>
          <p:nvPr/>
        </p:nvSpPr>
        <p:spPr bwMode="auto">
          <a:xfrm>
            <a:off x="4038600" y="3276600"/>
            <a:ext cx="838200" cy="685800"/>
          </a:xfrm>
          <a:prstGeom prst="rect">
            <a:avLst/>
          </a:prstGeom>
          <a:solidFill>
            <a:srgbClr val="FF9933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28" name="Rectangle 20"/>
          <p:cNvSpPr>
            <a:spLocks noChangeArrowheads="1"/>
          </p:cNvSpPr>
          <p:nvPr/>
        </p:nvSpPr>
        <p:spPr bwMode="auto">
          <a:xfrm>
            <a:off x="4876800" y="3276600"/>
            <a:ext cx="838200" cy="685800"/>
          </a:xfrm>
          <a:prstGeom prst="rect">
            <a:avLst/>
          </a:prstGeom>
          <a:solidFill>
            <a:srgbClr val="FF9933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29" name="Rectangle 21"/>
          <p:cNvSpPr>
            <a:spLocks noChangeArrowheads="1"/>
          </p:cNvSpPr>
          <p:nvPr/>
        </p:nvSpPr>
        <p:spPr bwMode="auto">
          <a:xfrm>
            <a:off x="2362200" y="2590800"/>
            <a:ext cx="838200" cy="68580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30" name="Rectangle 22"/>
          <p:cNvSpPr>
            <a:spLocks noChangeArrowheads="1"/>
          </p:cNvSpPr>
          <p:nvPr/>
        </p:nvSpPr>
        <p:spPr bwMode="auto">
          <a:xfrm>
            <a:off x="3200400" y="2590800"/>
            <a:ext cx="838200" cy="685800"/>
          </a:xfrm>
          <a:prstGeom prst="rect">
            <a:avLst/>
          </a:prstGeom>
          <a:solidFill>
            <a:srgbClr val="FF9933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31" name="Rectangle 23"/>
          <p:cNvSpPr>
            <a:spLocks noChangeArrowheads="1"/>
          </p:cNvSpPr>
          <p:nvPr/>
        </p:nvSpPr>
        <p:spPr bwMode="auto">
          <a:xfrm>
            <a:off x="4038600" y="2590800"/>
            <a:ext cx="838200" cy="685800"/>
          </a:xfrm>
          <a:prstGeom prst="rect">
            <a:avLst/>
          </a:prstGeom>
          <a:solidFill>
            <a:srgbClr val="FF9933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32" name="Rectangle 24"/>
          <p:cNvSpPr>
            <a:spLocks noChangeArrowheads="1"/>
          </p:cNvSpPr>
          <p:nvPr/>
        </p:nvSpPr>
        <p:spPr bwMode="auto">
          <a:xfrm>
            <a:off x="4876800" y="2590800"/>
            <a:ext cx="838200" cy="685800"/>
          </a:xfrm>
          <a:prstGeom prst="rect">
            <a:avLst/>
          </a:prstGeom>
          <a:solidFill>
            <a:srgbClr val="FF9933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34" name="Line 26"/>
          <p:cNvSpPr>
            <a:spLocks noChangeShapeType="1"/>
          </p:cNvSpPr>
          <p:nvPr/>
        </p:nvSpPr>
        <p:spPr bwMode="auto">
          <a:xfrm>
            <a:off x="3200400" y="5638800"/>
            <a:ext cx="1676400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35" name="Line 27"/>
          <p:cNvSpPr>
            <a:spLocks noChangeShapeType="1"/>
          </p:cNvSpPr>
          <p:nvPr/>
        </p:nvSpPr>
        <p:spPr bwMode="auto">
          <a:xfrm>
            <a:off x="4114800" y="6019800"/>
            <a:ext cx="1676400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36" name="Text Box 28"/>
          <p:cNvSpPr txBox="1">
            <a:spLocks noChangeArrowheads="1"/>
          </p:cNvSpPr>
          <p:nvPr/>
        </p:nvSpPr>
        <p:spPr bwMode="auto">
          <a:xfrm>
            <a:off x="3581400" y="5410200"/>
            <a:ext cx="1003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Printer </a:t>
            </a:r>
          </a:p>
        </p:txBody>
      </p:sp>
      <p:sp>
        <p:nvSpPr>
          <p:cNvPr id="222237" name="Text Box 29"/>
          <p:cNvSpPr txBox="1">
            <a:spLocks noChangeArrowheads="1"/>
          </p:cNvSpPr>
          <p:nvPr/>
        </p:nvSpPr>
        <p:spPr bwMode="auto">
          <a:xfrm>
            <a:off x="4572000" y="57912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Plotter</a:t>
            </a:r>
          </a:p>
        </p:txBody>
      </p:sp>
      <p:sp>
        <p:nvSpPr>
          <p:cNvPr id="222238" name="Line 30"/>
          <p:cNvSpPr>
            <a:spLocks noChangeShapeType="1"/>
          </p:cNvSpPr>
          <p:nvPr/>
        </p:nvSpPr>
        <p:spPr bwMode="auto">
          <a:xfrm flipV="1">
            <a:off x="1676400" y="2514600"/>
            <a:ext cx="0" cy="1371600"/>
          </a:xfrm>
          <a:prstGeom prst="line">
            <a:avLst/>
          </a:prstGeom>
          <a:noFill/>
          <a:ln w="12700">
            <a:solidFill>
              <a:srgbClr val="FFFF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39" name="Line 31"/>
          <p:cNvSpPr>
            <a:spLocks noChangeShapeType="1"/>
          </p:cNvSpPr>
          <p:nvPr/>
        </p:nvSpPr>
        <p:spPr bwMode="auto">
          <a:xfrm flipV="1">
            <a:off x="2057400" y="3276600"/>
            <a:ext cx="0" cy="1371600"/>
          </a:xfrm>
          <a:prstGeom prst="line">
            <a:avLst/>
          </a:prstGeom>
          <a:noFill/>
          <a:ln w="12700">
            <a:solidFill>
              <a:srgbClr val="FFFF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40" name="Text Box 32"/>
          <p:cNvSpPr txBox="1">
            <a:spLocks noChangeArrowheads="1"/>
          </p:cNvSpPr>
          <p:nvPr/>
        </p:nvSpPr>
        <p:spPr bwMode="auto">
          <a:xfrm rot="16281061">
            <a:off x="1144588" y="2970212"/>
            <a:ext cx="1003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Printer </a:t>
            </a:r>
          </a:p>
        </p:txBody>
      </p:sp>
      <p:sp>
        <p:nvSpPr>
          <p:cNvPr id="222241" name="Text Box 33"/>
          <p:cNvSpPr txBox="1">
            <a:spLocks noChangeArrowheads="1"/>
          </p:cNvSpPr>
          <p:nvPr/>
        </p:nvSpPr>
        <p:spPr bwMode="auto">
          <a:xfrm rot="16165920">
            <a:off x="1570038" y="3763962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Plotter</a:t>
            </a:r>
          </a:p>
        </p:txBody>
      </p:sp>
      <p:sp>
        <p:nvSpPr>
          <p:cNvPr id="222242" name="Line 34"/>
          <p:cNvSpPr>
            <a:spLocks noChangeShapeType="1"/>
          </p:cNvSpPr>
          <p:nvPr/>
        </p:nvSpPr>
        <p:spPr bwMode="auto">
          <a:xfrm>
            <a:off x="2362200" y="5334000"/>
            <a:ext cx="457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43" name="Line 35"/>
          <p:cNvSpPr>
            <a:spLocks noChangeShapeType="1"/>
          </p:cNvSpPr>
          <p:nvPr/>
        </p:nvSpPr>
        <p:spPr bwMode="auto">
          <a:xfrm flipV="1">
            <a:off x="2819400" y="4800600"/>
            <a:ext cx="0" cy="533400"/>
          </a:xfrm>
          <a:prstGeom prst="line">
            <a:avLst/>
          </a:prstGeom>
          <a:noFill/>
          <a:ln w="38100">
            <a:solidFill>
              <a:srgbClr val="CC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44" name="Line 36"/>
          <p:cNvSpPr>
            <a:spLocks noChangeShapeType="1"/>
          </p:cNvSpPr>
          <p:nvPr/>
        </p:nvSpPr>
        <p:spPr bwMode="auto">
          <a:xfrm>
            <a:off x="2819400" y="4800600"/>
            <a:ext cx="685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2245" name="Line 37"/>
          <p:cNvSpPr>
            <a:spLocks noChangeShapeType="1"/>
          </p:cNvSpPr>
          <p:nvPr/>
        </p:nvSpPr>
        <p:spPr bwMode="auto">
          <a:xfrm flipV="1">
            <a:off x="3505200" y="4419600"/>
            <a:ext cx="0" cy="381000"/>
          </a:xfrm>
          <a:prstGeom prst="line">
            <a:avLst/>
          </a:prstGeom>
          <a:noFill/>
          <a:ln w="38100">
            <a:solidFill>
              <a:srgbClr val="CC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3" name="Légende : quatre flèches 2"/>
          <p:cNvSpPr/>
          <p:nvPr/>
        </p:nvSpPr>
        <p:spPr bwMode="auto">
          <a:xfrm>
            <a:off x="3072407" y="3773954"/>
            <a:ext cx="1094185" cy="1095206"/>
          </a:xfrm>
          <a:prstGeom prst="quadArrowCallou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None/>
              <a:tabLst/>
            </a:pPr>
            <a:endParaRPr kumimoji="1" lang="fr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pic>
        <p:nvPicPr>
          <p:cNvPr id="2" name="Image 1" descr="File:Smiley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18" y="4591107"/>
            <a:ext cx="382010" cy="382010"/>
          </a:xfrm>
          <a:prstGeom prst="rect">
            <a:avLst/>
          </a:prstGeom>
        </p:spPr>
      </p:pic>
      <p:pic>
        <p:nvPicPr>
          <p:cNvPr id="42" name="Image 41" descr="File:Smiley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247" y="4159322"/>
            <a:ext cx="382010" cy="382010"/>
          </a:xfrm>
          <a:prstGeom prst="rect">
            <a:avLst/>
          </a:prstGeom>
        </p:spPr>
      </p:pic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3451165" y="3756025"/>
            <a:ext cx="381000" cy="320675"/>
          </a:xfrm>
          <a:prstGeom prst="irregularSeal1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3810001" y="4138035"/>
            <a:ext cx="381000" cy="320675"/>
          </a:xfrm>
          <a:prstGeom prst="irregularSeal1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endParaRPr lang="fr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2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2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D77D-3CDB-4536-841E-2E792307972D}" type="slidenum">
              <a:rPr lang="en-US" altLang="fr-FR"/>
              <a:pPr/>
              <a:t>6</a:t>
            </a:fld>
            <a:endParaRPr lang="en-US" altLang="fr-FR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/>
              <a:t>Deadlock representation.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09600"/>
          </a:xfrm>
        </p:spPr>
        <p:txBody>
          <a:bodyPr/>
          <a:lstStyle/>
          <a:p>
            <a:endParaRPr lang="fr-FR" altLang="fr-FR"/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1790700" y="5029200"/>
            <a:ext cx="990600" cy="9144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223237" name="Oval 5"/>
          <p:cNvSpPr>
            <a:spLocks noChangeArrowheads="1"/>
          </p:cNvSpPr>
          <p:nvPr/>
        </p:nvSpPr>
        <p:spPr bwMode="auto">
          <a:xfrm>
            <a:off x="1828800" y="2895600"/>
            <a:ext cx="914400" cy="914400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 flipH="1" flipV="1">
            <a:off x="2309272" y="3829050"/>
            <a:ext cx="0" cy="1143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76200" y="4114800"/>
            <a:ext cx="21431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Process P</a:t>
            </a:r>
          </a:p>
          <a:p>
            <a:r>
              <a:rPr lang="en-GB" altLang="fr-F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Holds Resource R</a:t>
            </a: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4572000" y="5029200"/>
            <a:ext cx="990600" cy="9144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223244" name="Oval 12"/>
          <p:cNvSpPr>
            <a:spLocks noChangeArrowheads="1"/>
          </p:cNvSpPr>
          <p:nvPr/>
        </p:nvSpPr>
        <p:spPr bwMode="auto">
          <a:xfrm>
            <a:off x="4648200" y="2895600"/>
            <a:ext cx="914400" cy="914400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>
            <a:off x="5105400" y="3859530"/>
            <a:ext cx="0" cy="1143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3246" name="Text Box 14"/>
          <p:cNvSpPr txBox="1">
            <a:spLocks noChangeArrowheads="1"/>
          </p:cNvSpPr>
          <p:nvPr/>
        </p:nvSpPr>
        <p:spPr bwMode="auto">
          <a:xfrm>
            <a:off x="5486400" y="4038600"/>
            <a:ext cx="2654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Process P is</a:t>
            </a:r>
          </a:p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waiting for resource 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2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8" grpId="0" animBg="1"/>
      <p:bldP spid="223242" grpId="0"/>
      <p:bldP spid="223245" grpId="0" animBg="1"/>
      <p:bldP spid="2232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AC6E-91D6-40B9-8EC9-8DEB8EACBB43}" type="slidenum">
              <a:rPr lang="en-US" altLang="fr-FR"/>
              <a:pPr/>
              <a:t>7</a:t>
            </a:fld>
            <a:endParaRPr lang="en-US" altLang="fr-FR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Deadlock representation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12938"/>
            <a:ext cx="7772400" cy="685800"/>
          </a:xfrm>
        </p:spPr>
        <p:txBody>
          <a:bodyPr/>
          <a:lstStyle/>
          <a:p>
            <a:r>
              <a:rPr lang="en-GB" altLang="fr-FR" dirty="0"/>
              <a:t>resource allocation graph</a:t>
            </a:r>
            <a:endParaRPr lang="fr-FR" altLang="fr-FR" dirty="0"/>
          </a:p>
        </p:txBody>
      </p:sp>
      <p:graphicFrame>
        <p:nvGraphicFramePr>
          <p:cNvPr id="224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508241"/>
              </p:ext>
            </p:extLst>
          </p:nvPr>
        </p:nvGraphicFramePr>
        <p:xfrm>
          <a:off x="1475656" y="2636912"/>
          <a:ext cx="56388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11" name="Worksheet" r:id="rId4" imgW="2448163" imgH="819388" progId="Excel.Sheet.8">
                  <p:embed/>
                </p:oleObj>
              </mc:Choice>
              <mc:Fallback>
                <p:oleObj name="Worksheet" r:id="rId4" imgW="2448163" imgH="819388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636912"/>
                        <a:ext cx="56388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2982044" y="5397202"/>
            <a:ext cx="762000" cy="6858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4810844" y="5397202"/>
            <a:ext cx="762000" cy="6858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6487244" y="5397202"/>
            <a:ext cx="762000" cy="685800"/>
          </a:xfrm>
          <a:prstGeom prst="rect">
            <a:avLst/>
          </a:prstGeom>
          <a:solidFill>
            <a:srgbClr val="FF33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</a:p>
        </p:txBody>
      </p:sp>
      <p:sp>
        <p:nvSpPr>
          <p:cNvPr id="224264" name="Oval 8"/>
          <p:cNvSpPr>
            <a:spLocks noChangeArrowheads="1"/>
          </p:cNvSpPr>
          <p:nvPr/>
        </p:nvSpPr>
        <p:spPr bwMode="auto">
          <a:xfrm>
            <a:off x="2982044" y="4025602"/>
            <a:ext cx="762000" cy="685800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65" name="Oval 9"/>
          <p:cNvSpPr>
            <a:spLocks noChangeArrowheads="1"/>
          </p:cNvSpPr>
          <p:nvPr/>
        </p:nvSpPr>
        <p:spPr bwMode="auto">
          <a:xfrm>
            <a:off x="4810844" y="4025602"/>
            <a:ext cx="762000" cy="685800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</a:t>
            </a:r>
            <a:endParaRPr lang="en-GB" altLang="fr-F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66" name="Oval 10"/>
          <p:cNvSpPr>
            <a:spLocks noChangeArrowheads="1"/>
          </p:cNvSpPr>
          <p:nvPr/>
        </p:nvSpPr>
        <p:spPr bwMode="auto">
          <a:xfrm>
            <a:off x="6487244" y="4025602"/>
            <a:ext cx="762000" cy="685800"/>
          </a:xfrm>
          <a:prstGeom prst="ellipse">
            <a:avLst/>
          </a:prstGeom>
          <a:solidFill>
            <a:srgbClr val="66FF33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en-GB" altLang="fr-FR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</a:p>
        </p:txBody>
      </p:sp>
      <p:sp>
        <p:nvSpPr>
          <p:cNvPr id="224267" name="Line 11"/>
          <p:cNvSpPr>
            <a:spLocks noChangeShapeType="1"/>
          </p:cNvSpPr>
          <p:nvPr/>
        </p:nvSpPr>
        <p:spPr bwMode="auto">
          <a:xfrm flipH="1" flipV="1">
            <a:off x="3363044" y="4725144"/>
            <a:ext cx="0" cy="62864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r"/>
            <a:endParaRPr lang="fr-BE" dirty="0"/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>
            <a:off x="3705945" y="4635203"/>
            <a:ext cx="1371599" cy="718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5572845" y="4559003"/>
            <a:ext cx="1160882" cy="794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fr-BE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H="1" flipV="1">
            <a:off x="5220072" y="4725144"/>
            <a:ext cx="0" cy="62864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r"/>
            <a:endParaRPr lang="fr-BE" dirty="0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 flipH="1" flipV="1">
            <a:off x="6876256" y="4725144"/>
            <a:ext cx="0" cy="62864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r"/>
            <a:endParaRPr lang="fr-BE" dirty="0"/>
          </a:p>
        </p:txBody>
      </p:sp>
      <p:cxnSp>
        <p:nvCxnSpPr>
          <p:cNvPr id="3" name="Connecteur : en arc 2"/>
          <p:cNvCxnSpPr>
            <a:stCxn id="224266" idx="6"/>
            <a:endCxn id="224261" idx="2"/>
          </p:cNvCxnSpPr>
          <p:nvPr/>
        </p:nvCxnSpPr>
        <p:spPr bwMode="auto">
          <a:xfrm flipH="1">
            <a:off x="3363044" y="4368502"/>
            <a:ext cx="3886200" cy="1714500"/>
          </a:xfrm>
          <a:prstGeom prst="curvedConnector4">
            <a:avLst>
              <a:gd name="adj1" fmla="val -13725"/>
              <a:gd name="adj2" fmla="val 133333"/>
            </a:avLst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D0BA-64B3-43DC-A5A3-97C538D0D04E}" type="slidenum">
              <a:rPr lang="en-US" altLang="fr-FR"/>
              <a:pPr/>
              <a:t>8</a:t>
            </a:fld>
            <a:endParaRPr lang="en-US" altLang="fr-FR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4 conditions for deadlock to occur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Mutual exclusion:</a:t>
            </a:r>
          </a:p>
          <a:p>
            <a:pPr lvl="1"/>
            <a:r>
              <a:rPr lang="en-GB" altLang="fr-FR" dirty="0"/>
              <a:t>exclusive use of a resource by a process</a:t>
            </a:r>
          </a:p>
          <a:p>
            <a:r>
              <a:rPr lang="en-GB" altLang="fr-FR" dirty="0"/>
              <a:t>Hold and wait:</a:t>
            </a:r>
          </a:p>
          <a:p>
            <a:pPr lvl="1"/>
            <a:r>
              <a:rPr lang="en-GB" altLang="fr-FR" dirty="0"/>
              <a:t>process holds a resource and requests a new one</a:t>
            </a:r>
          </a:p>
          <a:p>
            <a:r>
              <a:rPr lang="en-GB" altLang="fr-FR" dirty="0"/>
              <a:t>Circular wait:</a:t>
            </a:r>
          </a:p>
          <a:p>
            <a:pPr lvl="1"/>
            <a:r>
              <a:rPr lang="en-GB" altLang="fr-FR" dirty="0"/>
              <a:t>see previous slide</a:t>
            </a:r>
          </a:p>
          <a:p>
            <a:r>
              <a:rPr lang="en-GB" altLang="fr-FR" dirty="0"/>
              <a:t>No </a:t>
            </a:r>
            <a:r>
              <a:rPr lang="en-GB" altLang="fr-FR" dirty="0" err="1"/>
              <a:t>preemption</a:t>
            </a:r>
            <a:r>
              <a:rPr lang="en-GB" altLang="fr-FR" dirty="0"/>
              <a:t>:</a:t>
            </a:r>
          </a:p>
          <a:p>
            <a:pPr lvl="1"/>
            <a:r>
              <a:rPr lang="en-GB" altLang="fr-FR" dirty="0"/>
              <a:t>resource released by </a:t>
            </a:r>
            <a:br>
              <a:rPr lang="en-GB" altLang="fr-FR" dirty="0"/>
            </a:br>
            <a:r>
              <a:rPr lang="en-GB" altLang="fr-FR" dirty="0"/>
              <a:t>explicit action of process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442" y="4151148"/>
            <a:ext cx="2647950" cy="26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fr-FR"/>
              <a:t>Operating Systems II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1D85-E080-41A7-B536-8BF0FEC4C648}" type="slidenum">
              <a:rPr lang="en-US" altLang="fr-FR"/>
              <a:pPr/>
              <a:t>9</a:t>
            </a:fld>
            <a:endParaRPr lang="en-US" altLang="fr-FR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dirty="0"/>
              <a:t>4 strategies.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 dirty="0"/>
              <a:t>Ignorance: </a:t>
            </a:r>
          </a:p>
          <a:p>
            <a:pPr lvl="1"/>
            <a:r>
              <a:rPr lang="en-GB" altLang="fr-FR" dirty="0"/>
              <a:t>means manual intervention.</a:t>
            </a:r>
          </a:p>
          <a:p>
            <a:r>
              <a:rPr lang="en-GB" altLang="fr-FR" dirty="0"/>
              <a:t>Prevention:</a:t>
            </a:r>
          </a:p>
          <a:p>
            <a:pPr lvl="1"/>
            <a:r>
              <a:rPr lang="en-GB" altLang="fr-FR" dirty="0"/>
              <a:t>by a attacking one of the 4 conditions</a:t>
            </a:r>
          </a:p>
          <a:p>
            <a:r>
              <a:rPr lang="en-GB" altLang="fr-FR" dirty="0"/>
              <a:t>Avoidance:</a:t>
            </a:r>
          </a:p>
          <a:p>
            <a:pPr lvl="1"/>
            <a:r>
              <a:rPr lang="en-GB" altLang="fr-FR" dirty="0"/>
              <a:t>by a conservative resource allocation strategy</a:t>
            </a:r>
          </a:p>
          <a:p>
            <a:r>
              <a:rPr lang="en-GB" altLang="fr-FR" dirty="0"/>
              <a:t>Detection and recovery:</a:t>
            </a:r>
          </a:p>
          <a:p>
            <a:pPr lvl="1"/>
            <a:r>
              <a:rPr lang="en-GB" altLang="fr-FR" dirty="0"/>
              <a:t>detect deadlock condition and recover</a:t>
            </a:r>
          </a:p>
          <a:p>
            <a:pPr lvl="1"/>
            <a:endParaRPr lang="en-GB" alt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rlpool.pot">
  <a:themeElements>
    <a:clrScheme name="">
      <a:dk1>
        <a:srgbClr val="3333FF"/>
      </a:dk1>
      <a:lt1>
        <a:srgbClr val="CCECFF"/>
      </a:lt1>
      <a:dk2>
        <a:srgbClr val="6666FF"/>
      </a:dk2>
      <a:lt2>
        <a:srgbClr val="CCFFFF"/>
      </a:lt2>
      <a:accent1>
        <a:srgbClr val="CC99FF"/>
      </a:accent1>
      <a:accent2>
        <a:srgbClr val="9999FF"/>
      </a:accent2>
      <a:accent3>
        <a:srgbClr val="B8B8FF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en-GB" alt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75000"/>
          <a:buFont typeface="Monotype Sorts" pitchFamily="2" charset="2"/>
          <a:buNone/>
          <a:tabLst/>
          <a:defRPr kumimoji="1" lang="en-GB" alt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</a:defRPr>
        </a:defPPr>
      </a:lstStyle>
    </a:lnDef>
  </a:objectDefaults>
  <a:extraClrSchemeLst>
    <a:extraClrScheme>
      <a:clrScheme name="Whirlpool.pot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.pot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Designs\Whirlpool.pot</Template>
  <TotalTime>1135</TotalTime>
  <Pages>40</Pages>
  <Words>987</Words>
  <Application>Microsoft Office PowerPoint</Application>
  <PresentationFormat>Affichage à l'écran (4:3)</PresentationFormat>
  <Paragraphs>323</Paragraphs>
  <Slides>19</Slides>
  <Notes>18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Monotype Sorts</vt:lpstr>
      <vt:lpstr>Tahoma</vt:lpstr>
      <vt:lpstr>Times New Roman</vt:lpstr>
      <vt:lpstr>Wingdings</vt:lpstr>
      <vt:lpstr>Whirlpool.pot</vt:lpstr>
      <vt:lpstr>Worksheet</vt:lpstr>
      <vt:lpstr>Inter-Process Communication ( 4 ).</vt:lpstr>
      <vt:lpstr>Producer and consumer.</vt:lpstr>
      <vt:lpstr>Deadlock. </vt:lpstr>
      <vt:lpstr>Definition</vt:lpstr>
      <vt:lpstr>Safe and unsafe state.</vt:lpstr>
      <vt:lpstr>Deadlock representation.</vt:lpstr>
      <vt:lpstr>Deadlock representation</vt:lpstr>
      <vt:lpstr>4 conditions for deadlock to occur</vt:lpstr>
      <vt:lpstr>4 strategies.</vt:lpstr>
      <vt:lpstr>Deadlock prevention: Hold and wait</vt:lpstr>
      <vt:lpstr>Deadlock prevention: Circular wait.</vt:lpstr>
      <vt:lpstr>Deadlock prevention: Preemption.</vt:lpstr>
      <vt:lpstr>Deadlock avoidance.</vt:lpstr>
      <vt:lpstr>Deadlock avoidance.</vt:lpstr>
      <vt:lpstr>Deadlock avoidance.</vt:lpstr>
      <vt:lpstr>Detection and recovery</vt:lpstr>
      <vt:lpstr>Transaction atomicity.</vt:lpstr>
      <vt:lpstr>Back-out / Rollback.</vt:lpstr>
      <vt:lpstr>IMS/TP and DB.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Inter-Process Communication ( 2 ).</dc:title>
  <dc:subject/>
  <dc:creator>A. Goffi</dc:creator>
  <cp:keywords/>
  <dc:description/>
  <cp:lastModifiedBy>Jean-Paul Colard</cp:lastModifiedBy>
  <cp:revision>78</cp:revision>
  <cp:lastPrinted>2001-10-04T11:51:17Z</cp:lastPrinted>
  <dcterms:created xsi:type="dcterms:W3CDTF">1999-10-03T19:48:03Z</dcterms:created>
  <dcterms:modified xsi:type="dcterms:W3CDTF">2016-10-31T13:56:28Z</dcterms:modified>
</cp:coreProperties>
</file>