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08" r:id="rId2"/>
    <p:sldId id="311" r:id="rId3"/>
    <p:sldId id="335" r:id="rId4"/>
    <p:sldId id="334" r:id="rId5"/>
    <p:sldId id="333" r:id="rId6"/>
    <p:sldId id="336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8" r:id="rId19"/>
    <p:sldId id="329" r:id="rId20"/>
    <p:sldId id="330" r:id="rId21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FFCC66"/>
    <a:srgbClr val="CC6600"/>
    <a:srgbClr val="FF9933"/>
    <a:srgbClr val="3EEA67"/>
    <a:srgbClr val="00CC66"/>
    <a:srgbClr val="99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520" autoAdjust="0"/>
  </p:normalViewPr>
  <p:slideViewPr>
    <p:cSldViewPr>
      <p:cViewPr varScale="1">
        <p:scale>
          <a:sx n="58" d="100"/>
          <a:sy n="58" d="100"/>
        </p:scale>
        <p:origin x="7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313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7725"/>
            <a:ext cx="502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noProof="0"/>
              <a:t>Click to edit Master text styles</a:t>
            </a:r>
          </a:p>
          <a:p>
            <a:pPr lvl="0"/>
            <a:r>
              <a:rPr lang="en-GB" altLang="fr-FR" noProof="0"/>
              <a:t>Second level</a:t>
            </a:r>
          </a:p>
          <a:p>
            <a:pPr lvl="0"/>
            <a:r>
              <a:rPr lang="en-GB" altLang="fr-FR" noProof="0"/>
              <a:t>Third level</a:t>
            </a:r>
          </a:p>
          <a:p>
            <a:pPr lvl="0"/>
            <a:r>
              <a:rPr lang="en-GB" altLang="fr-FR" noProof="0"/>
              <a:t>Fourth level</a:t>
            </a:r>
          </a:p>
          <a:p>
            <a:pPr lvl="0"/>
            <a:r>
              <a:rPr lang="en-GB" altLang="fr-FR" noProof="0"/>
              <a:t>Fifth level</a:t>
            </a: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10604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Note pour slides suivants: monitors donnés « pour information », pour que vous en ayez entendu parler.</a:t>
            </a:r>
          </a:p>
        </p:txBody>
      </p:sp>
    </p:spTree>
    <p:extLst>
      <p:ext uri="{BB962C8B-B14F-4D97-AF65-F5344CB8AC3E}">
        <p14:creationId xmlns:p14="http://schemas.microsoft.com/office/powerpoint/2010/main" val="1216829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5092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898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Ici, le consommateur commence par créer 100 messages (vides)</a:t>
            </a:r>
          </a:p>
          <a:p>
            <a:r>
              <a:rPr lang="fr-BE" dirty="0"/>
              <a:t>On utilise un « </a:t>
            </a:r>
            <a:r>
              <a:rPr lang="fr-BE" dirty="0" err="1"/>
              <a:t>blocking</a:t>
            </a:r>
            <a:r>
              <a:rPr lang="fr-BE" dirty="0"/>
              <a:t> » </a:t>
            </a:r>
            <a:r>
              <a:rPr lang="fr-BE" dirty="0" err="1"/>
              <a:t>receive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431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5475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Monitors in Java</a:t>
            </a:r>
          </a:p>
          <a:p>
            <a:r>
              <a:rPr lang="en-US" dirty="0"/>
              <a:t>In Java, the following methods are used for a monitor implementation: </a:t>
            </a:r>
            <a:r>
              <a:rPr lang="en-US" b="1" dirty="0"/>
              <a:t>wait</a:t>
            </a:r>
            <a:r>
              <a:rPr lang="en-US" dirty="0"/>
              <a:t>, </a:t>
            </a:r>
            <a:r>
              <a:rPr lang="en-US" b="1" dirty="0"/>
              <a:t>notify</a:t>
            </a:r>
            <a:r>
              <a:rPr lang="en-US" dirty="0"/>
              <a:t>, and </a:t>
            </a:r>
            <a:r>
              <a:rPr lang="en-US" b="1" dirty="0" err="1"/>
              <a:t>notifyAll</a:t>
            </a:r>
            <a:r>
              <a:rPr lang="en-US" dirty="0"/>
              <a:t>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8349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 Structure of a Monitor</a:t>
            </a:r>
          </a:p>
          <a:p>
            <a:r>
              <a:rPr lang="en-US" dirty="0"/>
              <a:t>&lt; Monitor-Name &gt; : monitor</a:t>
            </a:r>
          </a:p>
          <a:p>
            <a:r>
              <a:rPr lang="en-US" dirty="0"/>
              <a:t>     begin</a:t>
            </a:r>
          </a:p>
          <a:p>
            <a:r>
              <a:rPr lang="en-US" dirty="0"/>
              <a:t>          Declaration of data local to the monitor.</a:t>
            </a:r>
          </a:p>
          <a:p>
            <a:r>
              <a:rPr lang="en-US" dirty="0"/>
              <a:t>          .</a:t>
            </a:r>
          </a:p>
          <a:p>
            <a:r>
              <a:rPr lang="en-US" dirty="0"/>
              <a:t>          .</a:t>
            </a:r>
          </a:p>
          <a:p>
            <a:r>
              <a:rPr lang="en-US" dirty="0"/>
              <a:t>          procedure &lt; Name &gt; ( &lt; formal parameters &gt; );</a:t>
            </a:r>
          </a:p>
          <a:p>
            <a:r>
              <a:rPr lang="en-US" dirty="0"/>
              <a:t>               begin</a:t>
            </a:r>
          </a:p>
          <a:p>
            <a:r>
              <a:rPr lang="en-US" dirty="0"/>
              <a:t>                 procedure body</a:t>
            </a:r>
          </a:p>
          <a:p>
            <a:r>
              <a:rPr lang="en-US" dirty="0"/>
              <a:t>               end;</a:t>
            </a:r>
          </a:p>
          <a:p>
            <a:endParaRPr lang="en-US" dirty="0"/>
          </a:p>
          <a:p>
            <a:r>
              <a:rPr lang="en-US" dirty="0"/>
              <a:t>          Declaration of other procedures</a:t>
            </a:r>
          </a:p>
          <a:p>
            <a:r>
              <a:rPr lang="en-US" dirty="0"/>
              <a:t>          .</a:t>
            </a:r>
          </a:p>
          <a:p>
            <a:r>
              <a:rPr lang="en-US" dirty="0"/>
              <a:t>          .</a:t>
            </a:r>
          </a:p>
          <a:p>
            <a:r>
              <a:rPr lang="en-US" dirty="0"/>
              <a:t>          begin</a:t>
            </a:r>
          </a:p>
          <a:p>
            <a:r>
              <a:rPr lang="en-US" dirty="0"/>
              <a:t>            Initialization of local data of the monitor</a:t>
            </a:r>
          </a:p>
          <a:p>
            <a:r>
              <a:rPr lang="en-US" dirty="0"/>
              <a:t>          end;</a:t>
            </a:r>
          </a:p>
          <a:p>
            <a:r>
              <a:rPr lang="en-US" dirty="0"/>
              <a:t>     end.</a:t>
            </a:r>
          </a:p>
          <a:p>
            <a:endParaRPr lang="en-US" dirty="0"/>
          </a:p>
          <a:p>
            <a:r>
              <a:rPr lang="en-US" dirty="0"/>
              <a:t>Note that a monitor is not a process, but a static module of data and procedure declarations. The actual processes which use the monitor need to be programmed separately. (3)</a:t>
            </a:r>
          </a:p>
          <a:p>
            <a:endParaRPr lang="en-US" b="1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1018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7344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share</a:t>
            </a:r>
            <a:r>
              <a:rPr lang="fr-BE" dirty="0"/>
              <a:t> memory, none of the solutions </a:t>
            </a:r>
            <a:r>
              <a:rPr lang="fr-BE" dirty="0" err="1"/>
              <a:t>described</a:t>
            </a:r>
            <a:r>
              <a:rPr lang="fr-BE" dirty="0"/>
              <a:t>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.</a:t>
            </a:r>
          </a:p>
          <a:p>
            <a:r>
              <a:rPr lang="fr-BE" dirty="0"/>
              <a:t>Cf. program spread on </a:t>
            </a:r>
            <a:r>
              <a:rPr lang="fr-BE" dirty="0" err="1"/>
              <a:t>different</a:t>
            </a:r>
            <a:r>
              <a:rPr lang="fr-BE" dirty="0"/>
              <a:t> </a:t>
            </a:r>
            <a:r>
              <a:rPr lang="fr-BE" dirty="0" err="1"/>
              <a:t>platforms</a:t>
            </a:r>
            <a:r>
              <a:rPr lang="fr-BE" dirty="0"/>
              <a:t>/servers,</a:t>
            </a:r>
            <a:r>
              <a:rPr lang="fr-BE" baseline="0" dirty="0"/>
              <a:t> </a:t>
            </a:r>
            <a:r>
              <a:rPr lang="fr-BE" baseline="0" dirty="0" err="1"/>
              <a:t>three</a:t>
            </a:r>
            <a:r>
              <a:rPr lang="fr-BE" baseline="0" dirty="0"/>
              <a:t>-tiers </a:t>
            </a:r>
            <a:r>
              <a:rPr lang="fr-BE" baseline="0" dirty="0" err="1"/>
              <a:t>programming</a:t>
            </a:r>
            <a:r>
              <a:rPr lang="fr-BE" baseline="0" dirty="0"/>
              <a:t> (</a:t>
            </a:r>
            <a:r>
              <a:rPr lang="fr-BE" baseline="0" dirty="0" err="1"/>
              <a:t>presentation</a:t>
            </a:r>
            <a:r>
              <a:rPr lang="fr-BE" baseline="0" dirty="0"/>
              <a:t> / application / data </a:t>
            </a:r>
            <a:r>
              <a:rPr lang="fr-BE" baseline="0" dirty="0" err="1"/>
              <a:t>layers</a:t>
            </a:r>
            <a:r>
              <a:rPr lang="fr-BE" baseline="0" dirty="0"/>
              <a:t>)…</a:t>
            </a:r>
          </a:p>
          <a:p>
            <a:pPr marL="171450" indent="-171450">
              <a:buFontTx/>
              <a:buChar char="-"/>
            </a:pPr>
            <a:r>
              <a:rPr lang="fr-BE" baseline="0" dirty="0"/>
              <a:t>MSMQ</a:t>
            </a:r>
          </a:p>
          <a:p>
            <a:pPr marL="171450" indent="-171450">
              <a:buFontTx/>
              <a:buChar char="-"/>
            </a:pPr>
            <a:r>
              <a:rPr lang="fr-BE" baseline="0" dirty="0"/>
              <a:t>MQ </a:t>
            </a:r>
            <a:r>
              <a:rPr lang="fr-BE" baseline="0" dirty="0" err="1"/>
              <a:t>Series</a:t>
            </a:r>
            <a:endParaRPr lang="fr-BE" baseline="0" dirty="0"/>
          </a:p>
          <a:p>
            <a:pPr marL="171450" indent="-171450">
              <a:buFontTx/>
              <a:buChar char="-"/>
            </a:pPr>
            <a:r>
              <a:rPr lang="fr-BE" baseline="0" dirty="0"/>
              <a:t>Broker</a:t>
            </a:r>
          </a:p>
          <a:p>
            <a:pPr marL="171450" indent="-171450">
              <a:buFontTx/>
              <a:buChar char="-"/>
            </a:pPr>
            <a:r>
              <a:rPr lang="fr-BE" baseline="0" dirty="0" err="1"/>
              <a:t>Tuxedo</a:t>
            </a:r>
            <a:endParaRPr lang="fr-BE" baseline="0" dirty="0"/>
          </a:p>
          <a:p>
            <a:pPr marL="171450" indent="-171450">
              <a:buFontTx/>
              <a:buChar char="-"/>
            </a:pPr>
            <a:endParaRPr lang="fr-BE" baseline="0" dirty="0"/>
          </a:p>
          <a:p>
            <a:pPr marL="171450" indent="-171450">
              <a:buFontTx/>
              <a:buChar char="-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83728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entre une application layer et une data layer</a:t>
            </a:r>
          </a:p>
        </p:txBody>
      </p:sp>
    </p:spTree>
    <p:extLst>
      <p:ext uri="{BB962C8B-B14F-4D97-AF65-F5344CB8AC3E}">
        <p14:creationId xmlns:p14="http://schemas.microsoft.com/office/powerpoint/2010/main" val="93304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l’intérieur d’une même image OS!</a:t>
            </a:r>
          </a:p>
          <a:p>
            <a:endParaRPr lang="fr-BE" dirty="0"/>
          </a:p>
          <a:p>
            <a:r>
              <a:rPr lang="fr-BE" dirty="0" err="1"/>
              <a:t>Mailbox</a:t>
            </a:r>
            <a:r>
              <a:rPr lang="fr-BE" baseline="0" dirty="0"/>
              <a:t> = queue, </a:t>
            </a:r>
            <a:r>
              <a:rPr lang="fr-BE" baseline="0" dirty="0" err="1"/>
              <a:t>stack</a:t>
            </a:r>
            <a:r>
              <a:rPr lang="fr-BE" baseline="0" dirty="0"/>
              <a:t>…</a:t>
            </a:r>
          </a:p>
          <a:p>
            <a:endParaRPr lang="fr-BE" baseline="0" dirty="0"/>
          </a:p>
          <a:p>
            <a:r>
              <a:rPr lang="fr-BE" baseline="0" dirty="0" err="1"/>
              <a:t>Send</a:t>
            </a:r>
            <a:r>
              <a:rPr lang="fr-BE" baseline="0" dirty="0"/>
              <a:t> &amp; </a:t>
            </a:r>
            <a:r>
              <a:rPr lang="fr-BE" baseline="0" dirty="0" err="1"/>
              <a:t>receive</a:t>
            </a:r>
            <a:r>
              <a:rPr lang="fr-BE" baseline="0" dirty="0"/>
              <a:t> </a:t>
            </a:r>
            <a:r>
              <a:rPr lang="fr-BE" baseline="0" dirty="0" err="1"/>
              <a:t>functions</a:t>
            </a:r>
            <a:r>
              <a:rPr lang="fr-BE" baseline="0" dirty="0"/>
              <a:t> : natives dans l’OS</a:t>
            </a:r>
          </a:p>
          <a:p>
            <a:r>
              <a:rPr lang="fr-BE" baseline="0" dirty="0" err="1"/>
              <a:t>P.Ex.</a:t>
            </a:r>
            <a:r>
              <a:rPr lang="fr-BE" baseline="0" dirty="0"/>
              <a:t> 2 partitions Unix qui veulent se parler, via pipelining, sockets…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1895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Mailbox</a:t>
            </a:r>
            <a:r>
              <a:rPr lang="fr-BE" dirty="0"/>
              <a:t> carrément au niveau de l’OS, cf. AIX</a:t>
            </a:r>
          </a:p>
        </p:txBody>
      </p:sp>
    </p:spTree>
    <p:extLst>
      <p:ext uri="{BB962C8B-B14F-4D97-AF65-F5344CB8AC3E}">
        <p14:creationId xmlns:p14="http://schemas.microsoft.com/office/powerpoint/2010/main" val="152832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fr-FR" noProof="0"/>
              <a:t>Click to edit Master subtitle style</a:t>
            </a:r>
          </a:p>
        </p:txBody>
      </p:sp>
      <p:sp>
        <p:nvSpPr>
          <p:cNvPr id="6" name="Espace réservé de la dat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Espace réservé du pied de pag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8" name="Espace réservé du numéro de diapositiv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04068E39-813D-4F25-9E63-414C5996F198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0838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E3A77-FFB7-400A-B823-24C98DF581BB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3312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DE9D6-EF2D-4A91-9DE9-087F9F8A5E9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0094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577D-C2C0-4070-81F8-273972EF6ED9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656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BE9BD-C443-48D4-B074-DBAED6E86998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505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420CA-B7B8-41F8-AB0D-B836BE33F26F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366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A4C5D-A8B5-47CB-8B54-61F237357B0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7578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35045-6753-4A76-AC00-51EA5DEAE66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136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FB388-E5ED-4253-AFB4-E804DE1C5284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4697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1D40C-ABD3-46D5-B06E-29F383A9DD5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0353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092A-2914-4868-BBA6-AB0A67E14682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5240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buSzTx/>
              <a:buFontTx/>
              <a:buNone/>
              <a:defRPr kumimoji="0" sz="1400" smtClean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400" smtClean="0">
                <a:effectLst/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fr-FR"/>
              <a:t>Operating Systems II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fld id="{31FE9DA6-B958-40C8-9C93-1A040FAEFBC9}" type="slidenum">
              <a:rPr lang="en-US" altLang="fr-FR"/>
              <a:pPr/>
              <a:t>‹N°›</a:t>
            </a:fld>
            <a:endParaRPr lang="en-US" altLang="fr-FR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nimBg="1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GB" altLang="fr-FR"/>
              <a:t>Inter-Process Communication ( 5 ).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defRPr/>
            </a:pPr>
            <a:endParaRPr lang="en-US" altLang="fr-FR" sz="24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1C967A-1A78-49C6-830D-B63551473C88}" type="slidenum">
              <a:rPr kumimoji="0" lang="en-US" altLang="fr-FR" sz="1400">
                <a:latin typeface="Times New Roman" panose="02020603050405020304" pitchFamily="18" charset="0"/>
              </a:rPr>
              <a:pPr/>
              <a:t>10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Send and receive.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1219200" y="2514600"/>
            <a:ext cx="1295400" cy="18288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609600" y="1981200"/>
            <a:ext cx="291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Process A address space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5791200" y="2514600"/>
            <a:ext cx="1371600" cy="17526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5181600" y="1981200"/>
            <a:ext cx="291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Process B address space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1219200" y="3505200"/>
            <a:ext cx="1295400" cy="685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Info to be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shared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25" name="AutoShape 9"/>
          <p:cNvSpPr>
            <a:spLocks noChangeArrowheads="1"/>
          </p:cNvSpPr>
          <p:nvPr/>
        </p:nvSpPr>
        <p:spPr bwMode="auto">
          <a:xfrm>
            <a:off x="1066800" y="5334000"/>
            <a:ext cx="1828800" cy="6096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Send function</a:t>
            </a:r>
            <a:endParaRPr lang="en-GB" altLang="fr-F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26" name="AutoShape 10"/>
          <p:cNvSpPr>
            <a:spLocks noChangeArrowheads="1"/>
          </p:cNvSpPr>
          <p:nvPr/>
        </p:nvSpPr>
        <p:spPr bwMode="auto">
          <a:xfrm>
            <a:off x="6019800" y="5410200"/>
            <a:ext cx="1828800" cy="6096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Receive function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5791200" y="2895600"/>
            <a:ext cx="1371600" cy="685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Copy of</a:t>
            </a:r>
          </a:p>
          <a:p>
            <a:pPr>
              <a:defRPr/>
            </a:pPr>
            <a:r>
              <a:rPr lang="en-GB" altLang="fr-F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shared info</a:t>
            </a:r>
            <a:endParaRPr lang="en-GB" altLang="fr-F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3810000" y="5410200"/>
            <a:ext cx="1371600" cy="9144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29" name="AutoShape 13"/>
          <p:cNvSpPr>
            <a:spLocks noChangeArrowheads="1"/>
          </p:cNvSpPr>
          <p:nvPr/>
        </p:nvSpPr>
        <p:spPr bwMode="auto">
          <a:xfrm>
            <a:off x="4038600" y="56388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Message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4038600" y="50292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mailbox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>
            <a:off x="762000" y="4724400"/>
            <a:ext cx="73914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9635" name="Text Box 19"/>
          <p:cNvSpPr txBox="1">
            <a:spLocks noChangeArrowheads="1"/>
          </p:cNvSpPr>
          <p:nvPr/>
        </p:nvSpPr>
        <p:spPr bwMode="auto">
          <a:xfrm>
            <a:off x="6729413" y="4297363"/>
            <a:ext cx="1636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OS interface </a:t>
            </a:r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>
            <a:off x="1524000" y="4343400"/>
            <a:ext cx="685800" cy="9906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9637" name="Line 21"/>
          <p:cNvSpPr>
            <a:spLocks noChangeShapeType="1"/>
          </p:cNvSpPr>
          <p:nvPr/>
        </p:nvSpPr>
        <p:spPr bwMode="auto">
          <a:xfrm>
            <a:off x="2895600" y="5638800"/>
            <a:ext cx="1143000" cy="2286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9638" name="Line 22"/>
          <p:cNvSpPr>
            <a:spLocks noChangeShapeType="1"/>
          </p:cNvSpPr>
          <p:nvPr/>
        </p:nvSpPr>
        <p:spPr bwMode="auto">
          <a:xfrm flipV="1">
            <a:off x="5029200" y="5715000"/>
            <a:ext cx="990600" cy="152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9639" name="Line 23"/>
          <p:cNvSpPr>
            <a:spLocks noChangeShapeType="1"/>
          </p:cNvSpPr>
          <p:nvPr/>
        </p:nvSpPr>
        <p:spPr bwMode="auto">
          <a:xfrm flipV="1">
            <a:off x="6553200" y="3505200"/>
            <a:ext cx="0" cy="19050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nimBg="1"/>
      <p:bldP spid="239621" grpId="0" autoUpdateAnimBg="0"/>
      <p:bldP spid="239622" grpId="0" animBg="1"/>
      <p:bldP spid="239623" grpId="0" autoUpdateAnimBg="0"/>
      <p:bldP spid="239624" grpId="0" animBg="1" autoUpdateAnimBg="0"/>
      <p:bldP spid="239625" grpId="0" animBg="1" autoUpdateAnimBg="0"/>
      <p:bldP spid="239626" grpId="0" animBg="1" autoUpdateAnimBg="0"/>
      <p:bldP spid="239627" grpId="0" animBg="1"/>
      <p:bldP spid="239628" grpId="0" animBg="1" autoUpdateAnimBg="0"/>
      <p:bldP spid="239629" grpId="0" animBg="1" autoUpdateAnimBg="0"/>
      <p:bldP spid="239630" grpId="0" autoUpdateAnimBg="0"/>
      <p:bldP spid="239635" grpId="0" autoUpdateAnimBg="0"/>
      <p:bldP spid="2396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F699A7-B5B6-424C-9E25-7E2D89F6CB91}" type="slidenum">
              <a:rPr kumimoji="0" lang="en-US" altLang="fr-FR" sz="1400">
                <a:latin typeface="Times New Roman" panose="02020603050405020304" pitchFamily="18" charset="0"/>
              </a:rPr>
              <a:pPr/>
              <a:t>11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Protocol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Protocol defined between sender and receiver</a:t>
            </a:r>
          </a:p>
          <a:p>
            <a:pPr>
              <a:defRPr/>
            </a:pPr>
            <a:r>
              <a:rPr lang="en-GB" altLang="fr-FR" dirty="0"/>
              <a:t>Agreements on:</a:t>
            </a:r>
          </a:p>
          <a:p>
            <a:pPr lvl="1">
              <a:defRPr/>
            </a:pPr>
            <a:r>
              <a:rPr lang="en-GB" altLang="fr-FR" dirty="0"/>
              <a:t>message format: header, data</a:t>
            </a:r>
          </a:p>
          <a:p>
            <a:pPr lvl="1">
              <a:defRPr/>
            </a:pPr>
            <a:r>
              <a:rPr lang="en-GB" altLang="fr-FR" dirty="0"/>
              <a:t>sender’s id, receiver’s id</a:t>
            </a:r>
          </a:p>
          <a:p>
            <a:pPr lvl="1">
              <a:defRPr/>
            </a:pPr>
            <a:r>
              <a:rPr lang="en-GB" altLang="fr-FR" dirty="0"/>
              <a:t>authentication</a:t>
            </a:r>
          </a:p>
          <a:p>
            <a:pPr lvl="1">
              <a:defRPr/>
            </a:pPr>
            <a:r>
              <a:rPr lang="en-GB" altLang="fr-FR" dirty="0"/>
              <a:t>control information: check digit,..</a:t>
            </a:r>
          </a:p>
          <a:p>
            <a:pPr lvl="1">
              <a:defRPr/>
            </a:pPr>
            <a:r>
              <a:rPr lang="en-GB" altLang="fr-FR" dirty="0"/>
              <a:t>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509343-3DEF-423D-BFFE-E36821B4F491}" type="slidenum">
              <a:rPr kumimoji="0" lang="en-US" altLang="fr-FR" sz="1400">
                <a:latin typeface="Times New Roman" panose="02020603050405020304" pitchFamily="18" charset="0"/>
              </a:rPr>
              <a:pPr/>
              <a:t>12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Send	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Asynchronous mode:</a:t>
            </a:r>
          </a:p>
          <a:p>
            <a:pPr lvl="1">
              <a:defRPr/>
            </a:pPr>
            <a:r>
              <a:rPr lang="en-GB" altLang="fr-FR" dirty="0"/>
              <a:t>send operation does not wait on receive </a:t>
            </a:r>
          </a:p>
          <a:p>
            <a:pPr lvl="1">
              <a:defRPr/>
            </a:pPr>
            <a:r>
              <a:rPr lang="en-GB" altLang="fr-FR" dirty="0"/>
              <a:t>sender will not know if the message will be read</a:t>
            </a:r>
          </a:p>
          <a:p>
            <a:pPr>
              <a:defRPr/>
            </a:pPr>
            <a:r>
              <a:rPr lang="en-GB" altLang="fr-FR" dirty="0"/>
              <a:t>Synchronous mode:</a:t>
            </a:r>
          </a:p>
          <a:p>
            <a:pPr lvl="1">
              <a:defRPr/>
            </a:pPr>
            <a:r>
              <a:rPr lang="en-GB" altLang="fr-FR" dirty="0"/>
              <a:t>sending process blocked after send</a:t>
            </a:r>
          </a:p>
          <a:p>
            <a:pPr lvl="1">
              <a:defRPr/>
            </a:pPr>
            <a:r>
              <a:rPr lang="en-GB" altLang="fr-FR" dirty="0"/>
              <a:t>waits on receive operations performed by the 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F101E6-BF5E-4E1F-8580-CDBBFBEA67DA}" type="slidenum">
              <a:rPr kumimoji="0" lang="en-US" altLang="fr-FR" sz="1400">
                <a:latin typeface="Times New Roman" panose="02020603050405020304" pitchFamily="18" charset="0"/>
              </a:rPr>
              <a:pPr/>
              <a:t>13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Receive.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Non-blocking:</a:t>
            </a:r>
          </a:p>
          <a:p>
            <a:pPr lvl="1">
              <a:defRPr/>
            </a:pPr>
            <a:r>
              <a:rPr lang="en-GB" altLang="fr-FR" dirty="0"/>
              <a:t>query the mailbox and continue whether or not a message is present.</a:t>
            </a:r>
          </a:p>
          <a:p>
            <a:pPr>
              <a:defRPr/>
            </a:pPr>
            <a:r>
              <a:rPr lang="en-GB" altLang="fr-FR" dirty="0"/>
              <a:t>Blocking:</a:t>
            </a:r>
          </a:p>
          <a:p>
            <a:pPr lvl="1">
              <a:defRPr/>
            </a:pPr>
            <a:r>
              <a:rPr lang="en-GB" altLang="fr-FR" dirty="0"/>
              <a:t>if no messages in mailbox, process waits.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C49F28-EDD6-4C3F-9A5D-AD8790C87940}" type="slidenum">
              <a:rPr kumimoji="0" lang="en-US" altLang="fr-FR" sz="1400">
                <a:latin typeface="Times New Roman" panose="02020603050405020304" pitchFamily="18" charset="0"/>
              </a:rPr>
              <a:pPr/>
              <a:t>14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Semaphore and message passing.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Synchronisation or mutual exclusion could be implemented using semaphore or message passing:</a:t>
            </a:r>
          </a:p>
          <a:p>
            <a:pPr lvl="1">
              <a:defRPr/>
            </a:pPr>
            <a:r>
              <a:rPr lang="en-GB" altLang="fr-FR" dirty="0"/>
              <a:t>Blocking receive is equivalent to Down(</a:t>
            </a:r>
            <a:r>
              <a:rPr lang="en-GB" altLang="fr-FR" dirty="0" err="1"/>
              <a:t>sem</a:t>
            </a:r>
            <a:r>
              <a:rPr lang="en-GB" altLang="fr-FR" dirty="0"/>
              <a:t>)</a:t>
            </a:r>
          </a:p>
          <a:p>
            <a:pPr lvl="1">
              <a:defRPr/>
            </a:pPr>
            <a:r>
              <a:rPr lang="en-GB" altLang="fr-FR" dirty="0"/>
              <a:t>If no message ( semaphore = 0 ), process is blocked.</a:t>
            </a:r>
          </a:p>
          <a:p>
            <a:pPr lvl="1">
              <a:defRPr/>
            </a:pPr>
            <a:r>
              <a:rPr lang="en-GB" altLang="fr-FR" dirty="0"/>
              <a:t>If message (semaphore =1 ), process gets the message and continues.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03C475-5AC0-4696-BD88-34B8956AA4B1}" type="slidenum">
              <a:rPr kumimoji="0" lang="en-US" altLang="fr-FR" sz="1400">
                <a:latin typeface="Times New Roman" panose="02020603050405020304" pitchFamily="18" charset="0"/>
              </a:rPr>
              <a:pPr/>
              <a:t>15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Producer and consumer.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#define N 100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#define MSIZE 128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typedef </a:t>
            </a:r>
            <a:r>
              <a:rPr lang="en-GB" altLang="fr-FR" sz="1800" dirty="0" err="1">
                <a:latin typeface="Arial" charset="0"/>
              </a:rPr>
              <a:t>int</a:t>
            </a:r>
            <a:r>
              <a:rPr lang="en-GB" altLang="fr-FR" sz="1800" dirty="0">
                <a:latin typeface="Arial" charset="0"/>
              </a:rPr>
              <a:t> message[MSIZE];</a:t>
            </a:r>
          </a:p>
          <a:p>
            <a:pPr>
              <a:buFont typeface="Monotype Sorts" pitchFamily="2" charset="2"/>
              <a:buNone/>
              <a:defRPr/>
            </a:pPr>
            <a:endParaRPr lang="en-GB" altLang="fr-FR" sz="1800" dirty="0">
              <a:latin typeface="Arial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void producer (void)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{ 	</a:t>
            </a:r>
            <a:r>
              <a:rPr lang="en-GB" altLang="fr-FR" sz="1800" dirty="0" err="1">
                <a:latin typeface="Arial" charset="0"/>
              </a:rPr>
              <a:t>int</a:t>
            </a:r>
            <a:r>
              <a:rPr lang="en-GB" altLang="fr-FR" sz="1800" dirty="0">
                <a:latin typeface="Arial" charset="0"/>
              </a:rPr>
              <a:t> item;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	message m;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	while (TRUE){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		</a:t>
            </a:r>
            <a:r>
              <a:rPr lang="en-GB" altLang="fr-FR" sz="1800" dirty="0" err="1">
                <a:latin typeface="Arial" charset="0"/>
              </a:rPr>
              <a:t>produce_item</a:t>
            </a:r>
            <a:r>
              <a:rPr lang="en-GB" altLang="fr-FR" sz="1800" dirty="0">
                <a:latin typeface="Arial" charset="0"/>
              </a:rPr>
              <a:t>(&amp;item);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		receive(consumer, &amp;m);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		</a:t>
            </a:r>
            <a:r>
              <a:rPr lang="en-GB" altLang="fr-FR" sz="1800" dirty="0" err="1">
                <a:latin typeface="Arial" charset="0"/>
              </a:rPr>
              <a:t>build_message</a:t>
            </a:r>
            <a:r>
              <a:rPr lang="en-GB" altLang="fr-FR" sz="1800" dirty="0">
                <a:latin typeface="Arial" charset="0"/>
              </a:rPr>
              <a:t>(&amp;m, item);</a:t>
            </a:r>
          </a:p>
          <a:p>
            <a:pPr>
              <a:buNone/>
              <a:defRPr/>
            </a:pPr>
            <a:r>
              <a:rPr lang="en-GB" altLang="fr-FR" sz="1800" dirty="0">
                <a:latin typeface="Arial" charset="0"/>
              </a:rPr>
              <a:t>		send(consumer, &amp;m); 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Arial" charset="0"/>
              </a:rPr>
              <a:t>}</a:t>
            </a:r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Void consumer(void)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{ 	</a:t>
            </a:r>
            <a:r>
              <a:rPr lang="en-GB" altLang="fr-FR" sz="1800" dirty="0" err="1">
                <a:solidFill>
                  <a:srgbClr val="FFC000"/>
                </a:solidFill>
                <a:latin typeface="Arial" charset="0"/>
              </a:rPr>
              <a:t>int</a:t>
            </a: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en-GB" altLang="fr-FR" sz="1800" dirty="0" err="1">
                <a:solidFill>
                  <a:srgbClr val="FFC000"/>
                </a:solidFill>
                <a:latin typeface="Arial" charset="0"/>
              </a:rPr>
              <a:t>item,I</a:t>
            </a: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	message m;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	for I =0;I &lt;  N; I++ 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	    send (producer, &amp;m);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	while (TRUE) {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		receive(producer, &amp;m);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		</a:t>
            </a:r>
            <a:r>
              <a:rPr lang="en-GB" altLang="fr-FR" sz="1800" dirty="0" err="1">
                <a:solidFill>
                  <a:srgbClr val="FFC000"/>
                </a:solidFill>
                <a:latin typeface="Arial" charset="0"/>
              </a:rPr>
              <a:t>extract_item</a:t>
            </a: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(m, &amp;item);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		send(producer, &amp;m);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		</a:t>
            </a:r>
            <a:r>
              <a:rPr lang="en-GB" altLang="fr-FR" sz="1800" dirty="0" err="1">
                <a:solidFill>
                  <a:srgbClr val="FFC000"/>
                </a:solidFill>
                <a:latin typeface="Arial" charset="0"/>
              </a:rPr>
              <a:t>consume_item</a:t>
            </a: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(item);</a:t>
            </a:r>
          </a:p>
          <a:p>
            <a:pPr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	}</a:t>
            </a:r>
          </a:p>
          <a:p>
            <a:pPr>
              <a:buNone/>
              <a:defRPr/>
            </a:pPr>
            <a:r>
              <a:rPr lang="en-GB" altLang="fr-FR" sz="1800" dirty="0">
                <a:solidFill>
                  <a:srgbClr val="FFC000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4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4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uiExpand="1" build="p"/>
      <p:bldP spid="24474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B78993-B3D3-4BD6-BAEB-D913851E9163}" type="slidenum">
              <a:rPr kumimoji="0" lang="en-US" altLang="fr-FR" sz="1400">
                <a:latin typeface="Times New Roman" panose="02020603050405020304" pitchFamily="18" charset="0"/>
              </a:rPr>
              <a:pPr/>
              <a:t>16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Unix pipes.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Information passed form one process to another under Unix	</a:t>
            </a:r>
          </a:p>
          <a:p>
            <a:pPr lvl="1">
              <a:defRPr/>
            </a:pPr>
            <a:r>
              <a:rPr lang="en-GB" altLang="fr-FR"/>
              <a:t>Asynchronous send and blocking receive based</a:t>
            </a:r>
          </a:p>
          <a:p>
            <a:pPr lvl="1">
              <a:defRPr/>
            </a:pPr>
            <a:r>
              <a:rPr lang="en-GB" altLang="fr-FR"/>
              <a:t>FIFO buffers similar to I/O file buffers</a:t>
            </a:r>
          </a:p>
          <a:p>
            <a:pPr lvl="1">
              <a:defRPr/>
            </a:pPr>
            <a:r>
              <a:rPr lang="en-GB" altLang="fr-FR"/>
              <a:t>Pipes is represented in the kernel by a file descriptor</a:t>
            </a:r>
          </a:p>
          <a:p>
            <a:pPr lvl="1">
              <a:defRPr/>
            </a:pPr>
            <a:r>
              <a:rPr lang="en-GB" altLang="fr-FR"/>
              <a:t>complemented by Sockets in multi-processor or networked systems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0F1846-8CAC-4634-8606-769E22D5D8D0}" type="slidenum">
              <a:rPr kumimoji="0" lang="en-US" altLang="fr-FR" sz="1400">
                <a:latin typeface="Times New Roman" panose="02020603050405020304" pitchFamily="18" charset="0"/>
              </a:rPr>
              <a:pPr/>
              <a:t>17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Unix pipes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7772400" cy="4572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1219200" y="2514600"/>
            <a:ext cx="1295400" cy="18288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609600" y="1981200"/>
            <a:ext cx="291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Process A address space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5791200" y="2514600"/>
            <a:ext cx="1371600" cy="17526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5181600" y="1981200"/>
            <a:ext cx="291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Process B address space</a:t>
            </a: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1219200" y="3505200"/>
            <a:ext cx="1295400" cy="685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Info to be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shared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5791200" y="2895600"/>
            <a:ext cx="1371600" cy="685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Copy of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shared info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794" name="AutoShape 10"/>
          <p:cNvSpPr>
            <a:spLocks noChangeArrowheads="1"/>
          </p:cNvSpPr>
          <p:nvPr/>
        </p:nvSpPr>
        <p:spPr bwMode="auto">
          <a:xfrm>
            <a:off x="3429000" y="5638800"/>
            <a:ext cx="1600200" cy="4572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Pipe</a:t>
            </a:r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762000" y="4724400"/>
            <a:ext cx="73914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3213100" y="4114800"/>
            <a:ext cx="192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System call I/F </a:t>
            </a:r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1828800" y="4343400"/>
            <a:ext cx="1905000" cy="1295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4572000" y="4267200"/>
            <a:ext cx="1676400" cy="13716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500063" y="5059363"/>
            <a:ext cx="328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Write(pipeID[1],buffer,len);</a:t>
            </a:r>
          </a:p>
        </p:txBody>
      </p:sp>
      <p:sp>
        <p:nvSpPr>
          <p:cNvPr id="246800" name="Text Box 16"/>
          <p:cNvSpPr txBox="1">
            <a:spLocks noChangeArrowheads="1"/>
          </p:cNvSpPr>
          <p:nvPr/>
        </p:nvSpPr>
        <p:spPr bwMode="auto">
          <a:xfrm>
            <a:off x="4724400" y="5029200"/>
            <a:ext cx="328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Write(pipeID[0],buffer,len);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animBg="1"/>
      <p:bldP spid="246789" grpId="0" autoUpdateAnimBg="0"/>
      <p:bldP spid="246790" grpId="0" animBg="1"/>
      <p:bldP spid="246791" grpId="0" autoUpdateAnimBg="0"/>
      <p:bldP spid="246792" grpId="0" animBg="1" autoUpdateAnimBg="0"/>
      <p:bldP spid="246793" grpId="0" animBg="1" autoUpdateAnimBg="0"/>
      <p:bldP spid="246794" grpId="0" animBg="1" autoUpdateAnimBg="0"/>
      <p:bldP spid="246796" grpId="0" autoUpdateAnimBg="0"/>
      <p:bldP spid="246799" grpId="0" autoUpdateAnimBg="0"/>
      <p:bldP spid="24680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1FB5D8B-D4F9-4066-BB6A-F450B2A4BF38}" type="slidenum">
              <a:rPr kumimoji="0" lang="en-US" altLang="fr-FR" sz="1400">
                <a:latin typeface="Times New Roman" panose="02020603050405020304" pitchFamily="18" charset="0"/>
              </a:rPr>
              <a:pPr/>
              <a:t>18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Message passing.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GB" altLang="fr-FR"/>
              <a:t>Message copy operations:</a:t>
            </a:r>
          </a:p>
        </p:txBody>
      </p:sp>
      <p:sp>
        <p:nvSpPr>
          <p:cNvPr id="249860" name="Oval 4"/>
          <p:cNvSpPr>
            <a:spLocks noChangeArrowheads="1"/>
          </p:cNvSpPr>
          <p:nvPr/>
        </p:nvSpPr>
        <p:spPr bwMode="auto">
          <a:xfrm>
            <a:off x="838200" y="2590800"/>
            <a:ext cx="1752600" cy="685800"/>
          </a:xfrm>
          <a:prstGeom prst="ellipse">
            <a:avLst/>
          </a:prstGeom>
          <a:solidFill>
            <a:srgbClr val="FF99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61" name="Oval 5"/>
          <p:cNvSpPr>
            <a:spLocks noChangeArrowheads="1"/>
          </p:cNvSpPr>
          <p:nvPr/>
        </p:nvSpPr>
        <p:spPr bwMode="auto">
          <a:xfrm>
            <a:off x="6629400" y="2514600"/>
            <a:ext cx="1752600" cy="685800"/>
          </a:xfrm>
          <a:prstGeom prst="ellipse">
            <a:avLst/>
          </a:prstGeom>
          <a:solidFill>
            <a:srgbClr val="FF99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676400" y="2895600"/>
            <a:ext cx="609600" cy="228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6934200" y="2819400"/>
            <a:ext cx="609600" cy="228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990600" y="3505200"/>
            <a:ext cx="1447800" cy="4572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1676400" y="3657600"/>
            <a:ext cx="609600" cy="228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6629400" y="3505200"/>
            <a:ext cx="1447800" cy="4572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6705600" y="3657600"/>
            <a:ext cx="609600" cy="228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68" name="Rectangle 12"/>
          <p:cNvSpPr>
            <a:spLocks noChangeArrowheads="1"/>
          </p:cNvSpPr>
          <p:nvPr/>
        </p:nvSpPr>
        <p:spPr bwMode="auto">
          <a:xfrm>
            <a:off x="1600200" y="4267200"/>
            <a:ext cx="1447800" cy="4572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69" name="Rectangle 13"/>
          <p:cNvSpPr>
            <a:spLocks noChangeArrowheads="1"/>
          </p:cNvSpPr>
          <p:nvPr/>
        </p:nvSpPr>
        <p:spPr bwMode="auto">
          <a:xfrm>
            <a:off x="2362200" y="4419600"/>
            <a:ext cx="609600" cy="228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6324600" y="4267200"/>
            <a:ext cx="1447800" cy="4572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6477000" y="4419600"/>
            <a:ext cx="609600" cy="228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72" name="Rectangle 16"/>
          <p:cNvSpPr>
            <a:spLocks noChangeArrowheads="1"/>
          </p:cNvSpPr>
          <p:nvPr/>
        </p:nvSpPr>
        <p:spPr bwMode="auto">
          <a:xfrm>
            <a:off x="2057400" y="4953000"/>
            <a:ext cx="1447800" cy="4572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73" name="Rectangle 17"/>
          <p:cNvSpPr>
            <a:spLocks noChangeArrowheads="1"/>
          </p:cNvSpPr>
          <p:nvPr/>
        </p:nvSpPr>
        <p:spPr bwMode="auto">
          <a:xfrm>
            <a:off x="2743200" y="5105400"/>
            <a:ext cx="609600" cy="228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74" name="Rectangle 18"/>
          <p:cNvSpPr>
            <a:spLocks noChangeArrowheads="1"/>
          </p:cNvSpPr>
          <p:nvPr/>
        </p:nvSpPr>
        <p:spPr bwMode="auto">
          <a:xfrm>
            <a:off x="5791200" y="4953000"/>
            <a:ext cx="1447800" cy="4572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75" name="Rectangle 19"/>
          <p:cNvSpPr>
            <a:spLocks noChangeArrowheads="1"/>
          </p:cNvSpPr>
          <p:nvPr/>
        </p:nvSpPr>
        <p:spPr bwMode="auto">
          <a:xfrm>
            <a:off x="5867400" y="5105400"/>
            <a:ext cx="609600" cy="228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76" name="Rectangle 20"/>
          <p:cNvSpPr>
            <a:spLocks noChangeArrowheads="1"/>
          </p:cNvSpPr>
          <p:nvPr/>
        </p:nvSpPr>
        <p:spPr bwMode="auto">
          <a:xfrm>
            <a:off x="3657600" y="5791200"/>
            <a:ext cx="2057400" cy="4572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Physical layer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3733800" y="4953000"/>
            <a:ext cx="195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 link Frame</a:t>
            </a:r>
          </a:p>
        </p:txBody>
      </p:sp>
      <p:sp>
        <p:nvSpPr>
          <p:cNvPr id="249878" name="Text Box 22"/>
          <p:cNvSpPr txBox="1">
            <a:spLocks noChangeArrowheads="1"/>
          </p:cNvSpPr>
          <p:nvPr/>
        </p:nvSpPr>
        <p:spPr bwMode="auto">
          <a:xfrm>
            <a:off x="3760788" y="4297363"/>
            <a:ext cx="1931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Network packet</a:t>
            </a:r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3833813" y="3535363"/>
            <a:ext cx="1636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Kernel buffer</a:t>
            </a: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3795713" y="2697163"/>
            <a:ext cx="180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81" name="Text Box 25"/>
          <p:cNvSpPr txBox="1">
            <a:spLocks noChangeArrowheads="1"/>
          </p:cNvSpPr>
          <p:nvPr/>
        </p:nvSpPr>
        <p:spPr bwMode="auto">
          <a:xfrm>
            <a:off x="3578225" y="2773363"/>
            <a:ext cx="215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 buffer</a:t>
            </a:r>
          </a:p>
        </p:txBody>
      </p:sp>
      <p:sp>
        <p:nvSpPr>
          <p:cNvPr id="249884" name="Line 28"/>
          <p:cNvSpPr>
            <a:spLocks noChangeShapeType="1"/>
          </p:cNvSpPr>
          <p:nvPr/>
        </p:nvSpPr>
        <p:spPr bwMode="auto">
          <a:xfrm>
            <a:off x="1752600" y="3124200"/>
            <a:ext cx="381000" cy="533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86" name="Line 30"/>
          <p:cNvSpPr>
            <a:spLocks noChangeShapeType="1"/>
          </p:cNvSpPr>
          <p:nvPr/>
        </p:nvSpPr>
        <p:spPr bwMode="auto">
          <a:xfrm>
            <a:off x="2590800" y="4648200"/>
            <a:ext cx="457200" cy="4572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89" name="Line 33"/>
          <p:cNvSpPr>
            <a:spLocks noChangeShapeType="1"/>
          </p:cNvSpPr>
          <p:nvPr/>
        </p:nvSpPr>
        <p:spPr bwMode="auto">
          <a:xfrm>
            <a:off x="1905000" y="3886200"/>
            <a:ext cx="685800" cy="533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90" name="Line 34"/>
          <p:cNvSpPr>
            <a:spLocks noChangeShapeType="1"/>
          </p:cNvSpPr>
          <p:nvPr/>
        </p:nvSpPr>
        <p:spPr bwMode="auto">
          <a:xfrm>
            <a:off x="3200400" y="5334000"/>
            <a:ext cx="609600" cy="4572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91" name="Line 35"/>
          <p:cNvSpPr>
            <a:spLocks noChangeShapeType="1"/>
          </p:cNvSpPr>
          <p:nvPr/>
        </p:nvSpPr>
        <p:spPr bwMode="auto">
          <a:xfrm flipV="1">
            <a:off x="5638800" y="5334000"/>
            <a:ext cx="533400" cy="4572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92" name="Line 36"/>
          <p:cNvSpPr>
            <a:spLocks noChangeShapeType="1"/>
          </p:cNvSpPr>
          <p:nvPr/>
        </p:nvSpPr>
        <p:spPr bwMode="auto">
          <a:xfrm flipV="1">
            <a:off x="6096000" y="4648200"/>
            <a:ext cx="609600" cy="4572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94" name="Line 38"/>
          <p:cNvSpPr>
            <a:spLocks noChangeShapeType="1"/>
          </p:cNvSpPr>
          <p:nvPr/>
        </p:nvSpPr>
        <p:spPr bwMode="auto">
          <a:xfrm flipV="1">
            <a:off x="6629400" y="3886200"/>
            <a:ext cx="457200" cy="4572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49895" name="Line 39"/>
          <p:cNvSpPr>
            <a:spLocks noChangeShapeType="1"/>
          </p:cNvSpPr>
          <p:nvPr/>
        </p:nvSpPr>
        <p:spPr bwMode="auto">
          <a:xfrm flipV="1">
            <a:off x="7010400" y="3048000"/>
            <a:ext cx="304800" cy="533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nimBg="1"/>
      <p:bldP spid="249861" grpId="0" animBg="1"/>
      <p:bldP spid="249862" grpId="0" animBg="1" autoUpdateAnimBg="0"/>
      <p:bldP spid="249863" grpId="0" animBg="1"/>
      <p:bldP spid="249864" grpId="0" animBg="1"/>
      <p:bldP spid="249865" grpId="0" animBg="1" autoUpdateAnimBg="0"/>
      <p:bldP spid="249866" grpId="0" animBg="1"/>
      <p:bldP spid="249867" grpId="0" animBg="1" autoUpdateAnimBg="0"/>
      <p:bldP spid="249868" grpId="0" animBg="1"/>
      <p:bldP spid="249869" grpId="0" animBg="1" autoUpdateAnimBg="0"/>
      <p:bldP spid="249870" grpId="0" animBg="1"/>
      <p:bldP spid="249871" grpId="0" animBg="1" autoUpdateAnimBg="0"/>
      <p:bldP spid="249872" grpId="0" animBg="1"/>
      <p:bldP spid="249873" grpId="0" animBg="1" autoUpdateAnimBg="0"/>
      <p:bldP spid="249874" grpId="0" animBg="1"/>
      <p:bldP spid="249875" grpId="0" animBg="1" autoUpdateAnimBg="0"/>
      <p:bldP spid="249876" grpId="0" animBg="1" autoUpdateAnimBg="0"/>
      <p:bldP spid="249877" grpId="0" autoUpdateAnimBg="0"/>
      <p:bldP spid="249878" grpId="0" autoUpdateAnimBg="0"/>
      <p:bldP spid="249879" grpId="0" autoUpdateAnimBg="0"/>
      <p:bldP spid="249880" grpId="0" autoUpdateAnimBg="0"/>
      <p:bldP spid="24988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78582F-80CD-4618-A7E7-41E077FF77C1}" type="slidenum">
              <a:rPr kumimoji="0" lang="en-US" altLang="fr-FR" sz="1400">
                <a:latin typeface="Times New Roman" panose="02020603050405020304" pitchFamily="18" charset="0"/>
              </a:rPr>
              <a:pPr/>
              <a:t>19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Unix sockets.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04800"/>
            <a:ext cx="7772400" cy="4572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1371600" y="2590800"/>
            <a:ext cx="1981200" cy="5334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Socket Layer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1371600" y="3124200"/>
            <a:ext cx="1981200" cy="12192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TCP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Protocol Layer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IP</a:t>
            </a: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1371600" y="4343400"/>
            <a:ext cx="1981200" cy="5334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Device layer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5791200" y="2590800"/>
            <a:ext cx="1981200" cy="5334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Socket Layer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5791200" y="3124200"/>
            <a:ext cx="1981200" cy="12192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TCP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Protocol Layer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IP</a:t>
            </a: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5791200" y="4343400"/>
            <a:ext cx="1981200" cy="5334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Device layer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990600" y="1676400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Client process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6400800" y="1676400"/>
            <a:ext cx="182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Server process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3352800" y="5562600"/>
            <a:ext cx="2055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Physical network</a:t>
            </a:r>
          </a:p>
        </p:txBody>
      </p:sp>
      <p:sp>
        <p:nvSpPr>
          <p:cNvPr id="250894" name="Line 14"/>
          <p:cNvSpPr>
            <a:spLocks noChangeShapeType="1"/>
          </p:cNvSpPr>
          <p:nvPr/>
        </p:nvSpPr>
        <p:spPr bwMode="auto">
          <a:xfrm>
            <a:off x="1828800" y="2209800"/>
            <a:ext cx="381000" cy="533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0895" name="Line 15"/>
          <p:cNvSpPr>
            <a:spLocks noChangeShapeType="1"/>
          </p:cNvSpPr>
          <p:nvPr/>
        </p:nvSpPr>
        <p:spPr bwMode="auto">
          <a:xfrm>
            <a:off x="2819400" y="4800600"/>
            <a:ext cx="838200" cy="7620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0896" name="Line 16"/>
          <p:cNvSpPr>
            <a:spLocks noChangeShapeType="1"/>
          </p:cNvSpPr>
          <p:nvPr/>
        </p:nvSpPr>
        <p:spPr bwMode="auto">
          <a:xfrm flipV="1">
            <a:off x="5181600" y="4800600"/>
            <a:ext cx="1066800" cy="6858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0897" name="Line 17"/>
          <p:cNvSpPr>
            <a:spLocks noChangeShapeType="1"/>
          </p:cNvSpPr>
          <p:nvPr/>
        </p:nvSpPr>
        <p:spPr bwMode="auto">
          <a:xfrm flipV="1">
            <a:off x="7010400" y="2133600"/>
            <a:ext cx="533400" cy="533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3990975" y="2773363"/>
            <a:ext cx="101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Session</a:t>
            </a:r>
          </a:p>
        </p:txBody>
      </p:sp>
      <p:sp>
        <p:nvSpPr>
          <p:cNvPr id="250900" name="Text Box 20"/>
          <p:cNvSpPr txBox="1">
            <a:spLocks noChangeArrowheads="1"/>
          </p:cNvSpPr>
          <p:nvPr/>
        </p:nvSpPr>
        <p:spPr bwMode="auto">
          <a:xfrm>
            <a:off x="3886200" y="3200400"/>
            <a:ext cx="1263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Transport</a:t>
            </a:r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3886200" y="3886200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Network</a:t>
            </a:r>
          </a:p>
        </p:txBody>
      </p:sp>
      <p:sp>
        <p:nvSpPr>
          <p:cNvPr id="250903" name="Text Box 23"/>
          <p:cNvSpPr txBox="1">
            <a:spLocks noChangeArrowheads="1"/>
          </p:cNvSpPr>
          <p:nvPr/>
        </p:nvSpPr>
        <p:spPr bwMode="auto">
          <a:xfrm>
            <a:off x="3886200" y="4572000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 link</a:t>
            </a:r>
          </a:p>
        </p:txBody>
      </p: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3402013" y="1600200"/>
            <a:ext cx="2200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</a:t>
            </a:r>
          </a:p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presentation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 animBg="1" autoUpdateAnimBg="0"/>
      <p:bldP spid="250885" grpId="0" animBg="1" autoUpdateAnimBg="0"/>
      <p:bldP spid="250886" grpId="0" animBg="1" autoUpdateAnimBg="0"/>
      <p:bldP spid="250887" grpId="0" animBg="1" autoUpdateAnimBg="0"/>
      <p:bldP spid="250888" grpId="0" animBg="1" autoUpdateAnimBg="0"/>
      <p:bldP spid="250889" grpId="0" animBg="1" autoUpdateAnimBg="0"/>
      <p:bldP spid="250891" grpId="0" autoUpdateAnimBg="0"/>
      <p:bldP spid="250892" grpId="0" autoUpdateAnimBg="0"/>
      <p:bldP spid="250893" grpId="0" autoUpdateAnimBg="0"/>
      <p:bldP spid="250898" grpId="0" autoUpdateAnimBg="0"/>
      <p:bldP spid="250900" grpId="0" autoUpdateAnimBg="0"/>
      <p:bldP spid="250901" grpId="0" autoUpdateAnimBg="0"/>
      <p:bldP spid="250903" grpId="0" autoUpdateAnimBg="0"/>
      <p:bldP spid="25090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6240EC-B087-49D0-8DD0-2538A63F68E6}" type="slidenum">
              <a:rPr kumimoji="0" lang="en-US" altLang="fr-FR" sz="1400">
                <a:latin typeface="Times New Roman" panose="02020603050405020304" pitchFamily="18" charset="0"/>
              </a:rPr>
              <a:pPr/>
              <a:t>2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Problems with Semaphores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78496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GB" altLang="fr-FR" dirty="0"/>
              <a:t>Really hard to use semaphores correctly</a:t>
            </a:r>
          </a:p>
          <a:p>
            <a:pPr>
              <a:defRPr/>
            </a:pPr>
            <a:r>
              <a:rPr lang="en-GB" altLang="fr-FR" dirty="0"/>
              <a:t>Easy to mix up “up” and “down”</a:t>
            </a:r>
          </a:p>
          <a:p>
            <a:pPr>
              <a:defRPr/>
            </a:pPr>
            <a:r>
              <a:rPr lang="en-GB" altLang="fr-FR" dirty="0"/>
              <a:t>Easy to invert calls</a:t>
            </a:r>
          </a:p>
          <a:p>
            <a:pPr>
              <a:defRPr/>
            </a:pPr>
            <a:r>
              <a:rPr lang="en-GB" altLang="fr-FR" dirty="0"/>
              <a:t>Easy to omit an “up”</a:t>
            </a:r>
          </a:p>
          <a:p>
            <a:pPr lvl="1">
              <a:defRPr/>
            </a:pPr>
            <a:r>
              <a:rPr lang="en-GB" altLang="fr-FR" dirty="0"/>
              <a:t>Especially when handling errors (cf. barber…)</a:t>
            </a:r>
          </a:p>
          <a:p>
            <a:pPr>
              <a:defRPr/>
            </a:pPr>
            <a:r>
              <a:rPr lang="en-GB" altLang="fr-FR" dirty="0"/>
              <a:t>Hoare &amp; Hansen, introduce “Monitors”</a:t>
            </a:r>
          </a:p>
          <a:p>
            <a:pPr lvl="1">
              <a:defRPr/>
            </a:pPr>
            <a:r>
              <a:rPr lang="en-GB" altLang="fr-FR" dirty="0"/>
              <a:t>Higher-level</a:t>
            </a:r>
          </a:p>
          <a:p>
            <a:pPr lvl="1">
              <a:defRPr/>
            </a:pPr>
            <a:r>
              <a:rPr lang="en-GB" altLang="fr-FR" dirty="0"/>
              <a:t>Structured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DA1A8E-843C-4E0A-863F-B76B9A0E30C4}" type="slidenum">
              <a:rPr kumimoji="0" lang="en-US" altLang="fr-FR" sz="1400">
                <a:latin typeface="Times New Roman" panose="02020603050405020304" pitchFamily="18" charset="0"/>
              </a:rPr>
              <a:pPr/>
              <a:t>20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Messaging and queuing.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838200" y="2362200"/>
            <a:ext cx="2819400" cy="29718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143000" y="3962400"/>
            <a:ext cx="1981200" cy="990600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1295400" y="4267200"/>
            <a:ext cx="304800" cy="609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1828800" y="4267200"/>
            <a:ext cx="304800" cy="609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1192213" y="3916363"/>
            <a:ext cx="512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QA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752600" y="38862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QB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2095500" y="4038600"/>
            <a:ext cx="1149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Queue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Manager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2795588" y="2511425"/>
            <a:ext cx="7159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z/OS</a:t>
            </a:r>
            <a:endParaRPr lang="en-GB" altLang="fr-F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1143000" y="2590800"/>
            <a:ext cx="685800" cy="1143000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IMS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23" name="Rectangle 19"/>
          <p:cNvSpPr>
            <a:spLocks noChangeArrowheads="1"/>
          </p:cNvSpPr>
          <p:nvPr/>
        </p:nvSpPr>
        <p:spPr bwMode="auto">
          <a:xfrm>
            <a:off x="4267200" y="2362200"/>
            <a:ext cx="1447800" cy="29718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24" name="Rectangle 20"/>
          <p:cNvSpPr>
            <a:spLocks noChangeArrowheads="1"/>
          </p:cNvSpPr>
          <p:nvPr/>
        </p:nvSpPr>
        <p:spPr bwMode="auto">
          <a:xfrm>
            <a:off x="4419600" y="2819400"/>
            <a:ext cx="685800" cy="1143000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25" name="Rectangle 21"/>
          <p:cNvSpPr>
            <a:spLocks noChangeArrowheads="1"/>
          </p:cNvSpPr>
          <p:nvPr/>
        </p:nvSpPr>
        <p:spPr bwMode="auto">
          <a:xfrm>
            <a:off x="4343400" y="4038600"/>
            <a:ext cx="1219200" cy="990600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26" name="Rectangle 22"/>
          <p:cNvSpPr>
            <a:spLocks noChangeArrowheads="1"/>
          </p:cNvSpPr>
          <p:nvPr/>
        </p:nvSpPr>
        <p:spPr bwMode="auto">
          <a:xfrm>
            <a:off x="4419600" y="4343400"/>
            <a:ext cx="304800" cy="609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4316413" y="3992563"/>
            <a:ext cx="512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QC</a:t>
            </a:r>
          </a:p>
        </p:txBody>
      </p:sp>
      <p:sp>
        <p:nvSpPr>
          <p:cNvPr id="251929" name="Text Box 25"/>
          <p:cNvSpPr txBox="1">
            <a:spLocks noChangeArrowheads="1"/>
          </p:cNvSpPr>
          <p:nvPr/>
        </p:nvSpPr>
        <p:spPr bwMode="auto">
          <a:xfrm>
            <a:off x="4818063" y="3962400"/>
            <a:ext cx="882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Mnger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2" name="Text Box 28"/>
          <p:cNvSpPr txBox="1">
            <a:spLocks noChangeArrowheads="1"/>
          </p:cNvSpPr>
          <p:nvPr/>
        </p:nvSpPr>
        <p:spPr bwMode="auto">
          <a:xfrm>
            <a:off x="4419600" y="2435225"/>
            <a:ext cx="11842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W2K12</a:t>
            </a:r>
            <a:endParaRPr lang="en-GB" altLang="fr-F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3" name="Rectangle 29"/>
          <p:cNvSpPr>
            <a:spLocks noChangeArrowheads="1"/>
          </p:cNvSpPr>
          <p:nvPr/>
        </p:nvSpPr>
        <p:spPr bwMode="auto">
          <a:xfrm>
            <a:off x="6705600" y="2286000"/>
            <a:ext cx="1447800" cy="29718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4" name="Rectangle 30"/>
          <p:cNvSpPr>
            <a:spLocks noChangeArrowheads="1"/>
          </p:cNvSpPr>
          <p:nvPr/>
        </p:nvSpPr>
        <p:spPr bwMode="auto">
          <a:xfrm>
            <a:off x="6858000" y="2743200"/>
            <a:ext cx="685800" cy="1143000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5" name="Rectangle 31"/>
          <p:cNvSpPr>
            <a:spLocks noChangeArrowheads="1"/>
          </p:cNvSpPr>
          <p:nvPr/>
        </p:nvSpPr>
        <p:spPr bwMode="auto">
          <a:xfrm>
            <a:off x="6781800" y="3962400"/>
            <a:ext cx="1219200" cy="990600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6" name="Rectangle 32"/>
          <p:cNvSpPr>
            <a:spLocks noChangeArrowheads="1"/>
          </p:cNvSpPr>
          <p:nvPr/>
        </p:nvSpPr>
        <p:spPr bwMode="auto">
          <a:xfrm>
            <a:off x="6858000" y="4267200"/>
            <a:ext cx="304800" cy="6096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6745288" y="39163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QD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8" name="Text Box 34"/>
          <p:cNvSpPr txBox="1">
            <a:spLocks noChangeArrowheads="1"/>
          </p:cNvSpPr>
          <p:nvPr/>
        </p:nvSpPr>
        <p:spPr bwMode="auto">
          <a:xfrm>
            <a:off x="7256463" y="3886200"/>
            <a:ext cx="882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Mnger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9" name="Text Box 35"/>
          <p:cNvSpPr txBox="1">
            <a:spLocks noChangeArrowheads="1"/>
          </p:cNvSpPr>
          <p:nvPr/>
        </p:nvSpPr>
        <p:spPr bwMode="auto">
          <a:xfrm>
            <a:off x="7302500" y="2359025"/>
            <a:ext cx="5810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AIX</a:t>
            </a:r>
            <a:endParaRPr lang="en-GB" altLang="fr-F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40" name="Line 36"/>
          <p:cNvSpPr>
            <a:spLocks noChangeShapeType="1"/>
          </p:cNvSpPr>
          <p:nvPr/>
        </p:nvSpPr>
        <p:spPr bwMode="auto">
          <a:xfrm>
            <a:off x="1981200" y="5791200"/>
            <a:ext cx="51816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1942" name="Line 38"/>
          <p:cNvSpPr>
            <a:spLocks noChangeShapeType="1"/>
          </p:cNvSpPr>
          <p:nvPr/>
        </p:nvSpPr>
        <p:spPr bwMode="auto">
          <a:xfrm flipV="1">
            <a:off x="1981200" y="4876800"/>
            <a:ext cx="0" cy="914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1943" name="Line 39"/>
          <p:cNvSpPr>
            <a:spLocks noChangeShapeType="1"/>
          </p:cNvSpPr>
          <p:nvPr/>
        </p:nvSpPr>
        <p:spPr bwMode="auto">
          <a:xfrm flipV="1">
            <a:off x="4800600" y="5029200"/>
            <a:ext cx="0" cy="7620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51946" name="Line 42"/>
          <p:cNvSpPr>
            <a:spLocks noChangeShapeType="1"/>
          </p:cNvSpPr>
          <p:nvPr/>
        </p:nvSpPr>
        <p:spPr bwMode="auto">
          <a:xfrm flipV="1">
            <a:off x="7162800" y="4953000"/>
            <a:ext cx="0" cy="8382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6240EC-B087-49D0-8DD0-2538A63F68E6}" type="slidenum">
              <a:rPr kumimoji="0" lang="en-US" altLang="fr-FR" sz="1400">
                <a:latin typeface="Times New Roman" panose="02020603050405020304" pitchFamily="18" charset="0"/>
              </a:rPr>
              <a:pPr/>
              <a:t>3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Monitors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78496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dirty="0"/>
              <a:t>A programming language construct that supports controlled access to shared data</a:t>
            </a:r>
          </a:p>
          <a:p>
            <a:pPr>
              <a:defRPr/>
            </a:pPr>
            <a:r>
              <a:rPr lang="en-GB" altLang="fr-FR" dirty="0"/>
              <a:t>Encapsulates	</a:t>
            </a:r>
          </a:p>
          <a:p>
            <a:pPr lvl="1">
              <a:defRPr/>
            </a:pPr>
            <a:r>
              <a:rPr lang="en-GB" altLang="fr-FR" dirty="0"/>
              <a:t>abstract data types for shared data</a:t>
            </a:r>
          </a:p>
          <a:p>
            <a:pPr lvl="1">
              <a:defRPr/>
            </a:pPr>
            <a:r>
              <a:rPr lang="en-GB" altLang="fr-FR" dirty="0"/>
              <a:t>procedures used to manipulate the shared data</a:t>
            </a:r>
          </a:p>
          <a:p>
            <a:pPr lvl="1">
              <a:defRPr/>
            </a:pPr>
            <a:r>
              <a:rPr lang="en-GB" altLang="fr-FR" dirty="0"/>
              <a:t>synchronisation</a:t>
            </a:r>
          </a:p>
          <a:p>
            <a:pPr>
              <a:defRPr/>
            </a:pPr>
            <a:r>
              <a:rPr lang="en-GB" altLang="fr-FR" dirty="0"/>
              <a:t>One lock, and zero or more condition variables for managing concurrent access to shared data</a:t>
            </a:r>
          </a:p>
        </p:txBody>
      </p:sp>
    </p:spTree>
    <p:extLst>
      <p:ext uri="{BB962C8B-B14F-4D97-AF65-F5344CB8AC3E}">
        <p14:creationId xmlns:p14="http://schemas.microsoft.com/office/powerpoint/2010/main" val="656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DBC23F-00C2-4D7D-9980-57BC41B29FA4}" type="slidenum">
              <a:rPr kumimoji="0" lang="en-US" altLang="fr-FR" sz="1400">
                <a:latin typeface="Times New Roman" panose="02020603050405020304" pitchFamily="18" charset="0"/>
              </a:rPr>
              <a:pPr/>
              <a:t>4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fr-FR" dirty="0"/>
              <a:t>Monitors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Only one process may be executing a procedure at any given time (“</a:t>
            </a:r>
            <a:r>
              <a:rPr lang="en-GB" altLang="fr-FR" dirty="0" err="1"/>
              <a:t>mutex</a:t>
            </a:r>
            <a:r>
              <a:rPr lang="en-GB" altLang="fr-FR" dirty="0"/>
              <a:t>”)</a:t>
            </a:r>
            <a:endParaRPr lang="en-GB" altLang="fr-FR" sz="3200" dirty="0"/>
          </a:p>
          <a:p>
            <a:pPr>
              <a:defRPr/>
            </a:pPr>
            <a:r>
              <a:rPr lang="en-GB" altLang="fr-FR" dirty="0"/>
              <a:t>Condition variable is a structure that can be manipulated by these operations:</a:t>
            </a:r>
          </a:p>
          <a:p>
            <a:pPr lvl="1">
              <a:defRPr/>
            </a:pPr>
            <a:r>
              <a:rPr lang="en-GB" altLang="fr-FR" dirty="0"/>
              <a:t>Wait : suspend the process</a:t>
            </a:r>
          </a:p>
          <a:p>
            <a:pPr lvl="1">
              <a:defRPr/>
            </a:pPr>
            <a:r>
              <a:rPr lang="en-GB" altLang="fr-FR" dirty="0"/>
              <a:t>Signal: resume waiting process , if 0 signal is not saved</a:t>
            </a:r>
          </a:p>
          <a:p>
            <a:pPr lvl="1">
              <a:defRPr/>
            </a:pPr>
            <a:r>
              <a:rPr lang="en-GB" altLang="fr-FR" dirty="0"/>
              <a:t>Nonempty: tests that the queue is not empty</a:t>
            </a:r>
          </a:p>
          <a:p>
            <a:pPr lvl="1">
              <a:defRPr/>
            </a:pPr>
            <a:r>
              <a:rPr lang="en-GB" altLang="fr-FR" dirty="0"/>
              <a:t>Broadcast: wake up all waiting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82CB58-09BD-43E6-9E38-C68F00C3A4F5}" type="slidenum">
              <a:rPr kumimoji="0" lang="en-US" altLang="fr-FR" sz="1400">
                <a:latin typeface="Times New Roman" panose="02020603050405020304" pitchFamily="18" charset="0"/>
              </a:rPr>
              <a:pPr/>
              <a:t>5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560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fr-FR" dirty="0"/>
              <a:t>Monitors</a:t>
            </a:r>
          </a:p>
        </p:txBody>
      </p:sp>
      <p:sp>
        <p:nvSpPr>
          <p:cNvPr id="2560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Each process must call an interface to manipulate the abstract data type</a:t>
            </a:r>
          </a:p>
          <a:p>
            <a:pPr>
              <a:defRPr/>
            </a:pPr>
            <a:r>
              <a:rPr lang="en-GB" altLang="fr-FR" dirty="0"/>
              <a:t>A monitor incorporates a critical section into an abstract data type.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dirty="0"/>
              <a:t>  			</a:t>
            </a:r>
            <a:r>
              <a:rPr lang="en-GB" altLang="fr-FR" sz="1800" dirty="0">
                <a:latin typeface="Courier New" pitchFamily="49" charset="0"/>
              </a:rPr>
              <a:t>Monitor </a:t>
            </a:r>
            <a:r>
              <a:rPr lang="en-GB" altLang="fr-FR" sz="1800" dirty="0" err="1">
                <a:latin typeface="Courier New" pitchFamily="49" charset="0"/>
              </a:rPr>
              <a:t>adatatype</a:t>
            </a:r>
            <a:r>
              <a:rPr lang="en-GB" altLang="fr-FR" sz="18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Courier New" pitchFamily="49" charset="0"/>
              </a:rPr>
              <a:t>				semaphore </a:t>
            </a:r>
            <a:r>
              <a:rPr lang="en-GB" altLang="fr-FR" sz="1800" dirty="0" err="1">
                <a:latin typeface="Courier New" pitchFamily="49" charset="0"/>
              </a:rPr>
              <a:t>mutex</a:t>
            </a:r>
            <a:r>
              <a:rPr lang="en-GB" altLang="fr-FR" sz="1800" dirty="0">
                <a:latin typeface="Courier New" pitchFamily="49" charset="0"/>
              </a:rPr>
              <a:t> = 1;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Courier New" pitchFamily="49" charset="0"/>
              </a:rPr>
              <a:t>					….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Courier New" pitchFamily="49" charset="0"/>
              </a:rPr>
              <a:t>			Public: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Courier New" pitchFamily="49" charset="0"/>
              </a:rPr>
              <a:t>				</a:t>
            </a:r>
            <a:r>
              <a:rPr lang="en-GB" altLang="fr-FR" sz="1800" dirty="0" err="1">
                <a:latin typeface="Courier New" pitchFamily="49" charset="0"/>
              </a:rPr>
              <a:t>proc_i</a:t>
            </a:r>
            <a:r>
              <a:rPr lang="en-GB" altLang="fr-FR" sz="1800" dirty="0">
                <a:latin typeface="Courier New" pitchFamily="49" charset="0"/>
              </a:rPr>
              <a:t>(…){ down(</a:t>
            </a:r>
            <a:r>
              <a:rPr lang="en-GB" altLang="fr-FR" sz="1800" dirty="0" err="1">
                <a:latin typeface="Courier New" pitchFamily="49" charset="0"/>
              </a:rPr>
              <a:t>mutex</a:t>
            </a:r>
            <a:r>
              <a:rPr lang="en-GB" altLang="fr-FR" sz="1800" dirty="0">
                <a:latin typeface="Courier New" pitchFamily="49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Courier New" pitchFamily="49" charset="0"/>
              </a:rPr>
              <a:t>						…..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Courier New" pitchFamily="49" charset="0"/>
              </a:rPr>
              <a:t>						up(</a:t>
            </a:r>
            <a:r>
              <a:rPr lang="en-GB" altLang="fr-FR" sz="1800" dirty="0" err="1">
                <a:latin typeface="Courier New" pitchFamily="49" charset="0"/>
              </a:rPr>
              <a:t>mutex</a:t>
            </a:r>
            <a:r>
              <a:rPr lang="en-GB" altLang="fr-FR" sz="1800" dirty="0">
                <a:latin typeface="Courier New" pitchFamily="49" charset="0"/>
              </a:rPr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altLang="fr-FR" sz="1800" dirty="0">
                <a:latin typeface="Courier New" pitchFamily="49" charset="0"/>
              </a:rPr>
              <a:t>					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6240EC-B087-49D0-8DD0-2538A63F68E6}" type="slidenum">
              <a:rPr kumimoji="0" lang="en-US" altLang="fr-FR" sz="1400">
                <a:latin typeface="Times New Roman" panose="02020603050405020304" pitchFamily="18" charset="0"/>
              </a:rPr>
              <a:pPr/>
              <a:t>6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Monitors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884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GB" altLang="fr-FR" dirty="0"/>
              <a:t>Not widely implemented, and still possible issues:</a:t>
            </a:r>
          </a:p>
          <a:p>
            <a:pPr lvl="1">
              <a:defRPr/>
            </a:pPr>
            <a:r>
              <a:rPr lang="en-GB" altLang="fr-FR" dirty="0"/>
              <a:t>suppose a process acquire a monitor and actively wait on a condition ( </a:t>
            </a:r>
            <a:r>
              <a:rPr lang="en-GB" altLang="fr-FR" sz="1800" dirty="0">
                <a:latin typeface="Courier New" pitchFamily="49" charset="0"/>
              </a:rPr>
              <a:t>While …</a:t>
            </a:r>
            <a:r>
              <a:rPr lang="en-GB" altLang="fr-FR" dirty="0"/>
              <a:t>)</a:t>
            </a:r>
          </a:p>
          <a:p>
            <a:pPr lvl="1">
              <a:defRPr/>
            </a:pPr>
            <a:r>
              <a:rPr lang="en-GB" altLang="fr-FR" dirty="0"/>
              <a:t>nested monitor calls</a:t>
            </a:r>
          </a:p>
          <a:p>
            <a:pPr lvl="1">
              <a:defRPr/>
            </a:pPr>
            <a:r>
              <a:rPr lang="en-GB" altLang="fr-FR" dirty="0"/>
              <a:t>wait state definition,….</a:t>
            </a:r>
          </a:p>
          <a:p>
            <a:pPr lvl="1">
              <a:defRPr/>
            </a:pPr>
            <a:r>
              <a:rPr lang="en-GB" altLang="fr-FR" dirty="0"/>
              <a:t>but came back with Java and Object-oriented programming (not native in C, C++…)</a:t>
            </a:r>
          </a:p>
        </p:txBody>
      </p:sp>
    </p:spTree>
    <p:extLst>
      <p:ext uri="{BB962C8B-B14F-4D97-AF65-F5344CB8AC3E}">
        <p14:creationId xmlns:p14="http://schemas.microsoft.com/office/powerpoint/2010/main" val="8027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95B258-E18A-437D-A43E-F2A7C7CE1B0C}" type="slidenum">
              <a:rPr kumimoji="0" lang="en-US" altLang="fr-FR" sz="1400">
                <a:latin typeface="Times New Roman" panose="02020603050405020304" pitchFamily="18" charset="0"/>
              </a:rPr>
              <a:pPr/>
              <a:t>7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Message passing.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fr-FR" dirty="0"/>
              <a:t>Message:</a:t>
            </a:r>
          </a:p>
          <a:p>
            <a:pPr lvl="1">
              <a:defRPr/>
            </a:pPr>
            <a:r>
              <a:rPr lang="en-GB" altLang="fr-FR" dirty="0"/>
              <a:t>Block of information formatted by a sending process so that it has a meaning to the receiving process.</a:t>
            </a:r>
          </a:p>
          <a:p>
            <a:pPr>
              <a:defRPr/>
            </a:pPr>
            <a:r>
              <a:rPr lang="en-GB" altLang="fr-FR" dirty="0"/>
              <a:t>Communication:</a:t>
            </a:r>
          </a:p>
          <a:p>
            <a:pPr lvl="1">
              <a:defRPr/>
            </a:pPr>
            <a:r>
              <a:rPr lang="en-GB" altLang="fr-FR" dirty="0"/>
              <a:t>is explicitly intended to copy information from one address space into another using messages and without using shared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075036-80D6-400F-A756-5C38B62557FF}" type="slidenum">
              <a:rPr kumimoji="0" lang="en-US" altLang="fr-FR" sz="1400">
                <a:latin typeface="Times New Roman" panose="02020603050405020304" pitchFamily="18" charset="0"/>
              </a:rPr>
              <a:pPr/>
              <a:t>8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Message passing.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4800"/>
            <a:ext cx="7772400" cy="457200"/>
          </a:xfrm>
        </p:spPr>
        <p:txBody>
          <a:bodyPr/>
          <a:lstStyle/>
          <a:p>
            <a:pPr lvl="1">
              <a:buFontTx/>
              <a:buNone/>
              <a:defRPr/>
            </a:pPr>
            <a:endParaRPr lang="en-US" altLang="fr-FR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371600" y="3048000"/>
            <a:ext cx="1600200" cy="23622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1371600" y="4419600"/>
            <a:ext cx="1600200" cy="7620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Info to be</a:t>
            </a:r>
          </a:p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shared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6400800" y="3048000"/>
            <a:ext cx="1600200" cy="23622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400800" y="3352800"/>
            <a:ext cx="1600200" cy="7620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Copy of</a:t>
            </a:r>
          </a:p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shared info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801688" y="2514600"/>
            <a:ext cx="291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 A address space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371600" y="2971800"/>
            <a:ext cx="1600200" cy="2362200"/>
          </a:xfrm>
          <a:prstGeom prst="rect">
            <a:avLst/>
          </a:prstGeom>
          <a:solidFill>
            <a:srgbClr val="FF9933"/>
          </a:solidFill>
          <a:ln w="12700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1371600" y="4495800"/>
            <a:ext cx="1600200" cy="7620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Info to be</a:t>
            </a:r>
          </a:p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shared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5640388" y="2514600"/>
            <a:ext cx="291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 B address space</a:t>
            </a:r>
          </a:p>
        </p:txBody>
      </p:sp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3886200" y="3810000"/>
            <a:ext cx="16764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Message</a:t>
            </a:r>
          </a:p>
        </p:txBody>
      </p:sp>
      <p:sp>
        <p:nvSpPr>
          <p:cNvPr id="226319" name="Line 15"/>
          <p:cNvSpPr>
            <a:spLocks noChangeShapeType="1"/>
          </p:cNvSpPr>
          <p:nvPr/>
        </p:nvSpPr>
        <p:spPr bwMode="auto">
          <a:xfrm flipV="1">
            <a:off x="2971800" y="4038600"/>
            <a:ext cx="9144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26320" name="Line 16"/>
          <p:cNvSpPr>
            <a:spLocks noChangeShapeType="1"/>
          </p:cNvSpPr>
          <p:nvPr/>
        </p:nvSpPr>
        <p:spPr bwMode="auto">
          <a:xfrm flipV="1">
            <a:off x="5562600" y="3657600"/>
            <a:ext cx="838200" cy="304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utoUpdateAnimBg="0"/>
      <p:bldP spid="226307" grpId="0" build="p" autoUpdateAnimBg="0" advAuto="0"/>
      <p:bldP spid="226308" grpId="0" animBg="1"/>
      <p:bldP spid="226310" grpId="0" animBg="1" autoUpdateAnimBg="0"/>
      <p:bldP spid="226311" grpId="0" animBg="1"/>
      <p:bldP spid="226312" grpId="0" animBg="1" autoUpdateAnimBg="0"/>
      <p:bldP spid="226313" grpId="0" autoUpdateAnimBg="0"/>
      <p:bldP spid="226314" grpId="0" animBg="1"/>
      <p:bldP spid="226315" grpId="0" animBg="1" autoUpdateAnimBg="0"/>
      <p:bldP spid="226316" grpId="0" autoUpdateAnimBg="0"/>
      <p:bldP spid="22631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fr-FR" sz="1400">
                <a:latin typeface="Times New Roman" panose="02020603050405020304" pitchFamily="18" charset="0"/>
              </a:rPr>
              <a:t>Operating Systems II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252686D-2C3C-4C25-B02C-C4F79FB417FF}" type="slidenum">
              <a:rPr kumimoji="0" lang="en-US" altLang="fr-FR" sz="1400">
                <a:latin typeface="Times New Roman" panose="02020603050405020304" pitchFamily="18" charset="0"/>
              </a:rPr>
              <a:pPr/>
              <a:t>9</a:t>
            </a:fld>
            <a:endParaRPr kumimoji="0" lang="en-US" altLang="fr-FR" sz="1400">
              <a:latin typeface="Times New Roman" panose="02020603050405020304" pitchFamily="18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fr-FR"/>
              <a:t>Send and receive.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"/>
            <a:ext cx="7772400" cy="533400"/>
          </a:xfrm>
        </p:spPr>
        <p:txBody>
          <a:bodyPr/>
          <a:lstStyle/>
          <a:p>
            <a:pPr>
              <a:defRPr/>
            </a:pPr>
            <a:endParaRPr lang="en-US" altLang="fr-FR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219200" y="2514600"/>
            <a:ext cx="1295400" cy="18288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609600" y="1981200"/>
            <a:ext cx="291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Process A address space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038600" y="2514600"/>
            <a:ext cx="3124200" cy="17526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4038600" y="1981200"/>
            <a:ext cx="291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Process B address space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1219200" y="3505200"/>
            <a:ext cx="1295400" cy="685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Info to be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shared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601" name="AutoShape 9"/>
          <p:cNvSpPr>
            <a:spLocks noChangeArrowheads="1"/>
          </p:cNvSpPr>
          <p:nvPr/>
        </p:nvSpPr>
        <p:spPr bwMode="auto">
          <a:xfrm>
            <a:off x="1066800" y="5029200"/>
            <a:ext cx="1828800" cy="6096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Send function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602" name="AutoShape 10"/>
          <p:cNvSpPr>
            <a:spLocks noChangeArrowheads="1"/>
          </p:cNvSpPr>
          <p:nvPr/>
        </p:nvSpPr>
        <p:spPr bwMode="auto">
          <a:xfrm>
            <a:off x="4953000" y="5105400"/>
            <a:ext cx="1828800" cy="6096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Receive function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791200" y="2895600"/>
            <a:ext cx="1295400" cy="685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Copy of</a:t>
            </a:r>
          </a:p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shared info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4267200" y="3048000"/>
            <a:ext cx="1371600" cy="914400"/>
          </a:xfrm>
          <a:prstGeom prst="rect">
            <a:avLst/>
          </a:prstGeom>
          <a:solidFill>
            <a:srgbClr val="CC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606" name="AutoShape 14"/>
          <p:cNvSpPr>
            <a:spLocks noChangeArrowheads="1"/>
          </p:cNvSpPr>
          <p:nvPr/>
        </p:nvSpPr>
        <p:spPr bwMode="auto">
          <a:xfrm>
            <a:off x="4495800" y="32766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Message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4495800" y="26670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mailbox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608" name="Line 16"/>
          <p:cNvSpPr>
            <a:spLocks noChangeShapeType="1"/>
          </p:cNvSpPr>
          <p:nvPr/>
        </p:nvSpPr>
        <p:spPr bwMode="auto">
          <a:xfrm>
            <a:off x="1600200" y="4343400"/>
            <a:ext cx="533400" cy="6858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V="1">
            <a:off x="2667000" y="3733800"/>
            <a:ext cx="1828800" cy="1295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5105400" y="3733800"/>
            <a:ext cx="990600" cy="13716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8611" name="Line 19"/>
          <p:cNvSpPr>
            <a:spLocks noChangeShapeType="1"/>
          </p:cNvSpPr>
          <p:nvPr/>
        </p:nvSpPr>
        <p:spPr bwMode="auto">
          <a:xfrm flipV="1">
            <a:off x="6324600" y="3581400"/>
            <a:ext cx="304800" cy="15240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8612" name="Line 20"/>
          <p:cNvSpPr>
            <a:spLocks noChangeShapeType="1"/>
          </p:cNvSpPr>
          <p:nvPr/>
        </p:nvSpPr>
        <p:spPr bwMode="auto">
          <a:xfrm>
            <a:off x="762000" y="4724400"/>
            <a:ext cx="73914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/>
          </a:p>
        </p:txBody>
      </p:sp>
      <p:sp>
        <p:nvSpPr>
          <p:cNvPr id="238613" name="Text Box 21"/>
          <p:cNvSpPr txBox="1">
            <a:spLocks noChangeArrowheads="1"/>
          </p:cNvSpPr>
          <p:nvPr/>
        </p:nvSpPr>
        <p:spPr bwMode="auto">
          <a:xfrm>
            <a:off x="6729413" y="4297363"/>
            <a:ext cx="1636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OS interface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5" grpId="0" build="p" autoUpdateAnimBg="0" advAuto="0"/>
      <p:bldP spid="238596" grpId="0" animBg="1"/>
      <p:bldP spid="238597" grpId="0" autoUpdateAnimBg="0"/>
      <p:bldP spid="238598" grpId="0" animBg="1"/>
      <p:bldP spid="238599" grpId="0" autoUpdateAnimBg="0"/>
      <p:bldP spid="238600" grpId="0" animBg="1" autoUpdateAnimBg="0"/>
      <p:bldP spid="238601" grpId="0" animBg="1" autoUpdateAnimBg="0"/>
      <p:bldP spid="238602" grpId="0" animBg="1" autoUpdateAnimBg="0"/>
      <p:bldP spid="238603" grpId="0" animBg="1" autoUpdateAnimBg="0"/>
      <p:bldP spid="238604" grpId="0" animBg="1" autoUpdateAnimBg="0"/>
      <p:bldP spid="238606" grpId="0" animBg="1" autoUpdateAnimBg="0"/>
      <p:bldP spid="238607" grpId="0" autoUpdateAnimBg="0"/>
      <p:bldP spid="238613" grpId="0" autoUpdateAnimBg="0"/>
    </p:bldLst>
  </p:timing>
</p:sld>
</file>

<file path=ppt/theme/theme1.xml><?xml version="1.0" encoding="utf-8"?>
<a:theme xmlns:a="http://schemas.openxmlformats.org/drawingml/2006/main" name="Whirlpool">
  <a:themeElements>
    <a:clrScheme name="">
      <a:dk1>
        <a:srgbClr val="3333FF"/>
      </a:dk1>
      <a:lt1>
        <a:srgbClr val="CCECFF"/>
      </a:lt1>
      <a:dk2>
        <a:srgbClr val="6666FF"/>
      </a:dk2>
      <a:lt2>
        <a:srgbClr val="CCFFFF"/>
      </a:lt2>
      <a:accent1>
        <a:srgbClr val="CC99FF"/>
      </a:accent1>
      <a:accent2>
        <a:srgbClr val="9999FF"/>
      </a:accent2>
      <a:accent3>
        <a:srgbClr val="B8B8FF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Whirlpool.pot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838</TotalTime>
  <Pages>40</Pages>
  <Words>935</Words>
  <Application>Microsoft Office PowerPoint</Application>
  <PresentationFormat>Affichage à l'écran (4:3)</PresentationFormat>
  <Paragraphs>272</Paragraphs>
  <Slides>20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Monotype Sorts</vt:lpstr>
      <vt:lpstr>Tahoma</vt:lpstr>
      <vt:lpstr>Times New Roman</vt:lpstr>
      <vt:lpstr>Whirlpool</vt:lpstr>
      <vt:lpstr>Inter-Process Communication ( 5 ).</vt:lpstr>
      <vt:lpstr>Problems with Semaphores</vt:lpstr>
      <vt:lpstr>Monitors</vt:lpstr>
      <vt:lpstr>Monitors</vt:lpstr>
      <vt:lpstr>Monitors</vt:lpstr>
      <vt:lpstr>Monitors</vt:lpstr>
      <vt:lpstr>Message passing.</vt:lpstr>
      <vt:lpstr>Message passing.</vt:lpstr>
      <vt:lpstr>Send and receive.</vt:lpstr>
      <vt:lpstr>Send and receive.</vt:lpstr>
      <vt:lpstr>Protocol</vt:lpstr>
      <vt:lpstr>Send </vt:lpstr>
      <vt:lpstr>Receive.</vt:lpstr>
      <vt:lpstr>Semaphore and message passing.</vt:lpstr>
      <vt:lpstr>Producer and consumer.</vt:lpstr>
      <vt:lpstr>Unix pipes.</vt:lpstr>
      <vt:lpstr>Unix pipes</vt:lpstr>
      <vt:lpstr>Message passing.</vt:lpstr>
      <vt:lpstr>Unix sockets.</vt:lpstr>
      <vt:lpstr>Messaging and queuing.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 ( 2 ).</dc:title>
  <dc:subject/>
  <dc:creator>A. Goffi</dc:creator>
  <cp:keywords/>
  <dc:description/>
  <cp:lastModifiedBy>Jean-Paul Colard</cp:lastModifiedBy>
  <cp:revision>66</cp:revision>
  <cp:lastPrinted>2004-11-16T13:04:42Z</cp:lastPrinted>
  <dcterms:created xsi:type="dcterms:W3CDTF">1999-10-03T19:48:03Z</dcterms:created>
  <dcterms:modified xsi:type="dcterms:W3CDTF">2016-10-31T14:17:16Z</dcterms:modified>
</cp:coreProperties>
</file>