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308" r:id="rId2"/>
    <p:sldId id="333" r:id="rId3"/>
    <p:sldId id="334" r:id="rId4"/>
    <p:sldId id="330" r:id="rId5"/>
    <p:sldId id="340" r:id="rId6"/>
    <p:sldId id="309" r:id="rId7"/>
    <p:sldId id="311" r:id="rId8"/>
    <p:sldId id="418" r:id="rId9"/>
    <p:sldId id="348" r:id="rId10"/>
    <p:sldId id="350" r:id="rId11"/>
    <p:sldId id="349" r:id="rId12"/>
    <p:sldId id="351" r:id="rId13"/>
    <p:sldId id="335" r:id="rId14"/>
    <p:sldId id="316" r:id="rId15"/>
    <p:sldId id="336" r:id="rId16"/>
    <p:sldId id="337" r:id="rId17"/>
    <p:sldId id="317" r:id="rId18"/>
    <p:sldId id="399" r:id="rId19"/>
    <p:sldId id="400" r:id="rId20"/>
    <p:sldId id="401" r:id="rId21"/>
    <p:sldId id="319" r:id="rId22"/>
    <p:sldId id="322" r:id="rId23"/>
    <p:sldId id="360" r:id="rId24"/>
    <p:sldId id="320" r:id="rId25"/>
    <p:sldId id="321" r:id="rId26"/>
    <p:sldId id="323" r:id="rId27"/>
    <p:sldId id="396" r:id="rId28"/>
    <p:sldId id="325" r:id="rId29"/>
    <p:sldId id="326" r:id="rId30"/>
    <p:sldId id="327" r:id="rId31"/>
    <p:sldId id="328" r:id="rId32"/>
    <p:sldId id="416" r:id="rId33"/>
    <p:sldId id="329" r:id="rId34"/>
    <p:sldId id="415" r:id="rId35"/>
    <p:sldId id="409" r:id="rId36"/>
    <p:sldId id="407" r:id="rId37"/>
    <p:sldId id="408" r:id="rId38"/>
    <p:sldId id="402" r:id="rId39"/>
    <p:sldId id="403" r:id="rId40"/>
    <p:sldId id="404" r:id="rId41"/>
    <p:sldId id="405" r:id="rId42"/>
    <p:sldId id="417" r:id="rId43"/>
    <p:sldId id="411" r:id="rId44"/>
    <p:sldId id="413" r:id="rId45"/>
    <p:sldId id="406" r:id="rId46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3EEA67"/>
    <a:srgbClr val="99CC00"/>
    <a:srgbClr val="FFCC66"/>
    <a:srgbClr val="CC6600"/>
    <a:srgbClr val="FF9933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85" autoAdjust="0"/>
  </p:normalViewPr>
  <p:slideViewPr>
    <p:cSldViewPr>
      <p:cViewPr varScale="1">
        <p:scale>
          <a:sx n="75" d="100"/>
          <a:sy n="75" d="100"/>
        </p:scale>
        <p:origin x="2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15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57725"/>
            <a:ext cx="502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Master text styles</a:t>
            </a:r>
          </a:p>
          <a:p>
            <a:pPr lvl="0"/>
            <a:r>
              <a:rPr lang="en-GB" altLang="fr-FR"/>
              <a:t>Second level</a:t>
            </a:r>
          </a:p>
          <a:p>
            <a:pPr lvl="0"/>
            <a:r>
              <a:rPr lang="en-GB" altLang="fr-FR"/>
              <a:t>Third level</a:t>
            </a:r>
          </a:p>
          <a:p>
            <a:pPr lvl="0"/>
            <a:r>
              <a:rPr lang="en-GB" altLang="fr-FR"/>
              <a:t>Fourth level</a:t>
            </a:r>
          </a:p>
          <a:p>
            <a:pPr lvl="0"/>
            <a:r>
              <a:rPr lang="en-GB" altLang="fr-FR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854075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75361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MMU = Memory Management Unit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107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8702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81859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86270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67914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AGU = Address Generation Unit</a:t>
            </a:r>
          </a:p>
        </p:txBody>
      </p:sp>
    </p:spTree>
    <p:extLst>
      <p:ext uri="{BB962C8B-B14F-4D97-AF65-F5344CB8AC3E}">
        <p14:creationId xmlns:p14="http://schemas.microsoft.com/office/powerpoint/2010/main" val="1945599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9865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8071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13617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= « Least </a:t>
            </a:r>
            <a:r>
              <a:rPr lang="fr-BE" dirty="0" err="1"/>
              <a:t>recently</a:t>
            </a:r>
            <a:r>
              <a:rPr lang="fr-BE" dirty="0"/>
              <a:t> </a:t>
            </a:r>
            <a:r>
              <a:rPr lang="fr-BE" dirty="0" err="1"/>
              <a:t>stored</a:t>
            </a:r>
            <a:r>
              <a:rPr lang="fr-BE" dirty="0"/>
              <a:t> » - </a:t>
            </a:r>
            <a:r>
              <a:rPr lang="fr-BE" dirty="0" err="1"/>
              <a:t>oldest</a:t>
            </a:r>
            <a:r>
              <a:rPr lang="fr-BE" dirty="0"/>
              <a:t> page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victim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7357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7567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9387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4189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14834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27766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64930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02869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« LRU »</a:t>
            </a:r>
          </a:p>
        </p:txBody>
      </p:sp>
    </p:spTree>
    <p:extLst>
      <p:ext uri="{BB962C8B-B14F-4D97-AF65-F5344CB8AC3E}">
        <p14:creationId xmlns:p14="http://schemas.microsoft.com/office/powerpoint/2010/main" val="267887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7541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53330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Source des graphiques:</a:t>
            </a:r>
          </a:p>
          <a:p>
            <a:r>
              <a:rPr lang="fr-BE" dirty="0"/>
              <a:t>http://slideplayer.com/slide/4259301/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9071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21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BE" baseline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924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793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58389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6230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è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60204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461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fr-FR" noProof="0"/>
              <a:t>Click to edit Master subtitle style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 altLang="fr-FR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0C2443EA-B860-4A4D-8A1F-F574BAC09D28}" type="slidenum">
              <a:rPr lang="en-US" altLang="fr-FR"/>
              <a:pPr/>
              <a:t>‹N°›</a:t>
            </a:fld>
            <a:endParaRPr lang="en-US" altLang="fr-FR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CD0EF-CE53-42DA-8E3C-374ABA31DCD5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66419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3C6D8-67E6-4F66-8FAD-00AC3023286A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397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1783-3D6E-4B51-A698-573B8B8B6328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9183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DD63E-C3E3-428B-9984-22E8EE3AB69E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853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96CD2-D74C-4855-B802-F4B2983024C2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5575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A3AA6-BA63-483A-AE25-A69057CC785F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3494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BE7F6-21D6-4727-B045-02BD166AE1B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03091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4B627-D373-4CD6-BF24-BB1C8C111C27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52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D91E0-678E-486B-BA1E-7C0B9D16F1C9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7248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C1156-C32F-41D0-8B17-DFDCC057E6A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0929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fr-F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172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fld id="{0D2E3F8E-2749-4030-9762-53E1D32F766F}" type="slidenum">
              <a:rPr lang="en-US" altLang="fr-FR"/>
              <a:pPr/>
              <a:t>‹N°›</a:t>
            </a:fld>
            <a:endParaRPr lang="en-US" altLang="fr-FR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B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GB" altLang="fr-FR" dirty="0"/>
              <a:t>Memory management.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/>
            <a:endParaRPr lang="en-US" altLang="fr-FR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Associative </a:t>
            </a:r>
            <a:r>
              <a:rPr lang="fr-BE" dirty="0" err="1"/>
              <a:t>mapping</a:t>
            </a:r>
            <a:endParaRPr lang="fr-BE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7596336" y="457200"/>
          <a:ext cx="13063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6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  <a:r>
                        <a:rPr lang="fr-BE" b="0" baseline="0" dirty="0"/>
                        <a:t> 2</a:t>
                      </a:r>
                      <a:endParaRPr lang="fr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C-1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10</a:t>
            </a:fld>
            <a:endParaRPr lang="en-US" altLang="fr-FR"/>
          </a:p>
        </p:txBody>
      </p:sp>
      <p:graphicFrame>
        <p:nvGraphicFramePr>
          <p:cNvPr id="7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7596336" y="2319020"/>
          <a:ext cx="12961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C+1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  <a:r>
                        <a:rPr lang="fr-BE" b="0" baseline="0" dirty="0"/>
                        <a:t> C+2</a:t>
                      </a:r>
                      <a:endParaRPr lang="fr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2C-1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graphicFrame>
        <p:nvGraphicFramePr>
          <p:cNvPr id="8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7596336" y="4293096"/>
          <a:ext cx="1231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640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  </a:t>
                      </a:r>
                      <a:r>
                        <a:rPr lang="fr-BE" sz="18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fr-BE" b="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fr-BE" b="0" baseline="30000" dirty="0">
                          <a:solidFill>
                            <a:schemeClr val="bg2"/>
                          </a:solidFill>
                        </a:rPr>
                        <a:t>13</a:t>
                      </a:r>
                      <a:r>
                        <a:rPr lang="fr-BE" b="0" dirty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fr-BE" sz="1800" b="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</a:tbl>
          </a:graphicData>
        </a:graphic>
      </p:graphicFrame>
      <p:graphicFrame>
        <p:nvGraphicFramePr>
          <p:cNvPr id="9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7596336" y="4856480"/>
          <a:ext cx="12961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2</a:t>
                      </a:r>
                      <a:r>
                        <a:rPr lang="fr-BE" b="0" baseline="30000" dirty="0"/>
                        <a:t>20</a:t>
                      </a:r>
                      <a:r>
                        <a:rPr lang="fr-BE" b="0" dirty="0"/>
                        <a:t>-1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161990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altLang="fr-FR" dirty="0"/>
          </a:p>
        </p:txBody>
      </p:sp>
      <p:graphicFrame>
        <p:nvGraphicFramePr>
          <p:cNvPr id="11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541428"/>
              </p:ext>
            </p:extLst>
          </p:nvPr>
        </p:nvGraphicFramePr>
        <p:xfrm>
          <a:off x="3851920" y="2474015"/>
          <a:ext cx="13063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6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  <a:r>
                        <a:rPr lang="fr-BE" b="0" baseline="0" dirty="0"/>
                        <a:t> 2</a:t>
                      </a:r>
                      <a:endParaRPr lang="fr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C-1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3563888" y="1988840"/>
            <a:ext cx="126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Cache</a:t>
            </a:r>
          </a:p>
        </p:txBody>
      </p:sp>
      <p:cxnSp>
        <p:nvCxnSpPr>
          <p:cNvPr id="14" name="Connecteur droit avec flèche 13"/>
          <p:cNvCxnSpPr/>
          <p:nvPr/>
        </p:nvCxnSpPr>
        <p:spPr bwMode="auto">
          <a:xfrm flipH="1">
            <a:off x="5153970" y="1028700"/>
            <a:ext cx="2437256" cy="293882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>
            <a:off x="5218584" y="2186999"/>
            <a:ext cx="2351406" cy="138601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H="1">
            <a:off x="5158438" y="651800"/>
            <a:ext cx="2437898" cy="200909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Connecteur droit avec flèche 19"/>
          <p:cNvCxnSpPr/>
          <p:nvPr/>
        </p:nvCxnSpPr>
        <p:spPr bwMode="auto">
          <a:xfrm flipH="1">
            <a:off x="5188944" y="2474015"/>
            <a:ext cx="2392062" cy="49404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Connecteur droit avec flèche 20"/>
          <p:cNvCxnSpPr/>
          <p:nvPr/>
        </p:nvCxnSpPr>
        <p:spPr bwMode="auto">
          <a:xfrm flipH="1">
            <a:off x="5184630" y="2880775"/>
            <a:ext cx="2354700" cy="89610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/>
          <p:cNvCxnSpPr>
            <a:endCxn id="11" idx="3"/>
          </p:cNvCxnSpPr>
          <p:nvPr/>
        </p:nvCxnSpPr>
        <p:spPr bwMode="auto">
          <a:xfrm flipH="1" flipV="1">
            <a:off x="5158284" y="3398575"/>
            <a:ext cx="2407392" cy="57388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Connecteur droit avec flèche 23"/>
          <p:cNvCxnSpPr/>
          <p:nvPr/>
        </p:nvCxnSpPr>
        <p:spPr bwMode="auto">
          <a:xfrm flipH="1" flipV="1">
            <a:off x="5195803" y="3671641"/>
            <a:ext cx="2369873" cy="134153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Connecteur droit avec flèche 24"/>
          <p:cNvCxnSpPr/>
          <p:nvPr/>
        </p:nvCxnSpPr>
        <p:spPr bwMode="auto">
          <a:xfrm flipH="1" flipV="1">
            <a:off x="5195803" y="4150419"/>
            <a:ext cx="2333307" cy="124375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Connecteur droit avec flèche 25"/>
          <p:cNvCxnSpPr/>
          <p:nvPr/>
        </p:nvCxnSpPr>
        <p:spPr bwMode="auto">
          <a:xfrm flipH="1" flipV="1">
            <a:off x="5183796" y="3153713"/>
            <a:ext cx="2381880" cy="332328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95971"/>
              </p:ext>
            </p:extLst>
          </p:nvPr>
        </p:nvGraphicFramePr>
        <p:xfrm>
          <a:off x="404192" y="52087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115519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8065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BE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0000"/>
                          </a:solidFill>
                        </a:rPr>
                        <a:t>&lt;  Block size 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1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0000"/>
                          </a:solidFill>
                        </a:rPr>
                        <a:t>Tag (20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0000"/>
                          </a:solidFill>
                        </a:rPr>
                        <a:t>Offset (12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56220"/>
                  </a:ext>
                </a:extLst>
              </a:tr>
            </a:tbl>
          </a:graphicData>
        </a:graphic>
      </p:graphicFrame>
      <p:graphicFrame>
        <p:nvGraphicFramePr>
          <p:cNvPr id="23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609160"/>
              </p:ext>
            </p:extLst>
          </p:nvPr>
        </p:nvGraphicFramePr>
        <p:xfrm>
          <a:off x="2915816" y="2466891"/>
          <a:ext cx="9020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60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29" name="ZoneTexte 28"/>
          <p:cNvSpPr txBox="1"/>
          <p:nvPr/>
        </p:nvSpPr>
        <p:spPr>
          <a:xfrm>
            <a:off x="381000" y="4793902"/>
            <a:ext cx="23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32 bits </a:t>
            </a:r>
            <a:r>
              <a:rPr lang="fr-BE" dirty="0" err="1"/>
              <a:t>address</a:t>
            </a:r>
            <a:endParaRPr lang="fr-BE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51520" y="1861374"/>
            <a:ext cx="2659186" cy="243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fr-FR" sz="2000" dirty="0"/>
              <a:t>Tag correspondence </a:t>
            </a:r>
          </a:p>
          <a:p>
            <a:pPr marL="0" indent="0">
              <a:buNone/>
            </a:pPr>
            <a:r>
              <a:rPr lang="en-GB" altLang="fr-FR" sz="2000" dirty="0"/>
              <a:t>indicates </a:t>
            </a:r>
          </a:p>
          <a:p>
            <a:pPr marL="0" indent="0">
              <a:buNone/>
            </a:pPr>
            <a:r>
              <a:rPr lang="en-GB" altLang="fr-FR" sz="2000" dirty="0"/>
              <a:t>cache hit </a:t>
            </a:r>
          </a:p>
          <a:p>
            <a:pPr marL="0" indent="0">
              <a:buNone/>
            </a:pPr>
            <a:r>
              <a:rPr lang="en-GB" altLang="fr-FR" sz="2000" dirty="0"/>
              <a:t>or miss</a:t>
            </a:r>
          </a:p>
        </p:txBody>
      </p:sp>
      <p:graphicFrame>
        <p:nvGraphicFramePr>
          <p:cNvPr id="31" name="Espace réservé du contenu 5"/>
          <p:cNvGraphicFramePr>
            <a:graphicFrameLocks/>
          </p:cNvGraphicFramePr>
          <p:nvPr/>
        </p:nvGraphicFramePr>
        <p:xfrm>
          <a:off x="2627784" y="2466891"/>
          <a:ext cx="2746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0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cxnSp>
        <p:nvCxnSpPr>
          <p:cNvPr id="34" name="Connecteur droit avec flèche 33"/>
          <p:cNvCxnSpPr/>
          <p:nvPr/>
        </p:nvCxnSpPr>
        <p:spPr bwMode="auto">
          <a:xfrm flipV="1">
            <a:off x="1800056" y="3429911"/>
            <a:ext cx="1441756" cy="2297005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Connecteur droit avec flèche 37"/>
          <p:cNvCxnSpPr/>
          <p:nvPr/>
        </p:nvCxnSpPr>
        <p:spPr bwMode="auto">
          <a:xfrm flipH="1" flipV="1">
            <a:off x="4582220" y="3343672"/>
            <a:ext cx="636364" cy="227283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Connecteur : en angle 41"/>
          <p:cNvCxnSpPr>
            <a:endCxn id="31" idx="1"/>
          </p:cNvCxnSpPr>
          <p:nvPr/>
        </p:nvCxnSpPr>
        <p:spPr bwMode="auto">
          <a:xfrm rot="16200000" flipV="1">
            <a:off x="2141329" y="3877906"/>
            <a:ext cx="1621726" cy="648816"/>
          </a:xfrm>
          <a:prstGeom prst="bentConnector4">
            <a:avLst>
              <a:gd name="adj1" fmla="val 21495"/>
              <a:gd name="adj2" fmla="val 193775"/>
            </a:avLst>
          </a:prstGeom>
          <a:noFill/>
          <a:ln w="31750" cap="flat" cmpd="sng" algn="ctr">
            <a:solidFill>
              <a:schemeClr val="tx1">
                <a:lumMod val="9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V="1">
            <a:off x="2051720" y="2993122"/>
            <a:ext cx="567006" cy="398329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Connecteur droit avec flèche 31"/>
          <p:cNvCxnSpPr/>
          <p:nvPr/>
        </p:nvCxnSpPr>
        <p:spPr bwMode="auto">
          <a:xfrm>
            <a:off x="2047406" y="3370828"/>
            <a:ext cx="569577" cy="732337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Connecteur droit avec flèche 32"/>
          <p:cNvCxnSpPr/>
          <p:nvPr/>
        </p:nvCxnSpPr>
        <p:spPr bwMode="auto">
          <a:xfrm flipV="1">
            <a:off x="2038964" y="2645405"/>
            <a:ext cx="584506" cy="727167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Connecteur droit avec flèche 34"/>
          <p:cNvCxnSpPr/>
          <p:nvPr/>
        </p:nvCxnSpPr>
        <p:spPr bwMode="auto">
          <a:xfrm>
            <a:off x="2054878" y="3387316"/>
            <a:ext cx="567560" cy="265308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Connecteur droit avec flèche 39"/>
          <p:cNvCxnSpPr/>
          <p:nvPr/>
        </p:nvCxnSpPr>
        <p:spPr bwMode="auto">
          <a:xfrm>
            <a:off x="2041506" y="3395585"/>
            <a:ext cx="590392" cy="469242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" name="Connecteur droit avec flèche 51"/>
          <p:cNvCxnSpPr/>
          <p:nvPr/>
        </p:nvCxnSpPr>
        <p:spPr bwMode="auto">
          <a:xfrm flipV="1">
            <a:off x="3344986" y="2644325"/>
            <a:ext cx="39269" cy="1547633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1563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1305-51CF-48C6-ABC6-CEF9E504438E}" type="slidenum">
              <a:rPr lang="en-US" altLang="fr-FR"/>
              <a:pPr/>
              <a:t>11</a:t>
            </a:fld>
            <a:endParaRPr lang="en-US" altLang="fr-FR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Basic hardware techniques for DAT.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Direct mapping:</a:t>
            </a:r>
          </a:p>
          <a:p>
            <a:pPr lvl="1"/>
            <a:r>
              <a:rPr lang="en-GB" altLang="fr-FR" dirty="0"/>
              <a:t>Very efficient for search (direct access)</a:t>
            </a:r>
          </a:p>
          <a:p>
            <a:pPr lvl="1"/>
            <a:r>
              <a:rPr lang="en-GB" altLang="fr-FR" dirty="0"/>
              <a:t>Limited hit ratio</a:t>
            </a:r>
          </a:p>
          <a:p>
            <a:r>
              <a:rPr lang="en-GB" altLang="fr-FR" dirty="0"/>
              <a:t>Associative mapping:</a:t>
            </a:r>
          </a:p>
          <a:p>
            <a:pPr lvl="1"/>
            <a:r>
              <a:rPr lang="en-GB" altLang="fr-FR" dirty="0"/>
              <a:t>Slow search: scan/“walk-through”, or parallel search in Content Addressable Memory (CAM)</a:t>
            </a:r>
          </a:p>
          <a:p>
            <a:pPr lvl="1"/>
            <a:r>
              <a:rPr lang="en-GB" altLang="fr-FR" dirty="0"/>
              <a:t>Optimised hit ratio</a:t>
            </a:r>
          </a:p>
          <a:p>
            <a:pPr marL="0" indent="0">
              <a:buNone/>
            </a:pPr>
            <a:r>
              <a:rPr lang="en-GB" altLang="fr-FR" dirty="0">
                <a:sym typeface="Wingdings" panose="05000000000000000000" pitchFamily="2" charset="2"/>
              </a:rPr>
              <a:t> </a:t>
            </a:r>
            <a:r>
              <a:rPr lang="en-GB" altLang="fr-FR" dirty="0"/>
              <a:t>Set-associative mapping:</a:t>
            </a:r>
          </a:p>
          <a:p>
            <a:pPr lvl="1"/>
            <a:r>
              <a:rPr lang="en-GB" altLang="fr-FR" dirty="0"/>
              <a:t>combination of direct and associative.</a:t>
            </a:r>
          </a:p>
        </p:txBody>
      </p:sp>
    </p:spTree>
    <p:extLst>
      <p:ext uri="{BB962C8B-B14F-4D97-AF65-F5344CB8AC3E}">
        <p14:creationId xmlns:p14="http://schemas.microsoft.com/office/powerpoint/2010/main" val="27522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Set (</a:t>
            </a:r>
            <a:r>
              <a:rPr lang="fr-BE" dirty="0" err="1"/>
              <a:t>N-way</a:t>
            </a:r>
            <a:r>
              <a:rPr lang="fr-BE" dirty="0"/>
              <a:t>) Associative </a:t>
            </a:r>
            <a:r>
              <a:rPr lang="fr-BE" dirty="0" err="1"/>
              <a:t>mapping</a:t>
            </a:r>
            <a:endParaRPr lang="fr-BE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617151"/>
              </p:ext>
            </p:extLst>
          </p:nvPr>
        </p:nvGraphicFramePr>
        <p:xfrm>
          <a:off x="7596336" y="457200"/>
          <a:ext cx="130636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6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Block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Block</a:t>
                      </a:r>
                      <a:r>
                        <a:rPr lang="fr-BE" sz="1400" b="0" baseline="0" dirty="0"/>
                        <a:t> 2</a:t>
                      </a:r>
                      <a:endParaRPr lang="fr-B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Block S-1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12</a:t>
            </a:fld>
            <a:endParaRPr lang="en-US" altLang="fr-FR"/>
          </a:p>
        </p:txBody>
      </p:sp>
      <p:graphicFrame>
        <p:nvGraphicFramePr>
          <p:cNvPr id="7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297229"/>
              </p:ext>
            </p:extLst>
          </p:nvPr>
        </p:nvGraphicFramePr>
        <p:xfrm>
          <a:off x="7596336" y="1998946"/>
          <a:ext cx="129614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Block S+1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Block</a:t>
                      </a:r>
                      <a:r>
                        <a:rPr lang="fr-BE" sz="1400" b="0" baseline="0" dirty="0"/>
                        <a:t> S+2</a:t>
                      </a:r>
                      <a:endParaRPr lang="fr-B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Block 2S-1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graphicFrame>
        <p:nvGraphicFramePr>
          <p:cNvPr id="8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46729"/>
              </p:ext>
            </p:extLst>
          </p:nvPr>
        </p:nvGraphicFramePr>
        <p:xfrm>
          <a:off x="7608702" y="4142929"/>
          <a:ext cx="1231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640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fr-BE" sz="1800" b="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</a:tbl>
          </a:graphicData>
        </a:graphic>
      </p:graphicFrame>
      <p:graphicFrame>
        <p:nvGraphicFramePr>
          <p:cNvPr id="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699558"/>
              </p:ext>
            </p:extLst>
          </p:nvPr>
        </p:nvGraphicFramePr>
        <p:xfrm>
          <a:off x="7608702" y="5145360"/>
          <a:ext cx="129614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Block 2</a:t>
                      </a:r>
                      <a:r>
                        <a:rPr lang="fr-BE" sz="1400" b="0" baseline="30000" dirty="0"/>
                        <a:t>20</a:t>
                      </a:r>
                      <a:r>
                        <a:rPr lang="fr-BE" sz="1400" b="0" dirty="0"/>
                        <a:t>-1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graphicFrame>
        <p:nvGraphicFramePr>
          <p:cNvPr id="11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651330"/>
              </p:ext>
            </p:extLst>
          </p:nvPr>
        </p:nvGraphicFramePr>
        <p:xfrm>
          <a:off x="3572119" y="1722512"/>
          <a:ext cx="13063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6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Block W-1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cxnSp>
        <p:nvCxnSpPr>
          <p:cNvPr id="14" name="Connecteur droit avec flèche 13"/>
          <p:cNvCxnSpPr>
            <a:endCxn id="47" idx="1"/>
          </p:cNvCxnSpPr>
          <p:nvPr/>
        </p:nvCxnSpPr>
        <p:spPr bwMode="auto">
          <a:xfrm flipH="1">
            <a:off x="4937496" y="1028700"/>
            <a:ext cx="2653730" cy="208047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>
            <a:endCxn id="51" idx="1"/>
          </p:cNvCxnSpPr>
          <p:nvPr/>
        </p:nvCxnSpPr>
        <p:spPr bwMode="auto">
          <a:xfrm flipH="1">
            <a:off x="4952471" y="1858000"/>
            <a:ext cx="2586860" cy="287590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>
            <a:endCxn id="3" idx="1"/>
          </p:cNvCxnSpPr>
          <p:nvPr/>
        </p:nvCxnSpPr>
        <p:spPr bwMode="auto">
          <a:xfrm flipH="1">
            <a:off x="4932040" y="679744"/>
            <a:ext cx="2625046" cy="150549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Connecteur droit avec flèche 19"/>
          <p:cNvCxnSpPr/>
          <p:nvPr/>
        </p:nvCxnSpPr>
        <p:spPr bwMode="auto">
          <a:xfrm flipH="1">
            <a:off x="4977760" y="2132856"/>
            <a:ext cx="2613466" cy="468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Connecteur droit avec flèche 20"/>
          <p:cNvCxnSpPr/>
          <p:nvPr/>
        </p:nvCxnSpPr>
        <p:spPr bwMode="auto">
          <a:xfrm flipH="1">
            <a:off x="4987981" y="2471327"/>
            <a:ext cx="2551350" cy="6378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/>
          <p:cNvCxnSpPr>
            <a:endCxn id="51" idx="1"/>
          </p:cNvCxnSpPr>
          <p:nvPr/>
        </p:nvCxnSpPr>
        <p:spPr bwMode="auto">
          <a:xfrm flipH="1">
            <a:off x="4952471" y="3370168"/>
            <a:ext cx="2638756" cy="136373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Connecteur droit avec flèche 23"/>
          <p:cNvCxnSpPr/>
          <p:nvPr/>
        </p:nvCxnSpPr>
        <p:spPr bwMode="auto">
          <a:xfrm flipH="1" flipV="1">
            <a:off x="4977760" y="2204864"/>
            <a:ext cx="2592793" cy="30963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Connecteur droit avec flèche 24"/>
          <p:cNvCxnSpPr/>
          <p:nvPr/>
        </p:nvCxnSpPr>
        <p:spPr bwMode="auto">
          <a:xfrm flipH="1" flipV="1">
            <a:off x="4977760" y="3109178"/>
            <a:ext cx="2616840" cy="248006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Connecteur droit avec flèche 25"/>
          <p:cNvCxnSpPr>
            <a:endCxn id="51" idx="1"/>
          </p:cNvCxnSpPr>
          <p:nvPr/>
        </p:nvCxnSpPr>
        <p:spPr bwMode="auto">
          <a:xfrm flipH="1" flipV="1">
            <a:off x="4952471" y="4733900"/>
            <a:ext cx="2613206" cy="179105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23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14139"/>
              </p:ext>
            </p:extLst>
          </p:nvPr>
        </p:nvGraphicFramePr>
        <p:xfrm>
          <a:off x="2946477" y="1722512"/>
          <a:ext cx="6213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328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28600" y="2562997"/>
            <a:ext cx="1547408" cy="243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fr-FR" sz="2000" dirty="0"/>
              <a:t>Split the </a:t>
            </a:r>
          </a:p>
          <a:p>
            <a:pPr marL="0" indent="0">
              <a:buNone/>
            </a:pPr>
            <a:r>
              <a:rPr lang="en-GB" altLang="fr-FR" sz="2000" dirty="0"/>
              <a:t>cache into “sets”, e.g.</a:t>
            </a:r>
          </a:p>
          <a:p>
            <a:pPr marL="0" indent="0">
              <a:buNone/>
            </a:pPr>
            <a:r>
              <a:rPr lang="en-GB" altLang="fr-FR" sz="2000" dirty="0"/>
              <a:t>16 Sets of</a:t>
            </a:r>
          </a:p>
          <a:p>
            <a:pPr marL="0" indent="0">
              <a:buNone/>
            </a:pPr>
            <a:r>
              <a:rPr lang="en-GB" altLang="fr-FR" sz="2000" dirty="0"/>
              <a:t>8 entries = Ways</a:t>
            </a:r>
          </a:p>
        </p:txBody>
      </p:sp>
      <p:graphicFrame>
        <p:nvGraphicFramePr>
          <p:cNvPr id="31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68546"/>
              </p:ext>
            </p:extLst>
          </p:nvPr>
        </p:nvGraphicFramePr>
        <p:xfrm>
          <a:off x="2699792" y="1722512"/>
          <a:ext cx="2291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08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fr-BE" sz="1400" b="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1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graphicFrame>
        <p:nvGraphicFramePr>
          <p:cNvPr id="28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804714"/>
              </p:ext>
            </p:extLst>
          </p:nvPr>
        </p:nvGraphicFramePr>
        <p:xfrm>
          <a:off x="3572119" y="2651979"/>
          <a:ext cx="13063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6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Block 2W-1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29" name="ZoneTexte 28"/>
          <p:cNvSpPr txBox="1"/>
          <p:nvPr/>
        </p:nvSpPr>
        <p:spPr>
          <a:xfrm>
            <a:off x="1907704" y="2010410"/>
            <a:ext cx="76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Set 0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907704" y="2939902"/>
            <a:ext cx="76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Set 1</a:t>
            </a:r>
          </a:p>
        </p:txBody>
      </p:sp>
      <p:graphicFrame>
        <p:nvGraphicFramePr>
          <p:cNvPr id="34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584179"/>
              </p:ext>
            </p:extLst>
          </p:nvPr>
        </p:nvGraphicFramePr>
        <p:xfrm>
          <a:off x="3562894" y="3772272"/>
          <a:ext cx="131406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60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</a:tbl>
          </a:graphicData>
        </a:graphic>
      </p:graphicFrame>
      <p:graphicFrame>
        <p:nvGraphicFramePr>
          <p:cNvPr id="35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276788"/>
              </p:ext>
            </p:extLst>
          </p:nvPr>
        </p:nvGraphicFramePr>
        <p:xfrm>
          <a:off x="3582569" y="4276700"/>
          <a:ext cx="13063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6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Block</a:t>
                      </a:r>
                      <a:r>
                        <a:rPr lang="fr-BE" sz="1400" b="0" baseline="0" dirty="0"/>
                        <a:t> S*W-1</a:t>
                      </a:r>
                      <a:endParaRPr lang="fr-B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36" name="ZoneTexte 35"/>
          <p:cNvSpPr txBox="1"/>
          <p:nvPr/>
        </p:nvSpPr>
        <p:spPr>
          <a:xfrm>
            <a:off x="1803800" y="4540858"/>
            <a:ext cx="980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Set S-1</a:t>
            </a:r>
          </a:p>
        </p:txBody>
      </p:sp>
      <p:graphicFrame>
        <p:nvGraphicFramePr>
          <p:cNvPr id="45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240344"/>
              </p:ext>
            </p:extLst>
          </p:nvPr>
        </p:nvGraphicFramePr>
        <p:xfrm>
          <a:off x="2928900" y="3772272"/>
          <a:ext cx="62221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21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</a:tbl>
          </a:graphicData>
        </a:graphic>
      </p:graphicFrame>
      <p:graphicFrame>
        <p:nvGraphicFramePr>
          <p:cNvPr id="4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620305"/>
              </p:ext>
            </p:extLst>
          </p:nvPr>
        </p:nvGraphicFramePr>
        <p:xfrm>
          <a:off x="2699791" y="3778858"/>
          <a:ext cx="20864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43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</a:tbl>
          </a:graphicData>
        </a:graphic>
      </p:graphicFrame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25133"/>
              </p:ext>
            </p:extLst>
          </p:nvPr>
        </p:nvGraphicFramePr>
        <p:xfrm>
          <a:off x="283651" y="575467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117">
                  <a:extLst>
                    <a:ext uri="{9D8B030D-6E8A-4147-A177-3AD203B41FA5}">
                      <a16:colId xmlns:a16="http://schemas.microsoft.com/office/drawing/2014/main" val="3411551922"/>
                    </a:ext>
                  </a:extLst>
                </a:gridCol>
                <a:gridCol w="1863883">
                  <a:extLst>
                    <a:ext uri="{9D8B030D-6E8A-4147-A177-3AD203B41FA5}">
                      <a16:colId xmlns:a16="http://schemas.microsoft.com/office/drawing/2014/main" val="3757242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8065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BE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0000"/>
                          </a:solidFill>
                        </a:rPr>
                        <a:t>&lt;  Cache size 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0000"/>
                          </a:solidFill>
                        </a:rPr>
                        <a:t>&lt;  Block size 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1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0000"/>
                          </a:solidFill>
                        </a:rPr>
                        <a:t>Tag (16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0000"/>
                          </a:solidFill>
                        </a:rPr>
                        <a:t>Set index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0000"/>
                          </a:solidFill>
                        </a:rPr>
                        <a:t>Offset (12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56220"/>
                  </a:ext>
                </a:extLst>
              </a:tr>
            </a:tbl>
          </a:graphicData>
        </a:graphic>
      </p:graphicFrame>
      <p:cxnSp>
        <p:nvCxnSpPr>
          <p:cNvPr id="50" name="Connecteur droit avec flèche 49"/>
          <p:cNvCxnSpPr/>
          <p:nvPr/>
        </p:nvCxnSpPr>
        <p:spPr bwMode="auto">
          <a:xfrm flipH="1" flipV="1">
            <a:off x="4644008" y="3081270"/>
            <a:ext cx="576064" cy="316713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55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212134"/>
              </p:ext>
            </p:extLst>
          </p:nvPr>
        </p:nvGraphicFramePr>
        <p:xfrm>
          <a:off x="2946477" y="2651979"/>
          <a:ext cx="6213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328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graphicFrame>
        <p:nvGraphicFramePr>
          <p:cNvPr id="56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830371"/>
              </p:ext>
            </p:extLst>
          </p:nvPr>
        </p:nvGraphicFramePr>
        <p:xfrm>
          <a:off x="2699792" y="2651979"/>
          <a:ext cx="2291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08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fr-BE" sz="1400" b="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1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graphicFrame>
        <p:nvGraphicFramePr>
          <p:cNvPr id="57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212134"/>
              </p:ext>
            </p:extLst>
          </p:nvPr>
        </p:nvGraphicFramePr>
        <p:xfrm>
          <a:off x="2946477" y="4280644"/>
          <a:ext cx="6213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328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graphicFrame>
        <p:nvGraphicFramePr>
          <p:cNvPr id="58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830371"/>
              </p:ext>
            </p:extLst>
          </p:nvPr>
        </p:nvGraphicFramePr>
        <p:xfrm>
          <a:off x="2699792" y="4280644"/>
          <a:ext cx="2291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08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fr-BE" sz="1400" b="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fr-BE" sz="1400" b="0" dirty="0"/>
                        <a:t>1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cxnSp>
        <p:nvCxnSpPr>
          <p:cNvPr id="59" name="Connecteur : en angle 58"/>
          <p:cNvCxnSpPr>
            <a:endCxn id="56" idx="1"/>
          </p:cNvCxnSpPr>
          <p:nvPr/>
        </p:nvCxnSpPr>
        <p:spPr bwMode="auto">
          <a:xfrm rot="16200000" flipV="1">
            <a:off x="1454218" y="4354754"/>
            <a:ext cx="3139221" cy="648072"/>
          </a:xfrm>
          <a:prstGeom prst="bentConnector4">
            <a:avLst>
              <a:gd name="adj1" fmla="val 25322"/>
              <a:gd name="adj2" fmla="val 197983"/>
            </a:avLst>
          </a:prstGeom>
          <a:noFill/>
          <a:ln w="31750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Connecteur droit avec flèche 59"/>
          <p:cNvCxnSpPr/>
          <p:nvPr/>
        </p:nvCxnSpPr>
        <p:spPr bwMode="auto">
          <a:xfrm flipV="1">
            <a:off x="2051720" y="2852937"/>
            <a:ext cx="621726" cy="256242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Connecteur droit avec flèche 60"/>
          <p:cNvCxnSpPr/>
          <p:nvPr/>
        </p:nvCxnSpPr>
        <p:spPr bwMode="auto">
          <a:xfrm>
            <a:off x="2051720" y="3109179"/>
            <a:ext cx="621726" cy="282271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Connecteur droit avec flèche 48"/>
          <p:cNvCxnSpPr/>
          <p:nvPr/>
        </p:nvCxnSpPr>
        <p:spPr bwMode="auto">
          <a:xfrm flipV="1">
            <a:off x="1691680" y="3109179"/>
            <a:ext cx="1584920" cy="3139222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Connecteur droit avec flèche 40"/>
          <p:cNvCxnSpPr/>
          <p:nvPr/>
        </p:nvCxnSpPr>
        <p:spPr bwMode="auto">
          <a:xfrm flipH="1" flipV="1">
            <a:off x="3328995" y="2802344"/>
            <a:ext cx="2656" cy="685413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" name="Right Brace 2"/>
          <p:cNvSpPr/>
          <p:nvPr/>
        </p:nvSpPr>
        <p:spPr bwMode="auto">
          <a:xfrm>
            <a:off x="4886321" y="1754148"/>
            <a:ext cx="45719" cy="862189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47" name="Right Brace 46"/>
          <p:cNvSpPr/>
          <p:nvPr/>
        </p:nvSpPr>
        <p:spPr bwMode="auto">
          <a:xfrm>
            <a:off x="4891777" y="2678084"/>
            <a:ext cx="45719" cy="862189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1" name="Right Brace 50"/>
          <p:cNvSpPr/>
          <p:nvPr/>
        </p:nvSpPr>
        <p:spPr bwMode="auto">
          <a:xfrm>
            <a:off x="4906752" y="4302805"/>
            <a:ext cx="45719" cy="862189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en-GB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6" grpId="0"/>
      <p:bldP spid="3" grpId="0" animBg="1"/>
      <p:bldP spid="47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Lookaside Buffer (TLB)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virtual memory reference can cause two or more physical memory accesses</a:t>
            </a:r>
          </a:p>
          <a:p>
            <a:pPr lvl="1"/>
            <a:r>
              <a:rPr lang="en-US" dirty="0"/>
              <a:t>one (or more) to lookup the (2-level) page table</a:t>
            </a:r>
          </a:p>
          <a:p>
            <a:pPr lvl="1"/>
            <a:r>
              <a:rPr lang="en-US" dirty="0"/>
              <a:t>one to fetch the data</a:t>
            </a:r>
          </a:p>
          <a:p>
            <a:r>
              <a:rPr lang="en-US" dirty="0"/>
              <a:t>A high-speed on-chip cache is set up for page table entries</a:t>
            </a:r>
          </a:p>
          <a:p>
            <a:pPr lvl="1"/>
            <a:r>
              <a:rPr lang="en-US" dirty="0"/>
              <a:t>called a Translation Lookaside Buffer (TLB)</a:t>
            </a:r>
          </a:p>
          <a:p>
            <a:pPr lvl="1"/>
            <a:r>
              <a:rPr lang="en-US" dirty="0"/>
              <a:t>managed by Memory Management Unit (MMU)</a:t>
            </a:r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13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926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C3F8-2291-46CE-A10E-D5D2D4FCC211}" type="slidenum">
              <a:rPr lang="en-US" altLang="fr-FR"/>
              <a:pPr/>
              <a:t>14</a:t>
            </a:fld>
            <a:endParaRPr lang="en-US" altLang="fr-FR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Lookaside Buffer (TLB)</a:t>
            </a:r>
            <a:endParaRPr lang="en-GB" altLang="fr-FR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7772400" cy="609600"/>
          </a:xfrm>
        </p:spPr>
        <p:txBody>
          <a:bodyPr/>
          <a:lstStyle/>
          <a:p>
            <a:endParaRPr lang="en-US" altLang="fr-FR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914400" y="2286000"/>
            <a:ext cx="2057400" cy="3810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Page n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2895600" y="2286000"/>
            <a:ext cx="1295400" cy="3810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Offset</a:t>
            </a: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5486400" y="5410200"/>
            <a:ext cx="2057400" cy="3810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Frame k</a:t>
            </a: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7543800" y="5410200"/>
            <a:ext cx="1295400" cy="3810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Offset</a:t>
            </a:r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1295400" y="3048000"/>
            <a:ext cx="1295400" cy="838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TLB</a:t>
            </a:r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3543300" y="3429000"/>
            <a:ext cx="1676400" cy="838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Main memory</a:t>
            </a: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page table</a:t>
            </a:r>
          </a:p>
        </p:txBody>
      </p:sp>
      <p:sp>
        <p:nvSpPr>
          <p:cNvPr id="263179" name="Oval 11"/>
          <p:cNvSpPr>
            <a:spLocks noChangeArrowheads="1"/>
          </p:cNvSpPr>
          <p:nvPr/>
        </p:nvSpPr>
        <p:spPr bwMode="auto">
          <a:xfrm>
            <a:off x="4114800" y="4800600"/>
            <a:ext cx="533400" cy="5334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</a:p>
        </p:txBody>
      </p:sp>
      <p:cxnSp>
        <p:nvCxnSpPr>
          <p:cNvPr id="263180" name="AutoShape 12"/>
          <p:cNvCxnSpPr>
            <a:cxnSpLocks noChangeShapeType="1"/>
            <a:stCxn id="263172" idx="2"/>
            <a:endCxn id="263176" idx="0"/>
          </p:cNvCxnSpPr>
          <p:nvPr/>
        </p:nvCxnSpPr>
        <p:spPr bwMode="auto">
          <a:xfrm rot="5400000">
            <a:off x="1752600" y="2857500"/>
            <a:ext cx="381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3181" name="AutoShape 13"/>
          <p:cNvCxnSpPr>
            <a:cxnSpLocks noChangeShapeType="1"/>
            <a:stCxn id="263173" idx="3"/>
            <a:endCxn id="263175" idx="0"/>
          </p:cNvCxnSpPr>
          <p:nvPr/>
        </p:nvCxnSpPr>
        <p:spPr bwMode="auto">
          <a:xfrm>
            <a:off x="4191000" y="2476500"/>
            <a:ext cx="4000500" cy="29337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3182" name="AutoShape 14"/>
          <p:cNvCxnSpPr>
            <a:cxnSpLocks noChangeShapeType="1"/>
            <a:stCxn id="263179" idx="6"/>
            <a:endCxn id="263174" idx="0"/>
          </p:cNvCxnSpPr>
          <p:nvPr/>
        </p:nvCxnSpPr>
        <p:spPr bwMode="auto">
          <a:xfrm>
            <a:off x="4648200" y="5067300"/>
            <a:ext cx="1866900" cy="3429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3183" name="AutoShape 15"/>
          <p:cNvCxnSpPr>
            <a:cxnSpLocks noChangeShapeType="1"/>
            <a:stCxn id="263177" idx="2"/>
            <a:endCxn id="263179" idx="0"/>
          </p:cNvCxnSpPr>
          <p:nvPr/>
        </p:nvCxnSpPr>
        <p:spPr bwMode="auto">
          <a:xfrm rot="5400000">
            <a:off x="4114800" y="4533900"/>
            <a:ext cx="5334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3185" name="AutoShape 17"/>
          <p:cNvCxnSpPr>
            <a:cxnSpLocks noChangeShapeType="1"/>
            <a:stCxn id="263172" idx="2"/>
            <a:endCxn id="263177" idx="0"/>
          </p:cNvCxnSpPr>
          <p:nvPr/>
        </p:nvCxnSpPr>
        <p:spPr bwMode="auto">
          <a:xfrm rot="16200000" flipH="1">
            <a:off x="2781300" y="1828800"/>
            <a:ext cx="762000" cy="2438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3186" name="AutoShape 18"/>
          <p:cNvCxnSpPr>
            <a:cxnSpLocks noChangeShapeType="1"/>
            <a:stCxn id="263176" idx="2"/>
            <a:endCxn id="263179" idx="2"/>
          </p:cNvCxnSpPr>
          <p:nvPr/>
        </p:nvCxnSpPr>
        <p:spPr bwMode="auto">
          <a:xfrm rot="16200000" flipH="1">
            <a:off x="2438400" y="3390900"/>
            <a:ext cx="1181100" cy="21717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3187" name="AutoShape 19"/>
          <p:cNvCxnSpPr>
            <a:cxnSpLocks noChangeShapeType="1"/>
            <a:endCxn id="263176" idx="1"/>
          </p:cNvCxnSpPr>
          <p:nvPr/>
        </p:nvCxnSpPr>
        <p:spPr bwMode="auto">
          <a:xfrm rot="10800000">
            <a:off x="1295400" y="3467100"/>
            <a:ext cx="3124200" cy="1028700"/>
          </a:xfrm>
          <a:prstGeom prst="bentConnector3">
            <a:avLst>
              <a:gd name="adj1" fmla="val 107315"/>
            </a:avLst>
          </a:prstGeom>
          <a:noFill/>
          <a:ln w="38100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3188" name="Text Box 20"/>
          <p:cNvSpPr txBox="1">
            <a:spLocks noChangeArrowheads="1"/>
          </p:cNvSpPr>
          <p:nvPr/>
        </p:nvSpPr>
        <p:spPr bwMode="auto">
          <a:xfrm>
            <a:off x="2495550" y="5211763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Hit</a:t>
            </a:r>
          </a:p>
        </p:txBody>
      </p:sp>
      <p:sp>
        <p:nvSpPr>
          <p:cNvPr id="263189" name="Text Box 21"/>
          <p:cNvSpPr txBox="1">
            <a:spLocks noChangeArrowheads="1"/>
          </p:cNvSpPr>
          <p:nvPr/>
        </p:nvSpPr>
        <p:spPr bwMode="auto">
          <a:xfrm>
            <a:off x="2819400" y="3200400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Miss</a:t>
            </a:r>
          </a:p>
        </p:txBody>
      </p: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22225" y="3505200"/>
            <a:ext cx="7191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Load</a:t>
            </a: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 TLB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Lookaside Buffer (TLB)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most recently used page table entries</a:t>
            </a:r>
          </a:p>
          <a:p>
            <a:r>
              <a:rPr lang="en-US" dirty="0"/>
              <a:t>Processor examines the TLB for the given virtual address</a:t>
            </a:r>
          </a:p>
          <a:p>
            <a:r>
              <a:rPr lang="en-US" dirty="0"/>
              <a:t>If page table entry is found (TLB hit), the frame number is retrieved and the real address is formed</a:t>
            </a:r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15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623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Lookaside </a:t>
            </a:r>
            <a:br>
              <a:rPr lang="en-US" dirty="0"/>
            </a:br>
            <a:r>
              <a:rPr lang="en-US" dirty="0"/>
              <a:t>Buffer (TLB)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907704"/>
            <a:ext cx="3686944" cy="2740496"/>
          </a:xfrm>
        </p:spPr>
        <p:txBody>
          <a:bodyPr/>
          <a:lstStyle/>
          <a:p>
            <a:r>
              <a:rPr lang="en-US" dirty="0"/>
              <a:t>If page table entry is not found (TLB miss), the search is done in  the process page table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16</a:t>
            </a:fld>
            <a:endParaRPr lang="en-US" alt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03" y="44624"/>
            <a:ext cx="6697457" cy="4339952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228600" y="4716016"/>
            <a:ext cx="7871792" cy="14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Tx/>
              <a:buFontTx/>
            </a:pPr>
            <a:r>
              <a:rPr lang="en-US" dirty="0"/>
              <a:t>First checks if page is already in main memory </a:t>
            </a:r>
          </a:p>
          <a:p>
            <a:pPr lvl="2"/>
            <a:r>
              <a:rPr lang="en-US" dirty="0"/>
              <a:t>If not in main memory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page fault</a:t>
            </a:r>
          </a:p>
          <a:p>
            <a:pPr lvl="1">
              <a:buSzTx/>
              <a:buFontTx/>
            </a:pPr>
            <a:r>
              <a:rPr lang="en-US" dirty="0"/>
              <a:t>The TLB is updated to include the new page entry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410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4870-F42E-4B78-976E-1D3BDA6BF468}" type="slidenum">
              <a:rPr lang="en-US" altLang="fr-FR"/>
              <a:pPr/>
              <a:t>17</a:t>
            </a:fld>
            <a:endParaRPr lang="en-US" altLang="fr-FR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TLB.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6640" cy="4114800"/>
          </a:xfrm>
        </p:spPr>
        <p:txBody>
          <a:bodyPr/>
          <a:lstStyle/>
          <a:p>
            <a:r>
              <a:rPr lang="en-GB" altLang="fr-FR" dirty="0"/>
              <a:t>TLB are mainly based on the set-associative mapping technique</a:t>
            </a:r>
          </a:p>
          <a:p>
            <a:pPr lvl="1"/>
            <a:r>
              <a:rPr lang="en-GB" altLang="fr-FR" dirty="0"/>
              <a:t>set size is 1 (=fully associative) or 2 to 4</a:t>
            </a:r>
          </a:p>
          <a:p>
            <a:r>
              <a:rPr lang="en-GB" altLang="fr-FR" dirty="0"/>
              <a:t>Relatively small</a:t>
            </a:r>
          </a:p>
          <a:p>
            <a:pPr lvl="1"/>
            <a:r>
              <a:rPr lang="en-GB" altLang="fr-FR" dirty="0"/>
              <a:t>32-64 (TLB L1) to 512 (TLB L2) entries</a:t>
            </a:r>
          </a:p>
          <a:p>
            <a:pPr lvl="1"/>
            <a:r>
              <a:rPr lang="en-US" altLang="fr-FR" dirty="0"/>
              <a:t>p</a:t>
            </a:r>
            <a:r>
              <a:rPr lang="en-US" dirty="0"/>
              <a:t>rocesses only use a small number of pages at a time, </a:t>
            </a:r>
          </a:p>
          <a:p>
            <a:pPr lvl="1"/>
            <a:r>
              <a:rPr lang="en-US" dirty="0"/>
              <a:t>only those pages need to be “mapped”, </a:t>
            </a:r>
          </a:p>
          <a:p>
            <a:pPr lvl="1"/>
            <a:r>
              <a:rPr lang="en-US" dirty="0"/>
              <a:t>so high hit ratio can be achieved with a small </a:t>
            </a:r>
            <a:r>
              <a:rPr lang="en-GB" altLang="fr-FR" dirty="0"/>
              <a:t>index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9" y="1412776"/>
            <a:ext cx="7810741" cy="5209764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4870-F42E-4B78-976E-1D3BDA6BF468}" type="slidenum">
              <a:rPr lang="en-US" altLang="fr-FR"/>
              <a:pPr/>
              <a:t>18</a:t>
            </a:fld>
            <a:endParaRPr lang="en-US" altLang="fr-FR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TLB and </a:t>
            </a:r>
            <a:br>
              <a:rPr lang="en-GB" altLang="fr-FR" dirty="0"/>
            </a:br>
            <a:r>
              <a:rPr lang="en-GB" altLang="fr-FR" dirty="0"/>
              <a:t>multi-level caching.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85800" y="1981200"/>
            <a:ext cx="2590800" cy="7277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</a:rPr>
              <a:t>The K8 core in the 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AMD Athlon 64 CPU.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63269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TLB and caches</a:t>
            </a:r>
            <a:br>
              <a:rPr lang="fr-BE" dirty="0"/>
            </a:br>
            <a:endParaRPr lang="fr-BE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89" y="1844824"/>
            <a:ext cx="5812251" cy="435918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19</a:t>
            </a:fld>
            <a:endParaRPr lang="en-US" altLang="fr-FR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685800" y="1981200"/>
            <a:ext cx="2302024" cy="72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sz="2000" dirty="0">
                <a:effectLst/>
              </a:rPr>
              <a:t>The IBM P6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000" dirty="0">
                <a:effectLst/>
              </a:rPr>
              <a:t>processor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176303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Virtual Memory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With</a:t>
            </a:r>
            <a:r>
              <a:rPr lang="fr-BE" dirty="0"/>
              <a:t> 64 bits,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can</a:t>
            </a:r>
            <a:r>
              <a:rPr lang="fr-BE" dirty="0"/>
              <a:t> </a:t>
            </a:r>
            <a:r>
              <a:rPr lang="fr-BE" dirty="0" err="1"/>
              <a:t>address</a:t>
            </a:r>
            <a:r>
              <a:rPr lang="fr-BE" dirty="0"/>
              <a:t> up to 2</a:t>
            </a:r>
            <a:r>
              <a:rPr lang="fr-BE" baseline="30000" dirty="0"/>
              <a:t>64 </a:t>
            </a:r>
            <a:r>
              <a:rPr lang="fr-BE" dirty="0"/>
              <a:t>memory </a:t>
            </a:r>
            <a:r>
              <a:rPr lang="fr-BE" dirty="0" err="1"/>
              <a:t>addresses</a:t>
            </a:r>
            <a:r>
              <a:rPr lang="fr-BE" dirty="0"/>
              <a:t> (=</a:t>
            </a:r>
            <a:r>
              <a:rPr lang="fr-BE" dirty="0" err="1"/>
              <a:t>Exabytes</a:t>
            </a:r>
            <a:r>
              <a:rPr lang="fr-BE" dirty="0"/>
              <a:t>!)</a:t>
            </a:r>
          </a:p>
          <a:p>
            <a:r>
              <a:rPr lang="fr-BE" dirty="0"/>
              <a:t>Most computers </a:t>
            </a:r>
            <a:r>
              <a:rPr lang="fr-BE" dirty="0" err="1"/>
              <a:t>don’t</a:t>
            </a:r>
            <a:r>
              <a:rPr lang="fr-BE" dirty="0"/>
              <a:t> </a:t>
            </a:r>
            <a:r>
              <a:rPr lang="fr-BE" dirty="0" err="1"/>
              <a:t>exceed</a:t>
            </a:r>
            <a:r>
              <a:rPr lang="fr-BE" dirty="0"/>
              <a:t> 4 GB = 2</a:t>
            </a:r>
            <a:r>
              <a:rPr lang="fr-BE" baseline="30000" dirty="0"/>
              <a:t>32 </a:t>
            </a:r>
            <a:r>
              <a:rPr lang="fr-BE" dirty="0"/>
              <a:t>B of </a:t>
            </a:r>
            <a:r>
              <a:rPr lang="fr-BE" dirty="0" err="1"/>
              <a:t>physical</a:t>
            </a:r>
            <a:r>
              <a:rPr lang="fr-BE" dirty="0"/>
              <a:t> memory (RAM)</a:t>
            </a:r>
          </a:p>
          <a:p>
            <a:r>
              <a:rPr lang="fr-BE" dirty="0" err="1"/>
              <a:t>Furthermore</a:t>
            </a:r>
            <a:r>
              <a:rPr lang="fr-BE" dirty="0"/>
              <a:t>, </a:t>
            </a:r>
            <a:r>
              <a:rPr lang="fr-BE" dirty="0" err="1"/>
              <a:t>this</a:t>
            </a:r>
            <a:r>
              <a:rPr lang="fr-BE" dirty="0"/>
              <a:t> memory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shared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OS and multiple </a:t>
            </a:r>
            <a:r>
              <a:rPr lang="fr-BE" dirty="0" err="1"/>
              <a:t>processes</a:t>
            </a:r>
            <a:endParaRPr lang="fr-BE" dirty="0"/>
          </a:p>
          <a:p>
            <a:pPr marL="457200" lvl="1" indent="0">
              <a:buNone/>
            </a:pPr>
            <a:r>
              <a:rPr lang="fr-BE" dirty="0">
                <a:sym typeface="Wingdings" panose="05000000000000000000" pitchFamily="2" charset="2"/>
              </a:rPr>
              <a:t> </a:t>
            </a:r>
            <a:r>
              <a:rPr lang="fr-BE" dirty="0" err="1">
                <a:sym typeface="Wingdings" panose="05000000000000000000" pitchFamily="2" charset="2"/>
              </a:rPr>
              <a:t>need</a:t>
            </a:r>
            <a:r>
              <a:rPr lang="fr-BE" dirty="0">
                <a:sym typeface="Wingdings" panose="05000000000000000000" pitchFamily="2" charset="2"/>
              </a:rPr>
              <a:t> for « </a:t>
            </a:r>
            <a:r>
              <a:rPr lang="fr-BE" dirty="0" err="1">
                <a:sym typeface="Wingdings" panose="05000000000000000000" pitchFamily="2" charset="2"/>
              </a:rPr>
              <a:t>virtual</a:t>
            </a:r>
            <a:r>
              <a:rPr lang="fr-BE" dirty="0">
                <a:sym typeface="Wingdings" panose="05000000000000000000" pitchFamily="2" charset="2"/>
              </a:rPr>
              <a:t> memory » </a:t>
            </a:r>
            <a:br>
              <a:rPr lang="fr-BE" dirty="0">
                <a:sym typeface="Wingdings" panose="05000000000000000000" pitchFamily="2" charset="2"/>
              </a:rPr>
            </a:br>
            <a:r>
              <a:rPr lang="fr-BE" dirty="0">
                <a:sym typeface="Wingdings" panose="05000000000000000000" pitchFamily="2" charset="2"/>
              </a:rPr>
              <a:t>	vs. « </a:t>
            </a:r>
            <a:r>
              <a:rPr lang="fr-BE" dirty="0" err="1">
                <a:sym typeface="Wingdings" panose="05000000000000000000" pitchFamily="2" charset="2"/>
              </a:rPr>
              <a:t>physical</a:t>
            </a:r>
            <a:r>
              <a:rPr lang="fr-BE" dirty="0">
                <a:sym typeface="Wingdings" panose="05000000000000000000" pitchFamily="2" charset="2"/>
              </a:rPr>
              <a:t> memory »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2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3677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Intel cases</a:t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20</a:t>
            </a:fld>
            <a:endParaRPr lang="en-US" alt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146126"/>
            <a:ext cx="8286750" cy="4667250"/>
          </a:xfrm>
          <a:prstGeom prst="rect">
            <a:avLst/>
          </a:prstGeom>
        </p:spPr>
      </p:pic>
      <p:sp>
        <p:nvSpPr>
          <p:cNvPr id="11" name="Espace réservé du contenu 1"/>
          <p:cNvSpPr txBox="1">
            <a:spLocks/>
          </p:cNvSpPr>
          <p:nvPr/>
        </p:nvSpPr>
        <p:spPr bwMode="auto">
          <a:xfrm>
            <a:off x="685800" y="1124744"/>
            <a:ext cx="2302024" cy="72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sz="2000" dirty="0">
                <a:effectLst/>
              </a:rPr>
              <a:t>Intel Haswell = i3/i5/i7/Xeon … since 2013</a:t>
            </a:r>
            <a:endParaRPr lang="fr-BE" sz="2000" dirty="0"/>
          </a:p>
        </p:txBody>
      </p:sp>
      <p:sp>
        <p:nvSpPr>
          <p:cNvPr id="12" name="Espace réservé du contenu 1"/>
          <p:cNvSpPr txBox="1">
            <a:spLocks/>
          </p:cNvSpPr>
          <p:nvPr/>
        </p:nvSpPr>
        <p:spPr bwMode="auto">
          <a:xfrm>
            <a:off x="6012160" y="548680"/>
            <a:ext cx="2302024" cy="72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sz="2000" dirty="0">
                <a:effectLst/>
              </a:rPr>
              <a:t>Sandy Bridge = Celeron/Pentium/i3/i5/i7/Xeon … 2011 - 2013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75363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DBC-553D-4997-BF4F-C060CA7711A3}" type="slidenum">
              <a:rPr lang="en-US" altLang="fr-FR"/>
              <a:pPr/>
              <a:t>21</a:t>
            </a:fld>
            <a:endParaRPr lang="en-US" altLang="fr-FR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Paging policy.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Paging policy defines how pages are loaded and unloaded by the virtual memory system.</a:t>
            </a:r>
          </a:p>
          <a:p>
            <a:pPr lvl="1"/>
            <a:r>
              <a:rPr lang="en-GB" altLang="fr-FR" dirty="0"/>
              <a:t>Fetch policy: when a page should be loaded in primary memory</a:t>
            </a:r>
          </a:p>
          <a:p>
            <a:pPr lvl="1"/>
            <a:r>
              <a:rPr lang="en-GB" altLang="fr-FR" dirty="0"/>
              <a:t>Replacement policy: which pages should be removed from primary memory if all page frames are full</a:t>
            </a:r>
          </a:p>
          <a:p>
            <a:pPr lvl="1"/>
            <a:r>
              <a:rPr lang="en-GB" altLang="fr-FR" dirty="0"/>
              <a:t>Placement policy: where the fetched page should be loaded in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39CB-0DF0-42F1-BC49-050F02D019B3}" type="slidenum">
              <a:rPr lang="en-US" altLang="fr-FR"/>
              <a:pPr/>
              <a:t>22</a:t>
            </a:fld>
            <a:endParaRPr lang="en-US" altLang="fr-FR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Some basic terms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18648" cy="4114800"/>
          </a:xfrm>
        </p:spPr>
        <p:txBody>
          <a:bodyPr/>
          <a:lstStyle/>
          <a:p>
            <a:r>
              <a:rPr lang="en-GB" altLang="fr-FR" dirty="0"/>
              <a:t>Page reference stream:</a:t>
            </a:r>
          </a:p>
          <a:p>
            <a:pPr lvl="1"/>
            <a:r>
              <a:rPr lang="en-GB" altLang="fr-FR" dirty="0"/>
              <a:t>sequence of page numbers referenced by a process during its execution</a:t>
            </a:r>
          </a:p>
          <a:p>
            <a:r>
              <a:rPr lang="en-GB" altLang="fr-FR" dirty="0"/>
              <a:t>Virtual time:</a:t>
            </a:r>
          </a:p>
          <a:p>
            <a:pPr lvl="1"/>
            <a:r>
              <a:rPr lang="en-GB" altLang="fr-FR" dirty="0"/>
              <a:t>the index of the page in the reference stream</a:t>
            </a:r>
          </a:p>
          <a:p>
            <a:r>
              <a:rPr lang="en-GB" altLang="fr-FR" dirty="0"/>
              <a:t>Backward distance:</a:t>
            </a:r>
          </a:p>
          <a:p>
            <a:pPr lvl="1"/>
            <a:r>
              <a:rPr lang="en-GB" altLang="fr-FR" dirty="0"/>
              <a:t>for a page “r” at time “t”: distance in the reference stream from r to the last occurrence of the page in the preceding part of the reference stream (0 to ∞)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DBC-553D-4997-BF4F-C060CA7711A3}" type="slidenum">
              <a:rPr lang="en-US" altLang="fr-FR"/>
              <a:pPr/>
              <a:t>23</a:t>
            </a:fld>
            <a:endParaRPr lang="en-US" altLang="fr-FR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Fetch policy.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GB" altLang="fr-FR" dirty="0"/>
              <a:t>Demand paging (standard approach)</a:t>
            </a:r>
          </a:p>
          <a:p>
            <a:pPr lvl="1"/>
            <a:r>
              <a:rPr lang="en-GB" altLang="fr-FR" dirty="0"/>
              <a:t>page reference stream not known in advance</a:t>
            </a:r>
          </a:p>
          <a:p>
            <a:pPr lvl="1"/>
            <a:r>
              <a:rPr lang="en-US" dirty="0"/>
              <a:t>which page to load is discovered during run-time, so load “on demand” when a page fault occurs</a:t>
            </a:r>
          </a:p>
          <a:p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dirty="0"/>
              <a:t>nticipatory paging</a:t>
            </a:r>
          </a:p>
          <a:p>
            <a:pPr lvl="1"/>
            <a:r>
              <a:rPr lang="en-US" dirty="0"/>
              <a:t>after reading a page to service a page fault, read the next few pages even though they are not yet needed (a prediction using locality of reference, efficient for sequential read or “block reads”)</a:t>
            </a:r>
          </a:p>
          <a:p>
            <a:r>
              <a:rPr lang="en-US" dirty="0">
                <a:sym typeface="Wingdings" panose="05000000000000000000" pitchFamily="2" charset="2"/>
              </a:rPr>
              <a:t>Limited efficiency, best to </a:t>
            </a:r>
            <a:r>
              <a:rPr lang="en-US" dirty="0"/>
              <a:t>concentrate on replacement policies</a:t>
            </a:r>
          </a:p>
          <a:p>
            <a:pPr lvl="1"/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4151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4EBD-6C00-411E-B5A7-0E27CFD36295}" type="slidenum">
              <a:rPr lang="en-US" altLang="fr-FR"/>
              <a:pPr/>
              <a:t>24</a:t>
            </a:fld>
            <a:endParaRPr lang="en-US" altLang="fr-FR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Page replacement policies.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Static:</a:t>
            </a:r>
          </a:p>
          <a:p>
            <a:pPr lvl="1"/>
            <a:r>
              <a:rPr lang="en-GB" altLang="fr-FR" dirty="0"/>
              <a:t>Random</a:t>
            </a:r>
          </a:p>
          <a:p>
            <a:pPr lvl="1"/>
            <a:r>
              <a:rPr lang="en-GB" altLang="fr-FR" dirty="0"/>
              <a:t>First-in, first out (FIFO)</a:t>
            </a:r>
          </a:p>
          <a:p>
            <a:pPr lvl="1"/>
            <a:r>
              <a:rPr lang="en-GB" altLang="fr-FR" dirty="0"/>
              <a:t>Clock based</a:t>
            </a:r>
          </a:p>
          <a:p>
            <a:pPr lvl="1"/>
            <a:r>
              <a:rPr lang="en-GB" altLang="fr-FR" dirty="0"/>
              <a:t>Least recently used</a:t>
            </a:r>
          </a:p>
          <a:p>
            <a:pPr lvl="1"/>
            <a:r>
              <a:rPr lang="en-GB" altLang="fr-FR" dirty="0"/>
              <a:t>Least frequently used</a:t>
            </a:r>
          </a:p>
          <a:p>
            <a:r>
              <a:rPr lang="en-GB" altLang="fr-FR" dirty="0"/>
              <a:t>Dynamic:</a:t>
            </a:r>
          </a:p>
          <a:p>
            <a:pPr lvl="1"/>
            <a:r>
              <a:rPr lang="en-GB" altLang="fr-FR" dirty="0"/>
              <a:t>Working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90DE-7A3C-43D0-A39A-883FA3A6666D}" type="slidenum">
              <a:rPr lang="en-US" altLang="fr-FR"/>
              <a:pPr/>
              <a:t>25</a:t>
            </a:fld>
            <a:endParaRPr lang="en-US" altLang="fr-FR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Random.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Replaced “victim” page is chosen at random.</a:t>
            </a:r>
          </a:p>
          <a:p>
            <a:r>
              <a:rPr lang="en-GB" altLang="fr-FR" dirty="0"/>
              <a:t>No knowledge of the (past) reference stream is used</a:t>
            </a:r>
          </a:p>
          <a:p>
            <a:r>
              <a:rPr lang="en-GB" altLang="fr-FR" dirty="0"/>
              <a:t>Causes more miss than other algorithms</a:t>
            </a:r>
          </a:p>
          <a:p>
            <a:r>
              <a:rPr lang="en-GB" altLang="fr-FR" dirty="0"/>
              <a:t>Quickly abandoned by systems designers in the early 60’s.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F38-9BA2-4404-9D48-6766D6FA341B}" type="slidenum">
              <a:rPr lang="en-US" altLang="fr-FR"/>
              <a:pPr/>
              <a:t>26</a:t>
            </a:fld>
            <a:endParaRPr lang="en-US" altLang="fr-FR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First In-First out (FIFO).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733256"/>
            <a:ext cx="7772400" cy="533400"/>
          </a:xfrm>
        </p:spPr>
        <p:txBody>
          <a:bodyPr/>
          <a:lstStyle/>
          <a:p>
            <a:r>
              <a:rPr lang="en-US" altLang="fr-FR" dirty="0"/>
              <a:t>Typically: a fixed size list</a:t>
            </a:r>
          </a:p>
        </p:txBody>
      </p:sp>
      <p:sp>
        <p:nvSpPr>
          <p:cNvPr id="270340" name="Oval 4"/>
          <p:cNvSpPr>
            <a:spLocks noChangeArrowheads="1"/>
          </p:cNvSpPr>
          <p:nvPr/>
        </p:nvSpPr>
        <p:spPr bwMode="auto">
          <a:xfrm>
            <a:off x="2438400" y="2362200"/>
            <a:ext cx="3048000" cy="32766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2" name="Oval 6"/>
          <p:cNvSpPr>
            <a:spLocks noChangeArrowheads="1"/>
          </p:cNvSpPr>
          <p:nvPr/>
        </p:nvSpPr>
        <p:spPr bwMode="auto">
          <a:xfrm>
            <a:off x="2785864" y="2710408"/>
            <a:ext cx="2362200" cy="2590800"/>
          </a:xfrm>
          <a:prstGeom prst="ellipse">
            <a:avLst/>
          </a:prstGeom>
          <a:solidFill>
            <a:schemeClr val="bg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5867400" y="2590800"/>
            <a:ext cx="1524000" cy="6096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4" name="Line 8"/>
          <p:cNvSpPr>
            <a:spLocks noChangeShapeType="1"/>
          </p:cNvSpPr>
          <p:nvPr/>
        </p:nvSpPr>
        <p:spPr bwMode="auto">
          <a:xfrm flipH="1">
            <a:off x="5334000" y="28194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5943600" y="1981200"/>
            <a:ext cx="1049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Pointer </a:t>
            </a:r>
          </a:p>
        </p:txBody>
      </p:sp>
      <p:sp>
        <p:nvSpPr>
          <p:cNvPr id="270346" name="Line 10"/>
          <p:cNvSpPr>
            <a:spLocks noChangeShapeType="1"/>
          </p:cNvSpPr>
          <p:nvPr/>
        </p:nvSpPr>
        <p:spPr bwMode="auto">
          <a:xfrm flipV="1">
            <a:off x="4499992" y="2552328"/>
            <a:ext cx="762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7" name="Line 11"/>
          <p:cNvSpPr>
            <a:spLocks noChangeShapeType="1"/>
          </p:cNvSpPr>
          <p:nvPr/>
        </p:nvSpPr>
        <p:spPr bwMode="auto">
          <a:xfrm flipV="1">
            <a:off x="4800600" y="2819400"/>
            <a:ext cx="1524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8" name="Line 12"/>
          <p:cNvSpPr>
            <a:spLocks noChangeShapeType="1"/>
          </p:cNvSpPr>
          <p:nvPr/>
        </p:nvSpPr>
        <p:spPr bwMode="auto">
          <a:xfrm flipV="1">
            <a:off x="5004048" y="3124200"/>
            <a:ext cx="2286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9" name="Line 13"/>
          <p:cNvSpPr>
            <a:spLocks noChangeShapeType="1"/>
          </p:cNvSpPr>
          <p:nvPr/>
        </p:nvSpPr>
        <p:spPr bwMode="auto">
          <a:xfrm flipV="1">
            <a:off x="5105400" y="3581400"/>
            <a:ext cx="3048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51" name="Line 15"/>
          <p:cNvSpPr>
            <a:spLocks noChangeShapeType="1"/>
          </p:cNvSpPr>
          <p:nvPr/>
        </p:nvSpPr>
        <p:spPr bwMode="auto">
          <a:xfrm flipV="1">
            <a:off x="3995936" y="24384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2954338" y="1782763"/>
            <a:ext cx="156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Page entries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5943600" y="3581400"/>
            <a:ext cx="24384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At page fault time, </a:t>
            </a: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page replaced and </a:t>
            </a: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pointer incremented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F38-9BA2-4404-9D48-6766D6FA341B}" type="slidenum">
              <a:rPr lang="en-US" altLang="fr-FR"/>
              <a:pPr/>
              <a:t>27</a:t>
            </a:fld>
            <a:endParaRPr lang="en-US" altLang="fr-FR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Clock based = Not recently used (NRU).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7772400" cy="533400"/>
          </a:xfrm>
        </p:spPr>
        <p:txBody>
          <a:bodyPr/>
          <a:lstStyle/>
          <a:p>
            <a:endParaRPr lang="en-US" altLang="fr-FR"/>
          </a:p>
        </p:txBody>
      </p:sp>
      <p:sp>
        <p:nvSpPr>
          <p:cNvPr id="270340" name="Oval 4"/>
          <p:cNvSpPr>
            <a:spLocks noChangeArrowheads="1"/>
          </p:cNvSpPr>
          <p:nvPr/>
        </p:nvSpPr>
        <p:spPr bwMode="auto">
          <a:xfrm>
            <a:off x="2438400" y="3233936"/>
            <a:ext cx="3048000" cy="32766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2" name="Oval 6"/>
          <p:cNvSpPr>
            <a:spLocks noChangeArrowheads="1"/>
          </p:cNvSpPr>
          <p:nvPr/>
        </p:nvSpPr>
        <p:spPr bwMode="auto">
          <a:xfrm>
            <a:off x="2785864" y="3582144"/>
            <a:ext cx="2362200" cy="2590800"/>
          </a:xfrm>
          <a:prstGeom prst="ellipse">
            <a:avLst/>
          </a:prstGeom>
          <a:solidFill>
            <a:schemeClr val="bg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5867400" y="3462536"/>
            <a:ext cx="1524000" cy="6096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4" name="Line 8"/>
          <p:cNvSpPr>
            <a:spLocks noChangeShapeType="1"/>
          </p:cNvSpPr>
          <p:nvPr/>
        </p:nvSpPr>
        <p:spPr bwMode="auto">
          <a:xfrm flipH="1">
            <a:off x="5334000" y="3691136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5271798" y="3133402"/>
            <a:ext cx="1049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Pointer </a:t>
            </a:r>
          </a:p>
        </p:txBody>
      </p:sp>
      <p:sp>
        <p:nvSpPr>
          <p:cNvPr id="270346" name="Line 10"/>
          <p:cNvSpPr>
            <a:spLocks noChangeShapeType="1"/>
          </p:cNvSpPr>
          <p:nvPr/>
        </p:nvSpPr>
        <p:spPr bwMode="auto">
          <a:xfrm flipV="1">
            <a:off x="4499992" y="3424064"/>
            <a:ext cx="762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7" name="Line 11"/>
          <p:cNvSpPr>
            <a:spLocks noChangeShapeType="1"/>
          </p:cNvSpPr>
          <p:nvPr/>
        </p:nvSpPr>
        <p:spPr bwMode="auto">
          <a:xfrm flipV="1">
            <a:off x="4800600" y="3691136"/>
            <a:ext cx="1524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8" name="Line 12"/>
          <p:cNvSpPr>
            <a:spLocks noChangeShapeType="1"/>
          </p:cNvSpPr>
          <p:nvPr/>
        </p:nvSpPr>
        <p:spPr bwMode="auto">
          <a:xfrm flipV="1">
            <a:off x="5004048" y="3995936"/>
            <a:ext cx="2286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49" name="Line 13"/>
          <p:cNvSpPr>
            <a:spLocks noChangeShapeType="1"/>
          </p:cNvSpPr>
          <p:nvPr/>
        </p:nvSpPr>
        <p:spPr bwMode="auto">
          <a:xfrm flipV="1">
            <a:off x="5105400" y="4453136"/>
            <a:ext cx="3048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51" name="Line 15"/>
          <p:cNvSpPr>
            <a:spLocks noChangeShapeType="1"/>
          </p:cNvSpPr>
          <p:nvPr/>
        </p:nvSpPr>
        <p:spPr bwMode="auto">
          <a:xfrm flipV="1">
            <a:off x="3995936" y="3310136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1475656" y="3104133"/>
            <a:ext cx="156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Page entries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5951121" y="4139208"/>
            <a:ext cx="2941359" cy="21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At page fault time: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“1” bit reset to “0”, </a:t>
            </a:r>
            <a:b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&amp; entry skipped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“0” bit entry replaced</a:t>
            </a:r>
            <a:b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and set to “1”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pointer incremented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99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fr-FR" dirty="0"/>
              <a:t>Same principle as FIFO: pointer incremented but page skipped if recently referenced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V="1">
            <a:off x="2671564" y="5562600"/>
            <a:ext cx="2286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V="1">
            <a:off x="2519164" y="5186908"/>
            <a:ext cx="3048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31" name="Rectangle 30"/>
          <p:cNvSpPr/>
          <p:nvPr/>
        </p:nvSpPr>
        <p:spPr bwMode="auto">
          <a:xfrm>
            <a:off x="4132213" y="3652663"/>
            <a:ext cx="181843" cy="241607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kumimoji="1" lang="fr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EEA67"/>
                </a:highlight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973566" y="4658141"/>
            <a:ext cx="181843" cy="241607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kumimoji="1" lang="fr-B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EEA67"/>
                </a:highlight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513213" y="3830529"/>
            <a:ext cx="181843" cy="241607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kumimoji="1" lang="fr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EEA67"/>
                </a:highlight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894213" y="4267513"/>
            <a:ext cx="181843" cy="241607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kumimoji="1" lang="fr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EEA67"/>
                </a:highlight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731646" y="4010463"/>
            <a:ext cx="181843" cy="241607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kumimoji="1" lang="fr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EEA67"/>
                </a:highlight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857500" y="5186908"/>
            <a:ext cx="181843" cy="241607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kumimoji="1" lang="fr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EEA67"/>
                </a:highlight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862078" y="5338654"/>
            <a:ext cx="181843" cy="241607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kumimoji="1" lang="fr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EEA67"/>
                </a:highlight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211804" y="5870002"/>
            <a:ext cx="181843" cy="241607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kumimoji="1" lang="fr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EEA67"/>
                </a:highlight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5143205" y="4902232"/>
            <a:ext cx="292891" cy="3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5084517" y="5285178"/>
            <a:ext cx="325683" cy="12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4936681" y="5633386"/>
            <a:ext cx="295967" cy="2082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45" name="Rectangle 44"/>
          <p:cNvSpPr/>
          <p:nvPr/>
        </p:nvSpPr>
        <p:spPr bwMode="auto">
          <a:xfrm>
            <a:off x="4985134" y="4987593"/>
            <a:ext cx="181843" cy="241607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kumimoji="1" lang="fr-B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EEA67"/>
                </a:highlight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659823" y="5605043"/>
            <a:ext cx="181843" cy="241607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kumimoji="1" lang="fr-B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EEA67"/>
                </a:highlight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371600" y="5338654"/>
            <a:ext cx="626390" cy="523928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r>
              <a:rPr lang="fr-BE" dirty="0"/>
              <a:t>Hit</a:t>
            </a:r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V="1">
            <a:off x="1997990" y="5306515"/>
            <a:ext cx="840597" cy="298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51" name="Rectangle 50"/>
          <p:cNvSpPr/>
          <p:nvPr/>
        </p:nvSpPr>
        <p:spPr bwMode="auto">
          <a:xfrm>
            <a:off x="5417441" y="4103732"/>
            <a:ext cx="181843" cy="241607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kumimoji="1" lang="fr-B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EEA67"/>
                </a:highlight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495056" y="4538642"/>
            <a:ext cx="181843" cy="241607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r>
              <a:rPr kumimoji="1" lang="fr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3EEA67"/>
                </a:highlight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4" name="Connecteur droit avec flèche 3"/>
          <p:cNvCxnSpPr/>
          <p:nvPr/>
        </p:nvCxnSpPr>
        <p:spPr bwMode="auto">
          <a:xfrm flipH="1">
            <a:off x="5334000" y="3830529"/>
            <a:ext cx="1219200" cy="827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" name="Flèche : courbe vers la gauche 52"/>
          <p:cNvSpPr/>
          <p:nvPr/>
        </p:nvSpPr>
        <p:spPr bwMode="auto">
          <a:xfrm>
            <a:off x="5599284" y="3830529"/>
            <a:ext cx="268116" cy="1157064"/>
          </a:xfrm>
          <a:prstGeom prst="curvedLeftArrow">
            <a:avLst/>
          </a:prstGeom>
          <a:noFill/>
          <a:ln w="12700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fr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H="1" flipV="1">
            <a:off x="5493639" y="4935106"/>
            <a:ext cx="457481" cy="661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449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0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0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0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0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DFD9-6B57-4CC6-8CA8-F3E3613C875B}" type="slidenum">
              <a:rPr lang="en-US" altLang="fr-FR"/>
              <a:pPr/>
              <a:t>28</a:t>
            </a:fld>
            <a:endParaRPr lang="en-US" altLang="fr-FR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Least recently used (LRU).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GB" altLang="fr-FR" dirty="0"/>
              <a:t>Designed to take advantage of normal program behaviour:</a:t>
            </a:r>
          </a:p>
          <a:p>
            <a:pPr lvl="1"/>
            <a:r>
              <a:rPr lang="en-GB" altLang="fr-FR" dirty="0"/>
              <a:t>spatial and temporal locality of reference</a:t>
            </a:r>
          </a:p>
          <a:p>
            <a:pPr lvl="1"/>
            <a:r>
              <a:rPr lang="en-GB" altLang="fr-FR" dirty="0"/>
              <a:t>a referenced page is likely to be referenced soon</a:t>
            </a:r>
          </a:p>
          <a:p>
            <a:r>
              <a:rPr lang="en-GB" altLang="fr-FR" dirty="0"/>
              <a:t>Requires to maintain an access chronogram</a:t>
            </a:r>
          </a:p>
          <a:p>
            <a:pPr lvl="1"/>
            <a:r>
              <a:rPr lang="en-GB" altLang="fr-FR" dirty="0"/>
              <a:t>timestamp per page, updated at each reference</a:t>
            </a:r>
          </a:p>
          <a:p>
            <a:pPr lvl="1"/>
            <a:r>
              <a:rPr lang="en-GB" altLang="fr-FR" dirty="0"/>
              <a:t>or a backward distance (stack implementation)</a:t>
            </a:r>
          </a:p>
          <a:p>
            <a:pPr>
              <a:lnSpc>
                <a:spcPct val="90000"/>
              </a:lnSpc>
            </a:pPr>
            <a:endParaRPr lang="en-GB" altLang="fr-FR" dirty="0"/>
          </a:p>
          <a:p>
            <a:endParaRPr lang="en-GB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51B1-02FF-43B9-BB05-F84801B336DC}" type="slidenum">
              <a:rPr lang="en-US" altLang="fr-FR"/>
              <a:pPr/>
              <a:t>29</a:t>
            </a:fld>
            <a:endParaRPr lang="en-US" altLang="fr-FR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Least (or Not) frequently used (LFU/NFU)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1200"/>
            <a:ext cx="8134672" cy="4114800"/>
          </a:xfrm>
        </p:spPr>
        <p:txBody>
          <a:bodyPr/>
          <a:lstStyle/>
          <a:p>
            <a:r>
              <a:rPr lang="en-GB" altLang="fr-FR" dirty="0"/>
              <a:t>Approximation based on periodic scan and reset of reference bit maintained by the hardware </a:t>
            </a:r>
          </a:p>
          <a:p>
            <a:r>
              <a:rPr lang="en-GB" altLang="fr-FR" dirty="0"/>
              <a:t>Page replaced if was not used often in the past.</a:t>
            </a:r>
          </a:p>
          <a:p>
            <a:r>
              <a:rPr lang="en-GB" altLang="fr-FR" dirty="0"/>
              <a:t>Reacts slowly to change in locality:</a:t>
            </a:r>
          </a:p>
          <a:p>
            <a:pPr lvl="1"/>
            <a:r>
              <a:rPr lang="en-GB" altLang="fr-FR" dirty="0"/>
              <a:t>if set of pages changes, page in the new locality will have a use count lower than the older one.</a:t>
            </a:r>
          </a:p>
          <a:p>
            <a:r>
              <a:rPr lang="en-GB" altLang="fr-FR" dirty="0">
                <a:sym typeface="Wingdings" panose="05000000000000000000" pitchFamily="2" charset="2"/>
              </a:rPr>
              <a:t> some aging mechanism required</a:t>
            </a:r>
            <a:endParaRPr lang="en-GB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Page table and DAT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pages are </a:t>
            </a:r>
            <a:r>
              <a:rPr lang="fr-BE" dirty="0" err="1"/>
              <a:t>kept</a:t>
            </a:r>
            <a:r>
              <a:rPr lang="fr-BE" dirty="0"/>
              <a:t> in cache and RAM, </a:t>
            </a:r>
            <a:r>
              <a:rPr lang="fr-BE" dirty="0" err="1"/>
              <a:t>others</a:t>
            </a:r>
            <a:r>
              <a:rPr lang="fr-BE" dirty="0"/>
              <a:t> are on </a:t>
            </a:r>
            <a:r>
              <a:rPr lang="fr-BE" dirty="0" err="1"/>
              <a:t>slower</a:t>
            </a:r>
            <a:r>
              <a:rPr lang="fr-BE" dirty="0"/>
              <a:t> </a:t>
            </a:r>
            <a:r>
              <a:rPr lang="fr-BE" dirty="0" err="1"/>
              <a:t>devices</a:t>
            </a:r>
            <a:r>
              <a:rPr lang="fr-BE" dirty="0"/>
              <a:t> (</a:t>
            </a:r>
            <a:r>
              <a:rPr lang="fr-BE" dirty="0" err="1"/>
              <a:t>mainly</a:t>
            </a:r>
            <a:r>
              <a:rPr lang="fr-BE" dirty="0"/>
              <a:t> </a:t>
            </a:r>
            <a:r>
              <a:rPr lang="fr-BE" dirty="0" err="1"/>
              <a:t>disks</a:t>
            </a:r>
            <a:r>
              <a:rPr lang="fr-BE" dirty="0"/>
              <a:t>)</a:t>
            </a:r>
          </a:p>
          <a:p>
            <a:pPr marL="457200" lvl="1" indent="0">
              <a:buNone/>
            </a:pPr>
            <a:r>
              <a:rPr lang="fr-BE" dirty="0">
                <a:sym typeface="Wingdings" panose="05000000000000000000" pitchFamily="2" charset="2"/>
              </a:rPr>
              <a:t> </a:t>
            </a:r>
            <a:r>
              <a:rPr lang="fr-BE" dirty="0" err="1">
                <a:sym typeface="Wingdings" panose="05000000000000000000" pitchFamily="2" charset="2"/>
              </a:rPr>
              <a:t>need</a:t>
            </a:r>
            <a:r>
              <a:rPr lang="fr-BE" dirty="0">
                <a:sym typeface="Wingdings" panose="05000000000000000000" pitchFamily="2" charset="2"/>
              </a:rPr>
              <a:t> of a « page table »</a:t>
            </a:r>
          </a:p>
          <a:p>
            <a:pPr marL="457200" lvl="1" indent="0">
              <a:buNone/>
            </a:pPr>
            <a:r>
              <a:rPr lang="fr-BE" dirty="0">
                <a:sym typeface="Wingdings" panose="05000000000000000000" pitchFamily="2" charset="2"/>
              </a:rPr>
              <a:t>	+ a translation </a:t>
            </a:r>
            <a:r>
              <a:rPr lang="fr-BE" dirty="0" err="1">
                <a:sym typeface="Wingdings" panose="05000000000000000000" pitchFamily="2" charset="2"/>
              </a:rPr>
              <a:t>mechanism</a:t>
            </a:r>
            <a:r>
              <a:rPr lang="fr-BE" dirty="0">
                <a:sym typeface="Wingdings" panose="05000000000000000000" pitchFamily="2" charset="2"/>
              </a:rPr>
              <a:t> to </a:t>
            </a:r>
            <a:r>
              <a:rPr lang="fr-BE" dirty="0" err="1">
                <a:sym typeface="Wingdings" panose="05000000000000000000" pitchFamily="2" charset="2"/>
              </a:rPr>
              <a:t>locate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where</a:t>
            </a:r>
            <a:r>
              <a:rPr lang="fr-BE" dirty="0">
                <a:sym typeface="Wingdings" panose="05000000000000000000" pitchFamily="2" charset="2"/>
              </a:rPr>
              <a:t> a 	« </a:t>
            </a:r>
            <a:r>
              <a:rPr lang="fr-BE" dirty="0" err="1">
                <a:sym typeface="Wingdings" panose="05000000000000000000" pitchFamily="2" charset="2"/>
              </a:rPr>
              <a:t>virtual</a:t>
            </a:r>
            <a:r>
              <a:rPr lang="fr-BE" dirty="0">
                <a:sym typeface="Wingdings" panose="05000000000000000000" pitchFamily="2" charset="2"/>
              </a:rPr>
              <a:t> </a:t>
            </a:r>
            <a:r>
              <a:rPr lang="fr-BE" dirty="0" err="1">
                <a:sym typeface="Wingdings" panose="05000000000000000000" pitchFamily="2" charset="2"/>
              </a:rPr>
              <a:t>address</a:t>
            </a:r>
            <a:r>
              <a:rPr lang="fr-BE" dirty="0">
                <a:sym typeface="Wingdings" panose="05000000000000000000" pitchFamily="2" charset="2"/>
              </a:rPr>
              <a:t> » </a:t>
            </a:r>
            <a:r>
              <a:rPr lang="fr-BE" dirty="0" err="1">
                <a:sym typeface="Wingdings" panose="05000000000000000000" pitchFamily="2" charset="2"/>
              </a:rPr>
              <a:t>is</a:t>
            </a:r>
            <a:r>
              <a:rPr lang="fr-BE" dirty="0">
                <a:sym typeface="Wingdings" panose="05000000000000000000" pitchFamily="2" charset="2"/>
              </a:rPr>
              <a:t> « </a:t>
            </a:r>
            <a:r>
              <a:rPr lang="fr-BE" dirty="0" err="1">
                <a:sym typeface="Wingdings" panose="05000000000000000000" pitchFamily="2" charset="2"/>
              </a:rPr>
              <a:t>physically</a:t>
            </a:r>
            <a:r>
              <a:rPr lang="fr-BE" dirty="0">
                <a:sym typeface="Wingdings" panose="05000000000000000000" pitchFamily="2" charset="2"/>
              </a:rPr>
              <a:t> » </a:t>
            </a:r>
            <a:r>
              <a:rPr lang="fr-BE" dirty="0" err="1">
                <a:sym typeface="Wingdings" panose="05000000000000000000" pitchFamily="2" charset="2"/>
              </a:rPr>
              <a:t>stored</a:t>
            </a:r>
            <a:endParaRPr lang="fr-B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fr-BE" dirty="0">
                <a:sym typeface="Wingdings" panose="05000000000000000000" pitchFamily="2" charset="2"/>
              </a:rPr>
              <a:t> translation </a:t>
            </a:r>
            <a:r>
              <a:rPr lang="fr-BE" dirty="0" err="1">
                <a:sym typeface="Wingdings" panose="05000000000000000000" pitchFamily="2" charset="2"/>
              </a:rPr>
              <a:t>done</a:t>
            </a:r>
            <a:r>
              <a:rPr lang="fr-BE" dirty="0">
                <a:sym typeface="Wingdings" panose="05000000000000000000" pitchFamily="2" charset="2"/>
              </a:rPr>
              <a:t> by the MMU, and </a:t>
            </a:r>
            <a:r>
              <a:rPr lang="fr-BE" dirty="0" err="1">
                <a:sym typeface="Wingdings" panose="05000000000000000000" pitchFamily="2" charset="2"/>
              </a:rPr>
              <a:t>called</a:t>
            </a:r>
            <a:r>
              <a:rPr lang="fr-BE" dirty="0">
                <a:sym typeface="Wingdings" panose="05000000000000000000" pitchFamily="2" charset="2"/>
              </a:rPr>
              <a:t> 	« </a:t>
            </a:r>
            <a:r>
              <a:rPr lang="fr-BE" dirty="0" err="1">
                <a:sym typeface="Wingdings" panose="05000000000000000000" pitchFamily="2" charset="2"/>
              </a:rPr>
              <a:t>Dynamic</a:t>
            </a:r>
            <a:r>
              <a:rPr lang="fr-BE" dirty="0">
                <a:sym typeface="Wingdings" panose="05000000000000000000" pitchFamily="2" charset="2"/>
              </a:rPr>
              <a:t> </a:t>
            </a:r>
            <a:r>
              <a:rPr lang="fr-BE" dirty="0" err="1">
                <a:sym typeface="Wingdings" panose="05000000000000000000" pitchFamily="2" charset="2"/>
              </a:rPr>
              <a:t>Address</a:t>
            </a:r>
            <a:r>
              <a:rPr lang="fr-BE" dirty="0">
                <a:sym typeface="Wingdings" panose="05000000000000000000" pitchFamily="2" charset="2"/>
              </a:rPr>
              <a:t> Translation » (DAT)</a:t>
            </a:r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3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481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BA55-5FE2-478E-848A-9D822A4D4BD2}" type="slidenum">
              <a:rPr lang="en-US" altLang="fr-FR"/>
              <a:pPr/>
              <a:t>30</a:t>
            </a:fld>
            <a:endParaRPr lang="en-US" altLang="fr-FR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Working set algorithm.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Uses current memory requirements (pages referenced in the past “T” interval) to determine the number of frames to allocate to the process.	</a:t>
            </a:r>
          </a:p>
          <a:p>
            <a:r>
              <a:rPr lang="en-GB" altLang="fr-FR" dirty="0"/>
              <a:t>A page is unloaded if it was not referenced in the past “T” interval</a:t>
            </a:r>
          </a:p>
          <a:p>
            <a:r>
              <a:rPr lang="en-GB" altLang="fr-FR" dirty="0"/>
              <a:t>Intuitively, the working set corresponds to the set of pages in a process locality.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BE0D-E463-45A4-9B6A-99195D3FD26E}" type="slidenum">
              <a:rPr lang="en-US" altLang="fr-FR"/>
              <a:pPr/>
              <a:t>31</a:t>
            </a:fld>
            <a:endParaRPr lang="en-US" altLang="fr-FR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Working set algorithm.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909" y="1822627"/>
            <a:ext cx="1269091" cy="45720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/>
              </a:rPr>
              <a:t>w(</a:t>
            </a:r>
            <a:r>
              <a:rPr lang="fr-FR" dirty="0" err="1">
                <a:effectLst/>
              </a:rPr>
              <a:t>T,t</a:t>
            </a:r>
            <a:r>
              <a:rPr lang="fr-FR" dirty="0">
                <a:effectLst/>
              </a:rPr>
              <a:t>)</a:t>
            </a:r>
            <a:endParaRPr lang="en-US" altLang="fr-FR" dirty="0"/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1524000" y="50292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4876800" y="5257800"/>
            <a:ext cx="2798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Virtual processing Time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2057400" y="2708920"/>
            <a:ext cx="4800600" cy="2286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 A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2667000" y="3140968"/>
            <a:ext cx="2895600" cy="5334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 B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1828800" y="4293096"/>
            <a:ext cx="1519064" cy="3048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 D</a:t>
            </a:r>
          </a:p>
        </p:txBody>
      </p:sp>
      <p:sp>
        <p:nvSpPr>
          <p:cNvPr id="275466" name="Line 10"/>
          <p:cNvSpPr>
            <a:spLocks noChangeShapeType="1"/>
          </p:cNvSpPr>
          <p:nvPr/>
        </p:nvSpPr>
        <p:spPr bwMode="auto">
          <a:xfrm>
            <a:off x="3200400" y="25146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5468" name="Line 12"/>
          <p:cNvSpPr>
            <a:spLocks noChangeShapeType="1"/>
          </p:cNvSpPr>
          <p:nvPr/>
        </p:nvSpPr>
        <p:spPr bwMode="auto">
          <a:xfrm flipV="1">
            <a:off x="1524000" y="243840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5469" name="Line 13"/>
          <p:cNvSpPr>
            <a:spLocks noChangeShapeType="1"/>
          </p:cNvSpPr>
          <p:nvPr/>
        </p:nvSpPr>
        <p:spPr bwMode="auto">
          <a:xfrm>
            <a:off x="4267200" y="25146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3276600" y="5181600"/>
            <a:ext cx="107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Window</a:t>
            </a:r>
          </a:p>
        </p:txBody>
      </p:sp>
      <p:sp>
        <p:nvSpPr>
          <p:cNvPr id="275471" name="Text Box 15"/>
          <p:cNvSpPr txBox="1">
            <a:spLocks noChangeArrowheads="1"/>
          </p:cNvSpPr>
          <p:nvPr/>
        </p:nvSpPr>
        <p:spPr bwMode="auto">
          <a:xfrm>
            <a:off x="381000" y="2819400"/>
            <a:ext cx="919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Pages </a:t>
            </a: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3048000" y="1828800"/>
            <a:ext cx="1477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Pages in</a:t>
            </a: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working set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130778" y="4992510"/>
            <a:ext cx="299658" cy="37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fr-FR" sz="2000" dirty="0">
                <a:effectLst/>
              </a:rPr>
              <a:t>t</a:t>
            </a:r>
            <a:endParaRPr lang="en-US" altLang="fr-FR" sz="20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083834" y="5473346"/>
            <a:ext cx="126909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fr-FR" altLang="fr-FR" sz="2000" dirty="0">
                <a:effectLst/>
                <a:sym typeface="Wingdings" panose="05000000000000000000" pitchFamily="2" charset="2"/>
              </a:rPr>
              <a:t>   T  </a:t>
            </a:r>
            <a:endParaRPr lang="en-US" altLang="fr-FR" sz="2000" dirty="0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828800" y="3834872"/>
            <a:ext cx="3048000" cy="3048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 C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347864" y="4343400"/>
            <a:ext cx="2952328" cy="14587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End or sleep or wait …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814762" y="4719097"/>
            <a:ext cx="3048000" cy="222071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 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Working</a:t>
            </a:r>
            <a:r>
              <a:rPr lang="fr-BE" dirty="0"/>
              <a:t> Set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580" y="444634"/>
            <a:ext cx="6110892" cy="5651366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32</a:t>
            </a:fld>
            <a:endParaRPr lang="en-US" altLang="fr-FR"/>
          </a:p>
        </p:txBody>
      </p:sp>
      <p:sp>
        <p:nvSpPr>
          <p:cNvPr id="7" name="ZoneTexte 6"/>
          <p:cNvSpPr txBox="1"/>
          <p:nvPr/>
        </p:nvSpPr>
        <p:spPr>
          <a:xfrm>
            <a:off x="228600" y="1844824"/>
            <a:ext cx="2255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BE" dirty="0"/>
              <a:t>Evolution of the </a:t>
            </a:r>
            <a:r>
              <a:rPr lang="fr-BE" dirty="0" err="1"/>
              <a:t>Working</a:t>
            </a:r>
            <a:r>
              <a:rPr lang="fr-BE" dirty="0"/>
              <a:t> set, </a:t>
            </a:r>
            <a:r>
              <a:rPr lang="fr-BE" dirty="0" err="1"/>
              <a:t>depending</a:t>
            </a:r>
            <a:r>
              <a:rPr lang="fr-BE" dirty="0"/>
              <a:t> on the </a:t>
            </a:r>
            <a:r>
              <a:rPr lang="fr-BE" dirty="0" err="1"/>
              <a:t>Window</a:t>
            </a:r>
            <a:r>
              <a:rPr lang="fr-BE" dirty="0"/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1255167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098C-8722-4397-B928-E8223C1EF816}" type="slidenum">
              <a:rPr lang="en-US" altLang="fr-FR"/>
              <a:pPr/>
              <a:t>33</a:t>
            </a:fld>
            <a:endParaRPr lang="en-US" altLang="fr-FR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 err="1"/>
              <a:t>Belady’s</a:t>
            </a:r>
            <a:r>
              <a:rPr lang="en-GB" altLang="fr-FR" dirty="0"/>
              <a:t> optimal algorithm (OPT).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Perfect knowledge of the page reference stream = anticipate the future!</a:t>
            </a:r>
          </a:p>
          <a:p>
            <a:r>
              <a:rPr lang="en-GB" altLang="fr-FR" dirty="0"/>
              <a:t>Always results in least possible page faults </a:t>
            </a:r>
          </a:p>
          <a:p>
            <a:r>
              <a:rPr lang="en-GB" altLang="fr-FR" dirty="0"/>
              <a:t>Replace the page with maximal forward distance (the latest from now on)</a:t>
            </a:r>
          </a:p>
          <a:p>
            <a:r>
              <a:rPr lang="en-GB" altLang="fr-FR" dirty="0"/>
              <a:t>Not realis	able, theoretical behaviour is used to compare the performance of a realisable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Algorithms</a:t>
            </a:r>
            <a:r>
              <a:rPr lang="fr-BE" dirty="0"/>
              <a:t> </a:t>
            </a:r>
            <a:r>
              <a:rPr lang="fr-BE" dirty="0" err="1"/>
              <a:t>efficiency</a:t>
            </a:r>
            <a:endParaRPr lang="fr-BE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266950"/>
            <a:ext cx="6115050" cy="3543300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34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76686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899C-B296-415F-A93D-8C8012AE8ABA}" type="slidenum">
              <a:rPr lang="en-US" altLang="fr-FR"/>
              <a:pPr/>
              <a:t>35</a:t>
            </a:fld>
            <a:endParaRPr lang="en-US" altLang="fr-FR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Stack algorithm.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Inclusion property:</a:t>
            </a:r>
          </a:p>
          <a:p>
            <a:pPr lvl="1"/>
            <a:r>
              <a:rPr lang="en-GB" altLang="fr-FR" dirty="0"/>
              <a:t>set of pages loaded with a memory allocation of m frames is always a subset of the set of pages loaded with a memory allocation of m+1 frames.</a:t>
            </a:r>
          </a:p>
          <a:p>
            <a:r>
              <a:rPr lang="en-GB" altLang="fr-FR" dirty="0"/>
              <a:t>Algorithms that satisfy the inclusion property are:</a:t>
            </a:r>
          </a:p>
          <a:p>
            <a:pPr lvl="1"/>
            <a:r>
              <a:rPr lang="en-GB" altLang="fr-FR" dirty="0"/>
              <a:t>not subject to </a:t>
            </a:r>
            <a:r>
              <a:rPr lang="en-GB" altLang="fr-FR" dirty="0" err="1"/>
              <a:t>Belady’s</a:t>
            </a:r>
            <a:r>
              <a:rPr lang="en-GB" altLang="fr-FR" dirty="0"/>
              <a:t> anomaly </a:t>
            </a:r>
          </a:p>
          <a:p>
            <a:pPr lvl="1"/>
            <a:r>
              <a:rPr lang="en-GB" altLang="fr-FR" dirty="0"/>
              <a:t>called “Stack algorithms”</a:t>
            </a:r>
          </a:p>
        </p:txBody>
      </p:sp>
    </p:spTree>
    <p:extLst>
      <p:ext uri="{BB962C8B-B14F-4D97-AF65-F5344CB8AC3E}">
        <p14:creationId xmlns:p14="http://schemas.microsoft.com/office/powerpoint/2010/main" val="215476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7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29FE-915D-4FFD-B62E-AA12143C476D}" type="slidenum">
              <a:rPr lang="en-US" altLang="fr-FR"/>
              <a:pPr/>
              <a:t>36</a:t>
            </a:fld>
            <a:endParaRPr lang="en-US" altLang="fr-FR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Belady’s anomaly.</a:t>
            </a:r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endParaRPr lang="en-US" altLang="fr-FR"/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13716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18288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18288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22860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40" name="Rectangle 12"/>
          <p:cNvSpPr>
            <a:spLocks noChangeArrowheads="1"/>
          </p:cNvSpPr>
          <p:nvPr/>
        </p:nvSpPr>
        <p:spPr bwMode="auto">
          <a:xfrm>
            <a:off x="22860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22860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8542" name="Rectangle 14"/>
          <p:cNvSpPr>
            <a:spLocks noChangeArrowheads="1"/>
          </p:cNvSpPr>
          <p:nvPr/>
        </p:nvSpPr>
        <p:spPr bwMode="auto">
          <a:xfrm>
            <a:off x="27432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2743200" y="39624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44" name="Rectangle 16"/>
          <p:cNvSpPr>
            <a:spLocks noChangeArrowheads="1"/>
          </p:cNvSpPr>
          <p:nvPr/>
        </p:nvSpPr>
        <p:spPr bwMode="auto">
          <a:xfrm>
            <a:off x="27432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8545" name="Rectangle 17"/>
          <p:cNvSpPr>
            <a:spLocks noChangeArrowheads="1"/>
          </p:cNvSpPr>
          <p:nvPr/>
        </p:nvSpPr>
        <p:spPr bwMode="auto">
          <a:xfrm>
            <a:off x="27432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8546" name="Rectangle 18"/>
          <p:cNvSpPr>
            <a:spLocks noChangeArrowheads="1"/>
          </p:cNvSpPr>
          <p:nvPr/>
        </p:nvSpPr>
        <p:spPr bwMode="auto">
          <a:xfrm>
            <a:off x="3200400" y="39624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47" name="Rectangle 19"/>
          <p:cNvSpPr>
            <a:spLocks noChangeArrowheads="1"/>
          </p:cNvSpPr>
          <p:nvPr/>
        </p:nvSpPr>
        <p:spPr bwMode="auto">
          <a:xfrm>
            <a:off x="32004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8548" name="Rectangle 20"/>
          <p:cNvSpPr>
            <a:spLocks noChangeArrowheads="1"/>
          </p:cNvSpPr>
          <p:nvPr/>
        </p:nvSpPr>
        <p:spPr bwMode="auto">
          <a:xfrm>
            <a:off x="32004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8552" name="Rectangle 24"/>
          <p:cNvSpPr>
            <a:spLocks noChangeArrowheads="1"/>
          </p:cNvSpPr>
          <p:nvPr/>
        </p:nvSpPr>
        <p:spPr bwMode="auto">
          <a:xfrm>
            <a:off x="32004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53" name="Rectangle 25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54" name="Rectangle 26"/>
          <p:cNvSpPr>
            <a:spLocks noChangeArrowheads="1"/>
          </p:cNvSpPr>
          <p:nvPr/>
        </p:nvSpPr>
        <p:spPr bwMode="auto">
          <a:xfrm>
            <a:off x="3657600" y="39624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8555" name="Rectangle 27"/>
          <p:cNvSpPr>
            <a:spLocks noChangeArrowheads="1"/>
          </p:cNvSpPr>
          <p:nvPr/>
        </p:nvSpPr>
        <p:spPr bwMode="auto">
          <a:xfrm>
            <a:off x="36576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8556" name="Rectangle 28"/>
          <p:cNvSpPr>
            <a:spLocks noChangeArrowheads="1"/>
          </p:cNvSpPr>
          <p:nvPr/>
        </p:nvSpPr>
        <p:spPr bwMode="auto">
          <a:xfrm>
            <a:off x="36576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57" name="Rectangle 29"/>
          <p:cNvSpPr>
            <a:spLocks noChangeArrowheads="1"/>
          </p:cNvSpPr>
          <p:nvPr/>
        </p:nvSpPr>
        <p:spPr bwMode="auto">
          <a:xfrm>
            <a:off x="41148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58" name="Rectangle 30"/>
          <p:cNvSpPr>
            <a:spLocks noChangeArrowheads="1"/>
          </p:cNvSpPr>
          <p:nvPr/>
        </p:nvSpPr>
        <p:spPr bwMode="auto">
          <a:xfrm>
            <a:off x="4114800" y="44196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8559" name="Rectangle 31"/>
          <p:cNvSpPr>
            <a:spLocks noChangeArrowheads="1"/>
          </p:cNvSpPr>
          <p:nvPr/>
        </p:nvSpPr>
        <p:spPr bwMode="auto">
          <a:xfrm>
            <a:off x="4114800" y="39624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8560" name="Rectangle 32"/>
          <p:cNvSpPr>
            <a:spLocks noChangeArrowheads="1"/>
          </p:cNvSpPr>
          <p:nvPr/>
        </p:nvSpPr>
        <p:spPr bwMode="auto">
          <a:xfrm>
            <a:off x="41148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61" name="Rectangle 33"/>
          <p:cNvSpPr>
            <a:spLocks noChangeArrowheads="1"/>
          </p:cNvSpPr>
          <p:nvPr/>
        </p:nvSpPr>
        <p:spPr bwMode="auto">
          <a:xfrm>
            <a:off x="41148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8562" name="Rectangle 34"/>
          <p:cNvSpPr>
            <a:spLocks noChangeArrowheads="1"/>
          </p:cNvSpPr>
          <p:nvPr/>
        </p:nvSpPr>
        <p:spPr bwMode="auto">
          <a:xfrm>
            <a:off x="45720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63" name="Rectangle 35"/>
          <p:cNvSpPr>
            <a:spLocks noChangeArrowheads="1"/>
          </p:cNvSpPr>
          <p:nvPr/>
        </p:nvSpPr>
        <p:spPr bwMode="auto">
          <a:xfrm>
            <a:off x="4572000" y="44196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8564" name="Rectangle 36"/>
          <p:cNvSpPr>
            <a:spLocks noChangeArrowheads="1"/>
          </p:cNvSpPr>
          <p:nvPr/>
        </p:nvSpPr>
        <p:spPr bwMode="auto">
          <a:xfrm>
            <a:off x="4572000" y="39624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8565" name="Rectangle 37"/>
          <p:cNvSpPr>
            <a:spLocks noChangeArrowheads="1"/>
          </p:cNvSpPr>
          <p:nvPr/>
        </p:nvSpPr>
        <p:spPr bwMode="auto">
          <a:xfrm>
            <a:off x="45720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66" name="Rectangle 38"/>
          <p:cNvSpPr>
            <a:spLocks noChangeArrowheads="1"/>
          </p:cNvSpPr>
          <p:nvPr/>
        </p:nvSpPr>
        <p:spPr bwMode="auto">
          <a:xfrm>
            <a:off x="45720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8567" name="Rectangle 39"/>
          <p:cNvSpPr>
            <a:spLocks noChangeArrowheads="1"/>
          </p:cNvSpPr>
          <p:nvPr/>
        </p:nvSpPr>
        <p:spPr bwMode="auto">
          <a:xfrm>
            <a:off x="50292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68" name="Rectangle 40"/>
          <p:cNvSpPr>
            <a:spLocks noChangeArrowheads="1"/>
          </p:cNvSpPr>
          <p:nvPr/>
        </p:nvSpPr>
        <p:spPr bwMode="auto">
          <a:xfrm>
            <a:off x="5029200" y="44196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8569" name="Rectangle 41"/>
          <p:cNvSpPr>
            <a:spLocks noChangeArrowheads="1"/>
          </p:cNvSpPr>
          <p:nvPr/>
        </p:nvSpPr>
        <p:spPr bwMode="auto">
          <a:xfrm>
            <a:off x="5029200" y="39624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8570" name="Rectangle 42"/>
          <p:cNvSpPr>
            <a:spLocks noChangeArrowheads="1"/>
          </p:cNvSpPr>
          <p:nvPr/>
        </p:nvSpPr>
        <p:spPr bwMode="auto">
          <a:xfrm>
            <a:off x="50292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71" name="Rectangle 43"/>
          <p:cNvSpPr>
            <a:spLocks noChangeArrowheads="1"/>
          </p:cNvSpPr>
          <p:nvPr/>
        </p:nvSpPr>
        <p:spPr bwMode="auto">
          <a:xfrm>
            <a:off x="50292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8572" name="Rectangle 44"/>
          <p:cNvSpPr>
            <a:spLocks noChangeArrowheads="1"/>
          </p:cNvSpPr>
          <p:nvPr/>
        </p:nvSpPr>
        <p:spPr bwMode="auto">
          <a:xfrm>
            <a:off x="54864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73" name="Rectangle 45"/>
          <p:cNvSpPr>
            <a:spLocks noChangeArrowheads="1"/>
          </p:cNvSpPr>
          <p:nvPr/>
        </p:nvSpPr>
        <p:spPr bwMode="auto">
          <a:xfrm>
            <a:off x="54864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8574" name="Rectangle 46"/>
          <p:cNvSpPr>
            <a:spLocks noChangeArrowheads="1"/>
          </p:cNvSpPr>
          <p:nvPr/>
        </p:nvSpPr>
        <p:spPr bwMode="auto">
          <a:xfrm>
            <a:off x="5486400" y="44196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8575" name="Rectangle 47"/>
          <p:cNvSpPr>
            <a:spLocks noChangeArrowheads="1"/>
          </p:cNvSpPr>
          <p:nvPr/>
        </p:nvSpPr>
        <p:spPr bwMode="auto">
          <a:xfrm>
            <a:off x="5486400" y="39624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76" name="Rectangle 48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8577" name="Rectangle 49"/>
          <p:cNvSpPr>
            <a:spLocks noChangeArrowheads="1"/>
          </p:cNvSpPr>
          <p:nvPr/>
        </p:nvSpPr>
        <p:spPr bwMode="auto">
          <a:xfrm>
            <a:off x="5943600" y="39624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78" name="Rectangle 50"/>
          <p:cNvSpPr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8579" name="Rectangle 51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8580" name="Rectangle 52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81" name="Rectangle 53"/>
          <p:cNvSpPr>
            <a:spLocks noChangeArrowheads="1"/>
          </p:cNvSpPr>
          <p:nvPr/>
        </p:nvSpPr>
        <p:spPr bwMode="auto">
          <a:xfrm>
            <a:off x="59436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8582" name="Rectangle 54"/>
          <p:cNvSpPr>
            <a:spLocks noChangeArrowheads="1"/>
          </p:cNvSpPr>
          <p:nvPr/>
        </p:nvSpPr>
        <p:spPr bwMode="auto">
          <a:xfrm>
            <a:off x="6324600" y="39624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83" name="Rectangle 55"/>
          <p:cNvSpPr>
            <a:spLocks noChangeArrowheads="1"/>
          </p:cNvSpPr>
          <p:nvPr/>
        </p:nvSpPr>
        <p:spPr bwMode="auto">
          <a:xfrm>
            <a:off x="63246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8584" name="Rectangle 56"/>
          <p:cNvSpPr>
            <a:spLocks noChangeArrowheads="1"/>
          </p:cNvSpPr>
          <p:nvPr/>
        </p:nvSpPr>
        <p:spPr bwMode="auto">
          <a:xfrm>
            <a:off x="63246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8585" name="Rectangle 57"/>
          <p:cNvSpPr>
            <a:spLocks noChangeArrowheads="1"/>
          </p:cNvSpPr>
          <p:nvPr/>
        </p:nvSpPr>
        <p:spPr bwMode="auto">
          <a:xfrm>
            <a:off x="6324600" y="44196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86" name="Rectangle 58"/>
          <p:cNvSpPr>
            <a:spLocks noChangeArrowheads="1"/>
          </p:cNvSpPr>
          <p:nvPr/>
        </p:nvSpPr>
        <p:spPr bwMode="auto">
          <a:xfrm>
            <a:off x="63246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8587" name="Text Box 59"/>
          <p:cNvSpPr txBox="1">
            <a:spLocks noChangeArrowheads="1"/>
          </p:cNvSpPr>
          <p:nvPr/>
        </p:nvSpPr>
        <p:spPr bwMode="auto">
          <a:xfrm>
            <a:off x="144145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89" name="Text Box 61"/>
          <p:cNvSpPr txBox="1">
            <a:spLocks noChangeArrowheads="1"/>
          </p:cNvSpPr>
          <p:nvPr/>
        </p:nvSpPr>
        <p:spPr bwMode="auto">
          <a:xfrm>
            <a:off x="1898650" y="2163763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91" name="Text Box 63"/>
          <p:cNvSpPr txBox="1">
            <a:spLocks noChangeArrowheads="1"/>
          </p:cNvSpPr>
          <p:nvPr/>
        </p:nvSpPr>
        <p:spPr bwMode="auto">
          <a:xfrm>
            <a:off x="236220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8592" name="Text Box 64"/>
          <p:cNvSpPr txBox="1">
            <a:spLocks noChangeArrowheads="1"/>
          </p:cNvSpPr>
          <p:nvPr/>
        </p:nvSpPr>
        <p:spPr bwMode="auto">
          <a:xfrm>
            <a:off x="281940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8593" name="Text Box 65"/>
          <p:cNvSpPr txBox="1">
            <a:spLocks noChangeArrowheads="1"/>
          </p:cNvSpPr>
          <p:nvPr/>
        </p:nvSpPr>
        <p:spPr bwMode="auto">
          <a:xfrm>
            <a:off x="327660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94" name="Text Box 66"/>
          <p:cNvSpPr txBox="1">
            <a:spLocks noChangeArrowheads="1"/>
          </p:cNvSpPr>
          <p:nvPr/>
        </p:nvSpPr>
        <p:spPr bwMode="auto">
          <a:xfrm>
            <a:off x="372745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95" name="Text Box 67"/>
          <p:cNvSpPr txBox="1">
            <a:spLocks noChangeArrowheads="1"/>
          </p:cNvSpPr>
          <p:nvPr/>
        </p:nvSpPr>
        <p:spPr bwMode="auto">
          <a:xfrm>
            <a:off x="418465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8596" name="Text Box 68"/>
          <p:cNvSpPr txBox="1">
            <a:spLocks noChangeArrowheads="1"/>
          </p:cNvSpPr>
          <p:nvPr/>
        </p:nvSpPr>
        <p:spPr bwMode="auto">
          <a:xfrm>
            <a:off x="464185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8597" name="Text Box 69"/>
          <p:cNvSpPr txBox="1">
            <a:spLocks noChangeArrowheads="1"/>
          </p:cNvSpPr>
          <p:nvPr/>
        </p:nvSpPr>
        <p:spPr bwMode="auto">
          <a:xfrm>
            <a:off x="510540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8598" name="Text Box 70"/>
          <p:cNvSpPr txBox="1">
            <a:spLocks noChangeArrowheads="1"/>
          </p:cNvSpPr>
          <p:nvPr/>
        </p:nvSpPr>
        <p:spPr bwMode="auto">
          <a:xfrm>
            <a:off x="555625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8599" name="Text Box 71"/>
          <p:cNvSpPr txBox="1">
            <a:spLocks noChangeArrowheads="1"/>
          </p:cNvSpPr>
          <p:nvPr/>
        </p:nvSpPr>
        <p:spPr bwMode="auto">
          <a:xfrm>
            <a:off x="601345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8600" name="Text Box 72"/>
          <p:cNvSpPr txBox="1">
            <a:spLocks noChangeArrowheads="1"/>
          </p:cNvSpPr>
          <p:nvPr/>
        </p:nvSpPr>
        <p:spPr bwMode="auto">
          <a:xfrm>
            <a:off x="6394450" y="2163763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8613" name="Text Box 85"/>
          <p:cNvSpPr txBox="1">
            <a:spLocks noChangeArrowheads="1"/>
          </p:cNvSpPr>
          <p:nvPr/>
        </p:nvSpPr>
        <p:spPr bwMode="auto">
          <a:xfrm>
            <a:off x="1447800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8614" name="Text Box 86"/>
          <p:cNvSpPr txBox="1">
            <a:spLocks noChangeArrowheads="1"/>
          </p:cNvSpPr>
          <p:nvPr/>
        </p:nvSpPr>
        <p:spPr bwMode="auto">
          <a:xfrm>
            <a:off x="1905000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8615" name="Text Box 87"/>
          <p:cNvSpPr txBox="1">
            <a:spLocks noChangeArrowheads="1"/>
          </p:cNvSpPr>
          <p:nvPr/>
        </p:nvSpPr>
        <p:spPr bwMode="auto">
          <a:xfrm>
            <a:off x="2368550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8616" name="Text Box 88"/>
          <p:cNvSpPr txBox="1">
            <a:spLocks noChangeArrowheads="1"/>
          </p:cNvSpPr>
          <p:nvPr/>
        </p:nvSpPr>
        <p:spPr bwMode="auto">
          <a:xfrm>
            <a:off x="2824163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8617" name="Text Box 89"/>
          <p:cNvSpPr txBox="1">
            <a:spLocks noChangeArrowheads="1"/>
          </p:cNvSpPr>
          <p:nvPr/>
        </p:nvSpPr>
        <p:spPr bwMode="auto">
          <a:xfrm>
            <a:off x="3282950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8618" name="Text Box 90"/>
          <p:cNvSpPr txBox="1">
            <a:spLocks noChangeArrowheads="1"/>
          </p:cNvSpPr>
          <p:nvPr/>
        </p:nvSpPr>
        <p:spPr bwMode="auto">
          <a:xfrm>
            <a:off x="3732213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8619" name="Text Box 91"/>
          <p:cNvSpPr txBox="1">
            <a:spLocks noChangeArrowheads="1"/>
          </p:cNvSpPr>
          <p:nvPr/>
        </p:nvSpPr>
        <p:spPr bwMode="auto">
          <a:xfrm>
            <a:off x="4191000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8622" name="Text Box 94"/>
          <p:cNvSpPr txBox="1">
            <a:spLocks noChangeArrowheads="1"/>
          </p:cNvSpPr>
          <p:nvPr/>
        </p:nvSpPr>
        <p:spPr bwMode="auto">
          <a:xfrm>
            <a:off x="5562600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8623" name="Text Box 95"/>
          <p:cNvSpPr txBox="1">
            <a:spLocks noChangeArrowheads="1"/>
          </p:cNvSpPr>
          <p:nvPr/>
        </p:nvSpPr>
        <p:spPr bwMode="auto">
          <a:xfrm>
            <a:off x="6018213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1566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8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8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8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7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7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7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7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7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7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78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7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7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7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7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7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7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7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7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7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7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7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7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7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78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78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78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78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78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78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7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27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7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7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7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7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78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78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27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7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78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78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7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27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27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7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7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7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7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27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27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27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27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27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27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27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6" grpId="0" animBg="1" autoUpdateAnimBg="0"/>
      <p:bldP spid="278537" grpId="0" animBg="1" autoUpdateAnimBg="0"/>
      <p:bldP spid="278538" grpId="0" animBg="1" autoUpdateAnimBg="0"/>
      <p:bldP spid="278539" grpId="0" animBg="1" autoUpdateAnimBg="0"/>
      <p:bldP spid="278540" grpId="0" animBg="1" autoUpdateAnimBg="0"/>
      <p:bldP spid="278541" grpId="0" animBg="1" autoUpdateAnimBg="0"/>
      <p:bldP spid="278542" grpId="0" animBg="1" autoUpdateAnimBg="0"/>
      <p:bldP spid="278543" grpId="0" animBg="1" autoUpdateAnimBg="0"/>
      <p:bldP spid="278544" grpId="0" animBg="1" autoUpdateAnimBg="0"/>
      <p:bldP spid="278545" grpId="0" animBg="1" autoUpdateAnimBg="0"/>
      <p:bldP spid="278546" grpId="0" animBg="1" autoUpdateAnimBg="0"/>
      <p:bldP spid="278547" grpId="0" animBg="1" autoUpdateAnimBg="0"/>
      <p:bldP spid="278548" grpId="0" animBg="1" autoUpdateAnimBg="0"/>
      <p:bldP spid="278552" grpId="0" animBg="1" autoUpdateAnimBg="0"/>
      <p:bldP spid="278553" grpId="0" animBg="1" autoUpdateAnimBg="0"/>
      <p:bldP spid="278554" grpId="0" animBg="1" autoUpdateAnimBg="0"/>
      <p:bldP spid="278555" grpId="0" animBg="1" autoUpdateAnimBg="0"/>
      <p:bldP spid="278556" grpId="0" animBg="1" autoUpdateAnimBg="0"/>
      <p:bldP spid="278557" grpId="0" animBg="1" autoUpdateAnimBg="0"/>
      <p:bldP spid="278558" grpId="0" animBg="1" autoUpdateAnimBg="0"/>
      <p:bldP spid="278559" grpId="0" animBg="1" autoUpdateAnimBg="0"/>
      <p:bldP spid="278560" grpId="0" animBg="1" autoUpdateAnimBg="0"/>
      <p:bldP spid="278561" grpId="0" animBg="1" autoUpdateAnimBg="0"/>
      <p:bldP spid="278562" grpId="0" animBg="1" autoUpdateAnimBg="0"/>
      <p:bldP spid="278563" grpId="0" animBg="1" autoUpdateAnimBg="0"/>
      <p:bldP spid="278564" grpId="0" animBg="1" autoUpdateAnimBg="0"/>
      <p:bldP spid="278565" grpId="0" animBg="1" autoUpdateAnimBg="0"/>
      <p:bldP spid="278566" grpId="0" animBg="1" autoUpdateAnimBg="0"/>
      <p:bldP spid="278567" grpId="0" animBg="1" autoUpdateAnimBg="0"/>
      <p:bldP spid="278568" grpId="0" animBg="1" autoUpdateAnimBg="0"/>
      <p:bldP spid="278569" grpId="0" animBg="1" autoUpdateAnimBg="0"/>
      <p:bldP spid="278570" grpId="0" animBg="1" autoUpdateAnimBg="0"/>
      <p:bldP spid="278571" grpId="0" animBg="1" autoUpdateAnimBg="0"/>
      <p:bldP spid="278572" grpId="0" animBg="1" autoUpdateAnimBg="0"/>
      <p:bldP spid="278573" grpId="0" animBg="1" autoUpdateAnimBg="0"/>
      <p:bldP spid="278574" grpId="0" animBg="1" autoUpdateAnimBg="0"/>
      <p:bldP spid="278575" grpId="0" animBg="1" autoUpdateAnimBg="0"/>
      <p:bldP spid="278576" grpId="0" animBg="1" autoUpdateAnimBg="0"/>
      <p:bldP spid="278577" grpId="0" animBg="1" autoUpdateAnimBg="0"/>
      <p:bldP spid="278578" grpId="0" animBg="1" autoUpdateAnimBg="0"/>
      <p:bldP spid="278579" grpId="0" animBg="1" autoUpdateAnimBg="0"/>
      <p:bldP spid="278580" grpId="0" animBg="1" autoUpdateAnimBg="0"/>
      <p:bldP spid="278581" grpId="0" animBg="1" autoUpdateAnimBg="0"/>
      <p:bldP spid="278582" grpId="0" animBg="1" autoUpdateAnimBg="0"/>
      <p:bldP spid="278583" grpId="0" animBg="1" autoUpdateAnimBg="0"/>
      <p:bldP spid="278584" grpId="0" animBg="1" autoUpdateAnimBg="0"/>
      <p:bldP spid="278585" grpId="0" animBg="1" autoUpdateAnimBg="0"/>
      <p:bldP spid="278586" grpId="0" animBg="1" autoUpdateAnimBg="0"/>
      <p:bldP spid="278587" grpId="0" autoUpdateAnimBg="0"/>
      <p:bldP spid="278589" grpId="0" autoUpdateAnimBg="0"/>
      <p:bldP spid="278591" grpId="0" autoUpdateAnimBg="0"/>
      <p:bldP spid="278592" grpId="0" autoUpdateAnimBg="0"/>
      <p:bldP spid="278593" grpId="0" autoUpdateAnimBg="0"/>
      <p:bldP spid="278594" grpId="0" autoUpdateAnimBg="0"/>
      <p:bldP spid="278595" grpId="0" autoUpdateAnimBg="0"/>
      <p:bldP spid="278596" grpId="0" autoUpdateAnimBg="0"/>
      <p:bldP spid="278597" grpId="0" autoUpdateAnimBg="0"/>
      <p:bldP spid="278598" grpId="0" autoUpdateAnimBg="0"/>
      <p:bldP spid="278599" grpId="0" autoUpdateAnimBg="0"/>
      <p:bldP spid="278600" grpId="0" autoUpdateAnimBg="0"/>
      <p:bldP spid="278613" grpId="0" autoUpdateAnimBg="0"/>
      <p:bldP spid="278614" grpId="0" autoUpdateAnimBg="0"/>
      <p:bldP spid="278615" grpId="0" autoUpdateAnimBg="0"/>
      <p:bldP spid="278616" grpId="0" autoUpdateAnimBg="0"/>
      <p:bldP spid="278617" grpId="0" autoUpdateAnimBg="0"/>
      <p:bldP spid="278618" grpId="0" autoUpdateAnimBg="0"/>
      <p:bldP spid="278619" grpId="0" autoUpdateAnimBg="0"/>
      <p:bldP spid="278622" grpId="0" autoUpdateAnimBg="0"/>
      <p:bldP spid="27862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7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891E-CA77-41B5-B3CD-CF99EFB276C5}" type="slidenum">
              <a:rPr lang="en-US" altLang="fr-FR"/>
              <a:pPr/>
              <a:t>37</a:t>
            </a:fld>
            <a:endParaRPr lang="en-US" altLang="fr-FR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Belady’s anomaly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7772400" cy="533400"/>
          </a:xfrm>
        </p:spPr>
        <p:txBody>
          <a:bodyPr/>
          <a:lstStyle/>
          <a:p>
            <a:endParaRPr lang="en-US" altLang="fr-FR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13716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18288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18288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22860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22860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22860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27432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2743200" y="39624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27432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27432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3200400" y="39624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32004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32004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32004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9572" name="Rectangle 20"/>
          <p:cNvSpPr>
            <a:spLocks noChangeArrowheads="1"/>
          </p:cNvSpPr>
          <p:nvPr/>
        </p:nvSpPr>
        <p:spPr bwMode="auto">
          <a:xfrm>
            <a:off x="3657600" y="39624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36576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36576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>
            <a:off x="41148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9576" name="Rectangle 24"/>
          <p:cNvSpPr>
            <a:spLocks noChangeArrowheads="1"/>
          </p:cNvSpPr>
          <p:nvPr/>
        </p:nvSpPr>
        <p:spPr bwMode="auto">
          <a:xfrm>
            <a:off x="4114800" y="44196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4114800" y="39624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41148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41148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45720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4572000" y="44196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582" name="Rectangle 30"/>
          <p:cNvSpPr>
            <a:spLocks noChangeArrowheads="1"/>
          </p:cNvSpPr>
          <p:nvPr/>
        </p:nvSpPr>
        <p:spPr bwMode="auto">
          <a:xfrm>
            <a:off x="4572000" y="39624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9583" name="Rectangle 31"/>
          <p:cNvSpPr>
            <a:spLocks noChangeArrowheads="1"/>
          </p:cNvSpPr>
          <p:nvPr/>
        </p:nvSpPr>
        <p:spPr bwMode="auto">
          <a:xfrm>
            <a:off x="45720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9584" name="Rectangle 32"/>
          <p:cNvSpPr>
            <a:spLocks noChangeArrowheads="1"/>
          </p:cNvSpPr>
          <p:nvPr/>
        </p:nvSpPr>
        <p:spPr bwMode="auto">
          <a:xfrm>
            <a:off x="45720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585" name="Rectangle 33"/>
          <p:cNvSpPr>
            <a:spLocks noChangeArrowheads="1"/>
          </p:cNvSpPr>
          <p:nvPr/>
        </p:nvSpPr>
        <p:spPr bwMode="auto">
          <a:xfrm>
            <a:off x="50292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586" name="Rectangle 34"/>
          <p:cNvSpPr>
            <a:spLocks noChangeArrowheads="1"/>
          </p:cNvSpPr>
          <p:nvPr/>
        </p:nvSpPr>
        <p:spPr bwMode="auto">
          <a:xfrm>
            <a:off x="5029200" y="44196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9587" name="Rectangle 35"/>
          <p:cNvSpPr>
            <a:spLocks noChangeArrowheads="1"/>
          </p:cNvSpPr>
          <p:nvPr/>
        </p:nvSpPr>
        <p:spPr bwMode="auto">
          <a:xfrm>
            <a:off x="5029200" y="39624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9588" name="Rectangle 36"/>
          <p:cNvSpPr>
            <a:spLocks noChangeArrowheads="1"/>
          </p:cNvSpPr>
          <p:nvPr/>
        </p:nvSpPr>
        <p:spPr bwMode="auto">
          <a:xfrm>
            <a:off x="50292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9589" name="Rectangle 37"/>
          <p:cNvSpPr>
            <a:spLocks noChangeArrowheads="1"/>
          </p:cNvSpPr>
          <p:nvPr/>
        </p:nvSpPr>
        <p:spPr bwMode="auto">
          <a:xfrm>
            <a:off x="50292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590" name="Rectangle 38"/>
          <p:cNvSpPr>
            <a:spLocks noChangeArrowheads="1"/>
          </p:cNvSpPr>
          <p:nvPr/>
        </p:nvSpPr>
        <p:spPr bwMode="auto">
          <a:xfrm>
            <a:off x="54864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591" name="Rectangle 39"/>
          <p:cNvSpPr>
            <a:spLocks noChangeArrowheads="1"/>
          </p:cNvSpPr>
          <p:nvPr/>
        </p:nvSpPr>
        <p:spPr bwMode="auto">
          <a:xfrm>
            <a:off x="54864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9592" name="Rectangle 40"/>
          <p:cNvSpPr>
            <a:spLocks noChangeArrowheads="1"/>
          </p:cNvSpPr>
          <p:nvPr/>
        </p:nvSpPr>
        <p:spPr bwMode="auto">
          <a:xfrm>
            <a:off x="5486400" y="44196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9593" name="Rectangle 41"/>
          <p:cNvSpPr>
            <a:spLocks noChangeArrowheads="1"/>
          </p:cNvSpPr>
          <p:nvPr/>
        </p:nvSpPr>
        <p:spPr bwMode="auto">
          <a:xfrm>
            <a:off x="5486400" y="39624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9594" name="Rectangle 42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595" name="Rectangle 43"/>
          <p:cNvSpPr>
            <a:spLocks noChangeArrowheads="1"/>
          </p:cNvSpPr>
          <p:nvPr/>
        </p:nvSpPr>
        <p:spPr bwMode="auto">
          <a:xfrm>
            <a:off x="5943600" y="39624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596" name="Rectangle 44"/>
          <p:cNvSpPr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9597" name="Rectangle 45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9598" name="Rectangle 4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9599" name="Rectangle 47"/>
          <p:cNvSpPr>
            <a:spLocks noChangeArrowheads="1"/>
          </p:cNvSpPr>
          <p:nvPr/>
        </p:nvSpPr>
        <p:spPr bwMode="auto">
          <a:xfrm>
            <a:off x="59436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600" name="Rectangle 48"/>
          <p:cNvSpPr>
            <a:spLocks noChangeArrowheads="1"/>
          </p:cNvSpPr>
          <p:nvPr/>
        </p:nvSpPr>
        <p:spPr bwMode="auto">
          <a:xfrm>
            <a:off x="6324600" y="39624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601" name="Rectangle 49"/>
          <p:cNvSpPr>
            <a:spLocks noChangeArrowheads="1"/>
          </p:cNvSpPr>
          <p:nvPr/>
        </p:nvSpPr>
        <p:spPr bwMode="auto">
          <a:xfrm>
            <a:off x="6324600" y="30480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9602" name="Rectangle 50"/>
          <p:cNvSpPr>
            <a:spLocks noChangeArrowheads="1"/>
          </p:cNvSpPr>
          <p:nvPr/>
        </p:nvSpPr>
        <p:spPr bwMode="auto">
          <a:xfrm>
            <a:off x="6324600" y="25908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9603" name="Rectangle 51"/>
          <p:cNvSpPr>
            <a:spLocks noChangeArrowheads="1"/>
          </p:cNvSpPr>
          <p:nvPr/>
        </p:nvSpPr>
        <p:spPr bwMode="auto">
          <a:xfrm>
            <a:off x="6324600" y="4419600"/>
            <a:ext cx="4572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604" name="Rectangle 52"/>
          <p:cNvSpPr>
            <a:spLocks noChangeArrowheads="1"/>
          </p:cNvSpPr>
          <p:nvPr/>
        </p:nvSpPr>
        <p:spPr bwMode="auto">
          <a:xfrm>
            <a:off x="6324600" y="3505200"/>
            <a:ext cx="4572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9605" name="Text Box 53"/>
          <p:cNvSpPr txBox="1">
            <a:spLocks noChangeArrowheads="1"/>
          </p:cNvSpPr>
          <p:nvPr/>
        </p:nvSpPr>
        <p:spPr bwMode="auto">
          <a:xfrm>
            <a:off x="144145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606" name="Text Box 54"/>
          <p:cNvSpPr txBox="1">
            <a:spLocks noChangeArrowheads="1"/>
          </p:cNvSpPr>
          <p:nvPr/>
        </p:nvSpPr>
        <p:spPr bwMode="auto">
          <a:xfrm>
            <a:off x="1898650" y="2163763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607" name="Text Box 55"/>
          <p:cNvSpPr txBox="1">
            <a:spLocks noChangeArrowheads="1"/>
          </p:cNvSpPr>
          <p:nvPr/>
        </p:nvSpPr>
        <p:spPr bwMode="auto">
          <a:xfrm>
            <a:off x="236220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9608" name="Text Box 56"/>
          <p:cNvSpPr txBox="1">
            <a:spLocks noChangeArrowheads="1"/>
          </p:cNvSpPr>
          <p:nvPr/>
        </p:nvSpPr>
        <p:spPr bwMode="auto">
          <a:xfrm>
            <a:off x="281940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9609" name="Text Box 57"/>
          <p:cNvSpPr txBox="1">
            <a:spLocks noChangeArrowheads="1"/>
          </p:cNvSpPr>
          <p:nvPr/>
        </p:nvSpPr>
        <p:spPr bwMode="auto">
          <a:xfrm>
            <a:off x="327660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610" name="Text Box 58"/>
          <p:cNvSpPr txBox="1">
            <a:spLocks noChangeArrowheads="1"/>
          </p:cNvSpPr>
          <p:nvPr/>
        </p:nvSpPr>
        <p:spPr bwMode="auto">
          <a:xfrm>
            <a:off x="372745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611" name="Text Box 59"/>
          <p:cNvSpPr txBox="1">
            <a:spLocks noChangeArrowheads="1"/>
          </p:cNvSpPr>
          <p:nvPr/>
        </p:nvSpPr>
        <p:spPr bwMode="auto">
          <a:xfrm>
            <a:off x="418465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9612" name="Text Box 60"/>
          <p:cNvSpPr txBox="1">
            <a:spLocks noChangeArrowheads="1"/>
          </p:cNvSpPr>
          <p:nvPr/>
        </p:nvSpPr>
        <p:spPr bwMode="auto">
          <a:xfrm>
            <a:off x="464185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79613" name="Text Box 61"/>
          <p:cNvSpPr txBox="1">
            <a:spLocks noChangeArrowheads="1"/>
          </p:cNvSpPr>
          <p:nvPr/>
        </p:nvSpPr>
        <p:spPr bwMode="auto">
          <a:xfrm>
            <a:off x="510540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79614" name="Text Box 62"/>
          <p:cNvSpPr txBox="1">
            <a:spLocks noChangeArrowheads="1"/>
          </p:cNvSpPr>
          <p:nvPr/>
        </p:nvSpPr>
        <p:spPr bwMode="auto">
          <a:xfrm>
            <a:off x="555625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79615" name="Text Box 63"/>
          <p:cNvSpPr txBox="1">
            <a:spLocks noChangeArrowheads="1"/>
          </p:cNvSpPr>
          <p:nvPr/>
        </p:nvSpPr>
        <p:spPr bwMode="auto">
          <a:xfrm>
            <a:off x="6013450" y="2162175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79616" name="Text Box 64"/>
          <p:cNvSpPr txBox="1">
            <a:spLocks noChangeArrowheads="1"/>
          </p:cNvSpPr>
          <p:nvPr/>
        </p:nvSpPr>
        <p:spPr bwMode="auto">
          <a:xfrm>
            <a:off x="6394450" y="2163763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79617" name="Text Box 65"/>
          <p:cNvSpPr txBox="1">
            <a:spLocks noChangeArrowheads="1"/>
          </p:cNvSpPr>
          <p:nvPr/>
        </p:nvSpPr>
        <p:spPr bwMode="auto">
          <a:xfrm>
            <a:off x="1447800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9618" name="Text Box 66"/>
          <p:cNvSpPr txBox="1">
            <a:spLocks noChangeArrowheads="1"/>
          </p:cNvSpPr>
          <p:nvPr/>
        </p:nvSpPr>
        <p:spPr bwMode="auto">
          <a:xfrm>
            <a:off x="1905000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9619" name="Text Box 67"/>
          <p:cNvSpPr txBox="1">
            <a:spLocks noChangeArrowheads="1"/>
          </p:cNvSpPr>
          <p:nvPr/>
        </p:nvSpPr>
        <p:spPr bwMode="auto">
          <a:xfrm>
            <a:off x="2368550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9620" name="Text Box 68"/>
          <p:cNvSpPr txBox="1">
            <a:spLocks noChangeArrowheads="1"/>
          </p:cNvSpPr>
          <p:nvPr/>
        </p:nvSpPr>
        <p:spPr bwMode="auto">
          <a:xfrm>
            <a:off x="2824163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9623" name="Text Box 71"/>
          <p:cNvSpPr txBox="1">
            <a:spLocks noChangeArrowheads="1"/>
          </p:cNvSpPr>
          <p:nvPr/>
        </p:nvSpPr>
        <p:spPr bwMode="auto">
          <a:xfrm>
            <a:off x="4191000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9624" name="Text Box 72"/>
          <p:cNvSpPr txBox="1">
            <a:spLocks noChangeArrowheads="1"/>
          </p:cNvSpPr>
          <p:nvPr/>
        </p:nvSpPr>
        <p:spPr bwMode="auto">
          <a:xfrm>
            <a:off x="5562600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9625" name="Text Box 73"/>
          <p:cNvSpPr txBox="1">
            <a:spLocks noChangeArrowheads="1"/>
          </p:cNvSpPr>
          <p:nvPr/>
        </p:nvSpPr>
        <p:spPr bwMode="auto">
          <a:xfrm>
            <a:off x="6018213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9626" name="Text Box 74"/>
          <p:cNvSpPr txBox="1">
            <a:spLocks noChangeArrowheads="1"/>
          </p:cNvSpPr>
          <p:nvPr/>
        </p:nvSpPr>
        <p:spPr bwMode="auto">
          <a:xfrm>
            <a:off x="4683373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9627" name="Text Box 75"/>
          <p:cNvSpPr txBox="1">
            <a:spLocks noChangeArrowheads="1"/>
          </p:cNvSpPr>
          <p:nvPr/>
        </p:nvSpPr>
        <p:spPr bwMode="auto">
          <a:xfrm>
            <a:off x="5105400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79628" name="Text Box 76"/>
          <p:cNvSpPr txBox="1">
            <a:spLocks noChangeArrowheads="1"/>
          </p:cNvSpPr>
          <p:nvPr/>
        </p:nvSpPr>
        <p:spPr bwMode="auto">
          <a:xfrm>
            <a:off x="6477000" y="502920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16023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9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9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9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9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9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9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9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79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79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7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7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7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7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7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7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7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7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7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7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7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7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79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279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7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7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7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279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279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279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79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79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7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27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27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27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27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27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7" grpId="0" animBg="1" autoUpdateAnimBg="0"/>
      <p:bldP spid="279558" grpId="0" animBg="1" autoUpdateAnimBg="0"/>
      <p:bldP spid="279559" grpId="0" animBg="1" autoUpdateAnimBg="0"/>
      <p:bldP spid="279560" grpId="0" animBg="1" autoUpdateAnimBg="0"/>
      <p:bldP spid="279561" grpId="0" animBg="1" autoUpdateAnimBg="0"/>
      <p:bldP spid="279562" grpId="0" animBg="1" autoUpdateAnimBg="0"/>
      <p:bldP spid="279563" grpId="0" animBg="1" autoUpdateAnimBg="0"/>
      <p:bldP spid="279564" grpId="0" animBg="1" autoUpdateAnimBg="0"/>
      <p:bldP spid="279565" grpId="0" animBg="1" autoUpdateAnimBg="0"/>
      <p:bldP spid="279566" grpId="0" animBg="1" autoUpdateAnimBg="0"/>
      <p:bldP spid="279567" grpId="0" animBg="1" autoUpdateAnimBg="0"/>
      <p:bldP spid="279568" grpId="0" animBg="1" autoUpdateAnimBg="0"/>
      <p:bldP spid="279569" grpId="0" animBg="1" autoUpdateAnimBg="0"/>
      <p:bldP spid="279570" grpId="0" animBg="1" autoUpdateAnimBg="0"/>
      <p:bldP spid="279571" grpId="0" animBg="1" autoUpdateAnimBg="0"/>
      <p:bldP spid="279572" grpId="0" animBg="1" autoUpdateAnimBg="0"/>
      <p:bldP spid="279573" grpId="0" animBg="1" autoUpdateAnimBg="0"/>
      <p:bldP spid="279574" grpId="0" animBg="1" autoUpdateAnimBg="0"/>
      <p:bldP spid="279575" grpId="0" animBg="1" autoUpdateAnimBg="0"/>
      <p:bldP spid="279576" grpId="0" animBg="1" autoUpdateAnimBg="0"/>
      <p:bldP spid="279577" grpId="0" animBg="1" autoUpdateAnimBg="0"/>
      <p:bldP spid="279578" grpId="0" animBg="1" autoUpdateAnimBg="0"/>
      <p:bldP spid="279579" grpId="0" animBg="1" autoUpdateAnimBg="0"/>
      <p:bldP spid="279580" grpId="0" animBg="1" autoUpdateAnimBg="0"/>
      <p:bldP spid="279581" grpId="0" animBg="1" autoUpdateAnimBg="0"/>
      <p:bldP spid="279582" grpId="0" animBg="1" autoUpdateAnimBg="0"/>
      <p:bldP spid="279583" grpId="0" animBg="1" autoUpdateAnimBg="0"/>
      <p:bldP spid="279584" grpId="0" animBg="1" autoUpdateAnimBg="0"/>
      <p:bldP spid="279585" grpId="0" animBg="1" autoUpdateAnimBg="0"/>
      <p:bldP spid="279586" grpId="0" animBg="1" autoUpdateAnimBg="0"/>
      <p:bldP spid="279587" grpId="0" animBg="1" autoUpdateAnimBg="0"/>
      <p:bldP spid="279588" grpId="0" animBg="1" autoUpdateAnimBg="0"/>
      <p:bldP spid="279589" grpId="0" animBg="1" autoUpdateAnimBg="0"/>
      <p:bldP spid="279590" grpId="0" animBg="1" autoUpdateAnimBg="0"/>
      <p:bldP spid="279591" grpId="0" animBg="1" autoUpdateAnimBg="0"/>
      <p:bldP spid="279592" grpId="0" animBg="1" autoUpdateAnimBg="0"/>
      <p:bldP spid="279593" grpId="0" animBg="1" autoUpdateAnimBg="0"/>
      <p:bldP spid="279594" grpId="0" animBg="1" autoUpdateAnimBg="0"/>
      <p:bldP spid="279595" grpId="0" animBg="1" autoUpdateAnimBg="0"/>
      <p:bldP spid="279596" grpId="0" animBg="1" autoUpdateAnimBg="0"/>
      <p:bldP spid="279597" grpId="0" animBg="1" autoUpdateAnimBg="0"/>
      <p:bldP spid="279598" grpId="0" animBg="1" autoUpdateAnimBg="0"/>
      <p:bldP spid="279599" grpId="0" animBg="1" autoUpdateAnimBg="0"/>
      <p:bldP spid="279600" grpId="0" animBg="1" autoUpdateAnimBg="0"/>
      <p:bldP spid="279601" grpId="0" animBg="1" autoUpdateAnimBg="0"/>
      <p:bldP spid="279602" grpId="0" animBg="1" autoUpdateAnimBg="0"/>
      <p:bldP spid="279603" grpId="0" animBg="1" autoUpdateAnimBg="0"/>
      <p:bldP spid="279604" grpId="0" animBg="1" autoUpdateAnimBg="0"/>
      <p:bldP spid="279605" grpId="0" autoUpdateAnimBg="0"/>
      <p:bldP spid="279606" grpId="0" autoUpdateAnimBg="0"/>
      <p:bldP spid="279607" grpId="0" autoUpdateAnimBg="0"/>
      <p:bldP spid="279608" grpId="0" autoUpdateAnimBg="0"/>
      <p:bldP spid="279609" grpId="0" autoUpdateAnimBg="0"/>
      <p:bldP spid="279610" grpId="0" autoUpdateAnimBg="0"/>
      <p:bldP spid="279611" grpId="0" autoUpdateAnimBg="0"/>
      <p:bldP spid="279612" grpId="0" autoUpdateAnimBg="0"/>
      <p:bldP spid="279613" grpId="0" autoUpdateAnimBg="0"/>
      <p:bldP spid="279614" grpId="0" autoUpdateAnimBg="0"/>
      <p:bldP spid="279615" grpId="0" autoUpdateAnimBg="0"/>
      <p:bldP spid="279616" grpId="0" autoUpdateAnimBg="0"/>
      <p:bldP spid="279617" grpId="0" autoUpdateAnimBg="0"/>
      <p:bldP spid="279618" grpId="0" autoUpdateAnimBg="0"/>
      <p:bldP spid="279619" grpId="0" autoUpdateAnimBg="0"/>
      <p:bldP spid="279620" grpId="0" autoUpdateAnimBg="0"/>
      <p:bldP spid="279623" grpId="0" autoUpdateAnimBg="0"/>
      <p:bldP spid="279624" grpId="0" autoUpdateAnimBg="0"/>
      <p:bldP spid="279625" grpId="0" autoUpdateAnimBg="0"/>
      <p:bldP spid="279626" grpId="0" autoUpdateAnimBg="0"/>
      <p:bldP spid="279627" grpId="0" autoUpdateAnimBg="0"/>
      <p:bldP spid="27962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17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F95-4B18-42D9-8652-C6929D2DC7B2}" type="slidenum">
              <a:rPr lang="en-US" altLang="fr-FR"/>
              <a:pPr/>
              <a:t>38</a:t>
            </a:fld>
            <a:endParaRPr lang="en-US" altLang="fr-FR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Distance string.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0"/>
            <a:ext cx="7772400" cy="609600"/>
          </a:xfrm>
        </p:spPr>
        <p:txBody>
          <a:bodyPr/>
          <a:lstStyle/>
          <a:p>
            <a:endParaRPr lang="en-US" altLang="fr-FR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 flipH="1">
            <a:off x="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 flipH="1">
            <a:off x="381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 flipH="1">
            <a:off x="381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 flipH="1">
            <a:off x="762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 flipH="1">
            <a:off x="762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 flipH="1">
            <a:off x="762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586" name="Rectangle 10"/>
          <p:cNvSpPr>
            <a:spLocks noChangeArrowheads="1"/>
          </p:cNvSpPr>
          <p:nvPr/>
        </p:nvSpPr>
        <p:spPr bwMode="auto">
          <a:xfrm flipH="1">
            <a:off x="1143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587" name="Rectangle 11"/>
          <p:cNvSpPr>
            <a:spLocks noChangeArrowheads="1"/>
          </p:cNvSpPr>
          <p:nvPr/>
        </p:nvSpPr>
        <p:spPr bwMode="auto">
          <a:xfrm flipH="1">
            <a:off x="1143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588" name="Rectangle 12"/>
          <p:cNvSpPr>
            <a:spLocks noChangeArrowheads="1"/>
          </p:cNvSpPr>
          <p:nvPr/>
        </p:nvSpPr>
        <p:spPr bwMode="auto">
          <a:xfrm flipH="1">
            <a:off x="1143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589" name="Rectangle 13"/>
          <p:cNvSpPr>
            <a:spLocks noChangeArrowheads="1"/>
          </p:cNvSpPr>
          <p:nvPr/>
        </p:nvSpPr>
        <p:spPr bwMode="auto">
          <a:xfrm flipH="1">
            <a:off x="1143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590" name="Rectangle 14"/>
          <p:cNvSpPr>
            <a:spLocks noChangeArrowheads="1"/>
          </p:cNvSpPr>
          <p:nvPr/>
        </p:nvSpPr>
        <p:spPr bwMode="auto">
          <a:xfrm flipH="1">
            <a:off x="1524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 flipH="1">
            <a:off x="1524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 flipH="1">
            <a:off x="1524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 flipH="1">
            <a:off x="1524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594" name="Rectangle 18"/>
          <p:cNvSpPr>
            <a:spLocks noChangeArrowheads="1"/>
          </p:cNvSpPr>
          <p:nvPr/>
        </p:nvSpPr>
        <p:spPr bwMode="auto">
          <a:xfrm flipH="1">
            <a:off x="1905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595" name="Rectangle 19"/>
          <p:cNvSpPr>
            <a:spLocks noChangeArrowheads="1"/>
          </p:cNvSpPr>
          <p:nvPr/>
        </p:nvSpPr>
        <p:spPr bwMode="auto">
          <a:xfrm flipH="1">
            <a:off x="1905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596" name="Rectangle 20"/>
          <p:cNvSpPr>
            <a:spLocks noChangeArrowheads="1"/>
          </p:cNvSpPr>
          <p:nvPr/>
        </p:nvSpPr>
        <p:spPr bwMode="auto">
          <a:xfrm flipH="1">
            <a:off x="1905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597" name="Rectangle 21"/>
          <p:cNvSpPr>
            <a:spLocks noChangeArrowheads="1"/>
          </p:cNvSpPr>
          <p:nvPr/>
        </p:nvSpPr>
        <p:spPr bwMode="auto">
          <a:xfrm flipH="1">
            <a:off x="1905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598" name="Rectangle 22"/>
          <p:cNvSpPr>
            <a:spLocks noChangeArrowheads="1"/>
          </p:cNvSpPr>
          <p:nvPr/>
        </p:nvSpPr>
        <p:spPr bwMode="auto">
          <a:xfrm flipH="1">
            <a:off x="2286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599" name="Rectangle 23"/>
          <p:cNvSpPr>
            <a:spLocks noChangeArrowheads="1"/>
          </p:cNvSpPr>
          <p:nvPr/>
        </p:nvSpPr>
        <p:spPr bwMode="auto">
          <a:xfrm flipH="1">
            <a:off x="1905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600" name="Rectangle 24"/>
          <p:cNvSpPr>
            <a:spLocks noChangeArrowheads="1"/>
          </p:cNvSpPr>
          <p:nvPr/>
        </p:nvSpPr>
        <p:spPr bwMode="auto">
          <a:xfrm flipH="1">
            <a:off x="2286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601" name="Rectangle 25"/>
          <p:cNvSpPr>
            <a:spLocks noChangeArrowheads="1"/>
          </p:cNvSpPr>
          <p:nvPr/>
        </p:nvSpPr>
        <p:spPr bwMode="auto">
          <a:xfrm flipH="1">
            <a:off x="2286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602" name="Rectangle 26"/>
          <p:cNvSpPr>
            <a:spLocks noChangeArrowheads="1"/>
          </p:cNvSpPr>
          <p:nvPr/>
        </p:nvSpPr>
        <p:spPr bwMode="auto">
          <a:xfrm flipH="1">
            <a:off x="2286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603" name="Rectangle 27"/>
          <p:cNvSpPr>
            <a:spLocks noChangeArrowheads="1"/>
          </p:cNvSpPr>
          <p:nvPr/>
        </p:nvSpPr>
        <p:spPr bwMode="auto">
          <a:xfrm flipH="1">
            <a:off x="2667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604" name="Rectangle 28"/>
          <p:cNvSpPr>
            <a:spLocks noChangeArrowheads="1"/>
          </p:cNvSpPr>
          <p:nvPr/>
        </p:nvSpPr>
        <p:spPr bwMode="auto">
          <a:xfrm flipH="1">
            <a:off x="2286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605" name="Rectangle 29"/>
          <p:cNvSpPr>
            <a:spLocks noChangeArrowheads="1"/>
          </p:cNvSpPr>
          <p:nvPr/>
        </p:nvSpPr>
        <p:spPr bwMode="auto">
          <a:xfrm flipH="1">
            <a:off x="2667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606" name="Rectangle 30"/>
          <p:cNvSpPr>
            <a:spLocks noChangeArrowheads="1"/>
          </p:cNvSpPr>
          <p:nvPr/>
        </p:nvSpPr>
        <p:spPr bwMode="auto">
          <a:xfrm flipH="1">
            <a:off x="2667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607" name="Rectangle 31"/>
          <p:cNvSpPr>
            <a:spLocks noChangeArrowheads="1"/>
          </p:cNvSpPr>
          <p:nvPr/>
        </p:nvSpPr>
        <p:spPr bwMode="auto">
          <a:xfrm flipH="1">
            <a:off x="2667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608" name="Rectangle 32"/>
          <p:cNvSpPr>
            <a:spLocks noChangeArrowheads="1"/>
          </p:cNvSpPr>
          <p:nvPr/>
        </p:nvSpPr>
        <p:spPr bwMode="auto">
          <a:xfrm flipH="1">
            <a:off x="3048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609" name="Rectangle 33"/>
          <p:cNvSpPr>
            <a:spLocks noChangeArrowheads="1"/>
          </p:cNvSpPr>
          <p:nvPr/>
        </p:nvSpPr>
        <p:spPr bwMode="auto">
          <a:xfrm flipH="1">
            <a:off x="3048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610" name="Rectangle 34"/>
          <p:cNvSpPr>
            <a:spLocks noChangeArrowheads="1"/>
          </p:cNvSpPr>
          <p:nvPr/>
        </p:nvSpPr>
        <p:spPr bwMode="auto">
          <a:xfrm flipH="1">
            <a:off x="3048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611" name="Rectangle 35"/>
          <p:cNvSpPr>
            <a:spLocks noChangeArrowheads="1"/>
          </p:cNvSpPr>
          <p:nvPr/>
        </p:nvSpPr>
        <p:spPr bwMode="auto">
          <a:xfrm flipH="1">
            <a:off x="3048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612" name="Rectangle 36"/>
          <p:cNvSpPr>
            <a:spLocks noChangeArrowheads="1"/>
          </p:cNvSpPr>
          <p:nvPr/>
        </p:nvSpPr>
        <p:spPr bwMode="auto">
          <a:xfrm flipH="1">
            <a:off x="3048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613" name="Rectangle 37"/>
          <p:cNvSpPr>
            <a:spLocks noChangeArrowheads="1"/>
          </p:cNvSpPr>
          <p:nvPr/>
        </p:nvSpPr>
        <p:spPr bwMode="auto">
          <a:xfrm flipH="1">
            <a:off x="3429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614" name="Rectangle 38"/>
          <p:cNvSpPr>
            <a:spLocks noChangeArrowheads="1"/>
          </p:cNvSpPr>
          <p:nvPr/>
        </p:nvSpPr>
        <p:spPr bwMode="auto">
          <a:xfrm flipH="1">
            <a:off x="3429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615" name="Rectangle 39"/>
          <p:cNvSpPr>
            <a:spLocks noChangeArrowheads="1"/>
          </p:cNvSpPr>
          <p:nvPr/>
        </p:nvSpPr>
        <p:spPr bwMode="auto">
          <a:xfrm flipH="1">
            <a:off x="3429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616" name="Rectangle 40"/>
          <p:cNvSpPr>
            <a:spLocks noChangeArrowheads="1"/>
          </p:cNvSpPr>
          <p:nvPr/>
        </p:nvSpPr>
        <p:spPr bwMode="auto">
          <a:xfrm flipH="1">
            <a:off x="3429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617" name="Rectangle 41"/>
          <p:cNvSpPr>
            <a:spLocks noChangeArrowheads="1"/>
          </p:cNvSpPr>
          <p:nvPr/>
        </p:nvSpPr>
        <p:spPr bwMode="auto">
          <a:xfrm flipH="1">
            <a:off x="3429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618" name="Rectangle 42"/>
          <p:cNvSpPr>
            <a:spLocks noChangeArrowheads="1"/>
          </p:cNvSpPr>
          <p:nvPr/>
        </p:nvSpPr>
        <p:spPr bwMode="auto">
          <a:xfrm flipH="1">
            <a:off x="3810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619" name="Rectangle 43"/>
          <p:cNvSpPr>
            <a:spLocks noChangeArrowheads="1"/>
          </p:cNvSpPr>
          <p:nvPr/>
        </p:nvSpPr>
        <p:spPr bwMode="auto">
          <a:xfrm flipH="1">
            <a:off x="3810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620" name="Rectangle 44"/>
          <p:cNvSpPr>
            <a:spLocks noChangeArrowheads="1"/>
          </p:cNvSpPr>
          <p:nvPr/>
        </p:nvSpPr>
        <p:spPr bwMode="auto">
          <a:xfrm flipH="1">
            <a:off x="3810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621" name="Rectangle 45"/>
          <p:cNvSpPr>
            <a:spLocks noChangeArrowheads="1"/>
          </p:cNvSpPr>
          <p:nvPr/>
        </p:nvSpPr>
        <p:spPr bwMode="auto">
          <a:xfrm flipH="1">
            <a:off x="3810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622" name="Rectangle 46"/>
          <p:cNvSpPr>
            <a:spLocks noChangeArrowheads="1"/>
          </p:cNvSpPr>
          <p:nvPr/>
        </p:nvSpPr>
        <p:spPr bwMode="auto">
          <a:xfrm flipH="1">
            <a:off x="3810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623" name="Rectangle 47"/>
          <p:cNvSpPr>
            <a:spLocks noChangeArrowheads="1"/>
          </p:cNvSpPr>
          <p:nvPr/>
        </p:nvSpPr>
        <p:spPr bwMode="auto">
          <a:xfrm flipH="1">
            <a:off x="4191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624" name="Rectangle 48"/>
          <p:cNvSpPr>
            <a:spLocks noChangeArrowheads="1"/>
          </p:cNvSpPr>
          <p:nvPr/>
        </p:nvSpPr>
        <p:spPr bwMode="auto">
          <a:xfrm flipH="1">
            <a:off x="4191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625" name="Rectangle 49"/>
          <p:cNvSpPr>
            <a:spLocks noChangeArrowheads="1"/>
          </p:cNvSpPr>
          <p:nvPr/>
        </p:nvSpPr>
        <p:spPr bwMode="auto">
          <a:xfrm flipH="1">
            <a:off x="4191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627" name="Rectangle 51"/>
          <p:cNvSpPr>
            <a:spLocks noChangeArrowheads="1"/>
          </p:cNvSpPr>
          <p:nvPr/>
        </p:nvSpPr>
        <p:spPr bwMode="auto">
          <a:xfrm flipH="1">
            <a:off x="4191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650" name="Rectangle 74"/>
          <p:cNvSpPr>
            <a:spLocks noChangeArrowheads="1"/>
          </p:cNvSpPr>
          <p:nvPr/>
        </p:nvSpPr>
        <p:spPr bwMode="auto">
          <a:xfrm flipH="1">
            <a:off x="1524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651" name="Rectangle 75"/>
          <p:cNvSpPr>
            <a:spLocks noChangeArrowheads="1"/>
          </p:cNvSpPr>
          <p:nvPr/>
        </p:nvSpPr>
        <p:spPr bwMode="auto">
          <a:xfrm flipH="1">
            <a:off x="1905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652" name="Rectangle 76"/>
          <p:cNvSpPr>
            <a:spLocks noChangeArrowheads="1"/>
          </p:cNvSpPr>
          <p:nvPr/>
        </p:nvSpPr>
        <p:spPr bwMode="auto">
          <a:xfrm flipH="1">
            <a:off x="2286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653" name="Rectangle 77"/>
          <p:cNvSpPr>
            <a:spLocks noChangeArrowheads="1"/>
          </p:cNvSpPr>
          <p:nvPr/>
        </p:nvSpPr>
        <p:spPr bwMode="auto">
          <a:xfrm flipH="1">
            <a:off x="2286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654" name="Rectangle 78"/>
          <p:cNvSpPr>
            <a:spLocks noChangeArrowheads="1"/>
          </p:cNvSpPr>
          <p:nvPr/>
        </p:nvSpPr>
        <p:spPr bwMode="auto">
          <a:xfrm flipH="1">
            <a:off x="2667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655" name="Rectangle 79"/>
          <p:cNvSpPr>
            <a:spLocks noChangeArrowheads="1"/>
          </p:cNvSpPr>
          <p:nvPr/>
        </p:nvSpPr>
        <p:spPr bwMode="auto">
          <a:xfrm flipH="1">
            <a:off x="2667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656" name="Rectangle 80"/>
          <p:cNvSpPr>
            <a:spLocks noChangeArrowheads="1"/>
          </p:cNvSpPr>
          <p:nvPr/>
        </p:nvSpPr>
        <p:spPr bwMode="auto">
          <a:xfrm flipH="1">
            <a:off x="2667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657" name="Rectangle 81"/>
          <p:cNvSpPr>
            <a:spLocks noChangeArrowheads="1"/>
          </p:cNvSpPr>
          <p:nvPr/>
        </p:nvSpPr>
        <p:spPr bwMode="auto">
          <a:xfrm flipH="1">
            <a:off x="3048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658" name="Rectangle 82"/>
          <p:cNvSpPr>
            <a:spLocks noChangeArrowheads="1"/>
          </p:cNvSpPr>
          <p:nvPr/>
        </p:nvSpPr>
        <p:spPr bwMode="auto">
          <a:xfrm flipH="1">
            <a:off x="3048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659" name="Rectangle 83"/>
          <p:cNvSpPr>
            <a:spLocks noChangeArrowheads="1"/>
          </p:cNvSpPr>
          <p:nvPr/>
        </p:nvSpPr>
        <p:spPr bwMode="auto">
          <a:xfrm flipH="1">
            <a:off x="3048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660" name="Rectangle 84"/>
          <p:cNvSpPr>
            <a:spLocks noChangeArrowheads="1"/>
          </p:cNvSpPr>
          <p:nvPr/>
        </p:nvSpPr>
        <p:spPr bwMode="auto">
          <a:xfrm flipH="1">
            <a:off x="3429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661" name="Rectangle 85"/>
          <p:cNvSpPr>
            <a:spLocks noChangeArrowheads="1"/>
          </p:cNvSpPr>
          <p:nvPr/>
        </p:nvSpPr>
        <p:spPr bwMode="auto">
          <a:xfrm flipH="1">
            <a:off x="3429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662" name="Rectangle 86"/>
          <p:cNvSpPr>
            <a:spLocks noChangeArrowheads="1"/>
          </p:cNvSpPr>
          <p:nvPr/>
        </p:nvSpPr>
        <p:spPr bwMode="auto">
          <a:xfrm flipH="1">
            <a:off x="3429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663" name="Rectangle 87"/>
          <p:cNvSpPr>
            <a:spLocks noChangeArrowheads="1"/>
          </p:cNvSpPr>
          <p:nvPr/>
        </p:nvSpPr>
        <p:spPr bwMode="auto">
          <a:xfrm flipH="1">
            <a:off x="3810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664" name="Rectangle 88"/>
          <p:cNvSpPr>
            <a:spLocks noChangeArrowheads="1"/>
          </p:cNvSpPr>
          <p:nvPr/>
        </p:nvSpPr>
        <p:spPr bwMode="auto">
          <a:xfrm flipH="1">
            <a:off x="3810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665" name="Rectangle 89"/>
          <p:cNvSpPr>
            <a:spLocks noChangeArrowheads="1"/>
          </p:cNvSpPr>
          <p:nvPr/>
        </p:nvSpPr>
        <p:spPr bwMode="auto">
          <a:xfrm flipH="1">
            <a:off x="3810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666" name="Rectangle 90"/>
          <p:cNvSpPr>
            <a:spLocks noChangeArrowheads="1"/>
          </p:cNvSpPr>
          <p:nvPr/>
        </p:nvSpPr>
        <p:spPr bwMode="auto">
          <a:xfrm flipH="1">
            <a:off x="4191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667" name="Rectangle 91"/>
          <p:cNvSpPr>
            <a:spLocks noChangeArrowheads="1"/>
          </p:cNvSpPr>
          <p:nvPr/>
        </p:nvSpPr>
        <p:spPr bwMode="auto">
          <a:xfrm flipH="1">
            <a:off x="4191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668" name="Rectangle 92"/>
          <p:cNvSpPr>
            <a:spLocks noChangeArrowheads="1"/>
          </p:cNvSpPr>
          <p:nvPr/>
        </p:nvSpPr>
        <p:spPr bwMode="auto">
          <a:xfrm flipH="1">
            <a:off x="4191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669" name="Rectangle 93"/>
          <p:cNvSpPr>
            <a:spLocks noChangeArrowheads="1"/>
          </p:cNvSpPr>
          <p:nvPr/>
        </p:nvSpPr>
        <p:spPr bwMode="auto">
          <a:xfrm flipH="1">
            <a:off x="4191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670" name="Rectangle 94"/>
          <p:cNvSpPr>
            <a:spLocks noChangeArrowheads="1"/>
          </p:cNvSpPr>
          <p:nvPr/>
        </p:nvSpPr>
        <p:spPr bwMode="auto">
          <a:xfrm flipH="1">
            <a:off x="4572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671" name="Rectangle 95"/>
          <p:cNvSpPr>
            <a:spLocks noChangeArrowheads="1"/>
          </p:cNvSpPr>
          <p:nvPr/>
        </p:nvSpPr>
        <p:spPr bwMode="auto">
          <a:xfrm flipH="1">
            <a:off x="4572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672" name="Rectangle 96"/>
          <p:cNvSpPr>
            <a:spLocks noChangeArrowheads="1"/>
          </p:cNvSpPr>
          <p:nvPr/>
        </p:nvSpPr>
        <p:spPr bwMode="auto">
          <a:xfrm flipH="1">
            <a:off x="4572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673" name="Rectangle 97"/>
          <p:cNvSpPr>
            <a:spLocks noChangeArrowheads="1"/>
          </p:cNvSpPr>
          <p:nvPr/>
        </p:nvSpPr>
        <p:spPr bwMode="auto">
          <a:xfrm flipH="1">
            <a:off x="4572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674" name="Rectangle 98"/>
          <p:cNvSpPr>
            <a:spLocks noChangeArrowheads="1"/>
          </p:cNvSpPr>
          <p:nvPr/>
        </p:nvSpPr>
        <p:spPr bwMode="auto">
          <a:xfrm flipH="1">
            <a:off x="4572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675" name="Rectangle 99"/>
          <p:cNvSpPr>
            <a:spLocks noChangeArrowheads="1"/>
          </p:cNvSpPr>
          <p:nvPr/>
        </p:nvSpPr>
        <p:spPr bwMode="auto">
          <a:xfrm flipH="1">
            <a:off x="4572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676" name="Rectangle 100"/>
          <p:cNvSpPr>
            <a:spLocks noChangeArrowheads="1"/>
          </p:cNvSpPr>
          <p:nvPr/>
        </p:nvSpPr>
        <p:spPr bwMode="auto">
          <a:xfrm flipH="1">
            <a:off x="4572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677" name="Rectangle 101"/>
          <p:cNvSpPr>
            <a:spLocks noChangeArrowheads="1"/>
          </p:cNvSpPr>
          <p:nvPr/>
        </p:nvSpPr>
        <p:spPr bwMode="auto">
          <a:xfrm flipH="1">
            <a:off x="4572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678" name="Rectangle 102"/>
          <p:cNvSpPr>
            <a:spLocks noChangeArrowheads="1"/>
          </p:cNvSpPr>
          <p:nvPr/>
        </p:nvSpPr>
        <p:spPr bwMode="auto">
          <a:xfrm flipH="1">
            <a:off x="4953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679" name="Rectangle 103"/>
          <p:cNvSpPr>
            <a:spLocks noChangeArrowheads="1"/>
          </p:cNvSpPr>
          <p:nvPr/>
        </p:nvSpPr>
        <p:spPr bwMode="auto">
          <a:xfrm flipH="1">
            <a:off x="4953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680" name="Rectangle 104"/>
          <p:cNvSpPr>
            <a:spLocks noChangeArrowheads="1"/>
          </p:cNvSpPr>
          <p:nvPr/>
        </p:nvSpPr>
        <p:spPr bwMode="auto">
          <a:xfrm flipH="1">
            <a:off x="4953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684" name="Rectangle 108"/>
          <p:cNvSpPr>
            <a:spLocks noChangeArrowheads="1"/>
          </p:cNvSpPr>
          <p:nvPr/>
        </p:nvSpPr>
        <p:spPr bwMode="auto">
          <a:xfrm flipH="1">
            <a:off x="4953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685" name="Rectangle 109"/>
          <p:cNvSpPr>
            <a:spLocks noChangeArrowheads="1"/>
          </p:cNvSpPr>
          <p:nvPr/>
        </p:nvSpPr>
        <p:spPr bwMode="auto">
          <a:xfrm flipH="1">
            <a:off x="4953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686" name="Rectangle 110"/>
          <p:cNvSpPr>
            <a:spLocks noChangeArrowheads="1"/>
          </p:cNvSpPr>
          <p:nvPr/>
        </p:nvSpPr>
        <p:spPr bwMode="auto">
          <a:xfrm flipH="1">
            <a:off x="4953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687" name="Rectangle 111"/>
          <p:cNvSpPr>
            <a:spLocks noChangeArrowheads="1"/>
          </p:cNvSpPr>
          <p:nvPr/>
        </p:nvSpPr>
        <p:spPr bwMode="auto">
          <a:xfrm flipH="1">
            <a:off x="4953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688" name="Rectangle 112"/>
          <p:cNvSpPr>
            <a:spLocks noChangeArrowheads="1"/>
          </p:cNvSpPr>
          <p:nvPr/>
        </p:nvSpPr>
        <p:spPr bwMode="auto">
          <a:xfrm flipH="1">
            <a:off x="4953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689" name="Rectangle 113"/>
          <p:cNvSpPr>
            <a:spLocks noChangeArrowheads="1"/>
          </p:cNvSpPr>
          <p:nvPr/>
        </p:nvSpPr>
        <p:spPr bwMode="auto">
          <a:xfrm flipH="1">
            <a:off x="5334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690" name="Rectangle 114"/>
          <p:cNvSpPr>
            <a:spLocks noChangeArrowheads="1"/>
          </p:cNvSpPr>
          <p:nvPr/>
        </p:nvSpPr>
        <p:spPr bwMode="auto">
          <a:xfrm flipH="1">
            <a:off x="5334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691" name="Rectangle 115"/>
          <p:cNvSpPr>
            <a:spLocks noChangeArrowheads="1"/>
          </p:cNvSpPr>
          <p:nvPr/>
        </p:nvSpPr>
        <p:spPr bwMode="auto">
          <a:xfrm flipH="1">
            <a:off x="5334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692" name="Rectangle 116"/>
          <p:cNvSpPr>
            <a:spLocks noChangeArrowheads="1"/>
          </p:cNvSpPr>
          <p:nvPr/>
        </p:nvSpPr>
        <p:spPr bwMode="auto">
          <a:xfrm flipH="1">
            <a:off x="5334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693" name="Rectangle 117"/>
          <p:cNvSpPr>
            <a:spLocks noChangeArrowheads="1"/>
          </p:cNvSpPr>
          <p:nvPr/>
        </p:nvSpPr>
        <p:spPr bwMode="auto">
          <a:xfrm flipH="1">
            <a:off x="5334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694" name="Rectangle 118"/>
          <p:cNvSpPr>
            <a:spLocks noChangeArrowheads="1"/>
          </p:cNvSpPr>
          <p:nvPr/>
        </p:nvSpPr>
        <p:spPr bwMode="auto">
          <a:xfrm flipH="1">
            <a:off x="5334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695" name="Rectangle 119"/>
          <p:cNvSpPr>
            <a:spLocks noChangeArrowheads="1"/>
          </p:cNvSpPr>
          <p:nvPr/>
        </p:nvSpPr>
        <p:spPr bwMode="auto">
          <a:xfrm flipH="1">
            <a:off x="5334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696" name="Rectangle 120"/>
          <p:cNvSpPr>
            <a:spLocks noChangeArrowheads="1"/>
          </p:cNvSpPr>
          <p:nvPr/>
        </p:nvSpPr>
        <p:spPr bwMode="auto">
          <a:xfrm flipH="1">
            <a:off x="5334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697" name="Rectangle 121"/>
          <p:cNvSpPr>
            <a:spLocks noChangeArrowheads="1"/>
          </p:cNvSpPr>
          <p:nvPr/>
        </p:nvSpPr>
        <p:spPr bwMode="auto">
          <a:xfrm flipH="1">
            <a:off x="5715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698" name="Rectangle 122"/>
          <p:cNvSpPr>
            <a:spLocks noChangeArrowheads="1"/>
          </p:cNvSpPr>
          <p:nvPr/>
        </p:nvSpPr>
        <p:spPr bwMode="auto">
          <a:xfrm flipH="1">
            <a:off x="5715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699" name="Rectangle 123"/>
          <p:cNvSpPr>
            <a:spLocks noChangeArrowheads="1"/>
          </p:cNvSpPr>
          <p:nvPr/>
        </p:nvSpPr>
        <p:spPr bwMode="auto">
          <a:xfrm flipH="1">
            <a:off x="5715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700" name="Rectangle 124"/>
          <p:cNvSpPr>
            <a:spLocks noChangeArrowheads="1"/>
          </p:cNvSpPr>
          <p:nvPr/>
        </p:nvSpPr>
        <p:spPr bwMode="auto">
          <a:xfrm flipH="1">
            <a:off x="5715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701" name="Rectangle 125"/>
          <p:cNvSpPr>
            <a:spLocks noChangeArrowheads="1"/>
          </p:cNvSpPr>
          <p:nvPr/>
        </p:nvSpPr>
        <p:spPr bwMode="auto">
          <a:xfrm flipH="1">
            <a:off x="5715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702" name="Rectangle 126"/>
          <p:cNvSpPr>
            <a:spLocks noChangeArrowheads="1"/>
          </p:cNvSpPr>
          <p:nvPr/>
        </p:nvSpPr>
        <p:spPr bwMode="auto">
          <a:xfrm flipH="1">
            <a:off x="5715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703" name="Rectangle 127"/>
          <p:cNvSpPr>
            <a:spLocks noChangeArrowheads="1"/>
          </p:cNvSpPr>
          <p:nvPr/>
        </p:nvSpPr>
        <p:spPr bwMode="auto">
          <a:xfrm flipH="1">
            <a:off x="5715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704" name="Rectangle 128"/>
          <p:cNvSpPr>
            <a:spLocks noChangeArrowheads="1"/>
          </p:cNvSpPr>
          <p:nvPr/>
        </p:nvSpPr>
        <p:spPr bwMode="auto">
          <a:xfrm flipH="1">
            <a:off x="5715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713" name="Rectangle 137"/>
          <p:cNvSpPr>
            <a:spLocks noChangeArrowheads="1"/>
          </p:cNvSpPr>
          <p:nvPr/>
        </p:nvSpPr>
        <p:spPr bwMode="auto">
          <a:xfrm flipH="1">
            <a:off x="6096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714" name="Rectangle 138"/>
          <p:cNvSpPr>
            <a:spLocks noChangeArrowheads="1"/>
          </p:cNvSpPr>
          <p:nvPr/>
        </p:nvSpPr>
        <p:spPr bwMode="auto">
          <a:xfrm flipH="1">
            <a:off x="6096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715" name="Rectangle 139"/>
          <p:cNvSpPr>
            <a:spLocks noChangeArrowheads="1"/>
          </p:cNvSpPr>
          <p:nvPr/>
        </p:nvSpPr>
        <p:spPr bwMode="auto">
          <a:xfrm flipH="1">
            <a:off x="6096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716" name="Rectangle 140"/>
          <p:cNvSpPr>
            <a:spLocks noChangeArrowheads="1"/>
          </p:cNvSpPr>
          <p:nvPr/>
        </p:nvSpPr>
        <p:spPr bwMode="auto">
          <a:xfrm flipH="1">
            <a:off x="6096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717" name="Rectangle 141"/>
          <p:cNvSpPr>
            <a:spLocks noChangeArrowheads="1"/>
          </p:cNvSpPr>
          <p:nvPr/>
        </p:nvSpPr>
        <p:spPr bwMode="auto">
          <a:xfrm flipH="1">
            <a:off x="6096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718" name="Rectangle 142"/>
          <p:cNvSpPr>
            <a:spLocks noChangeArrowheads="1"/>
          </p:cNvSpPr>
          <p:nvPr/>
        </p:nvSpPr>
        <p:spPr bwMode="auto">
          <a:xfrm flipH="1">
            <a:off x="6096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719" name="Rectangle 143"/>
          <p:cNvSpPr>
            <a:spLocks noChangeArrowheads="1"/>
          </p:cNvSpPr>
          <p:nvPr/>
        </p:nvSpPr>
        <p:spPr bwMode="auto">
          <a:xfrm flipH="1">
            <a:off x="6096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722" name="Rectangle 146"/>
          <p:cNvSpPr>
            <a:spLocks noChangeArrowheads="1"/>
          </p:cNvSpPr>
          <p:nvPr/>
        </p:nvSpPr>
        <p:spPr bwMode="auto">
          <a:xfrm flipH="1">
            <a:off x="6096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723" name="Rectangle 147"/>
          <p:cNvSpPr>
            <a:spLocks noChangeArrowheads="1"/>
          </p:cNvSpPr>
          <p:nvPr/>
        </p:nvSpPr>
        <p:spPr bwMode="auto">
          <a:xfrm flipH="1">
            <a:off x="6477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724" name="Rectangle 148"/>
          <p:cNvSpPr>
            <a:spLocks noChangeArrowheads="1"/>
          </p:cNvSpPr>
          <p:nvPr/>
        </p:nvSpPr>
        <p:spPr bwMode="auto">
          <a:xfrm flipH="1">
            <a:off x="6477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725" name="Rectangle 149"/>
          <p:cNvSpPr>
            <a:spLocks noChangeArrowheads="1"/>
          </p:cNvSpPr>
          <p:nvPr/>
        </p:nvSpPr>
        <p:spPr bwMode="auto">
          <a:xfrm flipH="1">
            <a:off x="6477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726" name="Rectangle 150"/>
          <p:cNvSpPr>
            <a:spLocks noChangeArrowheads="1"/>
          </p:cNvSpPr>
          <p:nvPr/>
        </p:nvSpPr>
        <p:spPr bwMode="auto">
          <a:xfrm flipH="1">
            <a:off x="6477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727" name="Rectangle 151"/>
          <p:cNvSpPr>
            <a:spLocks noChangeArrowheads="1"/>
          </p:cNvSpPr>
          <p:nvPr/>
        </p:nvSpPr>
        <p:spPr bwMode="auto">
          <a:xfrm flipH="1">
            <a:off x="6477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728" name="Rectangle 152"/>
          <p:cNvSpPr>
            <a:spLocks noChangeArrowheads="1"/>
          </p:cNvSpPr>
          <p:nvPr/>
        </p:nvSpPr>
        <p:spPr bwMode="auto">
          <a:xfrm flipH="1">
            <a:off x="6477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729" name="Rectangle 153"/>
          <p:cNvSpPr>
            <a:spLocks noChangeArrowheads="1"/>
          </p:cNvSpPr>
          <p:nvPr/>
        </p:nvSpPr>
        <p:spPr bwMode="auto">
          <a:xfrm flipH="1">
            <a:off x="6477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730" name="Rectangle 154"/>
          <p:cNvSpPr>
            <a:spLocks noChangeArrowheads="1"/>
          </p:cNvSpPr>
          <p:nvPr/>
        </p:nvSpPr>
        <p:spPr bwMode="auto">
          <a:xfrm flipH="1">
            <a:off x="6477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731" name="Rectangle 155"/>
          <p:cNvSpPr>
            <a:spLocks noChangeArrowheads="1"/>
          </p:cNvSpPr>
          <p:nvPr/>
        </p:nvSpPr>
        <p:spPr bwMode="auto">
          <a:xfrm flipH="1">
            <a:off x="6858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732" name="Rectangle 156"/>
          <p:cNvSpPr>
            <a:spLocks noChangeArrowheads="1"/>
          </p:cNvSpPr>
          <p:nvPr/>
        </p:nvSpPr>
        <p:spPr bwMode="auto">
          <a:xfrm flipH="1">
            <a:off x="6858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733" name="Rectangle 157"/>
          <p:cNvSpPr>
            <a:spLocks noChangeArrowheads="1"/>
          </p:cNvSpPr>
          <p:nvPr/>
        </p:nvSpPr>
        <p:spPr bwMode="auto">
          <a:xfrm flipH="1">
            <a:off x="6858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734" name="Rectangle 158"/>
          <p:cNvSpPr>
            <a:spLocks noChangeArrowheads="1"/>
          </p:cNvSpPr>
          <p:nvPr/>
        </p:nvSpPr>
        <p:spPr bwMode="auto">
          <a:xfrm flipH="1">
            <a:off x="6858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735" name="Rectangle 159"/>
          <p:cNvSpPr>
            <a:spLocks noChangeArrowheads="1"/>
          </p:cNvSpPr>
          <p:nvPr/>
        </p:nvSpPr>
        <p:spPr bwMode="auto">
          <a:xfrm flipH="1">
            <a:off x="6858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736" name="Rectangle 160"/>
          <p:cNvSpPr>
            <a:spLocks noChangeArrowheads="1"/>
          </p:cNvSpPr>
          <p:nvPr/>
        </p:nvSpPr>
        <p:spPr bwMode="auto">
          <a:xfrm flipH="1">
            <a:off x="6858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737" name="Rectangle 161"/>
          <p:cNvSpPr>
            <a:spLocks noChangeArrowheads="1"/>
          </p:cNvSpPr>
          <p:nvPr/>
        </p:nvSpPr>
        <p:spPr bwMode="auto">
          <a:xfrm flipH="1">
            <a:off x="6858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738" name="Rectangle 162"/>
          <p:cNvSpPr>
            <a:spLocks noChangeArrowheads="1"/>
          </p:cNvSpPr>
          <p:nvPr/>
        </p:nvSpPr>
        <p:spPr bwMode="auto">
          <a:xfrm flipH="1">
            <a:off x="6858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739" name="Rectangle 163"/>
          <p:cNvSpPr>
            <a:spLocks noChangeArrowheads="1"/>
          </p:cNvSpPr>
          <p:nvPr/>
        </p:nvSpPr>
        <p:spPr bwMode="auto">
          <a:xfrm flipH="1">
            <a:off x="7239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740" name="Rectangle 164"/>
          <p:cNvSpPr>
            <a:spLocks noChangeArrowheads="1"/>
          </p:cNvSpPr>
          <p:nvPr/>
        </p:nvSpPr>
        <p:spPr bwMode="auto">
          <a:xfrm flipH="1">
            <a:off x="7239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741" name="Rectangle 165"/>
          <p:cNvSpPr>
            <a:spLocks noChangeArrowheads="1"/>
          </p:cNvSpPr>
          <p:nvPr/>
        </p:nvSpPr>
        <p:spPr bwMode="auto">
          <a:xfrm flipH="1">
            <a:off x="7239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742" name="Rectangle 166"/>
          <p:cNvSpPr>
            <a:spLocks noChangeArrowheads="1"/>
          </p:cNvSpPr>
          <p:nvPr/>
        </p:nvSpPr>
        <p:spPr bwMode="auto">
          <a:xfrm flipH="1">
            <a:off x="7239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743" name="Rectangle 167"/>
          <p:cNvSpPr>
            <a:spLocks noChangeArrowheads="1"/>
          </p:cNvSpPr>
          <p:nvPr/>
        </p:nvSpPr>
        <p:spPr bwMode="auto">
          <a:xfrm flipH="1">
            <a:off x="7239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744" name="Rectangle 168"/>
          <p:cNvSpPr>
            <a:spLocks noChangeArrowheads="1"/>
          </p:cNvSpPr>
          <p:nvPr/>
        </p:nvSpPr>
        <p:spPr bwMode="auto">
          <a:xfrm flipH="1">
            <a:off x="7239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745" name="Rectangle 169"/>
          <p:cNvSpPr>
            <a:spLocks noChangeArrowheads="1"/>
          </p:cNvSpPr>
          <p:nvPr/>
        </p:nvSpPr>
        <p:spPr bwMode="auto">
          <a:xfrm flipH="1">
            <a:off x="7239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746" name="Rectangle 170"/>
          <p:cNvSpPr>
            <a:spLocks noChangeArrowheads="1"/>
          </p:cNvSpPr>
          <p:nvPr/>
        </p:nvSpPr>
        <p:spPr bwMode="auto">
          <a:xfrm flipH="1">
            <a:off x="7239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747" name="Rectangle 171"/>
          <p:cNvSpPr>
            <a:spLocks noChangeArrowheads="1"/>
          </p:cNvSpPr>
          <p:nvPr/>
        </p:nvSpPr>
        <p:spPr bwMode="auto">
          <a:xfrm flipH="1">
            <a:off x="7620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748" name="Rectangle 172"/>
          <p:cNvSpPr>
            <a:spLocks noChangeArrowheads="1"/>
          </p:cNvSpPr>
          <p:nvPr/>
        </p:nvSpPr>
        <p:spPr bwMode="auto">
          <a:xfrm flipH="1">
            <a:off x="7620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749" name="Rectangle 173"/>
          <p:cNvSpPr>
            <a:spLocks noChangeArrowheads="1"/>
          </p:cNvSpPr>
          <p:nvPr/>
        </p:nvSpPr>
        <p:spPr bwMode="auto">
          <a:xfrm flipH="1">
            <a:off x="7620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750" name="Rectangle 174"/>
          <p:cNvSpPr>
            <a:spLocks noChangeArrowheads="1"/>
          </p:cNvSpPr>
          <p:nvPr/>
        </p:nvSpPr>
        <p:spPr bwMode="auto">
          <a:xfrm flipH="1">
            <a:off x="7620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751" name="Rectangle 175"/>
          <p:cNvSpPr>
            <a:spLocks noChangeArrowheads="1"/>
          </p:cNvSpPr>
          <p:nvPr/>
        </p:nvSpPr>
        <p:spPr bwMode="auto">
          <a:xfrm flipH="1">
            <a:off x="7620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752" name="Rectangle 176"/>
          <p:cNvSpPr>
            <a:spLocks noChangeArrowheads="1"/>
          </p:cNvSpPr>
          <p:nvPr/>
        </p:nvSpPr>
        <p:spPr bwMode="auto">
          <a:xfrm flipH="1">
            <a:off x="7620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753" name="Rectangle 177"/>
          <p:cNvSpPr>
            <a:spLocks noChangeArrowheads="1"/>
          </p:cNvSpPr>
          <p:nvPr/>
        </p:nvSpPr>
        <p:spPr bwMode="auto">
          <a:xfrm flipH="1">
            <a:off x="7620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754" name="Rectangle 178"/>
          <p:cNvSpPr>
            <a:spLocks noChangeArrowheads="1"/>
          </p:cNvSpPr>
          <p:nvPr/>
        </p:nvSpPr>
        <p:spPr bwMode="auto">
          <a:xfrm flipH="1">
            <a:off x="7620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756" name="Rectangle 180"/>
          <p:cNvSpPr>
            <a:spLocks noChangeArrowheads="1"/>
          </p:cNvSpPr>
          <p:nvPr/>
        </p:nvSpPr>
        <p:spPr bwMode="auto">
          <a:xfrm flipH="1">
            <a:off x="8001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757" name="Rectangle 181"/>
          <p:cNvSpPr>
            <a:spLocks noChangeArrowheads="1"/>
          </p:cNvSpPr>
          <p:nvPr/>
        </p:nvSpPr>
        <p:spPr bwMode="auto">
          <a:xfrm flipH="1">
            <a:off x="8001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758" name="Rectangle 182"/>
          <p:cNvSpPr>
            <a:spLocks noChangeArrowheads="1"/>
          </p:cNvSpPr>
          <p:nvPr/>
        </p:nvSpPr>
        <p:spPr bwMode="auto">
          <a:xfrm flipH="1">
            <a:off x="8001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759" name="Rectangle 183"/>
          <p:cNvSpPr>
            <a:spLocks noChangeArrowheads="1"/>
          </p:cNvSpPr>
          <p:nvPr/>
        </p:nvSpPr>
        <p:spPr bwMode="auto">
          <a:xfrm flipH="1">
            <a:off x="8001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760" name="Rectangle 184"/>
          <p:cNvSpPr>
            <a:spLocks noChangeArrowheads="1"/>
          </p:cNvSpPr>
          <p:nvPr/>
        </p:nvSpPr>
        <p:spPr bwMode="auto">
          <a:xfrm flipH="1">
            <a:off x="8001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761" name="Rectangle 185"/>
          <p:cNvSpPr>
            <a:spLocks noChangeArrowheads="1"/>
          </p:cNvSpPr>
          <p:nvPr/>
        </p:nvSpPr>
        <p:spPr bwMode="auto">
          <a:xfrm flipH="1">
            <a:off x="8001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762" name="Rectangle 186"/>
          <p:cNvSpPr>
            <a:spLocks noChangeArrowheads="1"/>
          </p:cNvSpPr>
          <p:nvPr/>
        </p:nvSpPr>
        <p:spPr bwMode="auto">
          <a:xfrm flipH="1">
            <a:off x="8001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763" name="Rectangle 187"/>
          <p:cNvSpPr>
            <a:spLocks noChangeArrowheads="1"/>
          </p:cNvSpPr>
          <p:nvPr/>
        </p:nvSpPr>
        <p:spPr bwMode="auto">
          <a:xfrm flipH="1">
            <a:off x="8001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764" name="Rectangle 188"/>
          <p:cNvSpPr>
            <a:spLocks noChangeArrowheads="1"/>
          </p:cNvSpPr>
          <p:nvPr/>
        </p:nvSpPr>
        <p:spPr bwMode="auto">
          <a:xfrm flipH="1">
            <a:off x="8382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765" name="Rectangle 189"/>
          <p:cNvSpPr>
            <a:spLocks noChangeArrowheads="1"/>
          </p:cNvSpPr>
          <p:nvPr/>
        </p:nvSpPr>
        <p:spPr bwMode="auto">
          <a:xfrm flipH="1">
            <a:off x="8382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766" name="Rectangle 190"/>
          <p:cNvSpPr>
            <a:spLocks noChangeArrowheads="1"/>
          </p:cNvSpPr>
          <p:nvPr/>
        </p:nvSpPr>
        <p:spPr bwMode="auto">
          <a:xfrm flipH="1">
            <a:off x="8382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767" name="Rectangle 191"/>
          <p:cNvSpPr>
            <a:spLocks noChangeArrowheads="1"/>
          </p:cNvSpPr>
          <p:nvPr/>
        </p:nvSpPr>
        <p:spPr bwMode="auto">
          <a:xfrm flipH="1">
            <a:off x="8382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768" name="Rectangle 192"/>
          <p:cNvSpPr>
            <a:spLocks noChangeArrowheads="1"/>
          </p:cNvSpPr>
          <p:nvPr/>
        </p:nvSpPr>
        <p:spPr bwMode="auto">
          <a:xfrm flipH="1">
            <a:off x="8382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769" name="Rectangle 193"/>
          <p:cNvSpPr>
            <a:spLocks noChangeArrowheads="1"/>
          </p:cNvSpPr>
          <p:nvPr/>
        </p:nvSpPr>
        <p:spPr bwMode="auto">
          <a:xfrm flipH="1">
            <a:off x="8382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770" name="Rectangle 194"/>
          <p:cNvSpPr>
            <a:spLocks noChangeArrowheads="1"/>
          </p:cNvSpPr>
          <p:nvPr/>
        </p:nvSpPr>
        <p:spPr bwMode="auto">
          <a:xfrm flipH="1">
            <a:off x="8382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771" name="Rectangle 195"/>
          <p:cNvSpPr>
            <a:spLocks noChangeArrowheads="1"/>
          </p:cNvSpPr>
          <p:nvPr/>
        </p:nvSpPr>
        <p:spPr bwMode="auto">
          <a:xfrm flipH="1">
            <a:off x="8382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772" name="Rectangle 196"/>
          <p:cNvSpPr>
            <a:spLocks noChangeArrowheads="1"/>
          </p:cNvSpPr>
          <p:nvPr/>
        </p:nvSpPr>
        <p:spPr bwMode="auto">
          <a:xfrm flipH="1">
            <a:off x="8763000" y="20574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80773" name="Rectangle 197"/>
          <p:cNvSpPr>
            <a:spLocks noChangeArrowheads="1"/>
          </p:cNvSpPr>
          <p:nvPr/>
        </p:nvSpPr>
        <p:spPr bwMode="auto">
          <a:xfrm flipH="1">
            <a:off x="8763000" y="25146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80774" name="Rectangle 198"/>
          <p:cNvSpPr>
            <a:spLocks noChangeArrowheads="1"/>
          </p:cNvSpPr>
          <p:nvPr/>
        </p:nvSpPr>
        <p:spPr bwMode="auto">
          <a:xfrm flipH="1">
            <a:off x="8763000" y="29718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80777" name="Rectangle 201"/>
          <p:cNvSpPr>
            <a:spLocks noChangeArrowheads="1"/>
          </p:cNvSpPr>
          <p:nvPr/>
        </p:nvSpPr>
        <p:spPr bwMode="auto">
          <a:xfrm flipH="1">
            <a:off x="8763000" y="3429000"/>
            <a:ext cx="381000" cy="4572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80778" name="Rectangle 202"/>
          <p:cNvSpPr>
            <a:spLocks noChangeArrowheads="1"/>
          </p:cNvSpPr>
          <p:nvPr/>
        </p:nvSpPr>
        <p:spPr bwMode="auto">
          <a:xfrm flipH="1">
            <a:off x="8763000" y="38862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80779" name="Rectangle 203"/>
          <p:cNvSpPr>
            <a:spLocks noChangeArrowheads="1"/>
          </p:cNvSpPr>
          <p:nvPr/>
        </p:nvSpPr>
        <p:spPr bwMode="auto">
          <a:xfrm flipH="1">
            <a:off x="8763000" y="43434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80780" name="Rectangle 204"/>
          <p:cNvSpPr>
            <a:spLocks noChangeArrowheads="1"/>
          </p:cNvSpPr>
          <p:nvPr/>
        </p:nvSpPr>
        <p:spPr bwMode="auto">
          <a:xfrm flipH="1">
            <a:off x="8763000" y="48006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781" name="Rectangle 205"/>
          <p:cNvSpPr>
            <a:spLocks noChangeArrowheads="1"/>
          </p:cNvSpPr>
          <p:nvPr/>
        </p:nvSpPr>
        <p:spPr bwMode="auto">
          <a:xfrm flipH="1">
            <a:off x="8763000" y="5257800"/>
            <a:ext cx="381000" cy="4572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784" name="Text Box 208"/>
          <p:cNvSpPr txBox="1">
            <a:spLocks noChangeArrowheads="1"/>
          </p:cNvSpPr>
          <p:nvPr/>
        </p:nvSpPr>
        <p:spPr bwMode="auto">
          <a:xfrm>
            <a:off x="61913" y="1676400"/>
            <a:ext cx="31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80785" name="Text Box 209"/>
          <p:cNvSpPr txBox="1">
            <a:spLocks noChangeArrowheads="1"/>
          </p:cNvSpPr>
          <p:nvPr/>
        </p:nvSpPr>
        <p:spPr bwMode="auto">
          <a:xfrm>
            <a:off x="457200" y="1676400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80786" name="Text Box 210"/>
          <p:cNvSpPr txBox="1">
            <a:spLocks noChangeArrowheads="1"/>
          </p:cNvSpPr>
          <p:nvPr/>
        </p:nvSpPr>
        <p:spPr bwMode="auto">
          <a:xfrm>
            <a:off x="823913" y="1706563"/>
            <a:ext cx="8220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1   3   5   4   6   3   7   4   7   3   3   5   5   3   1   1   1   7   1   3   4   1</a:t>
            </a:r>
          </a:p>
        </p:txBody>
      </p:sp>
      <p:sp>
        <p:nvSpPr>
          <p:cNvPr id="280787" name="Text Box 211"/>
          <p:cNvSpPr txBox="1">
            <a:spLocks noChangeArrowheads="1"/>
          </p:cNvSpPr>
          <p:nvPr/>
        </p:nvSpPr>
        <p:spPr bwMode="auto">
          <a:xfrm>
            <a:off x="138113" y="5681713"/>
            <a:ext cx="9288418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   </a:t>
            </a:r>
            <a:r>
              <a:rPr lang="en-GB" alt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GB" alt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GB" alt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GB" alt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GB" alt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GB" alt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en-GB" alt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</a:t>
            </a:r>
            <a:r>
              <a:rPr lang="en-GB" alt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</a:t>
            </a:r>
            <a:r>
              <a:rPr lang="en-GB" alt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</a:t>
            </a:r>
            <a:r>
              <a:rPr lang="en-GB" altLang="fr-FR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</a:p>
          <a:p>
            <a:pPr algn="l"/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∞ ∞  ∞  ∞  ∞  ∞  ∞  4  ∞  4   2   3   1    5   1   2   6   1   1   4   2   3   5   3  </a:t>
            </a:r>
          </a:p>
        </p:txBody>
      </p:sp>
    </p:spTree>
    <p:extLst>
      <p:ext uri="{BB962C8B-B14F-4D97-AF65-F5344CB8AC3E}">
        <p14:creationId xmlns:p14="http://schemas.microsoft.com/office/powerpoint/2010/main" val="181735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8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8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8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8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8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8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8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8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8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8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8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8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8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8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8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8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8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8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8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8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8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8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8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8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8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8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8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8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8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8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8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8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8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8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8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8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28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8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8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8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8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8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8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8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8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8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8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8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28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28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8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8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8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8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28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8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28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28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28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8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8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8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8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28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8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8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28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28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28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28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28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28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28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28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28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28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28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28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8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8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28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28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28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28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28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28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28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28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28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28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28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28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28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28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28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28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28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28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28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8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28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28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28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28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28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28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28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28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28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28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28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28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28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1000"/>
                                        <p:tgtEl>
                                          <p:spTgt spid="280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280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280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 animBg="1"/>
      <p:bldP spid="280582" grpId="0" animBg="1"/>
      <p:bldP spid="280583" grpId="0" animBg="1"/>
      <p:bldP spid="280584" grpId="0" animBg="1"/>
      <p:bldP spid="280585" grpId="0" animBg="1"/>
      <p:bldP spid="280586" grpId="0" animBg="1"/>
      <p:bldP spid="280587" grpId="0" animBg="1"/>
      <p:bldP spid="280588" grpId="0" animBg="1"/>
      <p:bldP spid="280589" grpId="0" animBg="1"/>
      <p:bldP spid="280590" grpId="0" animBg="1"/>
      <p:bldP spid="280591" grpId="0" animBg="1"/>
      <p:bldP spid="280592" grpId="0" animBg="1"/>
      <p:bldP spid="280593" grpId="0" animBg="1"/>
      <p:bldP spid="280594" grpId="0" animBg="1"/>
      <p:bldP spid="280595" grpId="0" animBg="1"/>
      <p:bldP spid="280596" grpId="0" animBg="1"/>
      <p:bldP spid="280597" grpId="0" animBg="1"/>
      <p:bldP spid="280598" grpId="0" animBg="1"/>
      <p:bldP spid="280599" grpId="0" animBg="1"/>
      <p:bldP spid="280600" grpId="0" animBg="1"/>
      <p:bldP spid="280601" grpId="0" animBg="1"/>
      <p:bldP spid="280602" grpId="0" animBg="1"/>
      <p:bldP spid="280603" grpId="0" animBg="1"/>
      <p:bldP spid="280604" grpId="0" animBg="1"/>
      <p:bldP spid="280605" grpId="0" animBg="1"/>
      <p:bldP spid="280606" grpId="0" animBg="1"/>
      <p:bldP spid="280607" grpId="0" animBg="1"/>
      <p:bldP spid="280608" grpId="0" animBg="1"/>
      <p:bldP spid="280609" grpId="0" animBg="1"/>
      <p:bldP spid="280610" grpId="0" animBg="1"/>
      <p:bldP spid="280611" grpId="0" animBg="1"/>
      <p:bldP spid="280612" grpId="0" animBg="1"/>
      <p:bldP spid="280613" grpId="0" animBg="1"/>
      <p:bldP spid="280614" grpId="0" animBg="1"/>
      <p:bldP spid="280615" grpId="0" animBg="1"/>
      <p:bldP spid="280616" grpId="0" animBg="1"/>
      <p:bldP spid="280617" grpId="0" animBg="1"/>
      <p:bldP spid="280618" grpId="0" animBg="1"/>
      <p:bldP spid="280619" grpId="0" animBg="1"/>
      <p:bldP spid="280620" grpId="0" animBg="1"/>
      <p:bldP spid="280621" grpId="0" animBg="1"/>
      <p:bldP spid="280622" grpId="0" animBg="1"/>
      <p:bldP spid="280623" grpId="0" animBg="1"/>
      <p:bldP spid="280624" grpId="0" animBg="1"/>
      <p:bldP spid="280625" grpId="0" animBg="1"/>
      <p:bldP spid="280627" grpId="0" animBg="1"/>
      <p:bldP spid="280650" grpId="0" animBg="1"/>
      <p:bldP spid="280651" grpId="0" animBg="1"/>
      <p:bldP spid="280652" grpId="0" animBg="1"/>
      <p:bldP spid="280653" grpId="0" animBg="1"/>
      <p:bldP spid="280654" grpId="0" animBg="1"/>
      <p:bldP spid="280655" grpId="0" animBg="1"/>
      <p:bldP spid="280656" grpId="0" animBg="1"/>
      <p:bldP spid="280657" grpId="0" animBg="1"/>
      <p:bldP spid="280658" grpId="0" animBg="1"/>
      <p:bldP spid="280659" grpId="0" animBg="1"/>
      <p:bldP spid="280660" grpId="0" animBg="1"/>
      <p:bldP spid="280661" grpId="0" animBg="1"/>
      <p:bldP spid="280662" grpId="0" animBg="1"/>
      <p:bldP spid="280663" grpId="0" animBg="1"/>
      <p:bldP spid="280664" grpId="0" animBg="1"/>
      <p:bldP spid="280665" grpId="0" animBg="1"/>
      <p:bldP spid="280666" grpId="0" animBg="1"/>
      <p:bldP spid="280667" grpId="0" animBg="1"/>
      <p:bldP spid="280668" grpId="0" animBg="1"/>
      <p:bldP spid="280669" grpId="0" animBg="1"/>
      <p:bldP spid="280670" grpId="0" animBg="1"/>
      <p:bldP spid="280671" grpId="0" animBg="1"/>
      <p:bldP spid="280672" grpId="0" animBg="1"/>
      <p:bldP spid="280673" grpId="0" animBg="1"/>
      <p:bldP spid="280674" grpId="0" animBg="1"/>
      <p:bldP spid="280675" grpId="0" animBg="1"/>
      <p:bldP spid="280676" grpId="0" animBg="1"/>
      <p:bldP spid="280677" grpId="0" animBg="1"/>
      <p:bldP spid="280678" grpId="0" animBg="1"/>
      <p:bldP spid="280679" grpId="0" animBg="1"/>
      <p:bldP spid="280680" grpId="0" animBg="1"/>
      <p:bldP spid="280684" grpId="0" animBg="1"/>
      <p:bldP spid="280685" grpId="0" animBg="1"/>
      <p:bldP spid="280686" grpId="0" animBg="1"/>
      <p:bldP spid="280687" grpId="0" animBg="1"/>
      <p:bldP spid="280688" grpId="0" animBg="1"/>
      <p:bldP spid="280689" grpId="0" animBg="1"/>
      <p:bldP spid="280690" grpId="0" animBg="1"/>
      <p:bldP spid="280691" grpId="0" animBg="1"/>
      <p:bldP spid="280692" grpId="0" animBg="1"/>
      <p:bldP spid="280693" grpId="0" animBg="1"/>
      <p:bldP spid="280694" grpId="0" animBg="1"/>
      <p:bldP spid="280695" grpId="0" animBg="1"/>
      <p:bldP spid="280696" grpId="0" animBg="1"/>
      <p:bldP spid="280697" grpId="0" animBg="1"/>
      <p:bldP spid="280698" grpId="0" animBg="1"/>
      <p:bldP spid="280699" grpId="0" animBg="1"/>
      <p:bldP spid="280700" grpId="0" animBg="1"/>
      <p:bldP spid="280701" grpId="0" animBg="1"/>
      <p:bldP spid="280702" grpId="0" animBg="1"/>
      <p:bldP spid="280703" grpId="0" animBg="1"/>
      <p:bldP spid="280704" grpId="0" animBg="1"/>
      <p:bldP spid="280713" grpId="0" animBg="1"/>
      <p:bldP spid="280714" grpId="0" animBg="1"/>
      <p:bldP spid="280715" grpId="0" animBg="1"/>
      <p:bldP spid="280716" grpId="0" animBg="1"/>
      <p:bldP spid="280717" grpId="0" animBg="1"/>
      <p:bldP spid="280718" grpId="0" animBg="1"/>
      <p:bldP spid="280719" grpId="0" animBg="1"/>
      <p:bldP spid="280722" grpId="0" animBg="1"/>
      <p:bldP spid="280723" grpId="0" animBg="1"/>
      <p:bldP spid="280724" grpId="0" animBg="1"/>
      <p:bldP spid="280725" grpId="0" animBg="1"/>
      <p:bldP spid="280726" grpId="0" animBg="1"/>
      <p:bldP spid="280727" grpId="0" animBg="1"/>
      <p:bldP spid="280728" grpId="0" animBg="1"/>
      <p:bldP spid="280729" grpId="0" animBg="1"/>
      <p:bldP spid="280730" grpId="0" animBg="1"/>
      <p:bldP spid="280731" grpId="0" animBg="1"/>
      <p:bldP spid="280732" grpId="0" animBg="1"/>
      <p:bldP spid="280733" grpId="0" animBg="1"/>
      <p:bldP spid="280734" grpId="0" animBg="1"/>
      <p:bldP spid="280735" grpId="0" animBg="1"/>
      <p:bldP spid="280736" grpId="0" animBg="1"/>
      <p:bldP spid="280737" grpId="0" animBg="1"/>
      <p:bldP spid="280738" grpId="0" animBg="1"/>
      <p:bldP spid="280739" grpId="0" animBg="1"/>
      <p:bldP spid="280740" grpId="0" animBg="1"/>
      <p:bldP spid="280741" grpId="0" animBg="1"/>
      <p:bldP spid="280742" grpId="0" animBg="1"/>
      <p:bldP spid="280743" grpId="0" animBg="1"/>
      <p:bldP spid="280744" grpId="0" animBg="1"/>
      <p:bldP spid="280745" grpId="0" animBg="1"/>
      <p:bldP spid="280746" grpId="0" animBg="1"/>
      <p:bldP spid="280747" grpId="0" animBg="1"/>
      <p:bldP spid="280748" grpId="0" animBg="1"/>
      <p:bldP spid="280749" grpId="0" animBg="1"/>
      <p:bldP spid="280750" grpId="0" animBg="1"/>
      <p:bldP spid="280751" grpId="0" animBg="1"/>
      <p:bldP spid="280752" grpId="0" animBg="1"/>
      <p:bldP spid="280753" grpId="0" animBg="1"/>
      <p:bldP spid="280754" grpId="0" animBg="1"/>
      <p:bldP spid="280756" grpId="0" animBg="1"/>
      <p:bldP spid="280757" grpId="0" animBg="1"/>
      <p:bldP spid="280758" grpId="0" animBg="1"/>
      <p:bldP spid="280759" grpId="0" animBg="1"/>
      <p:bldP spid="280760" grpId="0" animBg="1"/>
      <p:bldP spid="280761" grpId="0" animBg="1"/>
      <p:bldP spid="280762" grpId="0" animBg="1"/>
      <p:bldP spid="280763" grpId="0" animBg="1"/>
      <p:bldP spid="280764" grpId="0" animBg="1"/>
      <p:bldP spid="280765" grpId="0" animBg="1"/>
      <p:bldP spid="280766" grpId="0" animBg="1"/>
      <p:bldP spid="280767" grpId="0" animBg="1"/>
      <p:bldP spid="280768" grpId="0" animBg="1"/>
      <p:bldP spid="280769" grpId="0" animBg="1"/>
      <p:bldP spid="280770" grpId="0" animBg="1"/>
      <p:bldP spid="280771" grpId="0" animBg="1"/>
      <p:bldP spid="280772" grpId="0" animBg="1"/>
      <p:bldP spid="280773" grpId="0" animBg="1"/>
      <p:bldP spid="280774" grpId="0" animBg="1"/>
      <p:bldP spid="280777" grpId="0" animBg="1"/>
      <p:bldP spid="280778" grpId="0" animBg="1"/>
      <p:bldP spid="280779" grpId="0" animBg="1"/>
      <p:bldP spid="280780" grpId="0" animBg="1"/>
      <p:bldP spid="280781" grpId="0" animBg="1"/>
      <p:bldP spid="280785" grpId="0"/>
      <p:bldP spid="280786" grpId="0"/>
      <p:bldP spid="28078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2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1063-AEDA-43D7-913D-84ED21919C75}" type="slidenum">
              <a:rPr lang="en-US" altLang="fr-FR"/>
              <a:pPr/>
              <a:t>39</a:t>
            </a:fld>
            <a:endParaRPr lang="en-US" altLang="fr-FR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Page fault estimation.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endParaRPr lang="en-US" altLang="fr-FR"/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177800" y="1673692"/>
            <a:ext cx="92419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∞ ∞  ∞  ∞  ∞  ∞  ∞  4  ∞  4   2   3   1    5   1   2   6   1   1   4   2   3   5   3  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2743200" y="2209800"/>
            <a:ext cx="1447800" cy="5334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C1 = 4</a:t>
            </a: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2743200" y="2743200"/>
            <a:ext cx="1447800" cy="5334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C2 = 3</a:t>
            </a: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2743200" y="3276600"/>
            <a:ext cx="1447800" cy="5334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C3 = 3</a:t>
            </a: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2743200" y="3810000"/>
            <a:ext cx="1447800" cy="5334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C4 = 3</a:t>
            </a: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2743200" y="4343400"/>
            <a:ext cx="1447800" cy="5334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C5 = 2</a:t>
            </a:r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2743200" y="4876800"/>
            <a:ext cx="1447800" cy="5334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C6 = 1</a:t>
            </a:r>
          </a:p>
        </p:txBody>
      </p:sp>
      <p:sp>
        <p:nvSpPr>
          <p:cNvPr id="281612" name="Rectangle 12"/>
          <p:cNvSpPr>
            <a:spLocks noChangeArrowheads="1"/>
          </p:cNvSpPr>
          <p:nvPr/>
        </p:nvSpPr>
        <p:spPr bwMode="auto">
          <a:xfrm>
            <a:off x="2743200" y="5410200"/>
            <a:ext cx="1447800" cy="5334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C7 = 0</a:t>
            </a:r>
          </a:p>
        </p:txBody>
      </p:sp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2743200" y="5943600"/>
            <a:ext cx="1447800" cy="5334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C∞ = 8</a:t>
            </a:r>
          </a:p>
        </p:txBody>
      </p:sp>
      <p:sp>
        <p:nvSpPr>
          <p:cNvPr id="281614" name="Rectangle 14"/>
          <p:cNvSpPr>
            <a:spLocks noChangeArrowheads="1"/>
          </p:cNvSpPr>
          <p:nvPr/>
        </p:nvSpPr>
        <p:spPr bwMode="auto">
          <a:xfrm>
            <a:off x="5715000" y="2209800"/>
            <a:ext cx="1447800" cy="5334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F1 = 20</a:t>
            </a:r>
          </a:p>
        </p:txBody>
      </p:sp>
      <p:sp>
        <p:nvSpPr>
          <p:cNvPr id="281615" name="Rectangle 15"/>
          <p:cNvSpPr>
            <a:spLocks noChangeArrowheads="1"/>
          </p:cNvSpPr>
          <p:nvPr/>
        </p:nvSpPr>
        <p:spPr bwMode="auto">
          <a:xfrm>
            <a:off x="5715000" y="2743200"/>
            <a:ext cx="1447800" cy="5334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F2 = 17</a:t>
            </a:r>
          </a:p>
        </p:txBody>
      </p:sp>
      <p:sp>
        <p:nvSpPr>
          <p:cNvPr id="281616" name="Rectangle 16"/>
          <p:cNvSpPr>
            <a:spLocks noChangeArrowheads="1"/>
          </p:cNvSpPr>
          <p:nvPr/>
        </p:nvSpPr>
        <p:spPr bwMode="auto">
          <a:xfrm>
            <a:off x="5715000" y="3276600"/>
            <a:ext cx="1447800" cy="5334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F3 = 14</a:t>
            </a:r>
          </a:p>
        </p:txBody>
      </p:sp>
      <p:sp>
        <p:nvSpPr>
          <p:cNvPr id="281617" name="Rectangle 17"/>
          <p:cNvSpPr>
            <a:spLocks noChangeArrowheads="1"/>
          </p:cNvSpPr>
          <p:nvPr/>
        </p:nvSpPr>
        <p:spPr bwMode="auto">
          <a:xfrm>
            <a:off x="5715000" y="3810000"/>
            <a:ext cx="1447800" cy="5334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F4 = 11</a:t>
            </a:r>
          </a:p>
        </p:txBody>
      </p:sp>
      <p:sp>
        <p:nvSpPr>
          <p:cNvPr id="281618" name="Rectangle 18"/>
          <p:cNvSpPr>
            <a:spLocks noChangeArrowheads="1"/>
          </p:cNvSpPr>
          <p:nvPr/>
        </p:nvSpPr>
        <p:spPr bwMode="auto">
          <a:xfrm>
            <a:off x="5715000" y="4343400"/>
            <a:ext cx="1447800" cy="5334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F5 = 9</a:t>
            </a:r>
          </a:p>
        </p:txBody>
      </p:sp>
      <p:sp>
        <p:nvSpPr>
          <p:cNvPr id="281619" name="Rectangle 19"/>
          <p:cNvSpPr>
            <a:spLocks noChangeArrowheads="1"/>
          </p:cNvSpPr>
          <p:nvPr/>
        </p:nvSpPr>
        <p:spPr bwMode="auto">
          <a:xfrm>
            <a:off x="5715000" y="4876800"/>
            <a:ext cx="1447800" cy="5334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F6 = 8</a:t>
            </a:r>
          </a:p>
        </p:txBody>
      </p:sp>
      <p:sp>
        <p:nvSpPr>
          <p:cNvPr id="281620" name="Rectangle 20"/>
          <p:cNvSpPr>
            <a:spLocks noChangeArrowheads="1"/>
          </p:cNvSpPr>
          <p:nvPr/>
        </p:nvSpPr>
        <p:spPr bwMode="auto">
          <a:xfrm>
            <a:off x="5715000" y="5410200"/>
            <a:ext cx="1447800" cy="5334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F7 = 8</a:t>
            </a:r>
          </a:p>
        </p:txBody>
      </p:sp>
      <p:sp>
        <p:nvSpPr>
          <p:cNvPr id="281621" name="Rectangle 21"/>
          <p:cNvSpPr>
            <a:spLocks noChangeArrowheads="1"/>
          </p:cNvSpPr>
          <p:nvPr/>
        </p:nvSpPr>
        <p:spPr bwMode="auto">
          <a:xfrm>
            <a:off x="5715000" y="5943600"/>
            <a:ext cx="1447800" cy="5334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F∞ = 8</a:t>
            </a:r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7380312" y="2313455"/>
            <a:ext cx="173667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C2+C3+…C∞</a:t>
            </a:r>
          </a:p>
        </p:txBody>
      </p:sp>
    </p:spTree>
    <p:extLst>
      <p:ext uri="{BB962C8B-B14F-4D97-AF65-F5344CB8AC3E}">
        <p14:creationId xmlns:p14="http://schemas.microsoft.com/office/powerpoint/2010/main" val="62987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Two-level</a:t>
            </a:r>
            <a:r>
              <a:rPr lang="fr-BE" dirty="0"/>
              <a:t> </a:t>
            </a:r>
            <a:r>
              <a:rPr lang="fr-BE" dirty="0" err="1"/>
              <a:t>hierarchical</a:t>
            </a:r>
            <a:r>
              <a:rPr lang="fr-BE" dirty="0"/>
              <a:t> page table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5565" y="1981200"/>
            <a:ext cx="6672869" cy="4114800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4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014331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67CA-4136-4552-831E-CB4D2B36DDAB}" type="slidenum">
              <a:rPr lang="en-US" altLang="fr-FR"/>
              <a:pPr/>
              <a:t>40</a:t>
            </a:fld>
            <a:endParaRPr lang="en-US" altLang="fr-FR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Paging algorithm efficiency.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endParaRPr lang="en-US" altLang="fr-FR"/>
          </a:p>
        </p:txBody>
      </p:sp>
      <p:sp>
        <p:nvSpPr>
          <p:cNvPr id="282628" name="Line 4"/>
          <p:cNvSpPr>
            <a:spLocks noChangeShapeType="1"/>
          </p:cNvSpPr>
          <p:nvPr/>
        </p:nvSpPr>
        <p:spPr bwMode="auto">
          <a:xfrm>
            <a:off x="1219200" y="2514600"/>
            <a:ext cx="0" cy="2133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82629" name="Line 5"/>
          <p:cNvSpPr>
            <a:spLocks noChangeShapeType="1"/>
          </p:cNvSpPr>
          <p:nvPr/>
        </p:nvSpPr>
        <p:spPr bwMode="auto">
          <a:xfrm>
            <a:off x="1219200" y="46482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82630" name="Freeform 6"/>
          <p:cNvSpPr>
            <a:spLocks/>
          </p:cNvSpPr>
          <p:nvPr/>
        </p:nvSpPr>
        <p:spPr bwMode="auto">
          <a:xfrm>
            <a:off x="1333500" y="3619500"/>
            <a:ext cx="2228850" cy="1047750"/>
          </a:xfrm>
          <a:custGeom>
            <a:avLst/>
            <a:gdLst>
              <a:gd name="T0" fmla="*/ 0 w 1404"/>
              <a:gd name="T1" fmla="*/ 660 h 660"/>
              <a:gd name="T2" fmla="*/ 120 w 1404"/>
              <a:gd name="T3" fmla="*/ 444 h 660"/>
              <a:gd name="T4" fmla="*/ 180 w 1404"/>
              <a:gd name="T5" fmla="*/ 300 h 660"/>
              <a:gd name="T6" fmla="*/ 204 w 1404"/>
              <a:gd name="T7" fmla="*/ 264 h 660"/>
              <a:gd name="T8" fmla="*/ 228 w 1404"/>
              <a:gd name="T9" fmla="*/ 192 h 660"/>
              <a:gd name="T10" fmla="*/ 252 w 1404"/>
              <a:gd name="T11" fmla="*/ 156 h 660"/>
              <a:gd name="T12" fmla="*/ 264 w 1404"/>
              <a:gd name="T13" fmla="*/ 120 h 660"/>
              <a:gd name="T14" fmla="*/ 492 w 1404"/>
              <a:gd name="T15" fmla="*/ 0 h 660"/>
              <a:gd name="T16" fmla="*/ 600 w 1404"/>
              <a:gd name="T17" fmla="*/ 12 h 660"/>
              <a:gd name="T18" fmla="*/ 636 w 1404"/>
              <a:gd name="T19" fmla="*/ 24 h 660"/>
              <a:gd name="T20" fmla="*/ 804 w 1404"/>
              <a:gd name="T21" fmla="*/ 300 h 660"/>
              <a:gd name="T22" fmla="*/ 1404 w 1404"/>
              <a:gd name="T23" fmla="*/ 504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4" h="660">
                <a:moveTo>
                  <a:pt x="0" y="660"/>
                </a:moveTo>
                <a:cubicBezTo>
                  <a:pt x="25" y="584"/>
                  <a:pt x="84" y="516"/>
                  <a:pt x="120" y="444"/>
                </a:cubicBezTo>
                <a:cubicBezTo>
                  <a:pt x="144" y="397"/>
                  <a:pt x="163" y="351"/>
                  <a:pt x="180" y="300"/>
                </a:cubicBezTo>
                <a:cubicBezTo>
                  <a:pt x="185" y="286"/>
                  <a:pt x="198" y="277"/>
                  <a:pt x="204" y="264"/>
                </a:cubicBezTo>
                <a:cubicBezTo>
                  <a:pt x="214" y="241"/>
                  <a:pt x="214" y="213"/>
                  <a:pt x="228" y="192"/>
                </a:cubicBezTo>
                <a:cubicBezTo>
                  <a:pt x="236" y="180"/>
                  <a:pt x="246" y="169"/>
                  <a:pt x="252" y="156"/>
                </a:cubicBezTo>
                <a:cubicBezTo>
                  <a:pt x="258" y="145"/>
                  <a:pt x="257" y="131"/>
                  <a:pt x="264" y="120"/>
                </a:cubicBezTo>
                <a:cubicBezTo>
                  <a:pt x="315" y="44"/>
                  <a:pt x="410" y="21"/>
                  <a:pt x="492" y="0"/>
                </a:cubicBezTo>
                <a:cubicBezTo>
                  <a:pt x="528" y="4"/>
                  <a:pt x="564" y="6"/>
                  <a:pt x="600" y="12"/>
                </a:cubicBezTo>
                <a:cubicBezTo>
                  <a:pt x="612" y="14"/>
                  <a:pt x="627" y="15"/>
                  <a:pt x="636" y="24"/>
                </a:cubicBezTo>
                <a:cubicBezTo>
                  <a:pt x="715" y="103"/>
                  <a:pt x="717" y="242"/>
                  <a:pt x="804" y="300"/>
                </a:cubicBezTo>
                <a:cubicBezTo>
                  <a:pt x="925" y="482"/>
                  <a:pt x="1206" y="504"/>
                  <a:pt x="1404" y="50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1973263" y="5059363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381000" y="3200400"/>
            <a:ext cx="782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P(d)</a:t>
            </a:r>
          </a:p>
        </p:txBody>
      </p:sp>
      <p:sp>
        <p:nvSpPr>
          <p:cNvPr id="282633" name="Line 9"/>
          <p:cNvSpPr>
            <a:spLocks noChangeShapeType="1"/>
          </p:cNvSpPr>
          <p:nvPr/>
        </p:nvSpPr>
        <p:spPr bwMode="auto">
          <a:xfrm>
            <a:off x="5334000" y="2438400"/>
            <a:ext cx="1588" cy="2133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82634" name="Line 10"/>
          <p:cNvSpPr>
            <a:spLocks noChangeShapeType="1"/>
          </p:cNvSpPr>
          <p:nvPr/>
        </p:nvSpPr>
        <p:spPr bwMode="auto">
          <a:xfrm>
            <a:off x="5334000" y="4572000"/>
            <a:ext cx="23002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82635" name="Text Box 11"/>
          <p:cNvSpPr txBox="1">
            <a:spLocks noChangeArrowheads="1"/>
          </p:cNvSpPr>
          <p:nvPr/>
        </p:nvSpPr>
        <p:spPr bwMode="auto">
          <a:xfrm>
            <a:off x="6084888" y="4983163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4495800" y="3124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P(d)</a:t>
            </a:r>
          </a:p>
        </p:txBody>
      </p:sp>
      <p:sp>
        <p:nvSpPr>
          <p:cNvPr id="282637" name="Freeform 13"/>
          <p:cNvSpPr>
            <a:spLocks/>
          </p:cNvSpPr>
          <p:nvPr/>
        </p:nvSpPr>
        <p:spPr bwMode="auto">
          <a:xfrm>
            <a:off x="5378450" y="3700463"/>
            <a:ext cx="2336800" cy="719137"/>
          </a:xfrm>
          <a:custGeom>
            <a:avLst/>
            <a:gdLst>
              <a:gd name="T0" fmla="*/ 32 w 1472"/>
              <a:gd name="T1" fmla="*/ 21 h 453"/>
              <a:gd name="T2" fmla="*/ 104 w 1472"/>
              <a:gd name="T3" fmla="*/ 69 h 453"/>
              <a:gd name="T4" fmla="*/ 140 w 1472"/>
              <a:gd name="T5" fmla="*/ 105 h 453"/>
              <a:gd name="T6" fmla="*/ 176 w 1472"/>
              <a:gd name="T7" fmla="*/ 117 h 453"/>
              <a:gd name="T8" fmla="*/ 212 w 1472"/>
              <a:gd name="T9" fmla="*/ 141 h 453"/>
              <a:gd name="T10" fmla="*/ 284 w 1472"/>
              <a:gd name="T11" fmla="*/ 165 h 453"/>
              <a:gd name="T12" fmla="*/ 488 w 1472"/>
              <a:gd name="T13" fmla="*/ 261 h 453"/>
              <a:gd name="T14" fmla="*/ 848 w 1472"/>
              <a:gd name="T15" fmla="*/ 369 h 453"/>
              <a:gd name="T16" fmla="*/ 1256 w 1472"/>
              <a:gd name="T17" fmla="*/ 453 h 453"/>
              <a:gd name="T18" fmla="*/ 1400 w 1472"/>
              <a:gd name="T19" fmla="*/ 441 h 453"/>
              <a:gd name="T20" fmla="*/ 1472 w 1472"/>
              <a:gd name="T21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72" h="453">
                <a:moveTo>
                  <a:pt x="32" y="21"/>
                </a:moveTo>
                <a:cubicBezTo>
                  <a:pt x="147" y="136"/>
                  <a:pt x="0" y="0"/>
                  <a:pt x="104" y="69"/>
                </a:cubicBezTo>
                <a:cubicBezTo>
                  <a:pt x="118" y="78"/>
                  <a:pt x="126" y="96"/>
                  <a:pt x="140" y="105"/>
                </a:cubicBezTo>
                <a:cubicBezTo>
                  <a:pt x="151" y="112"/>
                  <a:pt x="165" y="111"/>
                  <a:pt x="176" y="117"/>
                </a:cubicBezTo>
                <a:cubicBezTo>
                  <a:pt x="189" y="123"/>
                  <a:pt x="199" y="135"/>
                  <a:pt x="212" y="141"/>
                </a:cubicBezTo>
                <a:cubicBezTo>
                  <a:pt x="235" y="151"/>
                  <a:pt x="284" y="165"/>
                  <a:pt x="284" y="165"/>
                </a:cubicBezTo>
                <a:cubicBezTo>
                  <a:pt x="347" y="212"/>
                  <a:pt x="419" y="226"/>
                  <a:pt x="488" y="261"/>
                </a:cubicBezTo>
                <a:cubicBezTo>
                  <a:pt x="598" y="316"/>
                  <a:pt x="727" y="342"/>
                  <a:pt x="848" y="369"/>
                </a:cubicBezTo>
                <a:cubicBezTo>
                  <a:pt x="988" y="400"/>
                  <a:pt x="1113" y="439"/>
                  <a:pt x="1256" y="453"/>
                </a:cubicBezTo>
                <a:cubicBezTo>
                  <a:pt x="1304" y="449"/>
                  <a:pt x="1352" y="441"/>
                  <a:pt x="1400" y="441"/>
                </a:cubicBezTo>
                <a:cubicBezTo>
                  <a:pt x="1446" y="441"/>
                  <a:pt x="1436" y="453"/>
                  <a:pt x="1472" y="45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2627784" y="3124200"/>
            <a:ext cx="0" cy="152400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232475" y="4653136"/>
            <a:ext cx="766638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GB" altLang="fr-FR" sz="1600" dirty="0">
                <a:solidFill>
                  <a:srgbClr val="FF0000"/>
                </a:solidFill>
                <a:effectLst/>
              </a:rPr>
              <a:t>&lt;-k-&gt;</a:t>
            </a:r>
          </a:p>
        </p:txBody>
      </p:sp>
      <p:cxnSp>
        <p:nvCxnSpPr>
          <p:cNvPr id="19" name="Connecteur droit 18"/>
          <p:cNvCxnSpPr/>
          <p:nvPr/>
        </p:nvCxnSpPr>
        <p:spPr bwMode="auto">
          <a:xfrm>
            <a:off x="6835374" y="3068637"/>
            <a:ext cx="0" cy="152400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6288562" y="4581128"/>
            <a:ext cx="108473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GB" altLang="fr-FR" sz="1600" dirty="0">
                <a:solidFill>
                  <a:srgbClr val="FF0000"/>
                </a:solidFill>
                <a:effectLst/>
              </a:rPr>
              <a:t>&lt;---k---&gt;</a:t>
            </a:r>
          </a:p>
        </p:txBody>
      </p:sp>
    </p:spTree>
    <p:extLst>
      <p:ext uri="{BB962C8B-B14F-4D97-AF65-F5344CB8AC3E}">
        <p14:creationId xmlns:p14="http://schemas.microsoft.com/office/powerpoint/2010/main" val="3988151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3E8E-8ACB-4852-947E-513101FF1035}" type="slidenum">
              <a:rPr lang="en-US" altLang="fr-FR"/>
              <a:pPr/>
              <a:t>41</a:t>
            </a:fld>
            <a:endParaRPr lang="en-US" altLang="fr-FR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Segmentation.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Allows</a:t>
            </a:r>
            <a:r>
              <a:rPr lang="fr-BE" dirty="0"/>
              <a:t> the programmer to </a:t>
            </a:r>
            <a:r>
              <a:rPr lang="fr-BE" dirty="0" err="1"/>
              <a:t>view</a:t>
            </a:r>
            <a:r>
              <a:rPr lang="fr-BE" dirty="0"/>
              <a:t> memory as </a:t>
            </a:r>
            <a:r>
              <a:rPr lang="fr-BE" dirty="0" err="1"/>
              <a:t>consisting</a:t>
            </a:r>
            <a:r>
              <a:rPr lang="fr-BE" dirty="0"/>
              <a:t> of multiple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spaces</a:t>
            </a:r>
            <a:r>
              <a:rPr lang="fr-BE" dirty="0"/>
              <a:t> or segments of </a:t>
            </a:r>
            <a:r>
              <a:rPr lang="fr-BE" dirty="0" err="1"/>
              <a:t>different</a:t>
            </a:r>
            <a:r>
              <a:rPr lang="fr-BE" dirty="0"/>
              <a:t> size</a:t>
            </a:r>
          </a:p>
          <a:p>
            <a:r>
              <a:rPr lang="en-US" dirty="0"/>
              <a:t>Some segments can be shared between processes</a:t>
            </a:r>
          </a:p>
          <a:p>
            <a:r>
              <a:rPr lang="en-US" dirty="0"/>
              <a:t>Each segment table entry contains the starting address of the corresponding segment in main memory and the length of the </a:t>
            </a:r>
            <a:r>
              <a:rPr lang="fr-BE" dirty="0"/>
              <a:t>segment</a:t>
            </a:r>
          </a:p>
          <a:p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1399568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3E8E-8ACB-4852-947E-513101FF1035}" type="slidenum">
              <a:rPr lang="en-US" altLang="fr-FR"/>
              <a:pPr/>
              <a:t>42</a:t>
            </a:fld>
            <a:endParaRPr lang="en-US" altLang="fr-FR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Segmentation.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Generated addresses are made of 2 components: </a:t>
            </a:r>
          </a:p>
          <a:p>
            <a:pPr lvl="1"/>
            <a:r>
              <a:rPr lang="en-GB" altLang="fr-FR" dirty="0"/>
              <a:t>Segment number or identifier</a:t>
            </a:r>
          </a:p>
          <a:p>
            <a:pPr lvl="1"/>
            <a:r>
              <a:rPr lang="en-GB" altLang="fr-FR" dirty="0"/>
              <a:t>Offset</a:t>
            </a:r>
          </a:p>
          <a:p>
            <a:r>
              <a:rPr lang="en-GB" altLang="fr-FR" dirty="0"/>
              <a:t>Segment number is a base location</a:t>
            </a:r>
          </a:p>
          <a:p>
            <a:r>
              <a:rPr lang="en-GB" altLang="fr-FR" dirty="0"/>
              <a:t>Offset is the offset of the target cell in the segment.</a:t>
            </a:r>
          </a:p>
          <a:p>
            <a:r>
              <a:rPr lang="en-GB" altLang="fr-FR" dirty="0"/>
              <a:t>Segmentation and paging can be combined</a:t>
            </a:r>
          </a:p>
          <a:p>
            <a:pPr lvl="1"/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2339853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Segmentation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43</a:t>
            </a:fld>
            <a:endParaRPr lang="en-US" alt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060848"/>
            <a:ext cx="62293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8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Segmentation and paging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44</a:t>
            </a:fld>
            <a:endParaRPr lang="en-US" alt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988840"/>
            <a:ext cx="64960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36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ACC83-AF78-4A54-A78D-4941A4EA1B09}" type="slidenum">
              <a:rPr lang="en-US" altLang="fr-FR"/>
              <a:pPr/>
              <a:t>45</a:t>
            </a:fld>
            <a:endParaRPr lang="en-US" altLang="fr-FR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MVS segmentation.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04800"/>
            <a:ext cx="7772400" cy="762000"/>
          </a:xfrm>
        </p:spPr>
        <p:txBody>
          <a:bodyPr/>
          <a:lstStyle/>
          <a:p>
            <a:endParaRPr lang="en-US" altLang="fr-FR"/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905000" y="1828800"/>
            <a:ext cx="1447800" cy="29718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Address </a:t>
            </a: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space A</a:t>
            </a:r>
          </a:p>
          <a:p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Code </a:t>
            </a: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3352800" y="1828800"/>
            <a:ext cx="1447800" cy="29718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 </a:t>
            </a: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Space B</a:t>
            </a:r>
          </a:p>
          <a:p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4800600" y="1828800"/>
            <a:ext cx="1447800" cy="2971800"/>
          </a:xfrm>
          <a:prstGeom prst="rect">
            <a:avLst/>
          </a:prstGeom>
          <a:solidFill>
            <a:srgbClr val="3EEA67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 </a:t>
            </a: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Space C</a:t>
            </a:r>
          </a:p>
          <a:p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 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747713" y="4876800"/>
            <a:ext cx="26463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Fetch instruction from</a:t>
            </a:r>
          </a:p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Address space A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3733800" y="4953000"/>
            <a:ext cx="3325813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Translate data addresses</a:t>
            </a:r>
          </a:p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using page table addressed </a:t>
            </a:r>
          </a:p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by access register</a:t>
            </a:r>
          </a:p>
        </p:txBody>
      </p:sp>
      <p:sp>
        <p:nvSpPr>
          <p:cNvPr id="285706" name="Text Box 10"/>
          <p:cNvSpPr txBox="1">
            <a:spLocks noChangeArrowheads="1"/>
          </p:cNvSpPr>
          <p:nvPr/>
        </p:nvSpPr>
        <p:spPr bwMode="auto">
          <a:xfrm>
            <a:off x="7072313" y="2560638"/>
            <a:ext cx="188118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Instruction is </a:t>
            </a:r>
          </a:p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executed on </a:t>
            </a:r>
          </a:p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dataspace data</a:t>
            </a:r>
          </a:p>
        </p:txBody>
      </p:sp>
    </p:spTree>
    <p:extLst>
      <p:ext uri="{BB962C8B-B14F-4D97-AF65-F5344CB8AC3E}">
        <p14:creationId xmlns:p14="http://schemas.microsoft.com/office/powerpoint/2010/main" val="178784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Page table location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Physical memory</a:t>
            </a:r>
          </a:p>
          <a:p>
            <a:pPr lvl="1"/>
            <a:r>
              <a:rPr lang="en-US" dirty="0"/>
              <a:t>Easy to address, no translation required</a:t>
            </a:r>
          </a:p>
          <a:p>
            <a:pPr lvl="1"/>
            <a:r>
              <a:rPr lang="en-US" dirty="0"/>
              <a:t>But consumes memory</a:t>
            </a:r>
          </a:p>
          <a:p>
            <a:r>
              <a:rPr lang="en-US" dirty="0"/>
              <a:t>Virtual memory (OS virtual address space)</a:t>
            </a:r>
          </a:p>
          <a:p>
            <a:pPr lvl="1"/>
            <a:r>
              <a:rPr lang="en-US" dirty="0"/>
              <a:t>Unused page table pages can be paged out to disk</a:t>
            </a:r>
          </a:p>
          <a:p>
            <a:pPr lvl="1"/>
            <a:r>
              <a:rPr lang="en-US" dirty="0"/>
              <a:t>But, addressing page tables requires translation!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In cache and RAM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6205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62CB-D465-407E-9B10-138F15596936}" type="slidenum">
              <a:rPr lang="en-US" altLang="fr-FR"/>
              <a:pPr/>
              <a:t>6</a:t>
            </a:fld>
            <a:endParaRPr lang="en-US" altLang="fr-FR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Virtual memory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"/>
            <a:ext cx="7772400" cy="685800"/>
          </a:xfrm>
        </p:spPr>
        <p:txBody>
          <a:bodyPr/>
          <a:lstStyle/>
          <a:p>
            <a:endParaRPr lang="en-US" altLang="fr-FR"/>
          </a:p>
        </p:txBody>
      </p:sp>
      <p:sp>
        <p:nvSpPr>
          <p:cNvPr id="256011" name="Text Box 11"/>
          <p:cNvSpPr txBox="1">
            <a:spLocks noChangeArrowheads="1"/>
          </p:cNvSpPr>
          <p:nvPr/>
        </p:nvSpPr>
        <p:spPr bwMode="auto">
          <a:xfrm>
            <a:off x="5018088" y="1401763"/>
            <a:ext cx="170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Main memory</a:t>
            </a:r>
          </a:p>
        </p:txBody>
      </p: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4953000" y="3657600"/>
            <a:ext cx="233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Secondary memory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60848"/>
            <a:ext cx="4495800" cy="14700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181351"/>
            <a:ext cx="4495800" cy="2150914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57376"/>
              </p:ext>
            </p:extLst>
          </p:nvPr>
        </p:nvGraphicFramePr>
        <p:xfrm>
          <a:off x="1366837" y="1839277"/>
          <a:ext cx="1676400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4773979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689088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r"/>
                      <a:r>
                        <a:rPr lang="fr-BE" sz="2000" b="0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065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65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781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680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024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900" b="1" dirty="0"/>
                        <a:t>…</a:t>
                      </a:r>
                      <a:endParaRPr kumimoji="0" lang="fr-BE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7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651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fr-BE" sz="900" b="1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199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911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125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277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5063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BE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263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fr-BE" sz="900" b="1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6485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fr-BE" sz="900" b="1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847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8935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021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fr-BE" sz="900" b="1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BE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3647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899592" y="3856037"/>
            <a:ext cx="2592288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1305-51CF-48C6-ABC6-CEF9E504438E}" type="slidenum">
              <a:rPr lang="en-US" altLang="fr-FR"/>
              <a:pPr/>
              <a:t>7</a:t>
            </a:fld>
            <a:endParaRPr lang="en-US" altLang="fr-FR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Basic hardware techniques for DAT.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Direct mapping:</a:t>
            </a:r>
          </a:p>
          <a:p>
            <a:pPr lvl="1"/>
            <a:r>
              <a:rPr lang="en-GB" altLang="fr-FR" dirty="0"/>
              <a:t>real page addresses stored in a high speed random access memory.</a:t>
            </a:r>
          </a:p>
          <a:p>
            <a:r>
              <a:rPr lang="en-GB" altLang="fr-FR" dirty="0"/>
              <a:t>Associative mapping:</a:t>
            </a:r>
          </a:p>
          <a:p>
            <a:pPr lvl="1"/>
            <a:r>
              <a:rPr lang="en-GB" altLang="fr-FR" dirty="0"/>
              <a:t>virtual and real addresses are stored, simultaneous compare performed.</a:t>
            </a:r>
          </a:p>
          <a:p>
            <a:r>
              <a:rPr lang="en-GB" altLang="fr-FR" dirty="0"/>
              <a:t>Set-associative mapping:</a:t>
            </a:r>
          </a:p>
          <a:p>
            <a:pPr lvl="1"/>
            <a:r>
              <a:rPr lang="en-GB" altLang="fr-FR" dirty="0"/>
              <a:t>combination of direct and associative.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809189"/>
              </p:ext>
            </p:extLst>
          </p:nvPr>
        </p:nvGraphicFramePr>
        <p:xfrm>
          <a:off x="7596336" y="457200"/>
          <a:ext cx="1306364" cy="629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6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  <a:r>
                        <a:rPr lang="fr-BE" b="0" baseline="0" dirty="0"/>
                        <a:t> 2</a:t>
                      </a:r>
                      <a:endParaRPr lang="fr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3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9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9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4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3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2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2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1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0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0" dirty="0"/>
                        <a:t>Block 2</a:t>
                      </a:r>
                      <a:r>
                        <a:rPr lang="fr-BE" b="0" baseline="30000" dirty="0"/>
                        <a:t>20</a:t>
                      </a:r>
                      <a:r>
                        <a:rPr lang="fr-BE" b="0" dirty="0"/>
                        <a:t>-1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949999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Direct </a:t>
            </a:r>
            <a:r>
              <a:rPr lang="fr-BE" dirty="0" err="1"/>
              <a:t>mapped</a:t>
            </a:r>
            <a:r>
              <a:rPr lang="fr-BE" dirty="0"/>
              <a:t> cache - </a:t>
            </a:r>
            <a:r>
              <a:rPr lang="fr-BE" dirty="0" err="1"/>
              <a:t>Example</a:t>
            </a:r>
            <a:endParaRPr lang="fr-BE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7596336" y="457200"/>
          <a:ext cx="13063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6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  <a:r>
                        <a:rPr lang="fr-BE" b="0" baseline="0" dirty="0"/>
                        <a:t> 2</a:t>
                      </a:r>
                      <a:endParaRPr lang="fr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C-1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8</a:t>
            </a:fld>
            <a:endParaRPr lang="en-US" altLang="fr-FR"/>
          </a:p>
        </p:txBody>
      </p:sp>
      <p:graphicFrame>
        <p:nvGraphicFramePr>
          <p:cNvPr id="7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7596336" y="2319020"/>
          <a:ext cx="12961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C+1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  <a:r>
                        <a:rPr lang="fr-BE" b="0" baseline="0" dirty="0"/>
                        <a:t> C+2</a:t>
                      </a:r>
                      <a:endParaRPr lang="fr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2C-1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graphicFrame>
        <p:nvGraphicFramePr>
          <p:cNvPr id="8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07981"/>
              </p:ext>
            </p:extLst>
          </p:nvPr>
        </p:nvGraphicFramePr>
        <p:xfrm>
          <a:off x="7596336" y="4143360"/>
          <a:ext cx="1231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640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</a:tbl>
          </a:graphicData>
        </a:graphic>
      </p:graphicFrame>
      <p:graphicFrame>
        <p:nvGraphicFramePr>
          <p:cNvPr id="9" name="Espace réservé du contenu 5"/>
          <p:cNvGraphicFramePr>
            <a:graphicFrameLocks noGrp="1"/>
          </p:cNvGraphicFramePr>
          <p:nvPr>
            <p:ph idx="1"/>
            <p:extLst/>
          </p:nvPr>
        </p:nvGraphicFramePr>
        <p:xfrm>
          <a:off x="7596336" y="4856480"/>
          <a:ext cx="12961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2</a:t>
                      </a:r>
                      <a:r>
                        <a:rPr lang="fr-BE" b="0" baseline="30000" dirty="0"/>
                        <a:t>20</a:t>
                      </a:r>
                      <a:r>
                        <a:rPr lang="fr-BE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92345" y="4822865"/>
            <a:ext cx="6910536" cy="123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fr-FR" dirty="0"/>
              <a:t>Possible conflicts</a:t>
            </a:r>
          </a:p>
          <a:p>
            <a:r>
              <a:rPr lang="en-GB" altLang="fr-FR" dirty="0"/>
              <a:t>Possible underuse of cache</a:t>
            </a:r>
          </a:p>
        </p:txBody>
      </p:sp>
      <p:graphicFrame>
        <p:nvGraphicFramePr>
          <p:cNvPr id="11" name="Espace réservé du contenu 5"/>
          <p:cNvGraphicFramePr>
            <a:graphicFrameLocks noGrp="1"/>
          </p:cNvGraphicFramePr>
          <p:nvPr>
            <p:ph idx="1"/>
            <p:extLst/>
          </p:nvPr>
        </p:nvGraphicFramePr>
        <p:xfrm>
          <a:off x="3563888" y="2474015"/>
          <a:ext cx="13063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6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  <a:r>
                        <a:rPr lang="fr-BE" b="0" baseline="0" dirty="0"/>
                        <a:t> 2</a:t>
                      </a:r>
                      <a:endParaRPr lang="fr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C-1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3563888" y="1988840"/>
            <a:ext cx="126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Cache</a:t>
            </a:r>
          </a:p>
        </p:txBody>
      </p:sp>
      <p:cxnSp>
        <p:nvCxnSpPr>
          <p:cNvPr id="14" name="Connecteur droit avec flèche 13"/>
          <p:cNvCxnSpPr/>
          <p:nvPr/>
        </p:nvCxnSpPr>
        <p:spPr bwMode="auto">
          <a:xfrm flipH="1">
            <a:off x="4902504" y="1028700"/>
            <a:ext cx="2688722" cy="196342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>
            <a:off x="4881268" y="2186999"/>
            <a:ext cx="2688722" cy="196342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H="1">
            <a:off x="4881268" y="697478"/>
            <a:ext cx="2688722" cy="196342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Connecteur droit avec flèche 19"/>
          <p:cNvCxnSpPr/>
          <p:nvPr/>
        </p:nvCxnSpPr>
        <p:spPr bwMode="auto">
          <a:xfrm flipH="1">
            <a:off x="4896598" y="2474015"/>
            <a:ext cx="2684408" cy="17796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Connecteur droit avec flèche 20"/>
          <p:cNvCxnSpPr/>
          <p:nvPr/>
        </p:nvCxnSpPr>
        <p:spPr bwMode="auto">
          <a:xfrm flipH="1">
            <a:off x="4854922" y="2880775"/>
            <a:ext cx="2684408" cy="17796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/>
          <p:cNvCxnSpPr/>
          <p:nvPr/>
        </p:nvCxnSpPr>
        <p:spPr bwMode="auto">
          <a:xfrm flipH="1">
            <a:off x="4881268" y="3972455"/>
            <a:ext cx="2684408" cy="17796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Connecteur droit avec flèche 23"/>
          <p:cNvCxnSpPr/>
          <p:nvPr/>
        </p:nvCxnSpPr>
        <p:spPr bwMode="auto">
          <a:xfrm flipH="1" flipV="1">
            <a:off x="4896598" y="2700268"/>
            <a:ext cx="2669078" cy="231290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Connecteur droit avec flèche 24"/>
          <p:cNvCxnSpPr/>
          <p:nvPr/>
        </p:nvCxnSpPr>
        <p:spPr bwMode="auto">
          <a:xfrm flipH="1" flipV="1">
            <a:off x="4860032" y="3081268"/>
            <a:ext cx="2669078" cy="231290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Connecteur droit avec flèche 25"/>
          <p:cNvCxnSpPr/>
          <p:nvPr/>
        </p:nvCxnSpPr>
        <p:spPr bwMode="auto">
          <a:xfrm flipH="1" flipV="1">
            <a:off x="4896598" y="4198868"/>
            <a:ext cx="2669078" cy="231290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50553" y="2011980"/>
            <a:ext cx="3309021" cy="283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fr-FR" sz="2400" dirty="0"/>
              <a:t>CPU of 32 bits</a:t>
            </a:r>
          </a:p>
          <a:p>
            <a:r>
              <a:rPr lang="en-GB" altLang="fr-FR" sz="2400" dirty="0"/>
              <a:t>Block size 4K </a:t>
            </a:r>
            <a:br>
              <a:rPr lang="en-GB" altLang="fr-FR" sz="2400" dirty="0"/>
            </a:br>
            <a:r>
              <a:rPr lang="en-GB" altLang="fr-FR" sz="2400" dirty="0"/>
              <a:t>= 2</a:t>
            </a:r>
            <a:r>
              <a:rPr lang="en-GB" altLang="fr-FR" sz="2400" baseline="30000" dirty="0"/>
              <a:t>12</a:t>
            </a:r>
            <a:r>
              <a:rPr lang="en-GB" altLang="fr-FR" sz="2400" dirty="0"/>
              <a:t> bytes</a:t>
            </a:r>
          </a:p>
          <a:p>
            <a:r>
              <a:rPr lang="en-GB" altLang="fr-FR" sz="2400" dirty="0"/>
              <a:t>Cache 512K </a:t>
            </a:r>
            <a:br>
              <a:rPr lang="en-GB" altLang="fr-FR" sz="2400" dirty="0"/>
            </a:br>
            <a:r>
              <a:rPr lang="en-GB" altLang="fr-FR" sz="2400" dirty="0"/>
              <a:t>= 2</a:t>
            </a:r>
            <a:r>
              <a:rPr lang="en-GB" altLang="fr-FR" sz="2400" baseline="30000" dirty="0"/>
              <a:t>19</a:t>
            </a:r>
            <a:r>
              <a:rPr lang="en-GB" altLang="fr-FR" sz="2400" dirty="0"/>
              <a:t> bytes</a:t>
            </a:r>
            <a:br>
              <a:rPr lang="en-GB" altLang="fr-FR" sz="2400" dirty="0"/>
            </a:br>
            <a:r>
              <a:rPr lang="en-GB" altLang="fr-FR" sz="2400" dirty="0"/>
              <a:t>= 2</a:t>
            </a:r>
            <a:r>
              <a:rPr lang="en-GB" altLang="fr-FR" sz="2400" baseline="30000" dirty="0"/>
              <a:t>7</a:t>
            </a:r>
            <a:r>
              <a:rPr lang="en-GB" altLang="fr-FR" sz="2400" dirty="0"/>
              <a:t> blocks (C=128)</a:t>
            </a:r>
          </a:p>
          <a:p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31205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Direct </a:t>
            </a:r>
            <a:r>
              <a:rPr lang="fr-BE" dirty="0" err="1"/>
              <a:t>mapped</a:t>
            </a:r>
            <a:r>
              <a:rPr lang="fr-BE" dirty="0"/>
              <a:t> cache - </a:t>
            </a:r>
            <a:r>
              <a:rPr lang="fr-BE" dirty="0" err="1"/>
              <a:t>Example</a:t>
            </a:r>
            <a:endParaRPr lang="fr-BE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7596336" y="457200"/>
          <a:ext cx="13063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6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  <a:r>
                        <a:rPr lang="fr-BE" b="0" baseline="0" dirty="0"/>
                        <a:t> 2</a:t>
                      </a:r>
                      <a:endParaRPr lang="fr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C-1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1783-3D6E-4B51-A698-573B8B8B6328}" type="slidenum">
              <a:rPr lang="en-US" altLang="fr-FR" smtClean="0"/>
              <a:pPr/>
              <a:t>9</a:t>
            </a:fld>
            <a:endParaRPr lang="en-US" altLang="fr-FR"/>
          </a:p>
        </p:txBody>
      </p:sp>
      <p:graphicFrame>
        <p:nvGraphicFramePr>
          <p:cNvPr id="7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7596336" y="2319020"/>
          <a:ext cx="12961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C+1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  <a:r>
                        <a:rPr lang="fr-BE" b="0" baseline="0" dirty="0"/>
                        <a:t> C+2</a:t>
                      </a:r>
                      <a:endParaRPr lang="fr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2C-1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graphicFrame>
        <p:nvGraphicFramePr>
          <p:cNvPr id="8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939641"/>
              </p:ext>
            </p:extLst>
          </p:nvPr>
        </p:nvGraphicFramePr>
        <p:xfrm>
          <a:off x="7596336" y="4293096"/>
          <a:ext cx="1231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640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  </a:t>
                      </a:r>
                      <a:r>
                        <a:rPr lang="fr-BE" sz="18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fr-BE" b="0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fr-BE" b="0" baseline="30000" dirty="0">
                          <a:solidFill>
                            <a:schemeClr val="bg2"/>
                          </a:solidFill>
                        </a:rPr>
                        <a:t>13</a:t>
                      </a:r>
                      <a:r>
                        <a:rPr lang="fr-BE" b="0" dirty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fr-BE" sz="1800" b="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</a:tbl>
          </a:graphicData>
        </a:graphic>
      </p:graphicFrame>
      <p:graphicFrame>
        <p:nvGraphicFramePr>
          <p:cNvPr id="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5411"/>
              </p:ext>
            </p:extLst>
          </p:nvPr>
        </p:nvGraphicFramePr>
        <p:xfrm>
          <a:off x="7596336" y="4856480"/>
          <a:ext cx="12961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kumimoji="0" lang="fr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fr-BE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fr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endParaRPr lang="fr-BE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2</a:t>
                      </a:r>
                      <a:r>
                        <a:rPr lang="fr-BE" b="0" baseline="30000" dirty="0"/>
                        <a:t>20</a:t>
                      </a:r>
                      <a:r>
                        <a:rPr lang="fr-BE" b="0" dirty="0"/>
                        <a:t>-1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691053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altLang="fr-FR" dirty="0"/>
          </a:p>
        </p:txBody>
      </p:sp>
      <p:graphicFrame>
        <p:nvGraphicFramePr>
          <p:cNvPr id="11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965014"/>
              </p:ext>
            </p:extLst>
          </p:nvPr>
        </p:nvGraphicFramePr>
        <p:xfrm>
          <a:off x="3563888" y="2474015"/>
          <a:ext cx="13063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364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</a:t>
                      </a:r>
                      <a:r>
                        <a:rPr lang="fr-BE" b="0" baseline="0" dirty="0"/>
                        <a:t> 2</a:t>
                      </a:r>
                      <a:endParaRPr lang="fr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Block C-1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3563888" y="1988840"/>
            <a:ext cx="126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Cache</a:t>
            </a:r>
          </a:p>
        </p:txBody>
      </p:sp>
      <p:cxnSp>
        <p:nvCxnSpPr>
          <p:cNvPr id="14" name="Connecteur droit avec flèche 13"/>
          <p:cNvCxnSpPr/>
          <p:nvPr/>
        </p:nvCxnSpPr>
        <p:spPr bwMode="auto">
          <a:xfrm flipH="1">
            <a:off x="4902504" y="1028700"/>
            <a:ext cx="2688722" cy="196342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>
            <a:off x="4881268" y="2186999"/>
            <a:ext cx="2688722" cy="196342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H="1">
            <a:off x="4881268" y="697478"/>
            <a:ext cx="2688722" cy="196342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Connecteur droit avec flèche 19"/>
          <p:cNvCxnSpPr/>
          <p:nvPr/>
        </p:nvCxnSpPr>
        <p:spPr bwMode="auto">
          <a:xfrm flipH="1">
            <a:off x="4896598" y="2474015"/>
            <a:ext cx="2684408" cy="17796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Connecteur droit avec flèche 20"/>
          <p:cNvCxnSpPr/>
          <p:nvPr/>
        </p:nvCxnSpPr>
        <p:spPr bwMode="auto">
          <a:xfrm flipH="1">
            <a:off x="4854922" y="2880775"/>
            <a:ext cx="2684408" cy="17796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/>
          <p:cNvCxnSpPr/>
          <p:nvPr/>
        </p:nvCxnSpPr>
        <p:spPr bwMode="auto">
          <a:xfrm flipH="1">
            <a:off x="4881268" y="3972455"/>
            <a:ext cx="2684408" cy="17796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Connecteur droit avec flèche 23"/>
          <p:cNvCxnSpPr/>
          <p:nvPr/>
        </p:nvCxnSpPr>
        <p:spPr bwMode="auto">
          <a:xfrm flipH="1" flipV="1">
            <a:off x="4896598" y="2700268"/>
            <a:ext cx="2669078" cy="231290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Connecteur droit avec flèche 24"/>
          <p:cNvCxnSpPr/>
          <p:nvPr/>
        </p:nvCxnSpPr>
        <p:spPr bwMode="auto">
          <a:xfrm flipH="1" flipV="1">
            <a:off x="4860032" y="3081268"/>
            <a:ext cx="2669078" cy="231290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Connecteur droit avec flèche 25"/>
          <p:cNvCxnSpPr/>
          <p:nvPr/>
        </p:nvCxnSpPr>
        <p:spPr bwMode="auto">
          <a:xfrm flipH="1" flipV="1">
            <a:off x="4896598" y="4198868"/>
            <a:ext cx="2669078" cy="231290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152"/>
              </p:ext>
            </p:extLst>
          </p:nvPr>
        </p:nvGraphicFramePr>
        <p:xfrm>
          <a:off x="404192" y="52087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115519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57242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8065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BE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0000"/>
                          </a:solidFill>
                        </a:rPr>
                        <a:t>&lt;  Cache size 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0000"/>
                          </a:solidFill>
                        </a:rPr>
                        <a:t>&lt;  Block size 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1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0000"/>
                          </a:solidFill>
                        </a:rPr>
                        <a:t>Tag (13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0000"/>
                          </a:solidFill>
                        </a:rPr>
                        <a:t>Cache  index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0000"/>
                          </a:solidFill>
                        </a:rPr>
                        <a:t>Offset (12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56220"/>
                  </a:ext>
                </a:extLst>
              </a:tr>
            </a:tbl>
          </a:graphicData>
        </a:graphic>
      </p:graphicFrame>
      <p:graphicFrame>
        <p:nvGraphicFramePr>
          <p:cNvPr id="23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28794"/>
              </p:ext>
            </p:extLst>
          </p:nvPr>
        </p:nvGraphicFramePr>
        <p:xfrm>
          <a:off x="2915816" y="2466891"/>
          <a:ext cx="62132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328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sp>
        <p:nvSpPr>
          <p:cNvPr id="29" name="ZoneTexte 28"/>
          <p:cNvSpPr txBox="1"/>
          <p:nvPr/>
        </p:nvSpPr>
        <p:spPr>
          <a:xfrm>
            <a:off x="381000" y="4793902"/>
            <a:ext cx="23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32 bits </a:t>
            </a:r>
            <a:r>
              <a:rPr lang="fr-BE" dirty="0" err="1"/>
              <a:t>address</a:t>
            </a:r>
            <a:endParaRPr lang="fr-BE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23528" y="1916832"/>
            <a:ext cx="3025080" cy="243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fr-FR" sz="2000" dirty="0"/>
              <a:t>Tag correspondence </a:t>
            </a:r>
          </a:p>
          <a:p>
            <a:pPr marL="0" indent="0">
              <a:buNone/>
            </a:pPr>
            <a:r>
              <a:rPr lang="en-GB" altLang="fr-FR" sz="2000" dirty="0"/>
              <a:t>indicates </a:t>
            </a:r>
          </a:p>
          <a:p>
            <a:pPr marL="0" indent="0">
              <a:buNone/>
            </a:pPr>
            <a:r>
              <a:rPr lang="en-GB" altLang="fr-FR" sz="2000" dirty="0"/>
              <a:t>cache hit </a:t>
            </a:r>
          </a:p>
          <a:p>
            <a:pPr marL="0" indent="0">
              <a:buNone/>
            </a:pPr>
            <a:r>
              <a:rPr lang="en-GB" altLang="fr-FR" sz="2000" dirty="0"/>
              <a:t>or miss</a:t>
            </a:r>
          </a:p>
          <a:p>
            <a:pPr marL="0" indent="0">
              <a:buNone/>
            </a:pPr>
            <a:r>
              <a:rPr lang="en-GB" altLang="fr-FR" sz="2000" dirty="0"/>
              <a:t>(+valid/</a:t>
            </a:r>
          </a:p>
          <a:p>
            <a:pPr marL="0" indent="0">
              <a:buNone/>
            </a:pPr>
            <a:r>
              <a:rPr lang="en-GB" altLang="fr-FR" sz="2000" dirty="0"/>
              <a:t>dirty bit)</a:t>
            </a:r>
          </a:p>
        </p:txBody>
      </p:sp>
      <p:graphicFrame>
        <p:nvGraphicFramePr>
          <p:cNvPr id="31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090538"/>
              </p:ext>
            </p:extLst>
          </p:nvPr>
        </p:nvGraphicFramePr>
        <p:xfrm>
          <a:off x="2627784" y="2466891"/>
          <a:ext cx="2746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0">
                  <a:extLst>
                    <a:ext uri="{9D8B030D-6E8A-4147-A177-3AD203B41FA5}">
                      <a16:colId xmlns:a16="http://schemas.microsoft.com/office/drawing/2014/main" val="14959962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4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56175"/>
                  </a:ext>
                </a:extLst>
              </a:tr>
            </a:tbl>
          </a:graphicData>
        </a:graphic>
      </p:graphicFrame>
      <p:cxnSp>
        <p:nvCxnSpPr>
          <p:cNvPr id="34" name="Connecteur droit avec flèche 33"/>
          <p:cNvCxnSpPr/>
          <p:nvPr/>
        </p:nvCxnSpPr>
        <p:spPr bwMode="auto">
          <a:xfrm flipV="1">
            <a:off x="1800056" y="3429911"/>
            <a:ext cx="1441756" cy="2297005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Connecteur droit avec flèche 37"/>
          <p:cNvCxnSpPr/>
          <p:nvPr/>
        </p:nvCxnSpPr>
        <p:spPr bwMode="auto">
          <a:xfrm flipH="1" flipV="1">
            <a:off x="4582220" y="3343672"/>
            <a:ext cx="636364" cy="227283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Connecteur : en angle 41"/>
          <p:cNvCxnSpPr>
            <a:endCxn id="31" idx="1"/>
          </p:cNvCxnSpPr>
          <p:nvPr/>
        </p:nvCxnSpPr>
        <p:spPr bwMode="auto">
          <a:xfrm rot="16200000" flipV="1">
            <a:off x="1792234" y="4227001"/>
            <a:ext cx="2269798" cy="598697"/>
          </a:xfrm>
          <a:prstGeom prst="bentConnector4">
            <a:avLst>
              <a:gd name="adj1" fmla="val 43062"/>
              <a:gd name="adj2" fmla="val 199699"/>
            </a:avLst>
          </a:prstGeom>
          <a:noFill/>
          <a:ln w="31750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728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theme/theme1.xml><?xml version="1.0" encoding="utf-8"?>
<a:theme xmlns:a="http://schemas.openxmlformats.org/drawingml/2006/main" name="Whirlpool.pot">
  <a:themeElements>
    <a:clrScheme name="">
      <a:dk1>
        <a:srgbClr val="3333FF"/>
      </a:dk1>
      <a:lt1>
        <a:srgbClr val="CCECFF"/>
      </a:lt1>
      <a:dk2>
        <a:srgbClr val="6666FF"/>
      </a:dk2>
      <a:lt2>
        <a:srgbClr val="CCFFFF"/>
      </a:lt2>
      <a:accent1>
        <a:srgbClr val="CC99FF"/>
      </a:accent1>
      <a:accent2>
        <a:srgbClr val="9999FF"/>
      </a:accent2>
      <a:accent3>
        <a:srgbClr val="B8B8FF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lnDef>
  </a:objectDefaults>
  <a:extraClrSchemeLst>
    <a:extraClrScheme>
      <a:clrScheme name="Whirlpool.pot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2791</TotalTime>
  <Pages>40</Pages>
  <Words>2399</Words>
  <Application>Microsoft Office PowerPoint</Application>
  <PresentationFormat>Affichage à l'écran (4:3)</PresentationFormat>
  <Paragraphs>877</Paragraphs>
  <Slides>45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1" baseType="lpstr">
      <vt:lpstr>Arial</vt:lpstr>
      <vt:lpstr>Monotype Sorts</vt:lpstr>
      <vt:lpstr>Tahoma</vt:lpstr>
      <vt:lpstr>Times New Roman</vt:lpstr>
      <vt:lpstr>Wingdings</vt:lpstr>
      <vt:lpstr>Whirlpool.pot</vt:lpstr>
      <vt:lpstr>Memory management.</vt:lpstr>
      <vt:lpstr>Virtual Memory</vt:lpstr>
      <vt:lpstr>Page table and DAT</vt:lpstr>
      <vt:lpstr>Two-level hierarchical page table</vt:lpstr>
      <vt:lpstr>Page table location</vt:lpstr>
      <vt:lpstr>Virtual memory</vt:lpstr>
      <vt:lpstr>Basic hardware techniques for DAT.</vt:lpstr>
      <vt:lpstr>Direct mapped cache - Example</vt:lpstr>
      <vt:lpstr>Direct mapped cache - Example</vt:lpstr>
      <vt:lpstr>Associative mapping</vt:lpstr>
      <vt:lpstr>Basic hardware techniques for DAT.</vt:lpstr>
      <vt:lpstr>Set (N-way) Associative mapping</vt:lpstr>
      <vt:lpstr>Translation Lookaside Buffer (TLB)</vt:lpstr>
      <vt:lpstr>Translation Lookaside Buffer (TLB)</vt:lpstr>
      <vt:lpstr>Translation Lookaside Buffer (TLB)</vt:lpstr>
      <vt:lpstr>Translation Lookaside  Buffer (TLB)</vt:lpstr>
      <vt:lpstr>TLB.</vt:lpstr>
      <vt:lpstr>TLB and  multi-level caching.</vt:lpstr>
      <vt:lpstr>TLB and caches </vt:lpstr>
      <vt:lpstr>Intel cases </vt:lpstr>
      <vt:lpstr>Paging policy.</vt:lpstr>
      <vt:lpstr>Some basic terms</vt:lpstr>
      <vt:lpstr>Fetch policy.</vt:lpstr>
      <vt:lpstr>Page replacement policies.</vt:lpstr>
      <vt:lpstr>Random.</vt:lpstr>
      <vt:lpstr>First In-First out (FIFO).</vt:lpstr>
      <vt:lpstr>Clock based = Not recently used (NRU).</vt:lpstr>
      <vt:lpstr>Least recently used (LRU).</vt:lpstr>
      <vt:lpstr>Least (or Not) frequently used (LFU/NFU)</vt:lpstr>
      <vt:lpstr>Working set algorithm.</vt:lpstr>
      <vt:lpstr>Working set algorithm.</vt:lpstr>
      <vt:lpstr>Working Set</vt:lpstr>
      <vt:lpstr>Belady’s optimal algorithm (OPT).</vt:lpstr>
      <vt:lpstr>Algorithms efficiency</vt:lpstr>
      <vt:lpstr>Stack algorithm.</vt:lpstr>
      <vt:lpstr>Belady’s anomaly.</vt:lpstr>
      <vt:lpstr>Belady’s anomaly</vt:lpstr>
      <vt:lpstr>Distance string.</vt:lpstr>
      <vt:lpstr>Page fault estimation.</vt:lpstr>
      <vt:lpstr>Paging algorithm efficiency.</vt:lpstr>
      <vt:lpstr>Segmentation.</vt:lpstr>
      <vt:lpstr>Segmentation.</vt:lpstr>
      <vt:lpstr>Segmentation</vt:lpstr>
      <vt:lpstr>Segmentation and paging</vt:lpstr>
      <vt:lpstr>MVS segmentation.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 ( 2 ).</dc:title>
  <dc:subject/>
  <dc:creator>A. Goffi</dc:creator>
  <cp:keywords/>
  <dc:description/>
  <cp:lastModifiedBy>Jean-Paul Colard</cp:lastModifiedBy>
  <cp:revision>172</cp:revision>
  <cp:lastPrinted>1995-09-21T16:21:00Z</cp:lastPrinted>
  <dcterms:created xsi:type="dcterms:W3CDTF">1999-10-03T19:48:03Z</dcterms:created>
  <dcterms:modified xsi:type="dcterms:W3CDTF">2016-12-05T13:55:46Z</dcterms:modified>
</cp:coreProperties>
</file>