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72" r:id="rId6"/>
    <p:sldId id="273" r:id="rId7"/>
    <p:sldId id="274" r:id="rId8"/>
    <p:sldId id="275" r:id="rId9"/>
    <p:sldId id="276" r:id="rId10"/>
    <p:sldId id="277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8" r:id="rId21"/>
    <p:sldId id="271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8A48-526E-7F4A-AAFE-81F43CF7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78EF4-04E9-A941-B2B2-18C6D3B2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C08A0-A876-CD49-AD0E-AAF6087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09C2C-4A9D-5040-9315-D9CA769B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EF175-B0B8-3642-BCFA-3E5FB87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489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09D66-3340-754C-BC92-C299BD8B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1F693-4032-D448-8882-46B1A3E5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B2F5-DC36-184E-BBA7-51AC77A3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24398-4470-2B4E-B686-ED99FD4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1F2CF-5D2A-614E-9DD2-01429131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486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8C26FE-484F-EE47-B99A-803DF0D1C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DCF58B-35E7-2C43-97D1-30D393CD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AAA50-DC1D-F14A-A7CD-E5316EE7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E4CD0-53BB-594C-B0F7-4C414753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1A09B-953D-3644-9B1D-841197D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496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5FEE-61BB-EA44-85D4-1F3308D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ED9AA-1A5D-F346-B985-D668640A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91FC3-D4F2-5B48-9CB5-74704D6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B381E-831E-7C4D-BA1E-E200ACA4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84DF8-2259-D149-88AA-5BF8EADF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111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25A11-1C9D-7B47-A816-502F6246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95A7E-FE02-7143-82AE-7A39CE62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1CCB29-E083-E749-8338-280ABF6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18987-0EA8-AF4A-B7C0-753E7439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4FE19-A962-2040-BEA8-0D06B022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3117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E42F6-BE8D-FB47-A59E-4ECCA940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EFB76-217F-EE49-8144-AABDEA530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B85C7-E028-CA4C-9156-FFD2E9F6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C4A9F-D6B4-F949-8BE4-07E326BF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6165E-0B15-584A-9430-A3A07AFF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2DADE-94B6-5E49-A7A7-DEB8FA1D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C301-7B0F-114D-851D-E84C120E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E570F-3798-B543-8F06-6CEC8E8B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94B863-4F61-0646-9FD8-8E2DDDF1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FDCA27-50A2-194F-AB94-008529EFE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0C1697-3D10-BC44-8E6E-D48790C26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A0C9B6-4310-8945-9F59-4DEFC1E3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37DB7B-037A-274C-BBF7-326A5431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81D111-C749-2D4E-9D11-1443A4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3462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566F2-6E42-CF40-B346-90A64E37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ACF66E-4AE4-B448-AD21-50B2C6AA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6062AD-5BFF-5B44-8343-2D237B8E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9F4E7-666C-8947-9808-C2B918A1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2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182B55-CE1F-E949-A99F-28627520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24BBF8-64B7-A043-85B6-1B6942D2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8F101-B719-D446-A905-A7D2DE51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374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C8698-7891-7F4D-A191-4D97641D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01E-EB96-AE4C-9D68-F94FFCD7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E8225-1547-9C41-A274-44033B096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FEA99-EBC0-7144-BFAD-A70DE9E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732752-D5C7-0448-876B-279B0B6A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772EFB-FD01-6242-9FCB-EA46C9A0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091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24CA5-AFAA-934E-B9E8-544355DD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4DCD1F-EF25-F44A-974E-995036344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D56853-E004-AC4F-A012-582B9F61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7F75B-E982-9C49-8133-3298297F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13665C-9A74-9446-B4E3-C5E38799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DFB401-2AA1-4049-B0DD-081B550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8150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327AF-AC71-924B-81A3-751B5430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F1043-BC94-9844-81F1-2607E160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C1EA1-FAF0-0D46-AFAD-B1324633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D6B3-4E61-AB48-96F6-CA2042B16508}" type="datetimeFigureOut">
              <a:rPr lang="ru-KZ" smtClean="0"/>
              <a:t>05.04.2022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63342-DEED-484C-87DF-8F39F011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8F0F5-6152-ED47-9844-65F3C4F93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506F-4A2D-8F49-A8B2-95A4F7960B4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408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0%D0%BD%D0%B4%D0%BD%D0%B0%D1%8F_%D1%81%D1%82%D1%80%D0%BE%D0%BA%D0%B0" TargetMode="External"/><Relationship Id="rId3" Type="http://schemas.openxmlformats.org/officeDocument/2006/relationships/hyperlink" Target="https://ru.wikipedia.org/wiki/Httpd.conf" TargetMode="External"/><Relationship Id="rId7" Type="http://schemas.openxmlformats.org/officeDocument/2006/relationships/hyperlink" Target="https://ru.wikipedia.org/wiki/etc/hosts" TargetMode="External"/><Relationship Id="rId2" Type="http://schemas.openxmlformats.org/officeDocument/2006/relationships/hyperlink" Target="https://ru.wikipedia.org/wiki/%D0%A2%D0%B5%D0%BA%D1%81%D1%82%D0%BE%D0%B2%D1%8B%D0%B9_%D1%84%D0%B0%D0%B9%D0%B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etc/passwd" TargetMode="External"/><Relationship Id="rId5" Type="http://schemas.openxmlformats.org/officeDocument/2006/relationships/hyperlink" Target="https://ru.wikipedia.org/wiki/.htaccess" TargetMode="External"/><Relationship Id="rId4" Type="http://schemas.openxmlformats.org/officeDocument/2006/relationships/hyperlink" Target="https://ru.wikipedia.org/wiki/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spanel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hp.zone/uploads/img/9ccbdd4479c7882ed4fe7a2b33928226d770cb701f6e0434dad86fb661d256df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hp.zone/uploads/img/c2c26c80a861bda52cd19a906f4fa84812f1090fbf7eaf3af1f1516f9bec5198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hp.zone/uploads/img/f6d43d6626b563e4f471c4465f94258fc327bb79c5bda634100a83ea24852420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hp.zone/uploads/img/ecf0da00c7c8709f2af638fafdcbe626e0cb2323df08e0d1e489eb96679ad83c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hp.zone/post/kak-vklyuchit-pokaz-rasshireniy-dlya-vseh-faylov-v-windows" TargetMode="External"/><Relationship Id="rId2" Type="http://schemas.openxmlformats.org/officeDocument/2006/relationships/hyperlink" Target="http://myproject.lo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hyperlink" Target="https://www.mamp.info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achefriends.org/ru/download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olaris" TargetMode="External"/><Relationship Id="rId13" Type="http://schemas.openxmlformats.org/officeDocument/2006/relationships/hyperlink" Target="https://ru.wikipedia.org/wiki/%D0%A1%D1%8B%D1%81%D0%BE%D0%B5%D0%B2,_%D0%98%D0%B3%D0%BE%D1%80%D1%8C_%D0%92%D0%BB%D0%B0%D0%B4%D0%B8%D0%BC%D0%B8%D1%80%D0%BE%D0%B2%D0%B8%D1%87_(%D0%BF%D1%80%D0%BE%D0%B3%D1%80%D0%B0%D0%BC%D0%BC%D0%B8%D1%81%D1%82)" TargetMode="External"/><Relationship Id="rId3" Type="http://schemas.openxmlformats.org/officeDocument/2006/relationships/hyperlink" Target="https://ru.wikipedia.org/wiki/%D0%9F%D1%80%D0%BE%D0%BA%D1%81%D0%B8-%D1%81%D0%B5%D1%80%D0%B2%D0%B5%D1%80" TargetMode="External"/><Relationship Id="rId7" Type="http://schemas.openxmlformats.org/officeDocument/2006/relationships/hyperlink" Target="https://ru.wikipedia.org/wiki/Linux" TargetMode="External"/><Relationship Id="rId12" Type="http://schemas.openxmlformats.org/officeDocument/2006/relationships/hyperlink" Target="https://ru.wikipedia.org/wiki/Microsoft_Windows" TargetMode="External"/><Relationship Id="rId2" Type="http://schemas.openxmlformats.org/officeDocument/2006/relationships/hyperlink" Target="https://ru.wikipedia.org/wiki/%D0%92%D0%B5%D0%B1-%D1%81%D0%B5%D1%80%D0%B2%D0%B5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OpenBSD" TargetMode="External"/><Relationship Id="rId11" Type="http://schemas.openxmlformats.org/officeDocument/2006/relationships/hyperlink" Target="https://ru.wikipedia.org/wiki/HP-UX" TargetMode="External"/><Relationship Id="rId5" Type="http://schemas.openxmlformats.org/officeDocument/2006/relationships/hyperlink" Target="https://ru.wikipedia.org/wiki/FreeBSD" TargetMode="External"/><Relationship Id="rId10" Type="http://schemas.openxmlformats.org/officeDocument/2006/relationships/hyperlink" Target="https://ru.wikipedia.org/wiki/AIX" TargetMode="External"/><Relationship Id="rId4" Type="http://schemas.openxmlformats.org/officeDocument/2006/relationships/hyperlink" Target="https://ru.wikipedia.org/wiki/Unix" TargetMode="External"/><Relationship Id="rId9" Type="http://schemas.openxmlformats.org/officeDocument/2006/relationships/hyperlink" Target="https://ru.wikipedia.org/wiki/MacOS" TargetMode="External"/><Relationship Id="rId14" Type="http://schemas.openxmlformats.org/officeDocument/2006/relationships/hyperlink" Target="https://ru.wikipedia.org/wiki/2002_%D0%B3%D0%BE%D0%B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0%D0%B0%D1%82%D0%BD%D1%8B%D0%B9_%D0%BF%D1%80%D0%BE%D0%BA%D1%81%D0%B8" TargetMode="External"/><Relationship Id="rId2" Type="http://schemas.openxmlformats.org/officeDocument/2006/relationships/hyperlink" Target="https://ru.wikipedia.org/wiki/%D0%A1%D1%82%D0%B0%D1%82%D0%B8%D1%87%D0%B5%D1%81%D0%BA%D0%B8%D0%B9_%D1%81%D0%B0%D0%B9%D1%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4%D0%B8%D0%BD%D0%B0%D0%BC%D0%B8%D1%87%D0%B5%D1%81%D0%BA%D0%B8%D0%B9_%D1%81%D0%B0%D0%B9%D1%8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SI_(%D0%BF%D1%80%D0%BE%D0%B3%D1%80%D0%B0%D0%BC%D0%BC%D0%B8%D1%80%D0%BE%D0%B2%D0%B0%D0%BD%D0%B8%D0%B5)" TargetMode="External"/><Relationship Id="rId3" Type="http://schemas.openxmlformats.org/officeDocument/2006/relationships/hyperlink" Target="https://ru.wikipedia.org/wiki/%D0%9F%D1%80%D0%BE%D0%BA%D1%81%D0%B8-%D1%81%D0%B5%D1%80%D0%B2%D0%B5%D1%80" TargetMode="External"/><Relationship Id="rId7" Type="http://schemas.openxmlformats.org/officeDocument/2006/relationships/hyperlink" Target="https://ru.wikipedia.org/wiki/%D0%90%D1%83%D1%82%D0%B5%D0%BD%D1%82%D0%B8%D1%84%D0%B8%D0%BA%D0%B0%D1%86%D0%B8%D1%8F" TargetMode="External"/><Relationship Id="rId12" Type="http://schemas.openxmlformats.org/officeDocument/2006/relationships/hyperlink" Target="https://ru.wikipedia.org/wiki/Perl" TargetMode="External"/><Relationship Id="rId2" Type="http://schemas.openxmlformats.org/officeDocument/2006/relationships/hyperlink" Target="https://ru.wikipedia.org/wiki/%D0%A4%D0%B0%D0%B9%D0%BB%D0%BE%D0%B2%D1%8B%D0%B9_%D0%B4%D0%B5%D1%81%D0%BA%D1%80%D0%B8%D0%BF%D1%82%D0%BE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Gzip" TargetMode="External"/><Relationship Id="rId11" Type="http://schemas.openxmlformats.org/officeDocument/2006/relationships/hyperlink" Target="https://ru.wikipedia.org/wiki/WSGI" TargetMode="External"/><Relationship Id="rId5" Type="http://schemas.openxmlformats.org/officeDocument/2006/relationships/hyperlink" Target="https://ru.wikipedia.org/wiki/Memcached" TargetMode="External"/><Relationship Id="rId10" Type="http://schemas.openxmlformats.org/officeDocument/2006/relationships/hyperlink" Target="https://ru.wikipedia.org/wiki/PSGI" TargetMode="External"/><Relationship Id="rId4" Type="http://schemas.openxmlformats.org/officeDocument/2006/relationships/hyperlink" Target="https://ru.wikipedia.org/wiki/FastCGI" TargetMode="External"/><Relationship Id="rId9" Type="http://schemas.openxmlformats.org/officeDocument/2006/relationships/hyperlink" Target="https://ru.wikipedia.org/wiki/SS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reeBSD" TargetMode="External"/><Relationship Id="rId7" Type="http://schemas.openxmlformats.org/officeDocument/2006/relationships/hyperlink" Target="https://ru.wikipedia.org/wiki/%D0%9E%D0%BF%D0%B5%D1%80%D0%B0%D1%82%D0%B8%D0%B2%D0%BD%D0%B0%D1%8F_%D0%BF%D0%B0%D0%BC%D1%8F%D1%82%D1%8C" TargetMode="External"/><Relationship Id="rId2" Type="http://schemas.openxmlformats.org/officeDocument/2006/relationships/hyperlink" Target="https://ru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1%D1%83%D1%84%D0%B5%D1%80_(%D0%B8%D0%BD%D1%84%D0%BE%D1%80%D0%BC%D0%B0%D1%82%D0%B8%D0%BA%D0%B0)" TargetMode="External"/><Relationship Id="rId5" Type="http://schemas.openxmlformats.org/officeDocument/2006/relationships/hyperlink" Target="https://ru.wikipedia.org/wiki/%D0%9A%D0%BE%D0%BD%D0%B5%D1%87%D0%BD%D1%8B%D0%B9_%D0%B0%D0%B2%D1%82%D0%BE%D0%BC%D0%B0%D1%82" TargetMode="External"/><Relationship Id="rId4" Type="http://schemas.openxmlformats.org/officeDocument/2006/relationships/hyperlink" Target="https://ru.wikipedia.org/wiki/%D0%A6%D0%B8%D0%BA%D0%BB_%D1%81%D0%BE%D0%B1%D1%8B%D1%82%D0%B8%D0%B9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ac_OS" TargetMode="External"/><Relationship Id="rId13" Type="http://schemas.openxmlformats.org/officeDocument/2006/relationships/hyperlink" Target="https://ru.wikipedia.org/wiki/%D0%90%D1%83%D1%82%D0%B5%D0%BD%D1%82%D0%B8%D1%84%D0%B8%D0%BA%D0%B0%D1%86%D0%B8%D1%8F" TargetMode="External"/><Relationship Id="rId3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7" Type="http://schemas.openxmlformats.org/officeDocument/2006/relationships/hyperlink" Target="https://ru.wikipedia.org/wiki/BSD" TargetMode="External"/><Relationship Id="rId12" Type="http://schemas.openxmlformats.org/officeDocument/2006/relationships/hyperlink" Target="https://ru.wikipedia.org/wiki/%D0%A1%D0%A3%D0%91%D0%94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Linux" TargetMode="External"/><Relationship Id="rId11" Type="http://schemas.openxmlformats.org/officeDocument/2006/relationships/hyperlink" Target="https://ru.wikipedia.org/wiki/BeOS" TargetMode="External"/><Relationship Id="rId5" Type="http://schemas.openxmlformats.org/officeDocument/2006/relationships/hyperlink" Target="https://ru.wikipedia.org/wiki/%D0%9A%D1%80%D0%BE%D1%81%D1%81%D0%BF%D0%BB%D0%B0%D1%82%D1%84%D0%BE%D1%80%D0%BC%D0%B5%D0%BD%D0%BD%D0%BE%D0%B5_%D0%BF%D1%80%D0%BE%D0%B3%D1%80%D0%B0%D0%BC%D0%BC%D0%BD%D0%BE%D0%B5_%D0%BE%D0%B1%D0%B5%D1%81%D0%BF%D0%B5%D1%87%D0%B5%D0%BD%D0%B8%D0%B5" TargetMode="External"/><Relationship Id="rId10" Type="http://schemas.openxmlformats.org/officeDocument/2006/relationships/hyperlink" Target="https://ru.wikipedia.org/wiki/Novell_NetWare" TargetMode="External"/><Relationship Id="rId4" Type="http://schemas.openxmlformats.org/officeDocument/2006/relationships/hyperlink" Target="https://ru.wikipedia.org/wiki/%D0%92%D0%B5%D0%B1-%D1%81%D0%B5%D1%80%D0%B2%D0%B5%D1%80" TargetMode="External"/><Relationship Id="rId9" Type="http://schemas.openxmlformats.org/officeDocument/2006/relationships/hyperlink" Target="https://ru.wikipedia.org/wiki/Microsoft_Windows" TargetMode="External"/><Relationship Id="rId14" Type="http://schemas.openxmlformats.org/officeDocument/2006/relationships/hyperlink" Target="https://ru.wikipedia.org/wiki/IPv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66692-2BA6-BB49-B6D4-27D42E568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PHP</a:t>
            </a:r>
            <a:br>
              <a:rPr lang="en-US" dirty="0"/>
            </a:br>
            <a:r>
              <a:rPr lang="ru-RU" dirty="0"/>
              <a:t>Веб-сервера </a:t>
            </a:r>
            <a:r>
              <a:rPr lang="en-US" dirty="0"/>
              <a:t>Nginx,</a:t>
            </a:r>
            <a:r>
              <a:rPr lang="ru-RU" dirty="0"/>
              <a:t> </a:t>
            </a:r>
            <a:r>
              <a:rPr lang="en-US" dirty="0"/>
              <a:t>Apache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61A414-5CC3-1348-B1D4-8040824FA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3084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847A0B-8EC6-C94D-B46D-C9F7EE6F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Система конфигурации </a:t>
            </a:r>
            <a:r>
              <a:rPr lang="en-US" dirty="0"/>
              <a:t>Apache </a:t>
            </a:r>
            <a:r>
              <a:rPr lang="ru-RU" dirty="0"/>
              <a:t>основана на </a:t>
            </a:r>
            <a:r>
              <a:rPr lang="ru-RU" dirty="0">
                <a:hlinkClick r:id="rId2" tooltip="Текстовый файл"/>
              </a:rPr>
              <a:t>текстовых конфигурационных файлах</a:t>
            </a:r>
            <a:r>
              <a:rPr lang="ru-RU" dirty="0"/>
              <a:t>. Имеет три условных уровня конфигурации:</a:t>
            </a:r>
          </a:p>
          <a:p>
            <a:r>
              <a:rPr lang="ru-RU" dirty="0"/>
              <a:t>Конфигурация сервера (</a:t>
            </a:r>
            <a:r>
              <a:rPr lang="en-US" dirty="0">
                <a:hlinkClick r:id="rId3" tooltip="Httpd.conf"/>
              </a:rPr>
              <a:t>httpd.conf</a:t>
            </a:r>
            <a:r>
              <a:rPr lang="en-US" dirty="0"/>
              <a:t>). </a:t>
            </a:r>
            <a:r>
              <a:rPr lang="ru-RU" dirty="0"/>
              <a:t>Директивы конфигурации сгруппированы в три основных раздела:</a:t>
            </a:r>
          </a:p>
          <a:p>
            <a:pPr lvl="1"/>
            <a:r>
              <a:rPr lang="ru-RU" dirty="0"/>
              <a:t>директивы, управляющие процессом </a:t>
            </a:r>
            <a:r>
              <a:rPr lang="en-US" dirty="0"/>
              <a:t>Apache </a:t>
            </a:r>
            <a:r>
              <a:rPr lang="ru-RU" dirty="0"/>
              <a:t>в целом (глобальное окружение);</a:t>
            </a:r>
          </a:p>
          <a:p>
            <a:pPr lvl="1"/>
            <a:r>
              <a:rPr lang="ru-RU" dirty="0"/>
              <a:t>директивы, определяющие параметры «главного» сервера, или сервера «по умолчанию», который отвечает на запросы, которые не обрабатываются виртуальными хостами (определяют также установки по умолчанию для всех остальных виртуальных хостов);</a:t>
            </a:r>
          </a:p>
          <a:p>
            <a:pPr lvl="1"/>
            <a:r>
              <a:rPr lang="ru-RU" dirty="0"/>
              <a:t>установки для виртуальных хостов, позволяющие обрабатывать запросы </a:t>
            </a:r>
            <a:r>
              <a:rPr lang="en-US" dirty="0"/>
              <a:t>Web </a:t>
            </a:r>
            <a:r>
              <a:rPr lang="ru-RU" dirty="0"/>
              <a:t>одним-единственным сервером </a:t>
            </a:r>
            <a:r>
              <a:rPr lang="en-US" dirty="0"/>
              <a:t>Apache, </a:t>
            </a:r>
            <a:r>
              <a:rPr lang="ru-RU" dirty="0"/>
              <a:t>но направлять по раздельным адресам </a:t>
            </a:r>
            <a:r>
              <a:rPr lang="en-US" dirty="0">
                <a:hlinkClick r:id="rId4" tooltip="IP"/>
              </a:rPr>
              <a:t>IP</a:t>
            </a:r>
            <a:r>
              <a:rPr lang="en-US" dirty="0"/>
              <a:t> </a:t>
            </a:r>
            <a:r>
              <a:rPr lang="ru-RU" dirty="0"/>
              <a:t>или именам хостов.</a:t>
            </a:r>
          </a:p>
          <a:p>
            <a:r>
              <a:rPr lang="ru-RU" dirty="0"/>
              <a:t>Конфигурация виртуального хоста (</a:t>
            </a:r>
            <a:r>
              <a:rPr lang="en-US" dirty="0" err="1"/>
              <a:t>httpd.conf</a:t>
            </a:r>
            <a:r>
              <a:rPr lang="en-US" dirty="0"/>
              <a:t> c </a:t>
            </a:r>
            <a:r>
              <a:rPr lang="ru-RU" dirty="0"/>
              <a:t>версии 2.2, </a:t>
            </a:r>
            <a:r>
              <a:rPr lang="en-US" dirty="0"/>
              <a:t>extra/httpd-</a:t>
            </a:r>
            <a:r>
              <a:rPr lang="en-US" dirty="0" err="1"/>
              <a:t>vhosts.conf</a:t>
            </a:r>
            <a:r>
              <a:rPr lang="en-US" dirty="0"/>
              <a:t>).</a:t>
            </a:r>
          </a:p>
          <a:p>
            <a:r>
              <a:rPr lang="ru-RU" dirty="0"/>
              <a:t>Конфигурация уровня каталога (</a:t>
            </a:r>
            <a:r>
              <a:rPr lang="ru-RU" dirty="0">
                <a:hlinkClick r:id="rId5" tooltip=".htaccess"/>
              </a:rPr>
              <a:t>.</a:t>
            </a:r>
            <a:r>
              <a:rPr lang="en-US" dirty="0">
                <a:hlinkClick r:id="rId5" tooltip=".htaccess"/>
              </a:rPr>
              <a:t>htaccess</a:t>
            </a:r>
            <a:r>
              <a:rPr lang="en-US" dirty="0"/>
              <a:t>).</a:t>
            </a:r>
          </a:p>
          <a:p>
            <a:r>
              <a:rPr lang="ru-RU" dirty="0"/>
              <a:t>Имеет собственный язык конфигурационных файлов, основанный на блоках директив. Практически все параметры ядра могут быть изменены через конфигурационные файлы, вплоть до управления </a:t>
            </a:r>
            <a:r>
              <a:rPr lang="en-US" dirty="0"/>
              <a:t>MPM. </a:t>
            </a:r>
            <a:r>
              <a:rPr lang="ru-RU" dirty="0"/>
              <a:t>Большая часть модулей имеет собственные параметры.</a:t>
            </a:r>
          </a:p>
          <a:p>
            <a:r>
              <a:rPr lang="ru-RU" dirty="0"/>
              <a:t>Часть модулей использует в своей работе конфигурационные файлы операционной системы (например </a:t>
            </a:r>
            <a:r>
              <a:rPr lang="ru-RU" dirty="0">
                <a:hlinkClick r:id="rId6" tooltip="/etc/passwd"/>
              </a:rPr>
              <a:t>/</a:t>
            </a:r>
            <a:r>
              <a:rPr lang="en-US" dirty="0">
                <a:hlinkClick r:id="rId6" tooltip="/etc/passwd"/>
              </a:rPr>
              <a:t>etc/passwd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ru-RU" dirty="0">
                <a:hlinkClick r:id="rId7" tooltip="/etc/hosts"/>
              </a:rPr>
              <a:t>/</a:t>
            </a:r>
            <a:r>
              <a:rPr lang="en-US" dirty="0">
                <a:hlinkClick r:id="rId7" tooltip="/etc/hosts"/>
              </a:rPr>
              <a:t>etc/hosts</a:t>
            </a:r>
            <a:r>
              <a:rPr lang="en-US" dirty="0"/>
              <a:t>).</a:t>
            </a:r>
          </a:p>
          <a:p>
            <a:r>
              <a:rPr lang="ru-RU" dirty="0"/>
              <a:t>Помимо этого, параметры могут быть заданы через ключи </a:t>
            </a:r>
            <a:r>
              <a:rPr lang="ru-RU" dirty="0">
                <a:hlinkClick r:id="rId8" tooltip="Командная строка"/>
              </a:rPr>
              <a:t>командной строки</a:t>
            </a:r>
            <a:r>
              <a:rPr lang="ru-RU" dirty="0"/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92097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959D04-58BC-2241-9F55-F1FDD345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8B0E62-6BBD-9647-9E8B-CC2F23FF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6" y="681037"/>
            <a:ext cx="11592616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2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BE8C14C-880F-5D49-A966-947D9A09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108"/>
            <a:ext cx="10515600" cy="5461855"/>
          </a:xfrm>
        </p:spPr>
        <p:txBody>
          <a:bodyPr/>
          <a:lstStyle/>
          <a:p>
            <a:r>
              <a:rPr lang="ru-RU" dirty="0"/>
              <a:t>Этот процесс можно значительно ускорить, подключив расширение-акселератор. Оно занимается тем, что кэширует получившийся байт-код, и пока файл остаётся неизменным сразу начинается его выполнение. Начиная с версии </a:t>
            </a:r>
            <a:r>
              <a:rPr lang="en-US" dirty="0"/>
              <a:t>PHP 5.6 </a:t>
            </a:r>
            <a:r>
              <a:rPr lang="ru-RU" dirty="0"/>
              <a:t>акселератор </a:t>
            </a:r>
            <a:r>
              <a:rPr lang="en-US" dirty="0" err="1"/>
              <a:t>OPcache</a:t>
            </a:r>
            <a:r>
              <a:rPr lang="en-US" dirty="0"/>
              <a:t> </a:t>
            </a:r>
            <a:r>
              <a:rPr lang="ru-RU" dirty="0"/>
              <a:t>включён в дистрибутив по умолчанию.</a:t>
            </a:r>
          </a:p>
          <a:p>
            <a:r>
              <a:rPr lang="ru-RU" dirty="0"/>
              <a:t>Здесь стоит упомянуть, почему </a:t>
            </a:r>
            <a:r>
              <a:rPr lang="en-US" dirty="0"/>
              <a:t>PHP </a:t>
            </a:r>
            <a:r>
              <a:rPr lang="ru-RU" dirty="0"/>
              <a:t>так хорош для веб-разработки — он по умолчанию содержит в себе огромное число инструментов для работы с запросами, средства для работы с огромным количеством баз данных, работу с файлами. Всё это активно используется современными сайтами.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3564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9943C4-C788-464F-A5A1-B08917B4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Первым делом идём на официальный сайт </a:t>
            </a:r>
            <a:r>
              <a:rPr lang="en-US" dirty="0" err="1"/>
              <a:t>OpenServer</a:t>
            </a:r>
            <a:r>
              <a:rPr lang="en-US" dirty="0"/>
              <a:t> </a:t>
            </a:r>
            <a:r>
              <a:rPr lang="ru-RU" dirty="0"/>
              <a:t>и скачиваем программу. Я рекомендую скачать </a:t>
            </a:r>
            <a:r>
              <a:rPr lang="en-US" dirty="0"/>
              <a:t>BASIC-</a:t>
            </a:r>
            <a:r>
              <a:rPr lang="ru-RU" dirty="0"/>
              <a:t>комплектацию, для наших нужд её вполне хватит. Однако можете посмотреть список программ, которые включены в другие пакеты. Возможно, найдёте что-то полезное, будь то какой-нибудь редактор кода или </a:t>
            </a:r>
            <a:r>
              <a:rPr lang="en-US" dirty="0"/>
              <a:t>GUI-</a:t>
            </a:r>
            <a:r>
              <a:rPr lang="ru-RU" dirty="0"/>
              <a:t>клиент для СУБД </a:t>
            </a:r>
            <a:r>
              <a:rPr lang="en-US" dirty="0"/>
              <a:t>MySQL.</a:t>
            </a:r>
          </a:p>
          <a:p>
            <a:r>
              <a:rPr lang="ru-RU" dirty="0"/>
              <a:t>Ссылка на оф. сайт: </a:t>
            </a:r>
            <a:r>
              <a:rPr lang="en-US" dirty="0">
                <a:hlinkClick r:id="rId2"/>
              </a:rPr>
              <a:t>https://ospanel.io/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2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A62D5FA-8415-7F48-A938-787F83E4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442460"/>
            <a:ext cx="9108831" cy="577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04704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установщик и задаём директорию для установки программы. Установка представляет собой простую распаковку.</a:t>
            </a:r>
            <a:b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</a:t>
            </a:r>
            <a:endParaRPr kumimoji="0" lang="ru-KZ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окно молча закроется.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KZ" altLang="ru-K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hlinkClick r:id="rId2"/>
            <a:extLst>
              <a:ext uri="{FF2B5EF4-FFF2-40B4-BE49-F238E27FC236}">
                <a16:creationId xmlns:a16="http://schemas.microsoft.com/office/drawing/2014/main" id="{2874BFF7-1ECE-B84C-8B53-BB6565F6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62" y="2071566"/>
            <a:ext cx="37084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5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C2981AA-0581-7142-B16F-601FC7CB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58" y="246221"/>
            <a:ext cx="10725273" cy="614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2852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Настройка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Переходим в папку с распакованным ПО: C:\OpenServer.</a:t>
            </a:r>
            <a:b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</a:b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Здесь мы видим файлы для запуска программы OpenServer для разных версий системы и 3 папки:</a:t>
            </a:r>
            <a:endParaRPr kumimoji="0" lang="ru-KZ" altLang="ru-K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domains – папка, предназначенная для хранения Ваших сайтов. Внутри неё мы и будем создавать наши проекты, например: myproject.loc;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modules – папка, содержащая в себе исполняемые файлы модулей и необходимые для их работы библиотеки, дополнительные файлы;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userdata – папка, в которой находятся пользовательские данные СУБД, файлы кэша, логи, а также файлы конфигурации модулей.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Запустим один из exe-файлов в корне, в зависимости от разрядности вашей ОС. В моём случае это </a:t>
            </a:r>
            <a:r>
              <a:rPr kumimoji="0" lang="ru-KZ" altLang="ru-KZ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Open Server x64.exe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. </a:t>
            </a:r>
            <a:endParaRPr kumimoji="0" lang="ru-KZ" altLang="ru-K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Выбираем язык и соглашаемся с установкой необходимых библиотек:</a:t>
            </a:r>
            <a:b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</a:b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Verdana" panose="020B0604030504040204" pitchFamily="34" charset="0"/>
              </a:rPr>
              <a:t>           </a:t>
            </a:r>
            <a:endParaRPr kumimoji="0" lang="en-US" altLang="ru-KZ" sz="1600" b="0" i="0" u="none" strike="noStrike" cap="none" normalizeH="0" baseline="0" dirty="0">
              <a:ln>
                <a:noFill/>
              </a:ln>
              <a:solidFill>
                <a:srgbClr val="007BFF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KZ" sz="1600" b="0" i="0" u="none" strike="noStrike" cap="none" normalizeH="0" baseline="0" dirty="0">
              <a:ln>
                <a:noFill/>
              </a:ln>
              <a:solidFill>
                <a:srgbClr val="007BFF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KZ" sz="1600" dirty="0">
              <a:solidFill>
                <a:srgbClr val="007BFF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Перезагружаем компьютер. </a:t>
            </a:r>
            <a:endParaRPr kumimoji="0" lang="ru-KZ" altLang="ru-K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hlinkClick r:id="rId2"/>
            <a:extLst>
              <a:ext uri="{FF2B5EF4-FFF2-40B4-BE49-F238E27FC236}">
                <a16:creationId xmlns:a16="http://schemas.microsoft.com/office/drawing/2014/main" id="{6D741344-81E5-F640-A611-00C4E11A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06" y="3429000"/>
            <a:ext cx="4953000" cy="19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0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ACA378-7210-1041-BC18-7BF4B515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59" y="1591895"/>
            <a:ext cx="117164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KZ" sz="1600" dirty="0">
                <a:solidFill>
                  <a:srgbClr val="212529"/>
                </a:solidFill>
                <a:latin typeface="Verdana" panose="020B0604030504040204" pitchFamily="34" charset="0"/>
              </a:rPr>
              <a:t>П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осле перезагрузки снова запускаем наш exe`шник. В трее появляется значок с красным флажком.</a:t>
            </a:r>
            <a:endParaRPr kumimoji="0" lang="en-US" altLang="ru-KZ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lvl="0"/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Жмём по нему правой кнопкой мыши и выбираем пункт “Настройки”. Откроется главное окно программы. </a:t>
            </a:r>
            <a:endParaRPr kumimoji="0" lang="en-US" altLang="ru-KZ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lvl="0"/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Перейдём во вкладку “Модули” и выберем версию PHP: </a:t>
            </a:r>
            <a:r>
              <a:rPr kumimoji="0" lang="ru-KZ" altLang="ru-KZ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PHP 8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 и версию Apache: </a:t>
            </a:r>
            <a:r>
              <a:rPr kumimoji="0" lang="ru-KZ" altLang="ru-KZ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Apache-PHP-8</a:t>
            </a:r>
            <a:r>
              <a:rPr kumimoji="0" lang="ru-KZ" altLang="ru-KZ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ru-KZ" altLang="ru-K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hlinkClick r:id="rId2"/>
            <a:extLst>
              <a:ext uri="{FF2B5EF4-FFF2-40B4-BE49-F238E27FC236}">
                <a16:creationId xmlns:a16="http://schemas.microsoft.com/office/drawing/2014/main" id="{F618EB4D-3D39-B740-89B0-F2DFF99F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48" y="452192"/>
            <a:ext cx="44831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hp 8">
            <a:extLst>
              <a:ext uri="{FF2B5EF4-FFF2-40B4-BE49-F238E27FC236}">
                <a16:creationId xmlns:a16="http://schemas.microsoft.com/office/drawing/2014/main" id="{118CAB34-BAA1-D84E-9769-55308F96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76" y="2860800"/>
            <a:ext cx="5133242" cy="35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B1E319-F8BA-6B4B-A784-1759CBDF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25" y="219024"/>
            <a:ext cx="114928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Затем перейдём во вкладку “Домены”, выберем “автопоиск доменов” и в качестве корневой папки домена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выберем пункт с наибольшим числом вариантов. Вы также можете дописать сюда свои варианты.</a:t>
            </a:r>
            <a:b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KZ" altLang="ru-KZ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Verdana" panose="020B0604030504040204" pitchFamily="34" charset="0"/>
              </a:rPr>
              <a:t>        </a:t>
            </a:r>
            <a:endParaRPr kumimoji="0" lang="ru-KZ" altLang="ru-K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hlinkClick r:id="rId2"/>
            <a:extLst>
              <a:ext uri="{FF2B5EF4-FFF2-40B4-BE49-F238E27FC236}">
                <a16:creationId xmlns:a16="http://schemas.microsoft.com/office/drawing/2014/main" id="{F93CAC57-1B12-8E41-AABE-3824EBCF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1185010"/>
            <a:ext cx="7391400" cy="45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2AB71-9AD1-6746-9338-89FDC1054181}"/>
              </a:ext>
            </a:extLst>
          </p:cNvPr>
          <p:cNvSpPr txBox="1"/>
          <p:nvPr/>
        </p:nvSpPr>
        <p:spPr>
          <a:xfrm>
            <a:off x="218525" y="6006074"/>
            <a:ext cx="1089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После чего нажимаем “Сохранить” и закрываем окно настроек.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7535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DFDE06-0FAC-584C-AC07-32761177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430577"/>
            <a:ext cx="10515600" cy="57240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Hello World</a:t>
            </a:r>
          </a:p>
          <a:p>
            <a:r>
              <a:rPr lang="ru-RU" dirty="0"/>
              <a:t>Перейдём в папку “</a:t>
            </a:r>
            <a:r>
              <a:rPr lang="en-US" dirty="0"/>
              <a:t>domains” </a:t>
            </a:r>
            <a:r>
              <a:rPr lang="ru-RU" dirty="0"/>
              <a:t>и создадим директорию для нашего проекта. Назовём его “</a:t>
            </a:r>
            <a:r>
              <a:rPr lang="en-US" dirty="0" err="1"/>
              <a:t>myproject.loc</a:t>
            </a:r>
            <a:r>
              <a:rPr lang="en-US" dirty="0"/>
              <a:t>”. </a:t>
            </a:r>
            <a:r>
              <a:rPr lang="ru-RU" dirty="0"/>
              <a:t>Внутри создадим директорию “</a:t>
            </a:r>
            <a:r>
              <a:rPr lang="en-US" dirty="0"/>
              <a:t>www”. </a:t>
            </a:r>
            <a:r>
              <a:rPr lang="ru-RU" dirty="0"/>
              <a:t>А внутри неё файл “</a:t>
            </a:r>
            <a:r>
              <a:rPr lang="en-US" dirty="0" err="1"/>
              <a:t>index.php</a:t>
            </a:r>
            <a:r>
              <a:rPr lang="en-US" dirty="0"/>
              <a:t>”. </a:t>
            </a:r>
            <a:r>
              <a:rPr lang="ru-RU" dirty="0"/>
              <a:t>Откроем его и впишем следующий код:</a:t>
            </a:r>
          </a:p>
          <a:p>
            <a:r>
              <a:rPr lang="ru-RU" b="1" dirty="0"/>
              <a:t>&lt;?</a:t>
            </a:r>
            <a:r>
              <a:rPr lang="en-US" b="1" dirty="0"/>
              <a:t>php</a:t>
            </a:r>
            <a:r>
              <a:rPr lang="en-US" dirty="0">
                <a:effectLst/>
              </a:rPr>
              <a:t> </a:t>
            </a:r>
            <a:r>
              <a:rPr lang="en-US" b="1" dirty="0"/>
              <a:t>echo</a:t>
            </a:r>
            <a:r>
              <a:rPr lang="en-US" dirty="0">
                <a:effectLst/>
              </a:rPr>
              <a:t> </a:t>
            </a:r>
            <a:r>
              <a:rPr lang="en-US" dirty="0"/>
              <a:t>‘Hello world!’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r>
              <a:rPr lang="ru-RU" dirty="0"/>
              <a:t>Теперь можно запустить сервер и проверить работу скрипта.</a:t>
            </a:r>
          </a:p>
          <a:p>
            <a:r>
              <a:rPr lang="ru-RU" dirty="0">
                <a:effectLst/>
              </a:rPr>
              <a:t>Если при старте сервера появилась ошибка: </a:t>
            </a:r>
            <a:r>
              <a:rPr lang="ru-RU" i="1" dirty="0">
                <a:effectLst/>
              </a:rPr>
              <a:t>Файл </a:t>
            </a:r>
            <a:r>
              <a:rPr lang="en-US" i="1" dirty="0">
                <a:effectLst/>
              </a:rPr>
              <a:t>C:\Windows\system32\drivers\</a:t>
            </a:r>
            <a:r>
              <a:rPr lang="en-US" i="1" dirty="0" err="1">
                <a:effectLst/>
              </a:rPr>
              <a:t>etc</a:t>
            </a:r>
            <a:r>
              <a:rPr lang="en-US" i="1" dirty="0">
                <a:effectLst/>
              </a:rPr>
              <a:t>\hosts </a:t>
            </a:r>
            <a:r>
              <a:rPr lang="ru-RU" i="1" dirty="0">
                <a:effectLst/>
              </a:rPr>
              <a:t>недоступен для записи</a:t>
            </a:r>
            <a:r>
              <a:rPr lang="ru-RU" dirty="0">
                <a:effectLst/>
              </a:rPr>
              <a:t> - стоит закрыть программу и </a:t>
            </a:r>
            <a:r>
              <a:rPr lang="ru-RU" b="1" dirty="0">
                <a:effectLst/>
              </a:rPr>
              <a:t>запустить её от имени администратора</a:t>
            </a:r>
            <a:r>
              <a:rPr lang="ru-RU" dirty="0">
                <a:effectLst/>
              </a:rPr>
              <a:t>.</a:t>
            </a:r>
          </a:p>
          <a:p>
            <a:r>
              <a:rPr lang="ru-RU" dirty="0"/>
              <a:t>Флажок в </a:t>
            </a:r>
            <a:r>
              <a:rPr lang="ru-RU" dirty="0" err="1"/>
              <a:t>трее</a:t>
            </a:r>
            <a:r>
              <a:rPr lang="ru-RU" dirty="0"/>
              <a:t> должен стать зелёным.</a:t>
            </a:r>
            <a:br>
              <a:rPr lang="ru-RU" dirty="0"/>
            </a:br>
            <a:r>
              <a:rPr lang="ru-RU" dirty="0"/>
              <a:t>Откроем браузер и перейдём по адресу </a:t>
            </a:r>
            <a:r>
              <a:rPr lang="en-US" dirty="0">
                <a:hlinkClick r:id="rId2"/>
              </a:rPr>
              <a:t>http://myproject.loc/</a:t>
            </a:r>
            <a:endParaRPr lang="ru-RU" dirty="0"/>
          </a:p>
          <a:p>
            <a:r>
              <a:rPr lang="ru-RU" dirty="0"/>
              <a:t>Если же вместо странички вы увидели 404-ошибку сервера, то скорее всего ваш файл назван не </a:t>
            </a:r>
            <a:r>
              <a:rPr lang="en-US" dirty="0" err="1"/>
              <a:t>index.php</a:t>
            </a:r>
            <a:r>
              <a:rPr lang="en-US" dirty="0"/>
              <a:t> </a:t>
            </a:r>
            <a:r>
              <a:rPr lang="ru-RU" dirty="0"/>
              <a:t>а </a:t>
            </a:r>
            <a:r>
              <a:rPr lang="en-US" dirty="0" err="1"/>
              <a:t>index.php.txt</a:t>
            </a:r>
            <a:r>
              <a:rPr lang="en-US" dirty="0"/>
              <a:t>, </a:t>
            </a:r>
            <a:r>
              <a:rPr lang="ru-RU" dirty="0"/>
              <a:t>при этом .</a:t>
            </a:r>
            <a:r>
              <a:rPr lang="en-US" dirty="0"/>
              <a:t>txt </a:t>
            </a:r>
            <a:r>
              <a:rPr lang="ru-RU" dirty="0"/>
              <a:t>не отображается в имени. Тогда нужно </a:t>
            </a:r>
            <a:r>
              <a:rPr lang="ru-RU" dirty="0">
                <a:hlinkClick r:id="rId3"/>
              </a:rPr>
              <a:t>включить показ расширений для всех файлов</a:t>
            </a:r>
            <a:r>
              <a:rPr lang="ru-RU" dirty="0"/>
              <a:t> и затем убрать у файла приписку .</a:t>
            </a:r>
            <a:r>
              <a:rPr lang="en-US" dirty="0"/>
              <a:t>txt </a:t>
            </a:r>
            <a:r>
              <a:rPr lang="ru-RU" dirty="0"/>
              <a:t>в конце. После этого обновить страничку в браузере и порадоваться результату.</a:t>
            </a:r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54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B402-4E12-8E4C-8AE2-58C7DD4F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PHPStorm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FF3821-0C7D-E44D-84F1-FC122F20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Установка</a:t>
            </a:r>
          </a:p>
          <a:p>
            <a:pPr marL="0" indent="0">
              <a:buNone/>
            </a:pPr>
            <a:r>
              <a:rPr lang="ru-RU" dirty="0"/>
              <a:t>Итак, скачиваем программу по ссылке и запускаем установщик. Установка проходит стандартно и как правило не требует никаких дополнительных телодвижений.</a:t>
            </a:r>
            <a:br>
              <a:rPr lang="ru-RU" dirty="0"/>
            </a:br>
            <a:r>
              <a:rPr lang="ru-RU" dirty="0"/>
              <a:t>После установки запускаем программу и открываем созданный нами в прошлом уроке проект. Жмём </a:t>
            </a:r>
            <a:r>
              <a:rPr lang="en-US" b="1" dirty="0"/>
              <a:t>File-&gt;Open</a:t>
            </a:r>
            <a:r>
              <a:rPr lang="en-US" dirty="0"/>
              <a:t> </a:t>
            </a:r>
            <a:r>
              <a:rPr lang="ru-RU" dirty="0"/>
              <a:t>и выбираем папку с проектом </a:t>
            </a:r>
            <a:r>
              <a:rPr lang="ru-RU" b="1" dirty="0"/>
              <a:t>(</a:t>
            </a:r>
            <a:r>
              <a:rPr lang="en-US" b="1" dirty="0"/>
              <a:t>C:\</a:t>
            </a:r>
            <a:r>
              <a:rPr lang="en-US" b="1" dirty="0" err="1"/>
              <a:t>OpenServer</a:t>
            </a:r>
            <a:r>
              <a:rPr lang="en-US" b="1" dirty="0"/>
              <a:t>\domains\</a:t>
            </a:r>
            <a:r>
              <a:rPr lang="en-US" b="1" dirty="0" err="1"/>
              <a:t>myproject.loc</a:t>
            </a:r>
            <a:r>
              <a:rPr lang="en-US" b="1" dirty="0"/>
              <a:t>)</a:t>
            </a:r>
            <a:r>
              <a:rPr lang="en-US" dirty="0"/>
              <a:t>. </a:t>
            </a:r>
            <a:r>
              <a:rPr lang="ru-RU" dirty="0"/>
              <a:t>Первым делом нужно задать правильную кодировку для всех файлов в проекте. Для этого идём в </a:t>
            </a:r>
            <a:r>
              <a:rPr lang="en-US" b="1" dirty="0"/>
              <a:t>File-&gt;Settings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Слева в меню разворачиваем пункт </a:t>
            </a:r>
            <a:r>
              <a:rPr lang="en-US" b="1" dirty="0"/>
              <a:t>Editor</a:t>
            </a:r>
            <a:r>
              <a:rPr lang="en-US" dirty="0"/>
              <a:t>, </a:t>
            </a:r>
            <a:r>
              <a:rPr lang="ru-RU" dirty="0"/>
              <a:t>и выбираем вложенный пункт </a:t>
            </a:r>
            <a:r>
              <a:rPr lang="en-US" b="1" dirty="0"/>
              <a:t>File Encodings</a:t>
            </a:r>
            <a:r>
              <a:rPr lang="en-US" dirty="0"/>
              <a:t>. </a:t>
            </a:r>
            <a:r>
              <a:rPr lang="ru-RU" dirty="0"/>
              <a:t>Задаём следующие настройки:</a:t>
            </a:r>
          </a:p>
          <a:p>
            <a:r>
              <a:rPr lang="en-US" b="1" dirty="0"/>
              <a:t>Global</a:t>
            </a:r>
            <a:r>
              <a:rPr lang="en-US" dirty="0"/>
              <a:t> Encoding: UTF-8 </a:t>
            </a:r>
          </a:p>
          <a:p>
            <a:r>
              <a:rPr lang="en-US" dirty="0"/>
              <a:t>Project Encoding: UTF-8 </a:t>
            </a:r>
          </a:p>
          <a:p>
            <a:r>
              <a:rPr lang="en-US" b="1" dirty="0"/>
              <a:t>Default</a:t>
            </a:r>
            <a:r>
              <a:rPr lang="en-US" dirty="0"/>
              <a:t> encoding </a:t>
            </a:r>
            <a:r>
              <a:rPr lang="en-US" b="1" dirty="0"/>
              <a:t>for</a:t>
            </a:r>
            <a:r>
              <a:rPr lang="en-US" dirty="0"/>
              <a:t> properties files: UTF-8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0789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24549F-01B3-054F-AB70-D49C36E8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661148"/>
          </a:xfrm>
        </p:spPr>
        <p:txBody>
          <a:bodyPr>
            <a:normAutofit/>
          </a:bodyPr>
          <a:lstStyle/>
          <a:p>
            <a:r>
              <a:rPr lang="ru-KZ" dirty="0"/>
              <a:t>Разработка проектов на PHP требует наличие сервера. Сервер может быть двух видов:</a:t>
            </a:r>
          </a:p>
          <a:p>
            <a:r>
              <a:rPr lang="ru-KZ" dirty="0"/>
              <a:t>удаленный сервер (хостинг);</a:t>
            </a:r>
          </a:p>
          <a:p>
            <a:r>
              <a:rPr lang="ru-KZ" dirty="0"/>
              <a:t>локальный сервер.</a:t>
            </a:r>
          </a:p>
          <a:p>
            <a:pPr marL="0" indent="0">
              <a:buNone/>
            </a:pPr>
            <a:endParaRPr lang="ru-KZ" dirty="0"/>
          </a:p>
          <a:p>
            <a:r>
              <a:rPr lang="ru-KZ" b="1" dirty="0"/>
              <a:t>Удаленный сервер</a:t>
            </a:r>
            <a:r>
              <a:rPr lang="ru-KZ" dirty="0"/>
              <a:t> – это сервер, что находится на неком удаленном ПК. Доступ к такому серверу имеете вы и все участники сети Интернет. При публикации сайта на удаленный сервер вы выгружаете его для всеобщего обозрение. Все смогут перейти к вам на сайт. Такая услуга выгрузки зачастую платная и приобретается у разных хостинг провайдеров.</a:t>
            </a:r>
          </a:p>
          <a:p>
            <a:pPr marL="0" indent="0">
              <a:buNone/>
            </a:pPr>
            <a:endParaRPr lang="ru-KZ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8231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859EF4-E2BA-6449-BA7E-5AED8B492B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9" y="309929"/>
            <a:ext cx="10498321" cy="589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7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285CE7-A9A6-1D4B-83F9-707B9A81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328613"/>
            <a:ext cx="10515600" cy="5848350"/>
          </a:xfrm>
        </p:spPr>
        <p:txBody>
          <a:bodyPr/>
          <a:lstStyle/>
          <a:p>
            <a:r>
              <a:rPr lang="ru-RU" dirty="0"/>
              <a:t>И сохраняем изменения.</a:t>
            </a:r>
          </a:p>
          <a:p>
            <a:r>
              <a:rPr lang="ru-RU" dirty="0"/>
              <a:t>Теперь давайте удалим ранее созданные нами файлы, которые сейчас находятся в кодировке </a:t>
            </a:r>
            <a:r>
              <a:rPr lang="en-US" b="1" dirty="0"/>
              <a:t>Windows-1251</a:t>
            </a:r>
            <a:r>
              <a:rPr lang="en-US" dirty="0"/>
              <a:t>. </a:t>
            </a:r>
            <a:r>
              <a:rPr lang="ru-RU" dirty="0"/>
              <a:t>Да, кодировку всегда можно сменить в правом нижнем углу программы, смена производится для текущего открытого файла.</a:t>
            </a:r>
          </a:p>
          <a:p>
            <a:endParaRPr lang="ru-RU" dirty="0"/>
          </a:p>
          <a:p>
            <a:endParaRPr lang="ru-KZ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71671F-4AC8-AC43-A1A7-6BCD3AA4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42" y="2580053"/>
            <a:ext cx="56261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8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F69F2A-0409-6148-9578-5096321C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давайте создадим новый файл в нашем проекте с названием </a:t>
            </a:r>
            <a:r>
              <a:rPr lang="en-US" b="1" dirty="0" err="1"/>
              <a:t>index.php</a:t>
            </a:r>
            <a:r>
              <a:rPr lang="en-US" dirty="0"/>
              <a:t>. </a:t>
            </a:r>
            <a:r>
              <a:rPr lang="ru-RU" dirty="0"/>
              <a:t>Для этого слева в структуре проекта щёлкаем правой кнопкой мыши по папке </a:t>
            </a:r>
            <a:r>
              <a:rPr lang="en-US" b="1" dirty="0"/>
              <a:t>www</a:t>
            </a:r>
            <a:r>
              <a:rPr lang="en-US" dirty="0"/>
              <a:t>, </a:t>
            </a:r>
            <a:r>
              <a:rPr lang="ru-RU" dirty="0"/>
              <a:t>выбираем </a:t>
            </a:r>
            <a:r>
              <a:rPr lang="en-US" b="1" dirty="0"/>
              <a:t>New-&gt;PHP File</a:t>
            </a:r>
            <a:br>
              <a:rPr lang="en-US" dirty="0"/>
            </a:br>
            <a:r>
              <a:rPr lang="ru-RU" dirty="0"/>
              <a:t>Вводим имя и нажимаем </a:t>
            </a:r>
            <a:r>
              <a:rPr lang="en-US" b="1" dirty="0"/>
              <a:t>Create</a:t>
            </a:r>
            <a:r>
              <a:rPr lang="en-US" dirty="0"/>
              <a:t>.</a:t>
            </a:r>
            <a:endParaRPr lang="ru-KZ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E4C0C8-871F-544F-9CDF-EBE9A4C3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52785"/>
            <a:ext cx="8915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0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9D2C2-189F-1647-BFCB-562BE84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 в языке </a:t>
            </a:r>
            <a:r>
              <a:rPr lang="en-US" dirty="0"/>
              <a:t>PHP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C2400-072E-4940-B5E1-0E2FC174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Выражение в языке </a:t>
            </a:r>
            <a:r>
              <a:rPr lang="en-US" dirty="0"/>
              <a:t>PHP - </a:t>
            </a:r>
            <a:r>
              <a:rPr lang="ru-RU" dirty="0"/>
              <a:t>это вообще любая строка, число, объект, массив, или что-то ещё, что представлено в явном виде или в виде каких-либо вычислений. Например:</a:t>
            </a:r>
          </a:p>
          <a:p>
            <a:r>
              <a:rPr lang="ru-RU" dirty="0"/>
              <a:t>'строка с пробелами’ </a:t>
            </a:r>
          </a:p>
          <a:p>
            <a:r>
              <a:rPr lang="ru-RU" dirty="0"/>
              <a:t>7</a:t>
            </a:r>
          </a:p>
          <a:p>
            <a:r>
              <a:rPr lang="ru-RU" dirty="0"/>
              <a:t> 2 + 2 </a:t>
            </a:r>
          </a:p>
          <a:p>
            <a:r>
              <a:rPr lang="ru-RU" dirty="0"/>
              <a:t>5 / 2</a:t>
            </a:r>
          </a:p>
          <a:p>
            <a:r>
              <a:rPr lang="ru-RU" dirty="0"/>
              <a:t>Всё вышеперечисленное является выражениями. При этом выражение должно иметь какое-либо значение. Для примеров выше это, например, </a:t>
            </a:r>
            <a:r>
              <a:rPr lang="ru-RU" b="1" dirty="0"/>
              <a:t>строка с текстом</a:t>
            </a:r>
            <a:r>
              <a:rPr lang="ru-RU" dirty="0"/>
              <a:t>, целое число </a:t>
            </a:r>
            <a:r>
              <a:rPr lang="ru-RU" b="1" dirty="0"/>
              <a:t>7</a:t>
            </a:r>
            <a:r>
              <a:rPr lang="ru-RU" dirty="0"/>
              <a:t>, целое число </a:t>
            </a:r>
            <a:r>
              <a:rPr lang="ru-RU" b="1" dirty="0"/>
              <a:t>4</a:t>
            </a:r>
            <a:r>
              <a:rPr lang="ru-RU" dirty="0"/>
              <a:t> и, наконец, дробное число </a:t>
            </a:r>
            <a:r>
              <a:rPr lang="ru-RU" b="1" dirty="0"/>
              <a:t>2.5</a:t>
            </a:r>
            <a:r>
              <a:rPr lang="ru-RU" dirty="0"/>
              <a:t>.</a:t>
            </a:r>
          </a:p>
          <a:p>
            <a:r>
              <a:rPr lang="ru-RU" dirty="0"/>
              <a:t>Как вы понимаете, сами по себе выражения бесполезны, пока они не используются. Вся прелесть </a:t>
            </a:r>
            <a:r>
              <a:rPr lang="en-US" b="1" dirty="0"/>
              <a:t>PHP</a:t>
            </a:r>
            <a:r>
              <a:rPr lang="en-US" dirty="0"/>
              <a:t> </a:t>
            </a:r>
            <a:r>
              <a:rPr lang="ru-RU" dirty="0"/>
              <a:t>в том что он может встраиваться в </a:t>
            </a:r>
            <a:r>
              <a:rPr lang="en-US" b="1" dirty="0"/>
              <a:t>HTML</a:t>
            </a:r>
            <a:r>
              <a:rPr lang="en-US" dirty="0"/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6006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49D60F-332A-E140-97C6-B7A533A5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585"/>
            <a:ext cx="10515600" cy="5778378"/>
          </a:xfrm>
        </p:spPr>
        <p:txBody>
          <a:bodyPr/>
          <a:lstStyle/>
          <a:p>
            <a:r>
              <a:rPr lang="ru-RU" dirty="0"/>
              <a:t>Так вот, </a:t>
            </a:r>
            <a:r>
              <a:rPr lang="en-US" b="1" dirty="0"/>
              <a:t>PHP</a:t>
            </a:r>
            <a:r>
              <a:rPr lang="en-US" dirty="0"/>
              <a:t> </a:t>
            </a:r>
            <a:r>
              <a:rPr lang="ru-RU" dirty="0"/>
              <a:t>может быть встроен прямо в </a:t>
            </a:r>
            <a:r>
              <a:rPr lang="en-US" b="1" dirty="0"/>
              <a:t>HTML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Давайте отредактируем наш с вами файл </a:t>
            </a:r>
            <a:r>
              <a:rPr lang="en-US" b="1" dirty="0" err="1"/>
              <a:t>index.php</a:t>
            </a:r>
            <a:r>
              <a:rPr lang="en-US" dirty="0"/>
              <a:t>. </a:t>
            </a:r>
            <a:r>
              <a:rPr lang="ru-RU" dirty="0"/>
              <a:t>Впишем в него следующий код:</a:t>
            </a:r>
          </a:p>
          <a:p>
            <a:r>
              <a:rPr lang="ru-RU" b="1" dirty="0"/>
              <a:t>&lt;!</a:t>
            </a:r>
            <a:r>
              <a:rPr lang="en-US" b="1" dirty="0"/>
              <a:t>DOCTYPE html&gt;</a:t>
            </a:r>
            <a:r>
              <a:rPr lang="en-US" dirty="0"/>
              <a:t> &lt;html&gt; &lt;head&gt; &lt;meta charset="UTF-8"&gt; &lt;title&gt;</a:t>
            </a:r>
            <a:r>
              <a:rPr lang="ru-RU" dirty="0"/>
              <a:t>Пример встраивания </a:t>
            </a:r>
            <a:r>
              <a:rPr lang="en-US" dirty="0"/>
              <a:t>PHP </a:t>
            </a:r>
            <a:r>
              <a:rPr lang="ru-RU" dirty="0"/>
              <a:t>в </a:t>
            </a:r>
            <a:r>
              <a:rPr lang="en-US" dirty="0"/>
              <a:t>HTML&lt;/title&gt; &lt;/head&gt; &lt;body&gt; &lt;h1&gt;</a:t>
            </a:r>
            <a:r>
              <a:rPr lang="ru-RU" dirty="0"/>
              <a:t>Пример встраивания </a:t>
            </a:r>
            <a:r>
              <a:rPr lang="en-US" dirty="0"/>
              <a:t>PHP </a:t>
            </a:r>
            <a:r>
              <a:rPr lang="ru-RU" dirty="0"/>
              <a:t>в </a:t>
            </a:r>
            <a:r>
              <a:rPr lang="en-US" dirty="0"/>
              <a:t>HTML&lt;/h1&gt; 2 + 2 = </a:t>
            </a:r>
            <a:r>
              <a:rPr lang="en-US" b="1" dirty="0"/>
              <a:t>&lt;?php</a:t>
            </a:r>
            <a:r>
              <a:rPr lang="en-US" dirty="0"/>
              <a:t> </a:t>
            </a:r>
            <a:r>
              <a:rPr lang="en-US" b="1" dirty="0"/>
              <a:t>echo</a:t>
            </a:r>
            <a:r>
              <a:rPr lang="en-US" dirty="0"/>
              <a:t> 2 + 2; </a:t>
            </a:r>
            <a:r>
              <a:rPr lang="en-US" b="1" dirty="0"/>
              <a:t>?&gt;</a:t>
            </a:r>
            <a:r>
              <a:rPr lang="en-US" dirty="0"/>
              <a:t> &lt;/body&gt; &lt;/html&gt;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1993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294DEE-ABE5-4045-8144-0CE86E04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431"/>
            <a:ext cx="10515600" cy="5602532"/>
          </a:xfrm>
        </p:spPr>
        <p:txBody>
          <a:bodyPr>
            <a:normAutofit lnSpcReduction="10000"/>
          </a:bodyPr>
          <a:lstStyle/>
          <a:p>
            <a:r>
              <a:rPr lang="ru-KZ" dirty="0"/>
              <a:t>Локальный сервер – это сервер, что устанавливается на ваш компьютер. Такой сервер доступен только вам. Его зачастую используют в целях разработки проекта. Именно такой сервер будем использовать мы в ходе всего курса. </a:t>
            </a:r>
          </a:p>
          <a:p>
            <a:pPr marL="0" indent="0">
              <a:buNone/>
            </a:pPr>
            <a:endParaRPr lang="ru-KZ" dirty="0"/>
          </a:p>
          <a:p>
            <a:pPr marL="0" indent="0">
              <a:buNone/>
            </a:pPr>
            <a:r>
              <a:rPr lang="ru-KZ" dirty="0"/>
              <a:t>Для его установки нужна специальная программа. Вы можете использовать любую удобную вам. Ниже несколько из них:</a:t>
            </a:r>
          </a:p>
          <a:p>
            <a:pPr lvl="0"/>
            <a:r>
              <a:rPr lang="ru-KZ" dirty="0"/>
              <a:t>Программа </a:t>
            </a:r>
            <a:r>
              <a:rPr lang="ru-KZ" dirty="0">
                <a:hlinkClick r:id="rId2"/>
              </a:rPr>
              <a:t>MAMP</a:t>
            </a:r>
            <a:r>
              <a:rPr lang="ru-KZ" dirty="0"/>
              <a:t>. Удобная и быстрая, но ее работа может быть не точной на ОС Виндовс. Рекомендуем для установки на Мак ОС;</a:t>
            </a:r>
          </a:p>
          <a:p>
            <a:pPr lvl="0"/>
            <a:r>
              <a:rPr lang="ru-KZ" dirty="0"/>
              <a:t>Программа </a:t>
            </a:r>
            <a:r>
              <a:rPr lang="ru-KZ" dirty="0">
                <a:hlinkClick r:id="rId3"/>
              </a:rPr>
              <a:t>OpenServer</a:t>
            </a:r>
            <a:r>
              <a:rPr lang="ru-KZ" dirty="0"/>
              <a:t>. Схожая программа, что идеально работает на ОС Виндовс;</a:t>
            </a:r>
          </a:p>
          <a:p>
            <a:pPr lvl="0"/>
            <a:r>
              <a:rPr lang="ru-KZ" dirty="0"/>
              <a:t>Программа </a:t>
            </a:r>
            <a:r>
              <a:rPr lang="ru-KZ" dirty="0">
                <a:hlinkClick r:id="rId4"/>
              </a:rPr>
              <a:t>XAMPP</a:t>
            </a:r>
            <a:r>
              <a:rPr lang="ru-KZ" dirty="0"/>
              <a:t>. Работает на всех ОС, но имеет немного сложный интерфейс. Рекомендуем к установке на ОС Linux.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5528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68482F-018E-A44B-BA68-58F3CFDE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139825"/>
            <a:ext cx="11406187" cy="611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PHP </a:t>
            </a:r>
            <a:r>
              <a:rPr lang="ru-RU" dirty="0"/>
              <a:t>не работает сам по себе. Для работы с пользователем он должен быть настроен в связке с веб-сервером, например, </a:t>
            </a:r>
            <a:r>
              <a:rPr lang="en-US" dirty="0"/>
              <a:t>Nginx </a:t>
            </a:r>
            <a:r>
              <a:rPr lang="ru-RU" dirty="0"/>
              <a:t>или </a:t>
            </a:r>
            <a:r>
              <a:rPr lang="en-US" dirty="0"/>
              <a:t>Apache. </a:t>
            </a:r>
            <a:r>
              <a:rPr lang="ru-RU" dirty="0"/>
              <a:t>Если по-простому, то пользователь отправляет запрос к веб-серверу по протоколу </a:t>
            </a:r>
            <a:r>
              <a:rPr lang="en-US" dirty="0"/>
              <a:t>HTTP. </a:t>
            </a:r>
            <a:r>
              <a:rPr lang="ru-RU" dirty="0"/>
              <a:t>Веб-сервер определяет, к какому типу файла было совершено обращение, и, если это файл с расширением .</a:t>
            </a:r>
            <a:r>
              <a:rPr lang="en-US" dirty="0"/>
              <a:t>php, </a:t>
            </a:r>
            <a:r>
              <a:rPr lang="ru-RU" dirty="0"/>
              <a:t>то веб-сервер передаёт запрос на обработку интерпретатором языка </a:t>
            </a:r>
            <a:r>
              <a:rPr lang="en-US" dirty="0"/>
              <a:t>PHP, </a:t>
            </a:r>
            <a:r>
              <a:rPr lang="ru-RU" dirty="0"/>
              <a:t>скрипт считывается, преобразуется в байт-код, выполняется и возвращает ответ веб-серверу. Веб-сервер передаёт сформированный результат пользователю. Этот результат, как правило, представляет собой динамически сгенерированную </a:t>
            </a:r>
            <a:r>
              <a:rPr lang="en-US" dirty="0"/>
              <a:t>HTML-</a:t>
            </a:r>
            <a:r>
              <a:rPr lang="ru-RU" dirty="0"/>
              <a:t>страничку.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805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FF047-C773-1540-B5F4-29A32EB8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Nginx</a:t>
            </a:r>
            <a:endParaRPr lang="ru-KZ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932F00-0932-BE48-847A-93F30DE8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Nginx</a:t>
            </a:r>
            <a:r>
              <a:rPr lang="en-US" dirty="0"/>
              <a:t> </a:t>
            </a:r>
            <a:r>
              <a:rPr lang="ru-RU" dirty="0"/>
              <a:t>— </a:t>
            </a:r>
            <a:r>
              <a:rPr lang="ru-RU" dirty="0">
                <a:hlinkClick r:id="rId2" tooltip="Веб-сервер"/>
              </a:rPr>
              <a:t>веб-сервер</a:t>
            </a:r>
            <a:r>
              <a:rPr lang="ru-RU" dirty="0"/>
              <a:t> и почтовый </a:t>
            </a:r>
            <a:r>
              <a:rPr lang="ru-RU" dirty="0">
                <a:hlinkClick r:id="rId3" tooltip="Прокси-сервер"/>
              </a:rPr>
              <a:t>прокси-сервер</a:t>
            </a:r>
            <a:r>
              <a:rPr lang="ru-RU" dirty="0"/>
              <a:t>, работающий на </a:t>
            </a:r>
            <a:r>
              <a:rPr lang="en-US" dirty="0">
                <a:hlinkClick r:id="rId4" tooltip="Unix"/>
              </a:rPr>
              <a:t>Unix</a:t>
            </a:r>
            <a:r>
              <a:rPr lang="en-US" dirty="0"/>
              <a:t>-</a:t>
            </a:r>
            <a:r>
              <a:rPr lang="ru-RU" dirty="0"/>
              <a:t>подобных операционных системах (тестировалась сборка и работа на </a:t>
            </a:r>
            <a:r>
              <a:rPr lang="en-US" dirty="0">
                <a:hlinkClick r:id="rId5" tooltip="FreeBSD"/>
              </a:rPr>
              <a:t>FreeBSD</a:t>
            </a:r>
            <a:r>
              <a:rPr lang="en-US" dirty="0"/>
              <a:t>, </a:t>
            </a:r>
            <a:r>
              <a:rPr lang="en-US" dirty="0">
                <a:hlinkClick r:id="rId6" tooltip="OpenBSD"/>
              </a:rPr>
              <a:t>OpenBSD</a:t>
            </a:r>
            <a:r>
              <a:rPr lang="en-US" dirty="0"/>
              <a:t>, </a:t>
            </a:r>
            <a:r>
              <a:rPr lang="en-US" dirty="0">
                <a:hlinkClick r:id="rId7" tooltip="Linux"/>
              </a:rPr>
              <a:t>Linux</a:t>
            </a:r>
            <a:r>
              <a:rPr lang="en-US" dirty="0"/>
              <a:t>, </a:t>
            </a:r>
            <a:r>
              <a:rPr lang="en-US" dirty="0">
                <a:hlinkClick r:id="rId8" tooltip="Solaris"/>
              </a:rPr>
              <a:t>Solaris</a:t>
            </a:r>
            <a:r>
              <a:rPr lang="en-US" dirty="0"/>
              <a:t>, </a:t>
            </a:r>
            <a:r>
              <a:rPr lang="en-US" dirty="0">
                <a:hlinkClick r:id="rId9" tooltip="MacOS"/>
              </a:rPr>
              <a:t>macOS</a:t>
            </a:r>
            <a:r>
              <a:rPr lang="en-US" dirty="0"/>
              <a:t>, </a:t>
            </a:r>
            <a:r>
              <a:rPr lang="en-US" dirty="0">
                <a:hlinkClick r:id="rId10" tooltip="AIX"/>
              </a:rPr>
              <a:t>AIX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dirty="0">
                <a:hlinkClick r:id="rId11" tooltip="HP-UX"/>
              </a:rPr>
              <a:t>HP-UX</a:t>
            </a:r>
            <a:r>
              <a:rPr lang="en-US" dirty="0"/>
              <a:t>). </a:t>
            </a:r>
            <a:r>
              <a:rPr lang="ru-RU" dirty="0"/>
              <a:t>Начиная с версии 0.7.52 появилась экспериментальная бинарная сборка под </a:t>
            </a:r>
            <a:r>
              <a:rPr lang="en-US" dirty="0">
                <a:hlinkClick r:id="rId12" tooltip="Microsoft Windows"/>
              </a:rPr>
              <a:t>Microsoft Windows</a:t>
            </a:r>
            <a:r>
              <a:rPr lang="en-US" dirty="0"/>
              <a:t>.</a:t>
            </a:r>
          </a:p>
          <a:p>
            <a:r>
              <a:rPr lang="ru-RU" dirty="0">
                <a:hlinkClick r:id="rId13" tooltip="Сысоев, Игорь Владимирович (программист)"/>
              </a:rPr>
              <a:t>Игорь Сысоев</a:t>
            </a:r>
            <a:r>
              <a:rPr lang="ru-RU" dirty="0"/>
              <a:t> начал разработку в </a:t>
            </a:r>
            <a:r>
              <a:rPr lang="ru-RU" dirty="0">
                <a:hlinkClick r:id="rId14" tooltip="2002 год"/>
              </a:rPr>
              <a:t>2002 году</a:t>
            </a:r>
            <a:r>
              <a:rPr lang="ru-RU" dirty="0"/>
              <a:t>. Осенью 2004 года вышел первый публично доступный релиз. С июля 2011 работа над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продолжается в рамках компании </a:t>
            </a:r>
            <a:r>
              <a:rPr lang="en-US" dirty="0"/>
              <a:t>Nginx.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841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33589-A0F3-924E-A7B5-D552BE8B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55B47-82CA-1845-BC5A-B1B27B0D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 </a:t>
            </a:r>
            <a:r>
              <a:rPr lang="ru-RU" dirty="0"/>
              <a:t>позиционируется производителем как простой, быстрый и надёжный сервер, не перегруженный функциями.</a:t>
            </a:r>
          </a:p>
          <a:p>
            <a:r>
              <a:rPr lang="ru-RU" dirty="0"/>
              <a:t>Применение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целесообразно прежде всего для </a:t>
            </a:r>
            <a:r>
              <a:rPr lang="ru-RU" dirty="0">
                <a:hlinkClick r:id="rId2" tooltip="Статический сайт"/>
              </a:rPr>
              <a:t>статических веб-сайтов</a:t>
            </a:r>
            <a:r>
              <a:rPr lang="ru-RU" dirty="0"/>
              <a:t> и как </a:t>
            </a:r>
            <a:r>
              <a:rPr lang="ru-RU" dirty="0">
                <a:hlinkClick r:id="rId3" tooltip="Обратный прокси"/>
              </a:rPr>
              <a:t>обратного прокси</a:t>
            </a:r>
            <a:r>
              <a:rPr lang="en-US" dirty="0">
                <a:hlinkClick r:id="rId3" tooltip="Обратный прокси"/>
              </a:rPr>
              <a:t>-</a:t>
            </a:r>
            <a:r>
              <a:rPr lang="ru-RU" dirty="0">
                <a:hlinkClick r:id="rId3" tooltip="Обратный прокси"/>
              </a:rPr>
              <a:t>сервера</a:t>
            </a:r>
            <a:r>
              <a:rPr lang="ru-RU" dirty="0"/>
              <a:t> перед </a:t>
            </a:r>
            <a:r>
              <a:rPr lang="ru-RU" dirty="0">
                <a:hlinkClick r:id="rId4"/>
              </a:rPr>
              <a:t>динамическими сайтами</a:t>
            </a:r>
            <a:endParaRPr lang="ru-RU" dirty="0"/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7297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328D5-C6AB-514D-8692-DB348EE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HTTP-</a:t>
            </a:r>
            <a:r>
              <a:rPr lang="ru-RU" b="1" dirty="0"/>
              <a:t>сервер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85483-BF8B-5045-8A80-4E763BB0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обслуживание неизменяемых запросов, индексных файлов, автоматическое создание списка файлов, кэш </a:t>
            </a:r>
            <a:r>
              <a:rPr lang="ru-RU" dirty="0">
                <a:hlinkClick r:id="rId2" tooltip="Файловый дескриптор"/>
              </a:rPr>
              <a:t>дескрипторов</a:t>
            </a:r>
            <a:r>
              <a:rPr lang="ru-RU" dirty="0"/>
              <a:t> открытых файлов</a:t>
            </a:r>
          </a:p>
          <a:p>
            <a:r>
              <a:rPr lang="ru-RU" dirty="0" err="1"/>
              <a:t>акселерированное</a:t>
            </a:r>
            <a:r>
              <a:rPr lang="ru-RU" dirty="0"/>
              <a:t> </a:t>
            </a:r>
            <a:r>
              <a:rPr lang="ru-RU" dirty="0">
                <a:hlinkClick r:id="rId3" tooltip="Прокси-сервер"/>
              </a:rPr>
              <a:t>проксирование</a:t>
            </a:r>
            <a:r>
              <a:rPr lang="ru-RU" dirty="0"/>
              <a:t> без кэширования, простое распределение нагрузки и отказоустойчивость</a:t>
            </a:r>
          </a:p>
          <a:p>
            <a:r>
              <a:rPr lang="ru-RU" dirty="0"/>
              <a:t>поддержка кеширования при </a:t>
            </a:r>
            <a:r>
              <a:rPr lang="ru-RU" dirty="0" err="1"/>
              <a:t>акселерированном</a:t>
            </a:r>
            <a:r>
              <a:rPr lang="ru-RU" dirty="0"/>
              <a:t> </a:t>
            </a:r>
            <a:r>
              <a:rPr lang="ru-RU" dirty="0">
                <a:hlinkClick r:id="rId3" tooltip="Прокси-сервер"/>
              </a:rPr>
              <a:t>проксировании</a:t>
            </a:r>
            <a:r>
              <a:rPr lang="ru-RU" dirty="0"/>
              <a:t> и </a:t>
            </a:r>
            <a:r>
              <a:rPr lang="en-US" dirty="0">
                <a:hlinkClick r:id="rId4" tooltip="FastCGI"/>
              </a:rPr>
              <a:t>FastCGI</a:t>
            </a:r>
            <a:endParaRPr lang="en-US" dirty="0"/>
          </a:p>
          <a:p>
            <a:r>
              <a:rPr lang="ru-RU" dirty="0" err="1"/>
              <a:t>акселерированная</a:t>
            </a:r>
            <a:r>
              <a:rPr lang="ru-RU" dirty="0"/>
              <a:t> поддержка </a:t>
            </a:r>
            <a:r>
              <a:rPr lang="en-US" dirty="0">
                <a:hlinkClick r:id="rId4" tooltip="FastCGI"/>
              </a:rPr>
              <a:t>FastCGI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-</a:t>
            </a:r>
            <a:r>
              <a:rPr lang="ru-RU" dirty="0"/>
              <a:t>серверов, простое распределение нагрузки и отказоустойчивость</a:t>
            </a:r>
          </a:p>
          <a:p>
            <a:r>
              <a:rPr lang="ru-RU" dirty="0"/>
              <a:t>модульность, фильтры, в том числе сжатие (</a:t>
            </a:r>
            <a:r>
              <a:rPr lang="en-US" dirty="0">
                <a:hlinkClick r:id="rId6" tooltip="Gzip"/>
              </a:rPr>
              <a:t>gzip</a:t>
            </a:r>
            <a:r>
              <a:rPr lang="en-US" dirty="0"/>
              <a:t>), byte-ranges (</a:t>
            </a:r>
            <a:r>
              <a:rPr lang="ru-RU" dirty="0" err="1"/>
              <a:t>докачка</a:t>
            </a:r>
            <a:r>
              <a:rPr lang="ru-RU" dirty="0"/>
              <a:t>), </a:t>
            </a:r>
            <a:r>
              <a:rPr lang="en-US" dirty="0"/>
              <a:t>chunked-</a:t>
            </a:r>
            <a:r>
              <a:rPr lang="ru-RU" dirty="0"/>
              <a:t>ответы, </a:t>
            </a:r>
            <a:r>
              <a:rPr lang="en-US" dirty="0"/>
              <a:t>HTTP-</a:t>
            </a:r>
            <a:r>
              <a:rPr lang="ru-RU" dirty="0">
                <a:hlinkClick r:id="rId7" tooltip="Аутентификация"/>
              </a:rPr>
              <a:t>аутентификация</a:t>
            </a:r>
            <a:r>
              <a:rPr lang="ru-RU" dirty="0"/>
              <a:t>, </a:t>
            </a:r>
            <a:r>
              <a:rPr lang="en-US" dirty="0">
                <a:hlinkClick r:id="rId8" tooltip="SSI (программирование)"/>
              </a:rPr>
              <a:t>SSI</a:t>
            </a:r>
            <a:r>
              <a:rPr lang="en-US" dirty="0"/>
              <a:t>-</a:t>
            </a:r>
            <a:r>
              <a:rPr lang="ru-RU" dirty="0"/>
              <a:t>фильтр</a:t>
            </a:r>
          </a:p>
          <a:p>
            <a:r>
              <a:rPr lang="ru-RU" dirty="0"/>
              <a:t>несколько подзапросов на одной странице, обрабатываемые в </a:t>
            </a:r>
            <a:r>
              <a:rPr lang="en-US" dirty="0"/>
              <a:t>SSI-</a:t>
            </a:r>
            <a:r>
              <a:rPr lang="ru-RU" dirty="0"/>
              <a:t>фильтре через прокси или </a:t>
            </a:r>
            <a:r>
              <a:rPr lang="en-US" dirty="0" err="1"/>
              <a:t>FastCGI</a:t>
            </a:r>
            <a:r>
              <a:rPr lang="en-US" dirty="0"/>
              <a:t>, </a:t>
            </a:r>
            <a:r>
              <a:rPr lang="ru-RU" dirty="0"/>
              <a:t>выполняются параллельно</a:t>
            </a:r>
          </a:p>
          <a:p>
            <a:r>
              <a:rPr lang="ru-RU" dirty="0"/>
              <a:t>поддержка </a:t>
            </a:r>
            <a:r>
              <a:rPr lang="en-US" dirty="0">
                <a:hlinkClick r:id="rId9" tooltip="SSL"/>
              </a:rPr>
              <a:t>SSL</a:t>
            </a:r>
            <a:endParaRPr lang="en-US" dirty="0"/>
          </a:p>
          <a:p>
            <a:r>
              <a:rPr lang="ru-RU" dirty="0"/>
              <a:t>поддержка </a:t>
            </a:r>
            <a:r>
              <a:rPr lang="en-US" dirty="0">
                <a:hlinkClick r:id="rId10" tooltip="PSGI"/>
              </a:rPr>
              <a:t>PSGI</a:t>
            </a:r>
            <a:r>
              <a:rPr lang="en-US" dirty="0"/>
              <a:t>, </a:t>
            </a:r>
            <a:r>
              <a:rPr lang="en-US" dirty="0">
                <a:hlinkClick r:id="rId11" tooltip="WSGI"/>
              </a:rPr>
              <a:t>WSGI</a:t>
            </a:r>
            <a:endParaRPr lang="en-US" dirty="0"/>
          </a:p>
          <a:p>
            <a:r>
              <a:rPr lang="ru-RU" dirty="0"/>
              <a:t>экспериментальная поддержка встроенного </a:t>
            </a:r>
            <a:r>
              <a:rPr lang="en-US" dirty="0">
                <a:hlinkClick r:id="rId12" tooltip="Perl"/>
              </a:rPr>
              <a:t>Perl</a:t>
            </a:r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603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3D2B12-5C0A-C249-B1F7-C9A2AF74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785"/>
            <a:ext cx="10515600" cy="532117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 </a:t>
            </a:r>
            <a:r>
              <a:rPr lang="en-US" b="1" dirty="0" err="1"/>
              <a:t>nginx</a:t>
            </a:r>
            <a:r>
              <a:rPr lang="en-US" dirty="0"/>
              <a:t> </a:t>
            </a:r>
            <a:r>
              <a:rPr lang="ru-RU" dirty="0"/>
              <a:t>рабочие процессы обслуживают одновременно множество соединений, мультиплексируя их вызовами операционной системы </a:t>
            </a:r>
            <a:r>
              <a:rPr lang="en-US" dirty="0"/>
              <a:t>select, </a:t>
            </a:r>
            <a:r>
              <a:rPr lang="en-US" dirty="0" err="1"/>
              <a:t>epoll</a:t>
            </a:r>
            <a:r>
              <a:rPr lang="en-US" dirty="0"/>
              <a:t> (</a:t>
            </a:r>
            <a:r>
              <a:rPr lang="en-US" dirty="0">
                <a:hlinkClick r:id="rId2" tooltip="Linux"/>
              </a:rPr>
              <a:t>Linux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kqueue</a:t>
            </a:r>
            <a:r>
              <a:rPr lang="en-US" dirty="0"/>
              <a:t> (</a:t>
            </a:r>
            <a:r>
              <a:rPr lang="en-US" dirty="0">
                <a:hlinkClick r:id="rId3" tooltip="FreeBSD"/>
              </a:rPr>
              <a:t>FreeBSD</a:t>
            </a:r>
            <a:r>
              <a:rPr lang="en-US" dirty="0"/>
              <a:t>). </a:t>
            </a:r>
            <a:r>
              <a:rPr lang="ru-RU" dirty="0"/>
              <a:t>Рабочие процессы выполняют </a:t>
            </a:r>
            <a:r>
              <a:rPr lang="ru-RU" dirty="0">
                <a:hlinkClick r:id="rId4" tooltip="Цикл событий"/>
              </a:rPr>
              <a:t>цикл обработки событий</a:t>
            </a:r>
            <a:r>
              <a:rPr lang="ru-RU" dirty="0"/>
              <a:t> от дескрипторов</a:t>
            </a:r>
            <a:r>
              <a:rPr lang="en-US" dirty="0"/>
              <a:t>. </a:t>
            </a:r>
            <a:r>
              <a:rPr lang="ru-RU" dirty="0"/>
              <a:t>Полученные от клиента данные разбираются с помощью </a:t>
            </a:r>
            <a:r>
              <a:rPr lang="ru-RU" dirty="0">
                <a:hlinkClick r:id="rId5" tooltip="Конечный автомат"/>
              </a:rPr>
              <a:t>конечного автомата</a:t>
            </a:r>
            <a:r>
              <a:rPr lang="ru-RU" dirty="0"/>
              <a:t>. Разобранный запрос последовательно обрабатывается цепочкой модулей, задаваемой конфигурацией. Ответ клиенту формируется в </a:t>
            </a:r>
            <a:r>
              <a:rPr lang="ru-RU" dirty="0">
                <a:hlinkClick r:id="rId6" tooltip="Буфер (информатика)"/>
              </a:rPr>
              <a:t>буферах</a:t>
            </a:r>
            <a:r>
              <a:rPr lang="ru-RU" dirty="0"/>
              <a:t>, которые хранят данные либо в </a:t>
            </a:r>
            <a:r>
              <a:rPr lang="ru-RU" dirty="0">
                <a:hlinkClick r:id="rId7" tooltip="Оперативная память"/>
              </a:rPr>
              <a:t>памяти</a:t>
            </a:r>
            <a:r>
              <a:rPr lang="ru-RU" dirty="0"/>
              <a:t>, либо указывают на отрезок файла. Буфера объединяются в цепочки, определяющие последовательность, в которой данные будут переданы клиенту. Если операционная система поддерживает эффективные операции ввода-вывода, такие, как </a:t>
            </a:r>
            <a:r>
              <a:rPr lang="en-US" b="1" dirty="0" err="1"/>
              <a:t>writev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b="1" dirty="0" err="1"/>
              <a:t>sendfile</a:t>
            </a:r>
            <a:r>
              <a:rPr lang="en-US" dirty="0"/>
              <a:t>, </a:t>
            </a:r>
            <a:r>
              <a:rPr lang="ru-RU" dirty="0"/>
              <a:t>то </a:t>
            </a:r>
            <a:r>
              <a:rPr lang="en-US" b="1" dirty="0" err="1"/>
              <a:t>nginx</a:t>
            </a:r>
            <a:r>
              <a:rPr lang="en-US" dirty="0"/>
              <a:t> </a:t>
            </a:r>
            <a:r>
              <a:rPr lang="ru-RU" dirty="0"/>
              <a:t>применяет их по возможности.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80621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EB90-2826-BD42-9A16-15BB0154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6EB4A-5462-8040-ABBF-FFAEC52E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HTTP-</a:t>
            </a:r>
            <a:r>
              <a:rPr lang="ru-RU" b="1" dirty="0"/>
              <a:t>сервер</a:t>
            </a:r>
            <a:r>
              <a:rPr lang="ru-RU" dirty="0"/>
              <a:t> (является искажённым сокращением от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a patchy server</a:t>
            </a:r>
            <a:r>
              <a:rPr lang="en-US" dirty="0"/>
              <a:t>; </a:t>
            </a:r>
            <a:r>
              <a:rPr lang="ru-RU" dirty="0"/>
              <a:t>среди русских пользователей общепринято переводное </a:t>
            </a:r>
            <a:r>
              <a:rPr lang="ru-RU" i="1" dirty="0" err="1"/>
              <a:t>апа́ч</a:t>
            </a:r>
            <a:r>
              <a:rPr lang="ru-RU" dirty="0"/>
              <a:t>) — </a:t>
            </a:r>
            <a:r>
              <a:rPr lang="ru-RU" dirty="0">
                <a:hlinkClick r:id="rId3" tooltip="Свободное программное обеспечение"/>
              </a:rPr>
              <a:t>свободный</a:t>
            </a:r>
            <a:r>
              <a:rPr lang="ru-RU" dirty="0"/>
              <a:t> </a:t>
            </a:r>
            <a:r>
              <a:rPr lang="ru-RU" dirty="0">
                <a:hlinkClick r:id="rId4" tooltip="Веб-сервер"/>
              </a:rPr>
              <a:t>веб-сервер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Apache </a:t>
            </a:r>
            <a:r>
              <a:rPr lang="ru-RU" dirty="0"/>
              <a:t>является </a:t>
            </a:r>
            <a:r>
              <a:rPr lang="ru-RU" dirty="0">
                <a:hlinkClick r:id="rId5" tooltip="Кроссплатформенное программное обеспечение"/>
              </a:rPr>
              <a:t>кроссплатформенным ПО</a:t>
            </a:r>
            <a:r>
              <a:rPr lang="ru-RU" dirty="0"/>
              <a:t>, поддерживает операционные системы </a:t>
            </a:r>
            <a:r>
              <a:rPr lang="en-US" dirty="0">
                <a:hlinkClick r:id="rId6" tooltip="Linux"/>
              </a:rPr>
              <a:t>Linux</a:t>
            </a:r>
            <a:r>
              <a:rPr lang="en-US" dirty="0"/>
              <a:t>, </a:t>
            </a:r>
            <a:r>
              <a:rPr lang="en-US" dirty="0">
                <a:hlinkClick r:id="rId7" tooltip="BSD"/>
              </a:rPr>
              <a:t>BSD</a:t>
            </a:r>
            <a:r>
              <a:rPr lang="en-US" dirty="0"/>
              <a:t>, </a:t>
            </a:r>
            <a:r>
              <a:rPr lang="en-US" dirty="0">
                <a:hlinkClick r:id="rId8" tooltip="Mac OS"/>
              </a:rPr>
              <a:t>Mac OS</a:t>
            </a:r>
            <a:r>
              <a:rPr lang="en-US" dirty="0"/>
              <a:t>, </a:t>
            </a:r>
            <a:r>
              <a:rPr lang="en-US" dirty="0">
                <a:hlinkClick r:id="rId9" tooltip="Microsoft Windows"/>
              </a:rPr>
              <a:t>Microsoft Windows</a:t>
            </a:r>
            <a:r>
              <a:rPr lang="en-US" dirty="0"/>
              <a:t>, </a:t>
            </a:r>
            <a:r>
              <a:rPr lang="en-US" dirty="0">
                <a:hlinkClick r:id="rId10" tooltip="Novell NetWare"/>
              </a:rPr>
              <a:t>Novell NetWare</a:t>
            </a:r>
            <a:r>
              <a:rPr lang="en-US" dirty="0"/>
              <a:t>, </a:t>
            </a:r>
            <a:r>
              <a:rPr lang="en-US" dirty="0">
                <a:hlinkClick r:id="rId11" tooltip="BeOS"/>
              </a:rPr>
              <a:t>BeOS</a:t>
            </a:r>
            <a:r>
              <a:rPr lang="en-US" dirty="0"/>
              <a:t>.</a:t>
            </a:r>
          </a:p>
          <a:p>
            <a:r>
              <a:rPr lang="ru-RU" dirty="0"/>
              <a:t>Основными достоинствами </a:t>
            </a:r>
            <a:r>
              <a:rPr lang="en-US" dirty="0"/>
              <a:t>Apache </a:t>
            </a:r>
            <a:r>
              <a:rPr lang="ru-RU" dirty="0"/>
              <a:t>считаются надёжность и гибкость конфигурации. Он позволяет подключать внешние модули для предоставления данных, использовать </a:t>
            </a:r>
            <a:r>
              <a:rPr lang="ru-RU" dirty="0">
                <a:hlinkClick r:id="rId12" tooltip="СУБД"/>
              </a:rPr>
              <a:t>СУБД</a:t>
            </a:r>
            <a:r>
              <a:rPr lang="ru-RU" dirty="0"/>
              <a:t> для </a:t>
            </a:r>
            <a:r>
              <a:rPr lang="ru-RU" dirty="0">
                <a:hlinkClick r:id="rId13" tooltip="Аутентификация"/>
              </a:rPr>
              <a:t>аутентификации</a:t>
            </a:r>
            <a:r>
              <a:rPr lang="ru-RU" dirty="0"/>
              <a:t> пользователей, модифицировать сообщения об ошибках и т. д. Поддерживает </a:t>
            </a:r>
            <a:r>
              <a:rPr lang="en-US" dirty="0">
                <a:hlinkClick r:id="rId14" tooltip="IPv4"/>
              </a:rPr>
              <a:t>IPv4</a:t>
            </a:r>
            <a:r>
              <a:rPr lang="en-US" dirty="0"/>
              <a:t>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91067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1879</Words>
  <Application>Microsoft Macintosh PowerPoint</Application>
  <PresentationFormat>Широкоэкранный</PresentationFormat>
  <Paragraphs>110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Verdana</vt:lpstr>
      <vt:lpstr>Тема Office</vt:lpstr>
      <vt:lpstr>Язык PHP Веб-сервера Nginx, Apache</vt:lpstr>
      <vt:lpstr>Презентация PowerPoint</vt:lpstr>
      <vt:lpstr>Презентация PowerPoint</vt:lpstr>
      <vt:lpstr>Презентация PowerPoint</vt:lpstr>
      <vt:lpstr>Nginx</vt:lpstr>
      <vt:lpstr>Презентация PowerPoint</vt:lpstr>
      <vt:lpstr>HTTP-сервер</vt:lpstr>
      <vt:lpstr>Презентация PowerPoint</vt:lpstr>
      <vt:lpstr>Apache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PHPStorm</vt:lpstr>
      <vt:lpstr>Презентация PowerPoint</vt:lpstr>
      <vt:lpstr>Презентация PowerPoint</vt:lpstr>
      <vt:lpstr>Презентация PowerPoint</vt:lpstr>
      <vt:lpstr>Выражение в языке PHP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PHP Веб-сервера Nginx, Apache</dc:title>
  <dc:creator>Arailym Tleubayeva</dc:creator>
  <cp:lastModifiedBy>Arailym Tleubayeva</cp:lastModifiedBy>
  <cp:revision>3</cp:revision>
  <dcterms:created xsi:type="dcterms:W3CDTF">2022-04-01T08:07:04Z</dcterms:created>
  <dcterms:modified xsi:type="dcterms:W3CDTF">2022-04-05T03:21:21Z</dcterms:modified>
</cp:coreProperties>
</file>