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83" r:id="rId13"/>
    <p:sldId id="258" r:id="rId14"/>
    <p:sldId id="259" r:id="rId15"/>
    <p:sldId id="260" r:id="rId16"/>
    <p:sldId id="261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81" r:id="rId25"/>
    <p:sldId id="278" r:id="rId26"/>
    <p:sldId id="279" r:id="rId27"/>
    <p:sldId id="290" r:id="rId28"/>
    <p:sldId id="284" r:id="rId29"/>
    <p:sldId id="285" r:id="rId30"/>
    <p:sldId id="291" r:id="rId31"/>
    <p:sldId id="292" r:id="rId32"/>
    <p:sldId id="286" r:id="rId33"/>
    <p:sldId id="287" r:id="rId34"/>
    <p:sldId id="288" r:id="rId35"/>
    <p:sldId id="289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FE6D-D3F4-D02F-EA97-18333F14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23BBB-86AB-77FB-9E94-D747DE02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CBB8-A81A-D0C8-9DD4-C3B127F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8219-5B56-7473-CBB0-2E33A28C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B020-BC5E-E881-7C8E-BCDD9B37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855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FE4E-F7FD-1CA3-E5AF-B544B5AD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DCAC9-9562-3DD5-86AB-545D3C6D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7433-B727-B572-683C-F888C5A3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548A-7450-4319-E312-934F3DFF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4AC6-0D8F-7193-E0B2-214E298E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67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9D98F-0544-F131-FE95-7C4B6E8E2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AC882-11FC-5F6E-8173-4D3DF0A85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F0A7-C8A0-C2C4-7B58-5F0CA046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FF19-DFFD-B30C-CC9B-A84A9746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F443-96C3-EE8D-CDA6-F9166707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352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130B-E632-2D04-A390-035EF36E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F051-B693-C3BB-39C5-294FE701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4046F-5583-1180-C75D-90211556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83AB-BE30-A0C8-01A3-3B4CA7B6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64A5C-97D9-2322-0A57-7E7AD7B1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80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8BEA-991B-4356-7BA7-AF70B002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8513D-5736-56A6-D005-9C05C135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8CA6-5AEB-9526-F8B0-74851A43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1DF2-1D4B-0080-C7CF-FAD2A1AD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3C07-4BC9-7832-0481-5776C107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93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D1DB-D14A-C0A1-2874-837B8C34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32B5-EFCE-62F9-F2A0-62AC7A3BC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C21A-9534-7BD4-C69F-11F00483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C7E7-7E00-62A3-13E1-7FF1E7A2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B8003-D5D7-52A9-3827-133C1F99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9C992-510F-7056-0BEA-8D3CFC19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622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B4A5-E6D0-7382-7A01-F4A6449D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F59B5-497A-0151-7C42-623D98F2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FD4A-6245-EE7A-73D3-AD20640F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8CB41-549D-A988-9A43-55344C10C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6628D-5C5C-904B-E7FC-19C6B395F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49E37-6BA7-A41E-683C-9F04C5C8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FD63B-D2F7-6791-3345-88EDC2E0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21AF5-9A8E-A1DB-BDFD-F7AF6FAD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65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4541-9C87-F56F-1B3E-238903A8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E63B9-ACCF-2772-00B7-95BA970D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B589B-15BA-2C63-C44F-50D4A936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1331C-D818-0AFF-80CC-CC1E7789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018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C24C-485F-0B1C-231E-A825122A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74FF2-39F0-C29A-CBCF-A3A04892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EC25D-7DF6-8AA9-8410-11C795B4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47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B9C1-FA6F-383C-67D3-A5C1588B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8D82-D05A-7DE6-536C-7A94FA61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743EA-B7AC-C892-C621-A31E2281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8683-6C6E-3096-8E11-3C1ED4D1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CB5D-BDF7-176C-3EB6-B0D585FD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4FD37-8D21-3F01-BFA8-023C8D31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74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8929-2FBB-6DA3-D610-52956015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2C036-1C7D-5E47-6E71-FD2F67E25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7CA62-18D2-F0EA-1B84-4A2E90B43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2379-2C0D-519B-7DF0-32848236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9365-0E63-DFCE-8553-45A3A0E0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88E5F-FCEC-8F31-10AF-4FADAB16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448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235E0-A506-98C0-B50F-07FA4178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FDA8-05E3-0C6E-931E-D70DD7EB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4C38-EF2D-694D-0F07-6C14E83D0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B289-BE21-4E22-892B-2F9C842F99B1}" type="datetimeFigureOut">
              <a:rPr lang="en-MY" smtClean="0"/>
              <a:t>27/02/2023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A1D1-CF36-D0D1-95C8-C07C6BC33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A23B9-85AF-FA51-EB2A-262F856E4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AFAF-F606-4752-BB60-285825D66D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98BFAA-3EC2-92EF-AED9-60F875E54683}"/>
              </a:ext>
            </a:extLst>
          </p:cNvPr>
          <p:cNvSpPr txBox="1"/>
          <p:nvPr/>
        </p:nvSpPr>
        <p:spPr>
          <a:xfrm>
            <a:off x="697464" y="2413909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rebuchet MS" panose="020B0603020202020204" pitchFamily="34" charset="0"/>
              </a:rPr>
              <a:t>Instruction Manual for Setting up Database</a:t>
            </a:r>
            <a:endParaRPr lang="en-MY" sz="4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476"/>
            <a:ext cx="10515600" cy="3834979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8"/>
            </a:pPr>
            <a:r>
              <a:rPr lang="en-MY" sz="1800" dirty="0">
                <a:latin typeface="Trebuchet MS" panose="020B0603020202020204" pitchFamily="34" charset="0"/>
              </a:rPr>
              <a:t>Fill out the name of the database. Please ensure the name follows the naming convention that has been set.</a:t>
            </a:r>
          </a:p>
          <a:p>
            <a:pPr marL="494100" indent="-457200">
              <a:buFont typeface="+mj-lt"/>
              <a:buAutoNum type="arabicPeriod" startAt="8"/>
            </a:pPr>
            <a:r>
              <a:rPr lang="en-MY" sz="1800" dirty="0">
                <a:latin typeface="Trebuchet MS" panose="020B0603020202020204" pitchFamily="34" charset="0"/>
              </a:rPr>
              <a:t>Click ‘create’ button after filling out the database name.</a:t>
            </a:r>
          </a:p>
          <a:p>
            <a:pPr marL="36900" indent="0">
              <a:buNone/>
            </a:pPr>
            <a:r>
              <a:rPr lang="en-MY" sz="1800" dirty="0">
                <a:latin typeface="Trebuchet MS" panose="020B0603020202020204" pitchFamily="34" charset="0"/>
              </a:rPr>
              <a:t>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9BFAB5-B065-281D-2896-474C0F3A915D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1914331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XAMPP: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0B722-CA16-8339-4A39-8961182E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83" y="3569715"/>
            <a:ext cx="6066046" cy="2293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F55FDA-3FCE-FDBD-DFCF-4FD31BB14245}"/>
              </a:ext>
            </a:extLst>
          </p:cNvPr>
          <p:cNvCxnSpPr>
            <a:cxnSpLocks/>
          </p:cNvCxnSpPr>
          <p:nvPr/>
        </p:nvCxnSpPr>
        <p:spPr>
          <a:xfrm flipH="1">
            <a:off x="7641774" y="5047861"/>
            <a:ext cx="419875" cy="195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5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476"/>
            <a:ext cx="10515600" cy="3834979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8"/>
            </a:pPr>
            <a:r>
              <a:rPr lang="en-MY" sz="1800" dirty="0">
                <a:latin typeface="Trebuchet MS" panose="020B0603020202020204" pitchFamily="34" charset="0"/>
              </a:rPr>
              <a:t>The database is successfully created.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9BFAB5-B065-281D-2896-474C0F3A915D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1914331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XAMPP: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E0FCB6-668D-CAB7-B561-8DD754ED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64" y="2820536"/>
            <a:ext cx="7527471" cy="3442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5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9"/>
            </a:pPr>
            <a:r>
              <a:rPr lang="en-MY" sz="1800" dirty="0">
                <a:latin typeface="Trebuchet MS" panose="020B0603020202020204" pitchFamily="34" charset="0"/>
              </a:rPr>
              <a:t>Open the Laravel project.</a:t>
            </a:r>
          </a:p>
          <a:p>
            <a:pPr marL="379800" indent="-342900">
              <a:buFont typeface="+mj-lt"/>
              <a:buAutoNum type="arabicPeriod" startAt="9"/>
            </a:pPr>
            <a:r>
              <a:rPr lang="en-MY" sz="1800" dirty="0">
                <a:latin typeface="Trebuchet MS" panose="020B0603020202020204" pitchFamily="34" charset="0"/>
              </a:rPr>
              <a:t>Under the .env file located at “[</a:t>
            </a:r>
            <a:r>
              <a:rPr lang="en-MY" sz="1800" dirty="0" err="1">
                <a:latin typeface="Trebuchet MS" panose="020B0603020202020204" pitchFamily="34" charset="0"/>
              </a:rPr>
              <a:t>Project_name</a:t>
            </a:r>
            <a:r>
              <a:rPr lang="en-MY" sz="1800" dirty="0">
                <a:latin typeface="Trebuchet MS" panose="020B0603020202020204" pitchFamily="34" charset="0"/>
              </a:rPr>
              <a:t>]/.env”, at default, change: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DB_HOST = localhost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DB_PORT = 3306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DB_DATABASE = test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DB_USERNAME = root</a:t>
            </a:r>
          </a:p>
          <a:p>
            <a:pPr marL="379800" indent="-342900">
              <a:buFont typeface="+mj-lt"/>
              <a:buAutoNum type="arabicPeriod" startAt="9"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18319-85A1-62A4-AF76-3622EA56F0AC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62F1C-CB5A-0693-3D21-09581D4E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02" y="3376271"/>
            <a:ext cx="4216018" cy="3116604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607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MY" sz="1800" dirty="0">
                <a:latin typeface="Trebuchet MS" panose="020B0603020202020204" pitchFamily="34" charset="0"/>
              </a:rPr>
              <a:t>Open MySQL Workbench.</a:t>
            </a:r>
          </a:p>
          <a:p>
            <a:pPr marL="494100" indent="-457200">
              <a:buFont typeface="+mj-lt"/>
              <a:buAutoNum type="arabicPeriod"/>
            </a:pPr>
            <a:r>
              <a:rPr lang="en-MY" sz="1800" dirty="0">
                <a:latin typeface="Trebuchet MS" panose="020B0603020202020204" pitchFamily="34" charset="0"/>
              </a:rPr>
              <a:t>Click the “+” button as shown in the diagram.</a:t>
            </a:r>
          </a:p>
          <a:p>
            <a:pPr marL="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8F0FB-74B8-01E1-CFCE-AF4CFE99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69" y="3429000"/>
            <a:ext cx="3607343" cy="30109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2B9E85-3165-F999-6228-4E1B97C39AF2}"/>
              </a:ext>
            </a:extLst>
          </p:cNvPr>
          <p:cNvCxnSpPr/>
          <p:nvPr/>
        </p:nvCxnSpPr>
        <p:spPr>
          <a:xfrm flipH="1">
            <a:off x="5579708" y="4931172"/>
            <a:ext cx="162238" cy="377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DFA85F-88B8-B33B-33C5-02662B8F90EB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4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6172FB-343C-4724-8BDC-F52274E3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275913-0F36-D19F-CF39-F3ED908C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3"/>
            </a:pPr>
            <a:r>
              <a:rPr lang="en-US" sz="1800" dirty="0"/>
              <a:t>Setup new connection. In this case, you can set up with a local server or a provided server to connect to the database. </a:t>
            </a:r>
          </a:p>
          <a:p>
            <a:pPr marL="494100" indent="-457200">
              <a:buFont typeface="+mj-lt"/>
              <a:buAutoNum type="arabicPeriod" startAt="3"/>
            </a:pPr>
            <a:r>
              <a:rPr lang="en-US" sz="1800" dirty="0"/>
              <a:t>Fill up the textboxes as shown in the diagram.</a:t>
            </a:r>
          </a:p>
          <a:p>
            <a:pPr marL="494100" indent="-457200">
              <a:buFont typeface="+mj-lt"/>
              <a:buAutoNum type="arabicPeriod" startAt="3"/>
            </a:pPr>
            <a:endParaRPr lang="en-US" dirty="0"/>
          </a:p>
          <a:p>
            <a:pPr marL="494100" indent="-45720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73B33-A570-39FA-6FFA-BF0C7F0A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41" y="3529302"/>
            <a:ext cx="4693118" cy="296357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DF1454-1987-1FE5-4F90-F36A9D54CF18}"/>
              </a:ext>
            </a:extLst>
          </p:cNvPr>
          <p:cNvCxnSpPr>
            <a:cxnSpLocks/>
          </p:cNvCxnSpPr>
          <p:nvPr/>
        </p:nvCxnSpPr>
        <p:spPr>
          <a:xfrm flipH="1">
            <a:off x="4728496" y="3627243"/>
            <a:ext cx="718457" cy="233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BFAE93-B61B-6289-AA46-A95C507F7A28}"/>
              </a:ext>
            </a:extLst>
          </p:cNvPr>
          <p:cNvCxnSpPr>
            <a:cxnSpLocks/>
          </p:cNvCxnSpPr>
          <p:nvPr/>
        </p:nvCxnSpPr>
        <p:spPr>
          <a:xfrm flipH="1">
            <a:off x="4869518" y="4176421"/>
            <a:ext cx="718457" cy="233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66333-0A3E-6648-CEB9-F1F248F80D58}"/>
              </a:ext>
            </a:extLst>
          </p:cNvPr>
          <p:cNvCxnSpPr>
            <a:cxnSpLocks/>
          </p:cNvCxnSpPr>
          <p:nvPr/>
        </p:nvCxnSpPr>
        <p:spPr>
          <a:xfrm flipH="1">
            <a:off x="4710897" y="4409687"/>
            <a:ext cx="718457" cy="233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EF04E0-6A9B-07BC-8C61-4C9F2FA62A62}"/>
              </a:ext>
            </a:extLst>
          </p:cNvPr>
          <p:cNvCxnSpPr>
            <a:cxnSpLocks/>
          </p:cNvCxnSpPr>
          <p:nvPr/>
        </p:nvCxnSpPr>
        <p:spPr>
          <a:xfrm flipH="1">
            <a:off x="6165934" y="4176421"/>
            <a:ext cx="718457" cy="233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A8F16E-703E-DDAF-982D-444BC12ED5EB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0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ED24AB-F4C3-2755-06A4-D7C616C3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1F9F4-7DC8-47EA-BF94-D24BE4502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1943"/>
            <a:ext cx="10515600" cy="3695020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5"/>
            </a:pPr>
            <a:r>
              <a:rPr lang="en-US" sz="1800" dirty="0"/>
              <a:t>Click the “Store in Vault” button to fill up your password (if any). On default, there is no password. </a:t>
            </a:r>
          </a:p>
          <a:p>
            <a:pPr marL="379800" indent="-342900">
              <a:buFont typeface="+mj-lt"/>
              <a:buAutoNum type="arabicPeriod" startAt="5"/>
            </a:pPr>
            <a:r>
              <a:rPr lang="en-US" sz="1800" dirty="0"/>
              <a:t>Click “Test Connection” button.</a:t>
            </a:r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endParaRPr lang="en-US" sz="1600" dirty="0"/>
          </a:p>
          <a:p>
            <a:endParaRPr lang="en-MY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2CE7B8-9F36-5416-617D-1E52A578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55" y="3180703"/>
            <a:ext cx="4994898" cy="3154139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4986F7-56E2-CB64-BD98-F1683A209D39}"/>
              </a:ext>
            </a:extLst>
          </p:cNvPr>
          <p:cNvCxnSpPr>
            <a:cxnSpLocks/>
          </p:cNvCxnSpPr>
          <p:nvPr/>
        </p:nvCxnSpPr>
        <p:spPr>
          <a:xfrm flipH="1">
            <a:off x="7389844" y="5932617"/>
            <a:ext cx="718457" cy="233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6C2ACE3-465E-CD63-AF52-748A2E10D08B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0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3A4402-F9ED-9719-837F-27E0F7E3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403" y="3125060"/>
            <a:ext cx="3616458" cy="26475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7"/>
            </a:pPr>
            <a:r>
              <a:rPr lang="en-US" sz="1800" dirty="0"/>
              <a:t>A success modal pop-up will be appeared if the connection is successful.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3BA777-A73E-5967-F930-0E7401EB80D8}"/>
              </a:ext>
            </a:extLst>
          </p:cNvPr>
          <p:cNvCxnSpPr>
            <a:cxnSpLocks/>
          </p:cNvCxnSpPr>
          <p:nvPr/>
        </p:nvCxnSpPr>
        <p:spPr>
          <a:xfrm flipH="1">
            <a:off x="7525138" y="5250721"/>
            <a:ext cx="718457" cy="233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18319-85A1-62A4-AF76-3622EA56F0AC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9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8"/>
            </a:pPr>
            <a:r>
              <a:rPr lang="en-US" sz="1800" dirty="0"/>
              <a:t>Click “Close” button after connection is successfully tested.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18319-85A1-62A4-AF76-3622EA56F0AC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5CABE-96B2-EA25-201A-055FB105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85" y="2985796"/>
            <a:ext cx="5371371" cy="36067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F89513-71F2-2487-E0F0-7B49E5AE8792}"/>
              </a:ext>
            </a:extLst>
          </p:cNvPr>
          <p:cNvCxnSpPr>
            <a:cxnSpLocks/>
          </p:cNvCxnSpPr>
          <p:nvPr/>
        </p:nvCxnSpPr>
        <p:spPr>
          <a:xfrm flipH="1">
            <a:off x="8404854" y="6324066"/>
            <a:ext cx="443204" cy="1213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2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9"/>
            </a:pPr>
            <a:r>
              <a:rPr lang="en-US" sz="1800" dirty="0"/>
              <a:t>Find a tab which contains saved connection name. In this case the connection is previously named as “Local”.</a:t>
            </a:r>
          </a:p>
          <a:p>
            <a:pPr marL="379800" indent="-342900">
              <a:buFont typeface="+mj-lt"/>
              <a:buAutoNum type="arabicPeriod" startAt="9"/>
            </a:pPr>
            <a:r>
              <a:rPr lang="en-US" sz="1800" dirty="0"/>
              <a:t>Click at the tab.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18319-85A1-62A4-AF76-3622EA56F0AC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5A692-D7C7-4361-02B5-C8A973C2C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3" y="3526971"/>
            <a:ext cx="4095913" cy="29659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A15195-7E77-B0EB-165E-9335F2D078BA}"/>
              </a:ext>
            </a:extLst>
          </p:cNvPr>
          <p:cNvCxnSpPr>
            <a:cxnSpLocks/>
          </p:cNvCxnSpPr>
          <p:nvPr/>
        </p:nvCxnSpPr>
        <p:spPr>
          <a:xfrm flipH="1">
            <a:off x="5201816" y="5187820"/>
            <a:ext cx="405882" cy="242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1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11"/>
            </a:pPr>
            <a:r>
              <a:rPr lang="en-US" sz="1800" dirty="0"/>
              <a:t>Click the  database icon to create new database schema.</a:t>
            </a:r>
          </a:p>
          <a:p>
            <a:pPr marL="379800" indent="-342900">
              <a:buFont typeface="+mj-lt"/>
              <a:buAutoNum type="arabicPeriod" startAt="11"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18319-85A1-62A4-AF76-3622EA56F0AC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18D04-D160-174F-345E-CB5F7360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39" y="2973983"/>
            <a:ext cx="4397121" cy="17146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12EF4F-3DB8-5116-123E-7132D2C4F751}"/>
              </a:ext>
            </a:extLst>
          </p:cNvPr>
          <p:cNvCxnSpPr>
            <a:cxnSpLocks/>
          </p:cNvCxnSpPr>
          <p:nvPr/>
        </p:nvCxnSpPr>
        <p:spPr>
          <a:xfrm flipH="1">
            <a:off x="5136502" y="3512876"/>
            <a:ext cx="405882" cy="242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3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5D2A-0872-B887-E6D2-61E68F58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rebuchet MS" panose="020B0603020202020204" pitchFamily="34" charset="0"/>
              </a:rPr>
              <a:t>Main Content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95E0-D311-FAC0-58CA-7F72D80F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C00000"/>
                </a:solidFill>
                <a:latin typeface="Trebuchet MS" panose="020B0603020202020204" pitchFamily="34" charset="0"/>
              </a:rPr>
              <a:t>Setup a New Local Database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800" dirty="0">
                <a:latin typeface="Trebuchet MS" panose="020B0603020202020204" pitchFamily="34" charset="0"/>
              </a:rPr>
              <a:t>Setup a</a:t>
            </a:r>
            <a:r>
              <a:rPr lang="en-US" dirty="0">
                <a:latin typeface="Trebuchet MS" panose="020B0603020202020204" pitchFamily="34" charset="0"/>
              </a:rPr>
              <a:t>n </a:t>
            </a:r>
            <a:r>
              <a:rPr lang="en-US" sz="2800" dirty="0">
                <a:latin typeface="Trebuchet MS" panose="020B0603020202020204" pitchFamily="34" charset="0"/>
              </a:rPr>
              <a:t>Existing Database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420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11"/>
            </a:pPr>
            <a:r>
              <a:rPr lang="en-MY" sz="1800" dirty="0">
                <a:latin typeface="Trebuchet MS" panose="020B0603020202020204" pitchFamily="34" charset="0"/>
              </a:rPr>
              <a:t>Fill out the name of the database. Please ensure the name follows the naming convention that has been set</a:t>
            </a:r>
            <a:r>
              <a:rPr lang="en-US" sz="1800" dirty="0"/>
              <a:t>.</a:t>
            </a:r>
          </a:p>
          <a:p>
            <a:pPr marL="379800" indent="-342900">
              <a:buFont typeface="+mj-lt"/>
              <a:buAutoNum type="arabicPeriod" startAt="11"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18319-85A1-62A4-AF76-3622EA56F0AC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1421C-0623-7E38-EBD5-F970929F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32" y="3127602"/>
            <a:ext cx="6446476" cy="32894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12EF4F-3DB8-5116-123E-7132D2C4F751}"/>
              </a:ext>
            </a:extLst>
          </p:cNvPr>
          <p:cNvCxnSpPr>
            <a:cxnSpLocks/>
          </p:cNvCxnSpPr>
          <p:nvPr/>
        </p:nvCxnSpPr>
        <p:spPr>
          <a:xfrm flipH="1">
            <a:off x="3738181" y="3210556"/>
            <a:ext cx="405882" cy="242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1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12"/>
            </a:pPr>
            <a:r>
              <a:rPr lang="en-MY" sz="1800" dirty="0">
                <a:latin typeface="Trebuchet MS" panose="020B0603020202020204" pitchFamily="34" charset="0"/>
              </a:rPr>
              <a:t>Click “Apply” button to create a new database.</a:t>
            </a:r>
            <a:endParaRPr lang="en-US" sz="1800" dirty="0"/>
          </a:p>
          <a:p>
            <a:pPr marL="379800" indent="-342900">
              <a:buFont typeface="+mj-lt"/>
              <a:buAutoNum type="arabicPeriod" startAt="12"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18319-85A1-62A4-AF76-3622EA56F0AC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1421C-0623-7E38-EBD5-F970929F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32" y="3127602"/>
            <a:ext cx="6446476" cy="32894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12EF4F-3DB8-5116-123E-7132D2C4F751}"/>
              </a:ext>
            </a:extLst>
          </p:cNvPr>
          <p:cNvCxnSpPr>
            <a:cxnSpLocks/>
          </p:cNvCxnSpPr>
          <p:nvPr/>
        </p:nvCxnSpPr>
        <p:spPr>
          <a:xfrm flipH="1">
            <a:off x="8692736" y="5832458"/>
            <a:ext cx="405882" cy="242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03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13"/>
            </a:pPr>
            <a:r>
              <a:rPr lang="en-MY" sz="1800" dirty="0">
                <a:latin typeface="Trebuchet MS" panose="020B0603020202020204" pitchFamily="34" charset="0"/>
              </a:rPr>
              <a:t>A confirmation modal will be popped up with SQL script to ensure that what is applied is correct.</a:t>
            </a:r>
          </a:p>
          <a:p>
            <a:pPr marL="379800" indent="-342900">
              <a:buFont typeface="+mj-lt"/>
              <a:buAutoNum type="arabicPeriod" startAt="13"/>
            </a:pPr>
            <a:r>
              <a:rPr lang="en-MY" sz="1800" dirty="0">
                <a:latin typeface="Trebuchet MS" panose="020B0603020202020204" pitchFamily="34" charset="0"/>
              </a:rPr>
              <a:t>Click “Apply” button if everything is correct.</a:t>
            </a:r>
            <a:endParaRPr lang="en-US" sz="1800" dirty="0"/>
          </a:p>
          <a:p>
            <a:pPr marL="379800" indent="-342900">
              <a:buFont typeface="+mj-lt"/>
              <a:buAutoNum type="arabicPeriod" startAt="13"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18319-85A1-62A4-AF76-3622EA56F0AC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A18AC-DF86-D2FF-8771-F4C1D756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93" y="3567071"/>
            <a:ext cx="3881249" cy="29258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12EF4F-3DB8-5116-123E-7132D2C4F751}"/>
              </a:ext>
            </a:extLst>
          </p:cNvPr>
          <p:cNvCxnSpPr>
            <a:cxnSpLocks/>
          </p:cNvCxnSpPr>
          <p:nvPr/>
        </p:nvCxnSpPr>
        <p:spPr>
          <a:xfrm flipH="1">
            <a:off x="7470426" y="6139025"/>
            <a:ext cx="405882" cy="242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5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15"/>
            </a:pPr>
            <a:r>
              <a:rPr lang="en-MY" sz="1800" dirty="0">
                <a:latin typeface="Trebuchet MS" panose="020B0603020202020204" pitchFamily="34" charset="0"/>
              </a:rPr>
              <a:t>The new database is successfully created.</a:t>
            </a:r>
            <a:endParaRPr lang="en-US" sz="1800" dirty="0"/>
          </a:p>
          <a:p>
            <a:pPr marL="379800" indent="-342900">
              <a:buFont typeface="+mj-lt"/>
              <a:buAutoNum type="arabicPeriod" startAt="15"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18319-85A1-62A4-AF76-3622EA56F0AC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B58B9-2A6E-55B2-8514-E2657B56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81" y="3008733"/>
            <a:ext cx="4094328" cy="30791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834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145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15"/>
            </a:pPr>
            <a:r>
              <a:rPr lang="en-MY" sz="1800" dirty="0">
                <a:latin typeface="Trebuchet MS" panose="020B0603020202020204" pitchFamily="34" charset="0"/>
              </a:rPr>
              <a:t>Open the Laravel project.</a:t>
            </a:r>
          </a:p>
          <a:p>
            <a:pPr marL="379800" indent="-342900">
              <a:buFont typeface="+mj-lt"/>
              <a:buAutoNum type="arabicPeriod" startAt="15"/>
            </a:pPr>
            <a:r>
              <a:rPr lang="en-MY" sz="1800" dirty="0">
                <a:latin typeface="Trebuchet MS" panose="020B0603020202020204" pitchFamily="34" charset="0"/>
              </a:rPr>
              <a:t>Under the .env file located at “[</a:t>
            </a:r>
            <a:r>
              <a:rPr lang="en-MY" sz="1800" dirty="0" err="1">
                <a:latin typeface="Trebuchet MS" panose="020B0603020202020204" pitchFamily="34" charset="0"/>
              </a:rPr>
              <a:t>Project_name</a:t>
            </a:r>
            <a:r>
              <a:rPr lang="en-MY" sz="1800" dirty="0">
                <a:latin typeface="Trebuchet MS" panose="020B0603020202020204" pitchFamily="34" charset="0"/>
              </a:rPr>
              <a:t>]/.env”, at default, you can change;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DB_HOST = localhost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DB_PORT = 3306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DB_DATABASE = [DB_NAME]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DB_USERNAME = root</a:t>
            </a:r>
          </a:p>
          <a:p>
            <a:pPr marL="379800" indent="-342900">
              <a:buFont typeface="+mj-lt"/>
              <a:buAutoNum type="arabicPeriod" startAt="15"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418319-85A1-62A4-AF76-3622EA56F0AC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3513469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MySQL Workbench: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62F1C-CB5A-0693-3D21-09581D4E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02" y="3376271"/>
            <a:ext cx="4216018" cy="3116604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946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5D2A-0872-B887-E6D2-61E68F58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rebuchet MS" panose="020B0603020202020204" pitchFamily="34" charset="0"/>
              </a:rPr>
              <a:t>Main Content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95E0-D311-FAC0-58CA-7F72D80F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800" dirty="0">
                <a:latin typeface="Trebuchet MS" panose="020B0603020202020204" pitchFamily="34" charset="0"/>
              </a:rPr>
              <a:t>Setup a New Database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C00000"/>
                </a:solidFill>
                <a:latin typeface="Trebuchet MS" panose="020B0603020202020204" pitchFamily="34" charset="0"/>
              </a:rPr>
              <a:t>Setup a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n </a:t>
            </a:r>
            <a:r>
              <a:rPr lang="en-US" sz="2800" dirty="0">
                <a:solidFill>
                  <a:srgbClr val="C00000"/>
                </a:solidFill>
                <a:latin typeface="Trebuchet MS" panose="020B0603020202020204" pitchFamily="34" charset="0"/>
              </a:rPr>
              <a:t>Existing Database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1453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an Existing Project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6629"/>
            <a:ext cx="10515600" cy="494231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MY" sz="1800" dirty="0">
                <a:latin typeface="Trebuchet MS" panose="020B0603020202020204" pitchFamily="34" charset="0"/>
              </a:rPr>
              <a:t>MySQL Workbench.</a:t>
            </a:r>
          </a:p>
          <a:p>
            <a:pPr marL="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ED64BC-B40C-7309-F70C-FD328DE884E1}"/>
              </a:ext>
            </a:extLst>
          </p:cNvPr>
          <p:cNvSpPr txBox="1">
            <a:spLocks/>
          </p:cNvSpPr>
          <p:nvPr/>
        </p:nvSpPr>
        <p:spPr>
          <a:xfrm>
            <a:off x="838199" y="2001027"/>
            <a:ext cx="1914331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Pre-requisite</a:t>
            </a:r>
            <a:r>
              <a:rPr lang="en-MY" sz="1800" b="1" dirty="0">
                <a:latin typeface="Trebuchet MS" panose="020B0603020202020204" pitchFamily="34" charset="0"/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5C33AC-A092-9190-7790-16BCFB537694}"/>
              </a:ext>
            </a:extLst>
          </p:cNvPr>
          <p:cNvSpPr txBox="1">
            <a:spLocks/>
          </p:cNvSpPr>
          <p:nvPr/>
        </p:nvSpPr>
        <p:spPr>
          <a:xfrm>
            <a:off x="838199" y="3149763"/>
            <a:ext cx="1914331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1600" b="1" dirty="0">
                <a:latin typeface="Trebuchet MS" panose="020B0603020202020204" pitchFamily="34" charset="0"/>
              </a:rPr>
              <a:t>Note: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C82FDB-2720-6A73-8DF4-9D0DF57064AC}"/>
              </a:ext>
            </a:extLst>
          </p:cNvPr>
          <p:cNvSpPr txBox="1">
            <a:spLocks/>
          </p:cNvSpPr>
          <p:nvPr/>
        </p:nvSpPr>
        <p:spPr>
          <a:xfrm>
            <a:off x="795432" y="3483528"/>
            <a:ext cx="10515600" cy="101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/>
            </a:pPr>
            <a:r>
              <a:rPr lang="en-MY" sz="1800" dirty="0">
                <a:latin typeface="Trebuchet MS" panose="020B0603020202020204" pitchFamily="34" charset="0"/>
              </a:rPr>
              <a:t>Please refer to instruction Manual: Guide to install MySQL Workbench.</a:t>
            </a:r>
          </a:p>
          <a:p>
            <a:pPr marL="494100" indent="-457200">
              <a:buFont typeface="+mj-lt"/>
              <a:buAutoNum type="arabicPeriod"/>
            </a:pPr>
            <a:endParaRPr lang="en-MY" sz="1800" dirty="0"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MY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5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EA4412-E8C4-9845-69D8-DE8E29A6D500}"/>
              </a:ext>
            </a:extLst>
          </p:cNvPr>
          <p:cNvSpPr txBox="1">
            <a:spLocks/>
          </p:cNvSpPr>
          <p:nvPr/>
        </p:nvSpPr>
        <p:spPr>
          <a:xfrm>
            <a:off x="838200" y="1875454"/>
            <a:ext cx="10515600" cy="437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1800" dirty="0">
                <a:latin typeface="Trebuchet MS" panose="020B0603020202020204" pitchFamily="34" charset="0"/>
              </a:rPr>
              <a:t>For an example in this guideline, we will use a sample database as below :</a:t>
            </a:r>
          </a:p>
          <a:p>
            <a:pPr marL="3690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  <a:p>
            <a:pPr marL="36900" indent="0">
              <a:buNone/>
            </a:pPr>
            <a:r>
              <a:rPr lang="en-MY" sz="1800" dirty="0">
                <a:latin typeface="Trebuchet MS" panose="020B0603020202020204" pitchFamily="34" charset="0"/>
              </a:rPr>
              <a:t>Connection Name: MITS2DB</a:t>
            </a:r>
          </a:p>
          <a:p>
            <a:pPr marL="36900" indent="0">
              <a:buNone/>
            </a:pPr>
            <a:r>
              <a:rPr lang="en-MY" sz="1800" dirty="0">
                <a:latin typeface="Trebuchet MS" panose="020B0603020202020204" pitchFamily="34" charset="0"/>
              </a:rPr>
              <a:t>Hostname: araken.asuscomm.com</a:t>
            </a:r>
          </a:p>
          <a:p>
            <a:pPr marL="36900" indent="0">
              <a:buNone/>
            </a:pPr>
            <a:r>
              <a:rPr lang="en-MY" sz="1800" dirty="0">
                <a:latin typeface="Trebuchet MS" panose="020B0603020202020204" pitchFamily="34" charset="0"/>
              </a:rPr>
              <a:t>Port: 3307</a:t>
            </a:r>
          </a:p>
          <a:p>
            <a:pPr marL="36900" indent="0">
              <a:buNone/>
            </a:pPr>
            <a:r>
              <a:rPr lang="en-MY" sz="1800" dirty="0">
                <a:latin typeface="Trebuchet MS" panose="020B0603020202020204" pitchFamily="34" charset="0"/>
              </a:rPr>
              <a:t>Username: </a:t>
            </a:r>
            <a:r>
              <a:rPr lang="en-MY" sz="1800" dirty="0" err="1">
                <a:latin typeface="Trebuchet MS" panose="020B0603020202020204" pitchFamily="34" charset="0"/>
              </a:rPr>
              <a:t>mits_user</a:t>
            </a:r>
            <a:endParaRPr lang="en-MY" sz="1800" dirty="0">
              <a:latin typeface="Trebuchet MS" panose="020B0603020202020204" pitchFamily="34" charset="0"/>
            </a:endParaRPr>
          </a:p>
          <a:p>
            <a:pPr marL="36900" indent="0">
              <a:buNone/>
            </a:pPr>
            <a:r>
              <a:rPr lang="en-MY" sz="1800" dirty="0">
                <a:latin typeface="Trebuchet MS" panose="020B0603020202020204" pitchFamily="34" charset="0"/>
              </a:rPr>
              <a:t>Password: @Bcd1234</a:t>
            </a:r>
          </a:p>
          <a:p>
            <a:pPr marL="3690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6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an Existing Project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67818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MY" sz="1800" dirty="0">
                <a:latin typeface="Trebuchet MS" panose="020B0603020202020204" pitchFamily="34" charset="0"/>
              </a:rPr>
              <a:t>Open MySQL Workbench.</a:t>
            </a:r>
          </a:p>
          <a:p>
            <a:pPr marL="494100" indent="-457200">
              <a:buFont typeface="+mj-lt"/>
              <a:buAutoNum type="arabicPeriod"/>
            </a:pPr>
            <a:r>
              <a:rPr lang="en-MY" sz="1800" dirty="0">
                <a:latin typeface="Trebuchet MS" panose="020B0603020202020204" pitchFamily="34" charset="0"/>
              </a:rPr>
              <a:t>Click the “+” button as shown in the diagram.</a:t>
            </a:r>
          </a:p>
          <a:p>
            <a:pPr marL="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8F0FB-74B8-01E1-CFCE-AF4CFE99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28" y="2719874"/>
            <a:ext cx="3607343" cy="30109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2B9E85-3165-F999-6228-4E1B97C39AF2}"/>
              </a:ext>
            </a:extLst>
          </p:cNvPr>
          <p:cNvCxnSpPr/>
          <p:nvPr/>
        </p:nvCxnSpPr>
        <p:spPr>
          <a:xfrm flipH="1">
            <a:off x="5520367" y="4222046"/>
            <a:ext cx="162238" cy="377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71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6172FB-343C-4724-8BDC-F52274E3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an Existing Project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275913-0F36-D19F-CF39-F3ED908C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67818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3"/>
            </a:pPr>
            <a:r>
              <a:rPr lang="en-US" sz="1800" dirty="0"/>
              <a:t>Setup new connection. In this case, you can set up with a local server or a provided server to connect to the database. </a:t>
            </a:r>
          </a:p>
          <a:p>
            <a:pPr marL="494100" indent="-457200">
              <a:buFont typeface="+mj-lt"/>
              <a:buAutoNum type="arabicPeriod" startAt="3"/>
            </a:pPr>
            <a:r>
              <a:rPr lang="en-US" sz="1800" dirty="0"/>
              <a:t>Fill up the textboxes as shown in the diagram.</a:t>
            </a:r>
          </a:p>
          <a:p>
            <a:pPr marL="494100" indent="-457200">
              <a:buFont typeface="+mj-lt"/>
              <a:buAutoNum type="arabicPeriod" startAt="3"/>
            </a:pPr>
            <a:endParaRPr lang="en-US" dirty="0"/>
          </a:p>
          <a:p>
            <a:pPr marL="494100" indent="-45720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B2CB7-1B7F-E070-C4C5-4B5805B8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09" y="3016251"/>
            <a:ext cx="4035781" cy="26953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265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6629"/>
            <a:ext cx="10515600" cy="1012371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MY" sz="1800" dirty="0">
                <a:latin typeface="Trebuchet MS" panose="020B0603020202020204" pitchFamily="34" charset="0"/>
              </a:rPr>
              <a:t>XAMPP.</a:t>
            </a:r>
          </a:p>
          <a:p>
            <a:pPr marL="494100" indent="-457200">
              <a:buFont typeface="+mj-lt"/>
              <a:buAutoNum type="arabicPeriod"/>
            </a:pPr>
            <a:endParaRPr lang="en-MY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ED64BC-B40C-7309-F70C-FD328DE884E1}"/>
              </a:ext>
            </a:extLst>
          </p:cNvPr>
          <p:cNvSpPr txBox="1">
            <a:spLocks/>
          </p:cNvSpPr>
          <p:nvPr/>
        </p:nvSpPr>
        <p:spPr>
          <a:xfrm>
            <a:off x="838199" y="2001027"/>
            <a:ext cx="1914331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Pre-requisite</a:t>
            </a:r>
            <a:r>
              <a:rPr lang="en-MY" sz="1800" b="1" dirty="0">
                <a:latin typeface="Trebuchet MS" panose="020B0603020202020204" pitchFamily="34" charset="0"/>
              </a:rPr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3BFC8-7BEC-9341-486A-BA8FD39437AA}"/>
              </a:ext>
            </a:extLst>
          </p:cNvPr>
          <p:cNvSpPr txBox="1">
            <a:spLocks/>
          </p:cNvSpPr>
          <p:nvPr/>
        </p:nvSpPr>
        <p:spPr>
          <a:xfrm>
            <a:off x="838199" y="3221199"/>
            <a:ext cx="1914331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1600" b="1" dirty="0">
                <a:latin typeface="Trebuchet MS" panose="020B0603020202020204" pitchFamily="34" charset="0"/>
              </a:rPr>
              <a:t>Note: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EA4412-E8C4-9845-69D8-DE8E29A6D500}"/>
              </a:ext>
            </a:extLst>
          </p:cNvPr>
          <p:cNvSpPr txBox="1">
            <a:spLocks/>
          </p:cNvSpPr>
          <p:nvPr/>
        </p:nvSpPr>
        <p:spPr>
          <a:xfrm>
            <a:off x="795432" y="3554964"/>
            <a:ext cx="10515600" cy="101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/>
            </a:pPr>
            <a:r>
              <a:rPr lang="en-MY" sz="1800" dirty="0">
                <a:latin typeface="Trebuchet MS" panose="020B0603020202020204" pitchFamily="34" charset="0"/>
              </a:rPr>
              <a:t>Please refer to instruction Manual: Guide to install XAMPP.</a:t>
            </a:r>
          </a:p>
          <a:p>
            <a:pPr marL="494100" indent="-457200">
              <a:buFont typeface="+mj-lt"/>
              <a:buAutoNum type="arabicPeriod"/>
            </a:pPr>
            <a:endParaRPr lang="en-MY" sz="1800" dirty="0"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MY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20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6172FB-343C-4724-8BDC-F52274E3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an Existing Project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275913-0F36-D19F-CF39-F3ED908C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67818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3"/>
            </a:pPr>
            <a:r>
              <a:rPr lang="en-US" sz="1800" dirty="0"/>
              <a:t>Click Store Vault to insert password.</a:t>
            </a:r>
          </a:p>
          <a:p>
            <a:pPr marL="494100" indent="-457200">
              <a:buFont typeface="+mj-lt"/>
              <a:buAutoNum type="arabicPeriod" startAt="3"/>
            </a:pPr>
            <a:endParaRPr lang="en-US" dirty="0"/>
          </a:p>
          <a:p>
            <a:pPr marL="494100" indent="-45720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B2CB7-1B7F-E070-C4C5-4B5805B8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09" y="2393881"/>
            <a:ext cx="4035781" cy="26953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AF2922-FFA2-21F8-0C2F-4DF027B9EBA3}"/>
              </a:ext>
            </a:extLst>
          </p:cNvPr>
          <p:cNvCxnSpPr>
            <a:cxnSpLocks/>
          </p:cNvCxnSpPr>
          <p:nvPr/>
        </p:nvCxnSpPr>
        <p:spPr>
          <a:xfrm flipH="1">
            <a:off x="6056993" y="3304009"/>
            <a:ext cx="283283" cy="27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44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6172FB-343C-4724-8BDC-F52274E3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an Existing Project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275913-0F36-D19F-CF39-F3ED908C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1690688"/>
            <a:ext cx="10515600" cy="3767818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3"/>
            </a:pPr>
            <a:r>
              <a:rPr lang="en-US" sz="1800" dirty="0"/>
              <a:t>Insert password and click “OK”.</a:t>
            </a:r>
          </a:p>
          <a:p>
            <a:pPr marL="494100" indent="-457200">
              <a:buFont typeface="+mj-lt"/>
              <a:buAutoNum type="arabicPeriod" startAt="3"/>
            </a:pPr>
            <a:endParaRPr lang="en-US" dirty="0"/>
          </a:p>
          <a:p>
            <a:pPr marL="494100" indent="-45720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E1E1F-31CD-5EE0-E84C-8ED52A4F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56" y="2199250"/>
            <a:ext cx="4016088" cy="19585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AF2922-FFA2-21F8-0C2F-4DF027B9EBA3}"/>
              </a:ext>
            </a:extLst>
          </p:cNvPr>
          <p:cNvCxnSpPr>
            <a:cxnSpLocks/>
          </p:cNvCxnSpPr>
          <p:nvPr/>
        </p:nvCxnSpPr>
        <p:spPr>
          <a:xfrm flipH="1">
            <a:off x="7274513" y="3510254"/>
            <a:ext cx="283283" cy="27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70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ED24AB-F4C3-2755-06A4-D7C616C3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an Existing Project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1F9F4-7DC8-47EA-BF94-D24BE4502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95020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5"/>
            </a:pPr>
            <a:r>
              <a:rPr lang="en-US" sz="1800" dirty="0"/>
              <a:t>Click “Test Connection” button.</a:t>
            </a:r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endParaRPr lang="en-US" sz="1600" dirty="0"/>
          </a:p>
          <a:p>
            <a:endParaRPr lang="en-MY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47CA7-3068-F9DD-8037-A1B4BFD7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143124"/>
            <a:ext cx="4655205" cy="3109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4986F7-56E2-CB64-BD98-F1683A209D39}"/>
              </a:ext>
            </a:extLst>
          </p:cNvPr>
          <p:cNvCxnSpPr>
            <a:cxnSpLocks/>
          </p:cNvCxnSpPr>
          <p:nvPr/>
        </p:nvCxnSpPr>
        <p:spPr>
          <a:xfrm flipH="1">
            <a:off x="7828383" y="4931227"/>
            <a:ext cx="718457" cy="233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26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an Existing Project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7"/>
            </a:pPr>
            <a:r>
              <a:rPr lang="en-US" sz="1800" dirty="0"/>
              <a:t>A success modal pop-up will be appeared if the connection is successful.</a:t>
            </a:r>
          </a:p>
          <a:p>
            <a:pPr marL="379800" indent="-342900">
              <a:buFont typeface="+mj-lt"/>
              <a:buAutoNum type="arabicPeriod" startAt="7"/>
            </a:pPr>
            <a:r>
              <a:rPr lang="en-US" sz="1800" dirty="0"/>
              <a:t>Click “OK”.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C6A90-334B-D2B4-07B4-61AFC37E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6" y="2697800"/>
            <a:ext cx="3551228" cy="25529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3BA777-A73E-5967-F930-0E7401EB80D8}"/>
              </a:ext>
            </a:extLst>
          </p:cNvPr>
          <p:cNvCxnSpPr>
            <a:cxnSpLocks/>
          </p:cNvCxnSpPr>
          <p:nvPr/>
        </p:nvCxnSpPr>
        <p:spPr>
          <a:xfrm flipH="1">
            <a:off x="7655766" y="4793521"/>
            <a:ext cx="718457" cy="2332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205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3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an Existing Project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998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8"/>
            </a:pPr>
            <a:r>
              <a:rPr lang="en-US" sz="1800" dirty="0"/>
              <a:t>Click “Close” button after connection is successfully tested.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5CABE-96B2-EA25-201A-055FB105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14" y="2234672"/>
            <a:ext cx="5371371" cy="36067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F89513-71F2-2487-E0F0-7B49E5AE8792}"/>
              </a:ext>
            </a:extLst>
          </p:cNvPr>
          <p:cNvCxnSpPr>
            <a:cxnSpLocks/>
          </p:cNvCxnSpPr>
          <p:nvPr/>
        </p:nvCxnSpPr>
        <p:spPr>
          <a:xfrm flipH="1">
            <a:off x="8560083" y="5539430"/>
            <a:ext cx="443204" cy="1213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43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an Existing Project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9"/>
            </a:pPr>
            <a:r>
              <a:rPr lang="en-US" sz="1800" dirty="0"/>
              <a:t>Find a tab which contains saved connection name. In this case the connection is previously named as “MITS2DB”.</a:t>
            </a:r>
          </a:p>
          <a:p>
            <a:pPr marL="379800" indent="-342900">
              <a:buFont typeface="+mj-lt"/>
              <a:buAutoNum type="arabicPeriod" startAt="9"/>
            </a:pPr>
            <a:r>
              <a:rPr lang="en-US" sz="1800" dirty="0"/>
              <a:t>Click at the tab.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634E7-4B45-187E-FB3F-342D8B81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75" y="2775858"/>
            <a:ext cx="5905450" cy="34849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A15195-7E77-B0EB-165E-9335F2D078BA}"/>
              </a:ext>
            </a:extLst>
          </p:cNvPr>
          <p:cNvCxnSpPr>
            <a:cxnSpLocks/>
          </p:cNvCxnSpPr>
          <p:nvPr/>
        </p:nvCxnSpPr>
        <p:spPr>
          <a:xfrm flipH="1">
            <a:off x="6853335" y="4674636"/>
            <a:ext cx="405882" cy="242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0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an Existing Project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9"/>
            </a:pPr>
            <a:r>
              <a:rPr lang="en-US" sz="1800" dirty="0"/>
              <a:t>Existing database schema can be accessed on the left side of the MySQL Workbench app. 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AF37F-85FD-DBF8-4037-BFB60D6E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506" y="2558435"/>
            <a:ext cx="4644987" cy="31164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A15195-7E77-B0EB-165E-9335F2D078BA}"/>
              </a:ext>
            </a:extLst>
          </p:cNvPr>
          <p:cNvCxnSpPr>
            <a:cxnSpLocks/>
          </p:cNvCxnSpPr>
          <p:nvPr/>
        </p:nvCxnSpPr>
        <p:spPr>
          <a:xfrm flipH="1">
            <a:off x="4299714" y="3093000"/>
            <a:ext cx="405882" cy="242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3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F524B-F3CA-4F98-9838-5C02425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928481-F965-F2C4-99E4-49B5BCF2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67818"/>
          </a:xfrm>
        </p:spPr>
        <p:txBody>
          <a:bodyPr>
            <a:normAutofit/>
          </a:bodyPr>
          <a:lstStyle/>
          <a:p>
            <a:pPr marL="379800" indent="-342900">
              <a:buFont typeface="+mj-lt"/>
              <a:buAutoNum type="arabicPeriod" startAt="15"/>
            </a:pPr>
            <a:r>
              <a:rPr lang="en-MY" sz="1800" dirty="0">
                <a:latin typeface="Trebuchet MS" panose="020B0603020202020204" pitchFamily="34" charset="0"/>
              </a:rPr>
              <a:t>Open the Laravel project.</a:t>
            </a:r>
          </a:p>
          <a:p>
            <a:pPr marL="379800" indent="-342900">
              <a:buFont typeface="+mj-lt"/>
              <a:buAutoNum type="arabicPeriod" startAt="15"/>
            </a:pPr>
            <a:r>
              <a:rPr lang="en-MY" sz="1800" dirty="0">
                <a:latin typeface="Trebuchet MS" panose="020B0603020202020204" pitchFamily="34" charset="0"/>
              </a:rPr>
              <a:t>Under the .env file located at “[</a:t>
            </a:r>
            <a:r>
              <a:rPr lang="en-MY" sz="1800" dirty="0" err="1">
                <a:latin typeface="Trebuchet MS" panose="020B0603020202020204" pitchFamily="34" charset="0"/>
              </a:rPr>
              <a:t>Project_name</a:t>
            </a:r>
            <a:r>
              <a:rPr lang="en-MY" sz="1800" dirty="0">
                <a:latin typeface="Trebuchet MS" panose="020B0603020202020204" pitchFamily="34" charset="0"/>
              </a:rPr>
              <a:t>]/.env”, change;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DB_HOST = araken.asuscomm.com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DB_PORT = 3307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DB_DATABASE = MITS2_PROD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DB_USERNAME = mits2_user</a:t>
            </a:r>
          </a:p>
          <a:p>
            <a:pPr marL="7798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Trebuchet MS" panose="020B0603020202020204" pitchFamily="34" charset="0"/>
              </a:rPr>
              <a:t>DB_PASSWORD = @Bcd1234</a:t>
            </a:r>
          </a:p>
          <a:p>
            <a:pPr marL="379800" indent="-342900">
              <a:buFont typeface="+mj-lt"/>
              <a:buAutoNum type="arabicPeriod" startAt="15"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endParaRPr lang="en-MY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C5A0D-6EDE-FDEF-8019-E13B3206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06" y="2836505"/>
            <a:ext cx="5931101" cy="35124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D3851B-CAB5-9D2C-FBBF-20FAE64F09F6}"/>
              </a:ext>
            </a:extLst>
          </p:cNvPr>
          <p:cNvSpPr/>
          <p:nvPr/>
        </p:nvSpPr>
        <p:spPr>
          <a:xfrm>
            <a:off x="6466113" y="4189445"/>
            <a:ext cx="1968759" cy="5971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356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EA4412-E8C4-9845-69D8-DE8E29A6D500}"/>
              </a:ext>
            </a:extLst>
          </p:cNvPr>
          <p:cNvSpPr txBox="1">
            <a:spLocks/>
          </p:cNvSpPr>
          <p:nvPr/>
        </p:nvSpPr>
        <p:spPr>
          <a:xfrm>
            <a:off x="838200" y="1875454"/>
            <a:ext cx="10515600" cy="437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1800" dirty="0">
                <a:latin typeface="Trebuchet MS" panose="020B0603020202020204" pitchFamily="34" charset="0"/>
              </a:rPr>
              <a:t>For an example in this guideline, we will use a sample database as below :</a:t>
            </a:r>
          </a:p>
          <a:p>
            <a:pPr marL="3690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  <a:p>
            <a:pPr marL="36900" indent="0">
              <a:buNone/>
            </a:pPr>
            <a:r>
              <a:rPr lang="en-MY" sz="1800" dirty="0" err="1">
                <a:latin typeface="Trebuchet MS" panose="020B0603020202020204" pitchFamily="34" charset="0"/>
              </a:rPr>
              <a:t>DB_HOST:localhost</a:t>
            </a:r>
            <a:endParaRPr lang="en-MY" sz="1800" dirty="0">
              <a:latin typeface="Trebuchet MS" panose="020B0603020202020204" pitchFamily="34" charset="0"/>
            </a:endParaRPr>
          </a:p>
          <a:p>
            <a:pPr marL="36900" indent="0">
              <a:buNone/>
            </a:pPr>
            <a:r>
              <a:rPr lang="en-MY" sz="1800" dirty="0">
                <a:latin typeface="Trebuchet MS" panose="020B0603020202020204" pitchFamily="34" charset="0"/>
              </a:rPr>
              <a:t>DB_PORT:3306</a:t>
            </a:r>
          </a:p>
          <a:p>
            <a:pPr marL="36900" indent="0">
              <a:buNone/>
            </a:pPr>
            <a:r>
              <a:rPr lang="en-MY" sz="1800" dirty="0" err="1">
                <a:latin typeface="Trebuchet MS" panose="020B0603020202020204" pitchFamily="34" charset="0"/>
              </a:rPr>
              <a:t>DB_DATABASE:test</a:t>
            </a:r>
            <a:endParaRPr lang="en-MY" sz="1800" dirty="0">
              <a:latin typeface="Trebuchet MS" panose="020B0603020202020204" pitchFamily="34" charset="0"/>
            </a:endParaRPr>
          </a:p>
          <a:p>
            <a:pPr marL="36900" indent="0">
              <a:buNone/>
            </a:pPr>
            <a:r>
              <a:rPr lang="en-MY" sz="1800" dirty="0" err="1">
                <a:latin typeface="Trebuchet MS" panose="020B0603020202020204" pitchFamily="34" charset="0"/>
              </a:rPr>
              <a:t>DB_USERNAME:root</a:t>
            </a:r>
            <a:endParaRPr lang="en-MY" sz="1800" dirty="0">
              <a:latin typeface="Trebuchet MS" panose="020B0603020202020204" pitchFamily="34" charset="0"/>
            </a:endParaRPr>
          </a:p>
          <a:p>
            <a:pPr marL="36900" indent="0">
              <a:buNone/>
            </a:pPr>
            <a:r>
              <a:rPr lang="en-MY" sz="1800" dirty="0">
                <a:latin typeface="Trebuchet MS" panose="020B0603020202020204" pitchFamily="34" charset="0"/>
              </a:rPr>
              <a:t>DB_PASSWORD:</a:t>
            </a:r>
          </a:p>
          <a:p>
            <a:pPr marL="3690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476"/>
            <a:ext cx="10515600" cy="3834979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MY" sz="1800" dirty="0">
                <a:latin typeface="Trebuchet MS" panose="020B0603020202020204" pitchFamily="34" charset="0"/>
              </a:rPr>
              <a:t>Open XAMPP control Panel by searching ‘XAMPP’ in the Windows search bar.</a:t>
            </a:r>
          </a:p>
          <a:p>
            <a:pPr marL="494100" indent="-457200">
              <a:buFont typeface="+mj-lt"/>
              <a:buAutoNum type="arabicPeriod"/>
            </a:pPr>
            <a:r>
              <a:rPr lang="en-MY" sz="1800" dirty="0">
                <a:latin typeface="Trebuchet MS" panose="020B0603020202020204" pitchFamily="34" charset="0"/>
              </a:rPr>
              <a:t>Click the XAMPP Control Panel app appeared at the ‘Best match’ section.</a:t>
            </a:r>
          </a:p>
          <a:p>
            <a:pPr marL="494100" indent="-457200">
              <a:buFont typeface="+mj-lt"/>
              <a:buAutoNum type="arabicPeriod"/>
            </a:pPr>
            <a:endParaRPr lang="en-MY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9BFAB5-B065-281D-2896-474C0F3A915D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1914331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XAMPP: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6D5DB-D367-C4CA-2BA8-042990FD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71" y="3674941"/>
            <a:ext cx="2658131" cy="20926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FF72FB-8F1A-8FB6-3772-FB23E310C0BF}"/>
              </a:ext>
            </a:extLst>
          </p:cNvPr>
          <p:cNvCxnSpPr>
            <a:cxnSpLocks/>
          </p:cNvCxnSpPr>
          <p:nvPr/>
        </p:nvCxnSpPr>
        <p:spPr>
          <a:xfrm>
            <a:off x="4199868" y="4823926"/>
            <a:ext cx="671806" cy="279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4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476"/>
            <a:ext cx="10515600" cy="3834979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3"/>
            </a:pPr>
            <a:r>
              <a:rPr lang="en-MY" sz="1800" dirty="0">
                <a:latin typeface="Trebuchet MS" panose="020B0603020202020204" pitchFamily="34" charset="0"/>
              </a:rPr>
              <a:t>After clicking at the application, the XAMPP control panel will appear.</a:t>
            </a:r>
          </a:p>
          <a:p>
            <a:pPr marL="494100" indent="-457200">
              <a:buFont typeface="+mj-lt"/>
              <a:buAutoNum type="arabicPeriod" startAt="3"/>
            </a:pPr>
            <a:r>
              <a:rPr lang="en-MY" sz="1800" dirty="0">
                <a:latin typeface="Trebuchet MS" panose="020B0603020202020204" pitchFamily="34" charset="0"/>
              </a:rPr>
              <a:t>Click ‘Start’ buttons at Apache and MySQL module.</a:t>
            </a:r>
          </a:p>
          <a:p>
            <a:pPr marL="3690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MY" sz="1800" dirty="0">
              <a:latin typeface="Trebuchet MS" panose="020B0603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9BFAB5-B065-281D-2896-474C0F3A915D}"/>
              </a:ext>
            </a:extLst>
          </p:cNvPr>
          <p:cNvSpPr txBox="1">
            <a:spLocks/>
          </p:cNvSpPr>
          <p:nvPr/>
        </p:nvSpPr>
        <p:spPr>
          <a:xfrm>
            <a:off x="838200" y="1993542"/>
            <a:ext cx="1914331" cy="42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XAMPP: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DC44D-2FAE-C2B7-1100-9BDE5758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43" y="3325776"/>
            <a:ext cx="4696914" cy="30441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10C515-F101-DAD7-D2D5-5F7B80385DB0}"/>
              </a:ext>
            </a:extLst>
          </p:cNvPr>
          <p:cNvCxnSpPr>
            <a:cxnSpLocks/>
          </p:cNvCxnSpPr>
          <p:nvPr/>
        </p:nvCxnSpPr>
        <p:spPr>
          <a:xfrm flipH="1">
            <a:off x="6260843" y="3929844"/>
            <a:ext cx="295467" cy="152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655073-E31F-0D9A-7853-991A0C93B8EF}"/>
              </a:ext>
            </a:extLst>
          </p:cNvPr>
          <p:cNvCxnSpPr>
            <a:cxnSpLocks/>
          </p:cNvCxnSpPr>
          <p:nvPr/>
        </p:nvCxnSpPr>
        <p:spPr>
          <a:xfrm flipH="1">
            <a:off x="6251512" y="4155572"/>
            <a:ext cx="304798" cy="143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476"/>
            <a:ext cx="10515600" cy="3834979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5"/>
            </a:pPr>
            <a:r>
              <a:rPr lang="en-MY" sz="1800" dirty="0">
                <a:latin typeface="Trebuchet MS" panose="020B0603020202020204" pitchFamily="34" charset="0"/>
              </a:rPr>
              <a:t>After Apache and MySQL are successfully run, click Admin button to go to phpMyAdmin homepage, or directly type ‘localhost/</a:t>
            </a:r>
            <a:r>
              <a:rPr lang="en-MY" sz="1800" dirty="0" err="1">
                <a:latin typeface="Trebuchet MS" panose="020B0603020202020204" pitchFamily="34" charset="0"/>
              </a:rPr>
              <a:t>phpmyadmin</a:t>
            </a:r>
            <a:r>
              <a:rPr lang="en-MY" sz="1800" dirty="0">
                <a:latin typeface="Trebuchet MS" panose="020B0603020202020204" pitchFamily="34" charset="0"/>
              </a:rPr>
              <a:t>/’ in any browser and click enter.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9BFAB5-B065-281D-2896-474C0F3A915D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1914331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XAMPP: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6C2CE-0697-2B87-717A-116EBF1F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7451"/>
            <a:ext cx="4375700" cy="28360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F4EA10-8892-E473-C435-0518D78E9539}"/>
              </a:ext>
            </a:extLst>
          </p:cNvPr>
          <p:cNvCxnSpPr>
            <a:cxnSpLocks/>
          </p:cNvCxnSpPr>
          <p:nvPr/>
        </p:nvCxnSpPr>
        <p:spPr>
          <a:xfrm flipH="1">
            <a:off x="3592288" y="4183100"/>
            <a:ext cx="295467" cy="152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0D8C19-997C-FBEE-183A-5003B9DC3868}"/>
              </a:ext>
            </a:extLst>
          </p:cNvPr>
          <p:cNvSpPr txBox="1">
            <a:spLocks/>
          </p:cNvSpPr>
          <p:nvPr/>
        </p:nvSpPr>
        <p:spPr>
          <a:xfrm>
            <a:off x="5451219" y="4470143"/>
            <a:ext cx="628004" cy="413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OR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0332C-93AB-0053-F7E4-5098082F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43" y="4261476"/>
            <a:ext cx="5037257" cy="8306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770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476"/>
            <a:ext cx="10515600" cy="3834979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6"/>
            </a:pPr>
            <a:r>
              <a:rPr lang="en-MY" sz="1800" dirty="0">
                <a:latin typeface="Trebuchet MS" panose="020B0603020202020204" pitchFamily="34" charset="0"/>
              </a:rPr>
              <a:t>The </a:t>
            </a:r>
            <a:r>
              <a:rPr lang="en-MY" sz="1800" dirty="0" err="1">
                <a:latin typeface="Trebuchet MS" panose="020B0603020202020204" pitchFamily="34" charset="0"/>
              </a:rPr>
              <a:t>phpmyadmin</a:t>
            </a:r>
            <a:r>
              <a:rPr lang="en-MY" sz="1800" dirty="0">
                <a:latin typeface="Trebuchet MS" panose="020B0603020202020204" pitchFamily="34" charset="0"/>
              </a:rPr>
              <a:t> homepage will appear. To create a new database, click ‘New’ button.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9BFAB5-B065-281D-2896-474C0F3A915D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1914331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XAMPP: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43850-4207-E52F-918D-9884DADE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17" y="2847587"/>
            <a:ext cx="7452049" cy="34151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00304-FC18-9E59-2C33-68350D8833F6}"/>
              </a:ext>
            </a:extLst>
          </p:cNvPr>
          <p:cNvCxnSpPr>
            <a:cxnSpLocks/>
          </p:cNvCxnSpPr>
          <p:nvPr/>
        </p:nvCxnSpPr>
        <p:spPr>
          <a:xfrm flipH="1">
            <a:off x="2920483" y="3456993"/>
            <a:ext cx="295467" cy="1528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0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6898-6669-7600-DD57-1A47664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Setup a New Local Database</a:t>
            </a:r>
            <a:endParaRPr lang="en-MY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9FD3-4CB3-98D1-0D86-DA2DBD3C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476"/>
            <a:ext cx="10515600" cy="3834979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 startAt="7"/>
            </a:pPr>
            <a:r>
              <a:rPr lang="en-MY" sz="1800" dirty="0">
                <a:latin typeface="Trebuchet MS" panose="020B0603020202020204" pitchFamily="34" charset="0"/>
              </a:rPr>
              <a:t>The page under Databases tab will appear.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9BFAB5-B065-281D-2896-474C0F3A915D}"/>
              </a:ext>
            </a:extLst>
          </p:cNvPr>
          <p:cNvSpPr txBox="1">
            <a:spLocks/>
          </p:cNvSpPr>
          <p:nvPr/>
        </p:nvSpPr>
        <p:spPr>
          <a:xfrm>
            <a:off x="838200" y="1993543"/>
            <a:ext cx="1914331" cy="41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MY" sz="2000" b="1" dirty="0">
                <a:latin typeface="Trebuchet MS" panose="020B0603020202020204" pitchFamily="34" charset="0"/>
              </a:rPr>
              <a:t>Using XAMPP:</a:t>
            </a:r>
            <a:endParaRPr lang="en-MY" sz="1800" b="1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2AAD1-F058-FBF4-5501-EE579CEE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49" y="2845835"/>
            <a:ext cx="7433275" cy="34373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58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1031</Words>
  <Application>Microsoft Office PowerPoint</Application>
  <PresentationFormat>Widescreen</PresentationFormat>
  <Paragraphs>191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Main Content</vt:lpstr>
      <vt:lpstr>Setup a New Local Database</vt:lpstr>
      <vt:lpstr>Setup a New Local Database</vt:lpstr>
      <vt:lpstr>Setup a New Local Database</vt:lpstr>
      <vt:lpstr>Setup a New Local Database</vt:lpstr>
      <vt:lpstr>Setup a New Local Database</vt:lpstr>
      <vt:lpstr>Setup a New Local Database</vt:lpstr>
      <vt:lpstr>Setup a New Local Database</vt:lpstr>
      <vt:lpstr>Setup a New Local Database</vt:lpstr>
      <vt:lpstr>Setup a New Local Database</vt:lpstr>
      <vt:lpstr>Setup a New Database</vt:lpstr>
      <vt:lpstr>Setup a New Local Database</vt:lpstr>
      <vt:lpstr>Setup a New Local Database</vt:lpstr>
      <vt:lpstr>Setup a New Local Database</vt:lpstr>
      <vt:lpstr>Setup a New Local Database</vt:lpstr>
      <vt:lpstr>Setup a New Local Database</vt:lpstr>
      <vt:lpstr>Setup a New Local Database</vt:lpstr>
      <vt:lpstr>Setup a New Local Database</vt:lpstr>
      <vt:lpstr>Setup a New Database</vt:lpstr>
      <vt:lpstr>Setup a New Database</vt:lpstr>
      <vt:lpstr>Setup a New Database</vt:lpstr>
      <vt:lpstr>Setup a New Database</vt:lpstr>
      <vt:lpstr>Setup a New Database</vt:lpstr>
      <vt:lpstr>Main Content</vt:lpstr>
      <vt:lpstr>Setup an Existing Project Database</vt:lpstr>
      <vt:lpstr>Setup a New Local Database</vt:lpstr>
      <vt:lpstr>Setup an Existing Project Database</vt:lpstr>
      <vt:lpstr>Setup an Existing Project Database</vt:lpstr>
      <vt:lpstr>Setup an Existing Project Database</vt:lpstr>
      <vt:lpstr>Setup an Existing Project Database</vt:lpstr>
      <vt:lpstr>Setup an Existing Project Database</vt:lpstr>
      <vt:lpstr>Setup an Existing Project Database</vt:lpstr>
      <vt:lpstr>Setup an Existing Project Database</vt:lpstr>
      <vt:lpstr>Setup an Existing Project Database</vt:lpstr>
      <vt:lpstr>Setup an Existing Project Database</vt:lpstr>
      <vt:lpstr>Setup a New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 Fauzi</dc:creator>
  <cp:lastModifiedBy>Faiz Fauzi</cp:lastModifiedBy>
  <cp:revision>7</cp:revision>
  <dcterms:created xsi:type="dcterms:W3CDTF">2023-02-21T01:41:09Z</dcterms:created>
  <dcterms:modified xsi:type="dcterms:W3CDTF">2023-02-28T01:40:22Z</dcterms:modified>
</cp:coreProperties>
</file>