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5" r:id="rId3"/>
    <p:sldId id="275" r:id="rId4"/>
    <p:sldId id="258" r:id="rId5"/>
    <p:sldId id="259" r:id="rId6"/>
    <p:sldId id="269" r:id="rId7"/>
    <p:sldId id="263" r:id="rId8"/>
    <p:sldId id="260" r:id="rId9"/>
    <p:sldId id="262" r:id="rId10"/>
    <p:sldId id="264" r:id="rId11"/>
    <p:sldId id="266" r:id="rId12"/>
    <p:sldId id="277" r:id="rId13"/>
    <p:sldId id="267" r:id="rId14"/>
    <p:sldId id="278" r:id="rId15"/>
    <p:sldId id="268" r:id="rId16"/>
    <p:sldId id="270" r:id="rId17"/>
    <p:sldId id="271" r:id="rId18"/>
    <p:sldId id="273" r:id="rId19"/>
    <p:sldId id="279" r:id="rId20"/>
    <p:sldId id="274"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7CB7"/>
    <a:srgbClr val="0D0D0D"/>
    <a:srgbClr val="ED7D31"/>
    <a:srgbClr val="FF7000"/>
    <a:srgbClr val="936055"/>
    <a:srgbClr val="F44E2E"/>
    <a:srgbClr val="1F77B4"/>
    <a:srgbClr val="FFFFFF"/>
    <a:srgbClr val="000000"/>
    <a:srgbClr val="0E6C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07" d="100"/>
          <a:sy n="107" d="100"/>
        </p:scale>
        <p:origin x="13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75199-3302-4030-A806-43097C6E0D95}" type="datetimeFigureOut">
              <a:rPr kumimoji="1" lang="ja-JP" altLang="en-US" smtClean="0"/>
              <a:t>2021/5/19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013D-C0EB-4A88-802E-022C63F1AB4A}" type="slidenum">
              <a:rPr kumimoji="1" lang="ja-JP" altLang="en-US" smtClean="0"/>
              <a:t>‹#›</a:t>
            </a:fld>
            <a:endParaRPr kumimoji="1" lang="ja-JP" altLang="en-US"/>
          </a:p>
        </p:txBody>
      </p:sp>
    </p:spTree>
    <p:extLst>
      <p:ext uri="{BB962C8B-B14F-4D97-AF65-F5344CB8AC3E}">
        <p14:creationId xmlns:p14="http://schemas.microsoft.com/office/powerpoint/2010/main" val="2954231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310F317-E50A-460F-9296-A02D08EE5618}" type="datetime1">
              <a:rPr kumimoji="1" lang="ja-JP" altLang="en-US" smtClean="0"/>
              <a:t>2021/5/19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
        <p:nvSpPr>
          <p:cNvPr id="17" name="正方形/長方形 16"/>
          <p:cNvSpPr/>
          <p:nvPr userDrawn="1"/>
        </p:nvSpPr>
        <p:spPr>
          <a:xfrm rot="3096040">
            <a:off x="-292535" y="-899268"/>
            <a:ext cx="967496" cy="2057400"/>
          </a:xfrm>
          <a:custGeom>
            <a:avLst/>
            <a:gdLst>
              <a:gd name="connsiteX0" fmla="*/ 0 w 965200"/>
              <a:gd name="connsiteY0" fmla="*/ 0 h 2057400"/>
              <a:gd name="connsiteX1" fmla="*/ 965200 w 965200"/>
              <a:gd name="connsiteY1" fmla="*/ 0 h 2057400"/>
              <a:gd name="connsiteX2" fmla="*/ 965200 w 965200"/>
              <a:gd name="connsiteY2" fmla="*/ 2057400 h 2057400"/>
              <a:gd name="connsiteX3" fmla="*/ 0 w 965200"/>
              <a:gd name="connsiteY3" fmla="*/ 2057400 h 2057400"/>
              <a:gd name="connsiteX4" fmla="*/ 0 w 965200"/>
              <a:gd name="connsiteY4" fmla="*/ 0 h 2057400"/>
              <a:gd name="connsiteX0" fmla="*/ 0 w 967496"/>
              <a:gd name="connsiteY0" fmla="*/ 0 h 2057400"/>
              <a:gd name="connsiteX1" fmla="*/ 965200 w 967496"/>
              <a:gd name="connsiteY1" fmla="*/ 0 h 2057400"/>
              <a:gd name="connsiteX2" fmla="*/ 966813 w 967496"/>
              <a:gd name="connsiteY2" fmla="*/ 203162 h 2057400"/>
              <a:gd name="connsiteX3" fmla="*/ 965200 w 967496"/>
              <a:gd name="connsiteY3" fmla="*/ 2057400 h 2057400"/>
              <a:gd name="connsiteX4" fmla="*/ 0 w 967496"/>
              <a:gd name="connsiteY4" fmla="*/ 2057400 h 2057400"/>
              <a:gd name="connsiteX5" fmla="*/ 0 w 967496"/>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7496" h="2057400">
                <a:moveTo>
                  <a:pt x="0" y="0"/>
                </a:moveTo>
                <a:lnTo>
                  <a:pt x="965200" y="0"/>
                </a:lnTo>
                <a:cubicBezTo>
                  <a:pt x="962310" y="77158"/>
                  <a:pt x="969703" y="126004"/>
                  <a:pt x="966813" y="203162"/>
                </a:cubicBezTo>
                <a:cubicBezTo>
                  <a:pt x="966275" y="821241"/>
                  <a:pt x="965738" y="1439321"/>
                  <a:pt x="965200" y="2057400"/>
                </a:cubicBezTo>
                <a:lnTo>
                  <a:pt x="0" y="20574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rot="3096040">
            <a:off x="8572500" y="5945132"/>
            <a:ext cx="965200" cy="2057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654" y="-141033"/>
            <a:ext cx="521164" cy="737580"/>
          </a:xfrm>
          <a:prstGeom prst="rect">
            <a:avLst/>
          </a:prstGeom>
        </p:spPr>
      </p:pic>
    </p:spTree>
    <p:extLst>
      <p:ext uri="{BB962C8B-B14F-4D97-AF65-F5344CB8AC3E}">
        <p14:creationId xmlns:p14="http://schemas.microsoft.com/office/powerpoint/2010/main" val="212289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F4E970F-F351-4F8A-A9F5-E326A41D9F4D}" type="datetime1">
              <a:rPr kumimoji="1" lang="ja-JP" altLang="en-US" smtClean="0"/>
              <a:t>2021/5/19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38027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D4FF74-99F2-482F-84C5-F450B4431833}" type="datetime1">
              <a:rPr kumimoji="1" lang="ja-JP" altLang="en-US" smtClean="0"/>
              <a:t>2021/5/19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262992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5985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lumMod val="25000"/>
                </a:schemeClr>
              </a:solidFill>
              <a:latin typeface="Calibri" panose="020F0502020204030204" pitchFamily="34" charset="0"/>
              <a:cs typeface="Calibri" panose="020F0502020204030204" pitchFamily="34" charset="0"/>
            </a:endParaRPr>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3397" y="-139064"/>
            <a:ext cx="521164" cy="737580"/>
          </a:xfrm>
          <a:prstGeom prst="rect">
            <a:avLst/>
          </a:prstGeom>
        </p:spPr>
      </p:pic>
      <p:sp>
        <p:nvSpPr>
          <p:cNvPr id="3" name="テキスト プレースホルダー 2"/>
          <p:cNvSpPr>
            <a:spLocks noGrp="1"/>
          </p:cNvSpPr>
          <p:nvPr>
            <p:ph type="body" sz="quarter" idx="10" hasCustomPrompt="1"/>
          </p:nvPr>
        </p:nvSpPr>
        <p:spPr>
          <a:xfrm>
            <a:off x="74056" y="123568"/>
            <a:ext cx="5869544" cy="474948"/>
          </a:xfrm>
        </p:spPr>
        <p:txBody>
          <a:bodyPr/>
          <a:lstStyle>
            <a:lvl1pPr marL="0" indent="0">
              <a:buNone/>
              <a:defRPr b="1">
                <a:solidFill>
                  <a:schemeClr val="bg1"/>
                </a:solidFill>
              </a:defRPr>
            </a:lvl1pPr>
          </a:lstStyle>
          <a:p>
            <a:pPr lvl="0"/>
            <a:r>
              <a:rPr kumimoji="1" lang="en-US" altLang="ja-JP" b="1" dirty="0"/>
              <a:t>Title</a:t>
            </a:r>
            <a:endParaRPr kumimoji="1" lang="ja-JP" altLang="en-US" dirty="0"/>
          </a:p>
        </p:txBody>
      </p:sp>
      <p:sp>
        <p:nvSpPr>
          <p:cNvPr id="2" name="日付プレースホルダー 1"/>
          <p:cNvSpPr>
            <a:spLocks noGrp="1"/>
          </p:cNvSpPr>
          <p:nvPr>
            <p:ph type="dt" sz="half" idx="11"/>
          </p:nvPr>
        </p:nvSpPr>
        <p:spPr>
          <a:xfrm>
            <a:off x="6391275" y="6477001"/>
            <a:ext cx="2752725" cy="365125"/>
          </a:xfrm>
        </p:spPr>
        <p:txBody>
          <a:bodyPr/>
          <a:lstStyle>
            <a:lvl1pPr>
              <a:defRPr>
                <a:solidFill>
                  <a:schemeClr val="tx1">
                    <a:lumMod val="85000"/>
                    <a:lumOff val="15000"/>
                  </a:schemeClr>
                </a:solidFill>
              </a:defRPr>
            </a:lvl1pPr>
          </a:lstStyle>
          <a:p>
            <a:r>
              <a:rPr lang="en-US" altLang="ja-JP" dirty="0"/>
              <a:t>Symposium on Nuclear Data</a:t>
            </a:r>
            <a:fld id="{773AABFB-37AA-4AAA-8FF5-9013BD743B03}" type="datetime1">
              <a:rPr lang="ja-JP" altLang="en-US" smtClean="0"/>
              <a:pPr/>
              <a:t>2021/5/19</a:t>
            </a:fld>
            <a:endParaRPr lang="ja-JP" altLang="en-US" dirty="0"/>
          </a:p>
        </p:txBody>
      </p:sp>
      <p:sp>
        <p:nvSpPr>
          <p:cNvPr id="5" name="スライド番号プレースホルダー 4"/>
          <p:cNvSpPr>
            <a:spLocks noGrp="1"/>
          </p:cNvSpPr>
          <p:nvPr>
            <p:ph type="sldNum" sz="quarter" idx="13"/>
          </p:nvPr>
        </p:nvSpPr>
        <p:spPr>
          <a:xfrm>
            <a:off x="7086600" y="6111876"/>
            <a:ext cx="2057400" cy="365125"/>
          </a:xfrm>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77829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3D3BE55-49C0-47D7-9387-D843AE91A601}" type="datetime1">
              <a:rPr kumimoji="1" lang="ja-JP" altLang="en-US" smtClean="0"/>
              <a:t>2021/5/19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42098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77CDE8-6F6E-4734-AF61-8A2A69D7EC91}" type="datetime1">
              <a:rPr kumimoji="1" lang="ja-JP" altLang="en-US" smtClean="0"/>
              <a:t>2021/5/19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315498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8047993-9098-4450-BC3D-B90A784F3B8F}" type="datetime1">
              <a:rPr kumimoji="1" lang="ja-JP" altLang="en-US" smtClean="0"/>
              <a:t>2021/5/19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17960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157A0C3-BADC-473E-9B9B-34A492A0F878}" type="datetime1">
              <a:rPr kumimoji="1" lang="ja-JP" altLang="en-US" smtClean="0"/>
              <a:t>2021/5/19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113040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8153A-1C5B-4E07-91EF-C13B2077FCA2}" type="datetime1">
              <a:rPr kumimoji="1" lang="ja-JP" altLang="en-US" smtClean="0"/>
              <a:t>2021/5/19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361113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8932DF-B4D7-4DA3-BEA0-A54661F379C4}" type="datetime1">
              <a:rPr kumimoji="1" lang="ja-JP" altLang="en-US" smtClean="0"/>
              <a:t>2021/5/19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208023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AE603E-D1FD-4125-AE1E-CD254036886E}" type="datetime1">
              <a:rPr kumimoji="1" lang="ja-JP" altLang="en-US" smtClean="0"/>
              <a:t>2021/5/19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397438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CC805-7B54-4DF7-ABE4-FACCF6D7D8D1}" type="datetime1">
              <a:rPr kumimoji="1" lang="ja-JP" altLang="en-US" smtClean="0"/>
              <a:t>2021/5/19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3AC8-90BD-4910-BF0D-A41DA964ED62}" type="slidenum">
              <a:rPr kumimoji="1" lang="ja-JP" altLang="en-US" smtClean="0"/>
              <a:t>‹#›</a:t>
            </a:fld>
            <a:endParaRPr kumimoji="1" lang="ja-JP" altLang="en-US"/>
          </a:p>
        </p:txBody>
      </p:sp>
    </p:spTree>
    <p:extLst>
      <p:ext uri="{BB962C8B-B14F-4D97-AF65-F5344CB8AC3E}">
        <p14:creationId xmlns:p14="http://schemas.microsoft.com/office/powerpoint/2010/main" val="2293109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506429" y="2859578"/>
            <a:ext cx="8386014" cy="523220"/>
          </a:xfrm>
          <a:prstGeom prst="rect">
            <a:avLst/>
          </a:prstGeom>
          <a:noFill/>
        </p:spPr>
        <p:txBody>
          <a:bodyPr wrap="none" rtlCol="0">
            <a:spAutoFit/>
          </a:bodyPr>
          <a:lstStyle/>
          <a:p>
            <a:r>
              <a:rPr kumimoji="1" lang="en-US" altLang="ja-JP" sz="2800" b="1" dirty="0">
                <a:solidFill>
                  <a:schemeClr val="tx1">
                    <a:lumMod val="85000"/>
                    <a:lumOff val="15000"/>
                  </a:schemeClr>
                </a:solidFill>
                <a:latin typeface="Segoe UI" panose="020B0502040204020203" pitchFamily="34" charset="0"/>
                <a:cs typeface="Segoe UI" panose="020B0502040204020203" pitchFamily="34" charset="0"/>
              </a:rPr>
              <a:t>FOIL </a:t>
            </a:r>
            <a:r>
              <a:rPr kumimoji="1" lang="en-US" altLang="ja-JP" sz="2800" dirty="0">
                <a:solidFill>
                  <a:schemeClr val="tx1">
                    <a:lumMod val="85000"/>
                    <a:lumOff val="15000"/>
                  </a:schemeClr>
                </a:solidFill>
                <a:latin typeface="Segoe UI" panose="020B0502040204020203" pitchFamily="34" charset="0"/>
                <a:cs typeface="Segoe UI" panose="020B0502040204020203" pitchFamily="34" charset="0"/>
              </a:rPr>
              <a:t>(</a:t>
            </a:r>
            <a:r>
              <a:rPr kumimoji="1" lang="en-US" altLang="ja-JP" sz="2800" b="1" dirty="0">
                <a:solidFill>
                  <a:schemeClr val="tx1">
                    <a:lumMod val="85000"/>
                    <a:lumOff val="15000"/>
                  </a:schemeClr>
                </a:solidFill>
                <a:latin typeface="Segoe UI" panose="020B0502040204020203" pitchFamily="34" charset="0"/>
                <a:cs typeface="Segoe UI" panose="020B0502040204020203" pitchFamily="34" charset="0"/>
              </a:rPr>
              <a:t>F</a:t>
            </a:r>
            <a:r>
              <a:rPr kumimoji="1" lang="en-US" altLang="ja-JP" sz="2800" dirty="0">
                <a:solidFill>
                  <a:schemeClr val="tx1">
                    <a:lumMod val="85000"/>
                    <a:lumOff val="15000"/>
                  </a:schemeClr>
                </a:solidFill>
                <a:latin typeface="Segoe UI" panose="020B0502040204020203" pitchFamily="34" charset="0"/>
                <a:cs typeface="Segoe UI" panose="020B0502040204020203" pitchFamily="34" charset="0"/>
              </a:rPr>
              <a:t>ind</a:t>
            </a:r>
            <a:r>
              <a:rPr kumimoji="1" lang="en-US" altLang="ja-JP" sz="2800" b="1" dirty="0">
                <a:solidFill>
                  <a:schemeClr val="tx1">
                    <a:lumMod val="85000"/>
                    <a:lumOff val="15000"/>
                  </a:schemeClr>
                </a:solidFill>
                <a:latin typeface="Segoe UI" panose="020B0502040204020203" pitchFamily="34" charset="0"/>
                <a:cs typeface="Segoe UI" panose="020B0502040204020203" pitchFamily="34" charset="0"/>
              </a:rPr>
              <a:t> O</a:t>
            </a:r>
            <a:r>
              <a:rPr kumimoji="1" lang="en-US" altLang="ja-JP" sz="2800" dirty="0">
                <a:solidFill>
                  <a:schemeClr val="tx1">
                    <a:lumMod val="85000"/>
                    <a:lumOff val="15000"/>
                  </a:schemeClr>
                </a:solidFill>
                <a:latin typeface="Segoe UI" panose="020B0502040204020203" pitchFamily="34" charset="0"/>
                <a:cs typeface="Segoe UI" panose="020B0502040204020203" pitchFamily="34" charset="0"/>
              </a:rPr>
              <a:t>ptimum foil </a:t>
            </a:r>
            <a:r>
              <a:rPr kumimoji="1" lang="en-US" altLang="ja-JP" sz="2800" b="1" dirty="0">
                <a:solidFill>
                  <a:schemeClr val="tx1">
                    <a:lumMod val="85000"/>
                    <a:lumOff val="15000"/>
                  </a:schemeClr>
                </a:solidFill>
                <a:latin typeface="Segoe UI" panose="020B0502040204020203" pitchFamily="34" charset="0"/>
                <a:cs typeface="Segoe UI" panose="020B0502040204020203" pitchFamily="34" charset="0"/>
              </a:rPr>
              <a:t>I</a:t>
            </a:r>
            <a:r>
              <a:rPr kumimoji="1" lang="en-US" altLang="ja-JP" sz="2800" dirty="0">
                <a:solidFill>
                  <a:schemeClr val="tx1">
                    <a:lumMod val="85000"/>
                    <a:lumOff val="15000"/>
                  </a:schemeClr>
                </a:solidFill>
                <a:latin typeface="Segoe UI" panose="020B0502040204020203" pitchFamily="34" charset="0"/>
                <a:cs typeface="Segoe UI" panose="020B0502040204020203" pitchFamily="34" charset="0"/>
              </a:rPr>
              <a:t>mmediately</a:t>
            </a:r>
            <a:r>
              <a:rPr kumimoji="1" lang="en-US" altLang="ja-JP" sz="2800" b="1" dirty="0">
                <a:solidFill>
                  <a:schemeClr val="tx1">
                    <a:lumMod val="85000"/>
                    <a:lumOff val="15000"/>
                  </a:schemeClr>
                </a:solidFill>
                <a:latin typeface="Segoe UI" panose="020B0502040204020203" pitchFamily="34" charset="0"/>
                <a:cs typeface="Segoe UI" panose="020B0502040204020203" pitchFamily="34" charset="0"/>
              </a:rPr>
              <a:t> </a:t>
            </a:r>
            <a:r>
              <a:rPr kumimoji="1" lang="en-US" altLang="ja-JP" sz="2800" dirty="0">
                <a:solidFill>
                  <a:schemeClr val="tx1">
                    <a:lumMod val="85000"/>
                    <a:lumOff val="15000"/>
                  </a:schemeClr>
                </a:solidFill>
                <a:latin typeface="Segoe UI" panose="020B0502040204020203" pitchFamily="34" charset="0"/>
                <a:cs typeface="Segoe UI" panose="020B0502040204020203" pitchFamily="34" charset="0"/>
              </a:rPr>
              <a:t>and</a:t>
            </a:r>
            <a:r>
              <a:rPr kumimoji="1" lang="en-US" altLang="ja-JP" sz="2800" b="1" dirty="0">
                <a:solidFill>
                  <a:schemeClr val="tx1">
                    <a:lumMod val="85000"/>
                    <a:lumOff val="15000"/>
                  </a:schemeClr>
                </a:solidFill>
                <a:latin typeface="Segoe UI" panose="020B0502040204020203" pitchFamily="34" charset="0"/>
                <a:cs typeface="Segoe UI" panose="020B0502040204020203" pitchFamily="34" charset="0"/>
              </a:rPr>
              <a:t> L</a:t>
            </a:r>
            <a:r>
              <a:rPr kumimoji="1" lang="en-US" altLang="ja-JP" sz="2800" dirty="0">
                <a:solidFill>
                  <a:schemeClr val="tx1">
                    <a:lumMod val="85000"/>
                    <a:lumOff val="15000"/>
                  </a:schemeClr>
                </a:solidFill>
                <a:latin typeface="Segoe UI" panose="020B0502040204020203" pitchFamily="34" charset="0"/>
                <a:cs typeface="Segoe UI" panose="020B0502040204020203" pitchFamily="34" charset="0"/>
              </a:rPr>
              <a:t>ogically)</a:t>
            </a:r>
            <a:endPar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テキスト ボックス 7"/>
          <p:cNvSpPr txBox="1"/>
          <p:nvPr/>
        </p:nvSpPr>
        <p:spPr>
          <a:xfrm>
            <a:off x="3408217" y="1720735"/>
            <a:ext cx="1877437" cy="769441"/>
          </a:xfrm>
          <a:prstGeom prst="rect">
            <a:avLst/>
          </a:prstGeom>
          <a:noFill/>
        </p:spPr>
        <p:txBody>
          <a:bodyPr wrap="none" rtlCol="0">
            <a:spAutoFit/>
          </a:bodyPr>
          <a:lstStyle/>
          <a:p>
            <a:r>
              <a:rPr kumimoji="1" lang="ja-JP" altLang="en-US" sz="4400" dirty="0">
                <a:solidFill>
                  <a:schemeClr val="tx1">
                    <a:lumMod val="85000"/>
                    <a:lumOff val="15000"/>
                  </a:schemeClr>
                </a:solidFill>
              </a:rPr>
              <a:t>説明書</a:t>
            </a:r>
          </a:p>
        </p:txBody>
      </p:sp>
      <p:sp>
        <p:nvSpPr>
          <p:cNvPr id="9" name="テキスト ボックス 8"/>
          <p:cNvSpPr txBox="1"/>
          <p:nvPr/>
        </p:nvSpPr>
        <p:spPr>
          <a:xfrm>
            <a:off x="3126088" y="4267200"/>
            <a:ext cx="2441694" cy="769441"/>
          </a:xfrm>
          <a:prstGeom prst="rect">
            <a:avLst/>
          </a:prstGeom>
          <a:noFill/>
        </p:spPr>
        <p:txBody>
          <a:bodyPr wrap="none" rtlCol="0">
            <a:spAutoFit/>
          </a:bodyPr>
          <a:lstStyle/>
          <a:p>
            <a:r>
              <a:rPr kumimoji="1" lang="ja-JP" altLang="en-US" sz="4400" dirty="0">
                <a:solidFill>
                  <a:schemeClr val="tx1">
                    <a:lumMod val="85000"/>
                    <a:lumOff val="15000"/>
                  </a:schemeClr>
                </a:solidFill>
              </a:rPr>
              <a:t>竹原崚平</a:t>
            </a:r>
          </a:p>
        </p:txBody>
      </p:sp>
    </p:spTree>
    <p:extLst>
      <p:ext uri="{BB962C8B-B14F-4D97-AF65-F5344CB8AC3E}">
        <p14:creationId xmlns:p14="http://schemas.microsoft.com/office/powerpoint/2010/main" val="307670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Phase2</a:t>
            </a:r>
            <a:endParaRPr kumimoji="1" lang="ja-JP" altLang="en-US" sz="3600" dirty="0">
              <a:latin typeface="Segoe UI" panose="020B0502040204020203" pitchFamily="34" charset="0"/>
              <a:cs typeface="Segoe UI" panose="020B0502040204020203" pitchFamily="34" charset="0"/>
            </a:endParaRPr>
          </a:p>
        </p:txBody>
      </p:sp>
      <p:sp>
        <p:nvSpPr>
          <p:cNvPr id="6" name="正方形/長方形 5"/>
          <p:cNvSpPr/>
          <p:nvPr/>
        </p:nvSpPr>
        <p:spPr>
          <a:xfrm>
            <a:off x="363145" y="819512"/>
            <a:ext cx="4339650" cy="369332"/>
          </a:xfrm>
          <a:prstGeom prst="rect">
            <a:avLst/>
          </a:prstGeom>
        </p:spPr>
        <p:txBody>
          <a:bodyPr wrap="none">
            <a:spAutoFit/>
          </a:bodyPr>
          <a:lstStyle/>
          <a:p>
            <a:r>
              <a:rPr lang="ja-JP" altLang="en-US" b="1" dirty="0">
                <a:solidFill>
                  <a:schemeClr val="bg2">
                    <a:lumMod val="25000"/>
                  </a:schemeClr>
                </a:solidFill>
              </a:rPr>
              <a:t>フィッティングがうまく出来たら・・・</a:t>
            </a:r>
            <a:endParaRPr lang="en-US" altLang="ja-JP" b="1" dirty="0">
              <a:solidFill>
                <a:schemeClr val="bg2">
                  <a:lumMod val="25000"/>
                </a:schemeClr>
              </a:solidFill>
            </a:endParaRPr>
          </a:p>
        </p:txBody>
      </p:sp>
      <p:sp>
        <p:nvSpPr>
          <p:cNvPr id="7" name="正方形/長方形 6"/>
          <p:cNvSpPr/>
          <p:nvPr/>
        </p:nvSpPr>
        <p:spPr>
          <a:xfrm>
            <a:off x="329582" y="1244606"/>
            <a:ext cx="5346015" cy="369332"/>
          </a:xfrm>
          <a:prstGeom prst="rect">
            <a:avLst/>
          </a:prstGeom>
        </p:spPr>
        <p:txBody>
          <a:bodyPr wrap="none">
            <a:spAutoFit/>
          </a:bodyPr>
          <a:lstStyle/>
          <a:p>
            <a:r>
              <a:rPr lang="ja-JP" altLang="en-US" b="1" dirty="0">
                <a:solidFill>
                  <a:schemeClr val="bg2">
                    <a:lumMod val="25000"/>
                  </a:schemeClr>
                </a:solidFill>
              </a:rPr>
              <a:t>⑤</a:t>
            </a:r>
            <a:r>
              <a:rPr lang="en-US" altLang="ja-JP" b="1" dirty="0">
                <a:solidFill>
                  <a:schemeClr val="bg2">
                    <a:lumMod val="25000"/>
                  </a:schemeClr>
                </a:solidFill>
              </a:rPr>
              <a:t> </a:t>
            </a:r>
            <a:r>
              <a:rPr lang="en-US" altLang="ja-JP" b="1" dirty="0" err="1">
                <a:solidFill>
                  <a:schemeClr val="bg2">
                    <a:lumMod val="25000"/>
                  </a:schemeClr>
                </a:solidFill>
              </a:rPr>
              <a:t>reaction_list</a:t>
            </a:r>
            <a:r>
              <a:rPr lang="ja-JP" altLang="en-US" b="1" dirty="0">
                <a:solidFill>
                  <a:schemeClr val="bg2">
                    <a:lumMod val="25000"/>
                  </a:schemeClr>
                </a:solidFill>
              </a:rPr>
              <a:t>に追加する反応の閾値の条件を設定</a:t>
            </a:r>
            <a:endParaRPr lang="en-US" altLang="ja-JP" b="1" dirty="0">
              <a:solidFill>
                <a:schemeClr val="bg2">
                  <a:lumMod val="25000"/>
                </a:schemeClr>
              </a:solidFill>
            </a:endParaRPr>
          </a:p>
        </p:txBody>
      </p:sp>
      <p:sp>
        <p:nvSpPr>
          <p:cNvPr id="8" name="正方形/長方形 7"/>
          <p:cNvSpPr/>
          <p:nvPr/>
        </p:nvSpPr>
        <p:spPr>
          <a:xfrm>
            <a:off x="553645" y="2395816"/>
            <a:ext cx="1903278" cy="369332"/>
          </a:xfrm>
          <a:prstGeom prst="rect">
            <a:avLst/>
          </a:prstGeom>
        </p:spPr>
        <p:txBody>
          <a:bodyPr wrap="none">
            <a:spAutoFit/>
          </a:bodyPr>
          <a:lstStyle/>
          <a:p>
            <a:r>
              <a:rPr lang="en-US" altLang="ja-JP" dirty="0" err="1">
                <a:solidFill>
                  <a:schemeClr val="bg2">
                    <a:lumMod val="25000"/>
                  </a:schemeClr>
                </a:solidFill>
                <a:latin typeface="Segoe UI" panose="020B0502040204020203" pitchFamily="34" charset="0"/>
                <a:cs typeface="Segoe UI" panose="020B0502040204020203" pitchFamily="34" charset="0"/>
              </a:rPr>
              <a:t>Threshold_MIN</a:t>
            </a:r>
            <a:r>
              <a:rPr lang="en-US" altLang="ja-JP" dirty="0">
                <a:solidFill>
                  <a:schemeClr val="bg2">
                    <a:lumMod val="25000"/>
                  </a:schemeClr>
                </a:solidFill>
                <a:latin typeface="Segoe UI" panose="020B0502040204020203" pitchFamily="34" charset="0"/>
                <a:cs typeface="Segoe UI" panose="020B0502040204020203" pitchFamily="34" charset="0"/>
              </a:rPr>
              <a:t>  |</a:t>
            </a:r>
          </a:p>
        </p:txBody>
      </p:sp>
      <p:sp>
        <p:nvSpPr>
          <p:cNvPr id="9" name="正方形/長方形 8"/>
          <p:cNvSpPr/>
          <p:nvPr/>
        </p:nvSpPr>
        <p:spPr>
          <a:xfrm>
            <a:off x="553645" y="2796879"/>
            <a:ext cx="1892056" cy="369332"/>
          </a:xfrm>
          <a:prstGeom prst="rect">
            <a:avLst/>
          </a:prstGeom>
        </p:spPr>
        <p:txBody>
          <a:bodyPr wrap="none">
            <a:spAutoFit/>
          </a:bodyPr>
          <a:lstStyle/>
          <a:p>
            <a:r>
              <a:rPr lang="en-US" altLang="ja-JP" dirty="0" err="1">
                <a:solidFill>
                  <a:schemeClr val="bg2">
                    <a:lumMod val="25000"/>
                  </a:schemeClr>
                </a:solidFill>
                <a:latin typeface="Segoe UI" panose="020B0502040204020203" pitchFamily="34" charset="0"/>
                <a:cs typeface="Segoe UI" panose="020B0502040204020203" pitchFamily="34" charset="0"/>
              </a:rPr>
              <a:t>Threshold_MAX</a:t>
            </a:r>
            <a:r>
              <a:rPr lang="en-US" altLang="ja-JP" dirty="0">
                <a:solidFill>
                  <a:schemeClr val="bg2">
                    <a:lumMod val="25000"/>
                  </a:schemeClr>
                </a:solidFill>
                <a:latin typeface="Segoe UI" panose="020B0502040204020203" pitchFamily="34" charset="0"/>
                <a:cs typeface="Segoe UI" panose="020B0502040204020203" pitchFamily="34" charset="0"/>
              </a:rPr>
              <a:t> |</a:t>
            </a:r>
          </a:p>
        </p:txBody>
      </p:sp>
      <p:sp>
        <p:nvSpPr>
          <p:cNvPr id="10" name="正方形/長方形 9"/>
          <p:cNvSpPr/>
          <p:nvPr/>
        </p:nvSpPr>
        <p:spPr>
          <a:xfrm>
            <a:off x="2456923" y="2408789"/>
            <a:ext cx="2066591" cy="369332"/>
          </a:xfrm>
          <a:prstGeom prst="rect">
            <a:avLst/>
          </a:prstGeom>
        </p:spPr>
        <p:txBody>
          <a:bodyPr wrap="none">
            <a:spAutoFit/>
          </a:bodyPr>
          <a:lstStyle/>
          <a:p>
            <a:r>
              <a:rPr lang="ja-JP" altLang="en-US" dirty="0">
                <a:solidFill>
                  <a:schemeClr val="bg2">
                    <a:lumMod val="25000"/>
                  </a:schemeClr>
                </a:solidFill>
              </a:rPr>
              <a:t>閾値の下限値 </a:t>
            </a:r>
            <a:r>
              <a:rPr lang="en-US" altLang="ja-JP" dirty="0">
                <a:solidFill>
                  <a:schemeClr val="bg2">
                    <a:lumMod val="25000"/>
                  </a:schemeClr>
                </a:solidFill>
              </a:rPr>
              <a:t>MeV</a:t>
            </a:r>
          </a:p>
        </p:txBody>
      </p:sp>
      <p:sp>
        <p:nvSpPr>
          <p:cNvPr id="11" name="正方形/長方形 10"/>
          <p:cNvSpPr/>
          <p:nvPr/>
        </p:nvSpPr>
        <p:spPr>
          <a:xfrm>
            <a:off x="2445701" y="2796879"/>
            <a:ext cx="2066591" cy="369332"/>
          </a:xfrm>
          <a:prstGeom prst="rect">
            <a:avLst/>
          </a:prstGeom>
        </p:spPr>
        <p:txBody>
          <a:bodyPr wrap="none">
            <a:spAutoFit/>
          </a:bodyPr>
          <a:lstStyle/>
          <a:p>
            <a:r>
              <a:rPr lang="ja-JP" altLang="en-US" dirty="0">
                <a:solidFill>
                  <a:schemeClr val="bg2">
                    <a:lumMod val="25000"/>
                  </a:schemeClr>
                </a:solidFill>
              </a:rPr>
              <a:t>閾値の上限値 </a:t>
            </a:r>
            <a:r>
              <a:rPr lang="en-US" altLang="ja-JP" dirty="0">
                <a:solidFill>
                  <a:schemeClr val="bg2">
                    <a:lumMod val="25000"/>
                  </a:schemeClr>
                </a:solidFill>
              </a:rPr>
              <a:t>MeV</a:t>
            </a:r>
          </a:p>
        </p:txBody>
      </p:sp>
      <p:pic>
        <p:nvPicPr>
          <p:cNvPr id="12" name="図 11"/>
          <p:cNvPicPr>
            <a:picLocks noChangeAspect="1"/>
          </p:cNvPicPr>
          <p:nvPr/>
        </p:nvPicPr>
        <p:blipFill>
          <a:blip r:embed="rId2"/>
          <a:stretch>
            <a:fillRect/>
          </a:stretch>
        </p:blipFill>
        <p:spPr>
          <a:xfrm>
            <a:off x="4917827" y="2312695"/>
            <a:ext cx="4046930" cy="3165744"/>
          </a:xfrm>
          <a:prstGeom prst="rect">
            <a:avLst/>
          </a:prstGeom>
        </p:spPr>
      </p:pic>
      <p:sp>
        <p:nvSpPr>
          <p:cNvPr id="13" name="正方形/長方形 12"/>
          <p:cNvSpPr/>
          <p:nvPr/>
        </p:nvSpPr>
        <p:spPr>
          <a:xfrm>
            <a:off x="5135706" y="3313996"/>
            <a:ext cx="1015711" cy="20781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7" name="正方形/長方形 16"/>
          <p:cNvSpPr/>
          <p:nvPr/>
        </p:nvSpPr>
        <p:spPr>
          <a:xfrm>
            <a:off x="363145" y="4190711"/>
            <a:ext cx="4137518" cy="646331"/>
          </a:xfrm>
          <a:prstGeom prst="rect">
            <a:avLst/>
          </a:prstGeom>
        </p:spPr>
        <p:txBody>
          <a:bodyPr wrap="squar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0 – 20 MeV</a:t>
            </a:r>
            <a:r>
              <a:rPr lang="ja-JP" altLang="en-US" dirty="0">
                <a:solidFill>
                  <a:schemeClr val="bg2">
                    <a:lumMod val="25000"/>
                  </a:schemeClr>
                </a:solidFill>
                <a:latin typeface="Segoe UI" panose="020B0502040204020203" pitchFamily="34" charset="0"/>
                <a:cs typeface="Segoe UI" panose="020B0502040204020203" pitchFamily="34" charset="0"/>
              </a:rPr>
              <a:t>にするとすべての反応を</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追加することができる</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18" name="正方形/長方形 17"/>
          <p:cNvSpPr/>
          <p:nvPr/>
        </p:nvSpPr>
        <p:spPr>
          <a:xfrm>
            <a:off x="363145" y="3765617"/>
            <a:ext cx="843501" cy="369332"/>
          </a:xfrm>
          <a:prstGeom prst="rect">
            <a:avLst/>
          </a:prstGeom>
          <a:solidFill>
            <a:schemeClr val="accent6"/>
          </a:solidFill>
        </p:spPr>
        <p:txBody>
          <a:bodyPr wrap="non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POINT</a:t>
            </a:r>
          </a:p>
        </p:txBody>
      </p:sp>
      <p:sp>
        <p:nvSpPr>
          <p:cNvPr id="19" name="正方形/長方形 18"/>
          <p:cNvSpPr/>
          <p:nvPr/>
        </p:nvSpPr>
        <p:spPr>
          <a:xfrm>
            <a:off x="363145" y="5024755"/>
            <a:ext cx="4137518" cy="646331"/>
          </a:xfrm>
          <a:prstGeom prst="rect">
            <a:avLst/>
          </a:prstGeom>
        </p:spPr>
        <p:txBody>
          <a:bodyPr wrap="squar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OKTAVIAN</a:t>
            </a:r>
            <a:r>
              <a:rPr lang="ja-JP" altLang="en-US" dirty="0">
                <a:solidFill>
                  <a:schemeClr val="bg2">
                    <a:lumMod val="25000"/>
                  </a:schemeClr>
                </a:solidFill>
                <a:latin typeface="Segoe UI" panose="020B0502040204020203" pitchFamily="34" charset="0"/>
                <a:cs typeface="Segoe UI" panose="020B0502040204020203" pitchFamily="34" charset="0"/>
              </a:rPr>
              <a:t>では</a:t>
            </a:r>
            <a:r>
              <a:rPr lang="en-US" altLang="ja-JP" dirty="0">
                <a:solidFill>
                  <a:schemeClr val="bg2">
                    <a:lumMod val="25000"/>
                  </a:schemeClr>
                </a:solidFill>
                <a:latin typeface="Segoe UI" panose="020B0502040204020203" pitchFamily="34" charset="0"/>
                <a:cs typeface="Segoe UI" panose="020B0502040204020203" pitchFamily="34" charset="0"/>
              </a:rPr>
              <a:t>15 MeV</a:t>
            </a:r>
            <a:r>
              <a:rPr lang="ja-JP" altLang="en-US" dirty="0">
                <a:solidFill>
                  <a:schemeClr val="bg2">
                    <a:lumMod val="25000"/>
                  </a:schemeClr>
                </a:solidFill>
                <a:latin typeface="Segoe UI" panose="020B0502040204020203" pitchFamily="34" charset="0"/>
                <a:cs typeface="Segoe UI" panose="020B0502040204020203" pitchFamily="34" charset="0"/>
              </a:rPr>
              <a:t>以上は出ないので</a:t>
            </a:r>
            <a:r>
              <a:rPr lang="en-US" altLang="ja-JP" dirty="0">
                <a:solidFill>
                  <a:schemeClr val="bg2">
                    <a:lumMod val="25000"/>
                  </a:schemeClr>
                </a:solidFill>
                <a:latin typeface="Segoe UI" panose="020B0502040204020203" pitchFamily="34" charset="0"/>
                <a:cs typeface="Segoe UI" panose="020B0502040204020203" pitchFamily="34" charset="0"/>
              </a:rPr>
              <a:t>20 MeV</a:t>
            </a:r>
            <a:r>
              <a:rPr lang="ja-JP" altLang="en-US" dirty="0">
                <a:solidFill>
                  <a:schemeClr val="bg2">
                    <a:lumMod val="25000"/>
                  </a:schemeClr>
                </a:solidFill>
                <a:latin typeface="Segoe UI" panose="020B0502040204020203" pitchFamily="34" charset="0"/>
                <a:cs typeface="Segoe UI" panose="020B0502040204020203" pitchFamily="34" charset="0"/>
              </a:rPr>
              <a:t>にする必要はあまりない</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14" name="正方形/長方形 13"/>
          <p:cNvSpPr/>
          <p:nvPr/>
        </p:nvSpPr>
        <p:spPr>
          <a:xfrm>
            <a:off x="621643" y="1563764"/>
            <a:ext cx="7781297" cy="646331"/>
          </a:xfrm>
          <a:prstGeom prst="rect">
            <a:avLst/>
          </a:prstGeom>
        </p:spPr>
        <p:txBody>
          <a:bodyPr wrap="none">
            <a:spAutoFit/>
          </a:bodyPr>
          <a:lstStyle/>
          <a:p>
            <a:r>
              <a:rPr lang="ja-JP" altLang="en-US" b="1" dirty="0">
                <a:solidFill>
                  <a:schemeClr val="bg2">
                    <a:lumMod val="25000"/>
                  </a:schemeClr>
                </a:solidFill>
              </a:rPr>
              <a:t>この</a:t>
            </a:r>
            <a:r>
              <a:rPr lang="en-US" altLang="ja-JP" b="1" dirty="0">
                <a:solidFill>
                  <a:schemeClr val="bg2">
                    <a:lumMod val="25000"/>
                  </a:schemeClr>
                </a:solidFill>
              </a:rPr>
              <a:t>Phase</a:t>
            </a:r>
            <a:r>
              <a:rPr lang="ja-JP" altLang="en-US" b="1" dirty="0">
                <a:solidFill>
                  <a:schemeClr val="bg2">
                    <a:lumMod val="25000"/>
                  </a:schemeClr>
                </a:solidFill>
              </a:rPr>
              <a:t>は</a:t>
            </a:r>
            <a:r>
              <a:rPr lang="en-US" altLang="ja-JP" b="1" dirty="0">
                <a:solidFill>
                  <a:schemeClr val="bg2">
                    <a:lumMod val="25000"/>
                  </a:schemeClr>
                </a:solidFill>
              </a:rPr>
              <a:t>JENDL</a:t>
            </a:r>
            <a:r>
              <a:rPr lang="ja-JP" altLang="en-US" b="1" dirty="0">
                <a:solidFill>
                  <a:schemeClr val="bg2">
                    <a:lumMod val="25000"/>
                  </a:schemeClr>
                </a:solidFill>
              </a:rPr>
              <a:t>のデータと</a:t>
            </a:r>
            <a:r>
              <a:rPr lang="en-US" altLang="ja-JP" b="1" dirty="0">
                <a:solidFill>
                  <a:schemeClr val="bg2">
                    <a:lumMod val="25000"/>
                  </a:schemeClr>
                </a:solidFill>
              </a:rPr>
              <a:t>NIST</a:t>
            </a:r>
            <a:r>
              <a:rPr lang="ja-JP" altLang="en-US" b="1" dirty="0">
                <a:solidFill>
                  <a:schemeClr val="bg2">
                    <a:lumMod val="25000"/>
                  </a:schemeClr>
                </a:solidFill>
              </a:rPr>
              <a:t>のデータを合わせて、</a:t>
            </a:r>
            <a:endParaRPr lang="en-US" altLang="ja-JP" b="1" dirty="0">
              <a:solidFill>
                <a:schemeClr val="bg2">
                  <a:lumMod val="25000"/>
                </a:schemeClr>
              </a:solidFill>
            </a:endParaRPr>
          </a:p>
          <a:p>
            <a:r>
              <a:rPr lang="en-US" altLang="ja-JP" b="1" dirty="0">
                <a:solidFill>
                  <a:schemeClr val="bg2">
                    <a:lumMod val="25000"/>
                  </a:schemeClr>
                </a:solidFill>
              </a:rPr>
              <a:t>“</a:t>
            </a:r>
            <a:r>
              <a:rPr lang="ja-JP" altLang="en-US" b="1" dirty="0">
                <a:solidFill>
                  <a:schemeClr val="bg2">
                    <a:lumMod val="25000"/>
                  </a:schemeClr>
                </a:solidFill>
              </a:rPr>
              <a:t>設定した閾値の条件に適した反応をする</a:t>
            </a:r>
            <a:r>
              <a:rPr lang="en-US" altLang="ja-JP" b="1" dirty="0">
                <a:solidFill>
                  <a:schemeClr val="bg2">
                    <a:lumMod val="25000"/>
                  </a:schemeClr>
                </a:solidFill>
              </a:rPr>
              <a:t>”</a:t>
            </a:r>
            <a:r>
              <a:rPr lang="ja-JP" altLang="en-US" b="1" dirty="0">
                <a:solidFill>
                  <a:schemeClr val="bg2">
                    <a:lumMod val="25000"/>
                  </a:schemeClr>
                </a:solidFill>
              </a:rPr>
              <a:t>核種を列挙することができる。</a:t>
            </a:r>
            <a:endParaRPr lang="en-US" altLang="ja-JP" b="1" dirty="0">
              <a:solidFill>
                <a:schemeClr val="bg2">
                  <a:lumMod val="25000"/>
                </a:schemeClr>
              </a:solidFill>
            </a:endParaRPr>
          </a:p>
        </p:txBody>
      </p:sp>
    </p:spTree>
    <p:extLst>
      <p:ext uri="{BB962C8B-B14F-4D97-AF65-F5344CB8AC3E}">
        <p14:creationId xmlns:p14="http://schemas.microsoft.com/office/powerpoint/2010/main" val="101382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Phase2</a:t>
            </a:r>
            <a:endParaRPr kumimoji="1" lang="ja-JP" altLang="en-US" sz="3600" dirty="0">
              <a:latin typeface="Segoe UI" panose="020B0502040204020203" pitchFamily="34" charset="0"/>
              <a:cs typeface="Segoe UI" panose="020B0502040204020203" pitchFamily="34" charset="0"/>
            </a:endParaRPr>
          </a:p>
        </p:txBody>
      </p:sp>
      <p:sp>
        <p:nvSpPr>
          <p:cNvPr id="14" name="正方形/長方形 13"/>
          <p:cNvSpPr/>
          <p:nvPr/>
        </p:nvSpPr>
        <p:spPr>
          <a:xfrm>
            <a:off x="371458" y="1028012"/>
            <a:ext cx="4114844"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⑥</a:t>
            </a:r>
            <a:r>
              <a:rPr lang="en-US" altLang="ja-JP" b="1" dirty="0">
                <a:solidFill>
                  <a:schemeClr val="bg2">
                    <a:lumMod val="25000"/>
                  </a:schemeClr>
                </a:solidFill>
                <a:latin typeface="Segoe UI" panose="020B0502040204020203" pitchFamily="34" charset="0"/>
                <a:cs typeface="Segoe UI" panose="020B0502040204020203" pitchFamily="34" charset="0"/>
              </a:rPr>
              <a:t>Phase2</a:t>
            </a:r>
            <a:r>
              <a:rPr lang="ja-JP" altLang="en-US" b="1" dirty="0">
                <a:solidFill>
                  <a:schemeClr val="bg2">
                    <a:lumMod val="25000"/>
                  </a:schemeClr>
                </a:solidFill>
                <a:latin typeface="Segoe UI" panose="020B0502040204020203" pitchFamily="34" charset="0"/>
                <a:cs typeface="Segoe UI" panose="020B0502040204020203" pitchFamily="34" charset="0"/>
              </a:rPr>
              <a:t>の実行　：</a:t>
            </a:r>
            <a:r>
              <a:rPr lang="ja-JP" altLang="en-US" dirty="0">
                <a:solidFill>
                  <a:schemeClr val="bg2">
                    <a:lumMod val="25000"/>
                  </a:schemeClr>
                </a:solidFill>
                <a:latin typeface="Segoe UI" panose="020B0502040204020203" pitchFamily="34" charset="0"/>
                <a:cs typeface="Segoe UI" panose="020B0502040204020203" pitchFamily="34" charset="0"/>
              </a:rPr>
              <a:t>execute.Phase_</a:t>
            </a:r>
            <a:r>
              <a:rPr lang="en-US" altLang="ja-JP" dirty="0">
                <a:solidFill>
                  <a:schemeClr val="bg2">
                    <a:lumMod val="25000"/>
                  </a:schemeClr>
                </a:solidFill>
                <a:latin typeface="Segoe UI" panose="020B0502040204020203" pitchFamily="34" charset="0"/>
                <a:cs typeface="Segoe UI" panose="020B0502040204020203" pitchFamily="34" charset="0"/>
              </a:rPr>
              <a:t>2</a:t>
            </a:r>
            <a:r>
              <a:rPr lang="ja-JP" altLang="en-US" dirty="0">
                <a:solidFill>
                  <a:schemeClr val="bg2">
                    <a:lumMod val="25000"/>
                  </a:schemeClr>
                </a:solidFill>
                <a:latin typeface="Segoe UI" panose="020B0502040204020203" pitchFamily="34" charset="0"/>
                <a:cs typeface="Segoe UI" panose="020B0502040204020203" pitchFamily="34" charset="0"/>
              </a:rPr>
              <a:t>()</a:t>
            </a:r>
          </a:p>
        </p:txBody>
      </p:sp>
      <p:sp>
        <p:nvSpPr>
          <p:cNvPr id="17" name="テキスト ボックス 16"/>
          <p:cNvSpPr txBox="1"/>
          <p:nvPr/>
        </p:nvSpPr>
        <p:spPr>
          <a:xfrm>
            <a:off x="561958" y="1472395"/>
            <a:ext cx="5825634" cy="400110"/>
          </a:xfrm>
          <a:prstGeom prst="rect">
            <a:avLst/>
          </a:prstGeom>
          <a:noFill/>
        </p:spPr>
        <p:txBody>
          <a:bodyPr wrap="none" rtlCol="0">
            <a:spAutoFit/>
          </a:bodyPr>
          <a:lstStyle/>
          <a:p>
            <a:r>
              <a:rPr kumimoji="1" lang="en-US" altLang="ja-JP" sz="2000" dirty="0" err="1">
                <a:solidFill>
                  <a:schemeClr val="bg2">
                    <a:lumMod val="25000"/>
                  </a:schemeClr>
                </a:solidFill>
              </a:rPr>
              <a:t>Output_file</a:t>
            </a:r>
            <a:r>
              <a:rPr kumimoji="1" lang="en-US" altLang="ja-JP" sz="2000" dirty="0">
                <a:solidFill>
                  <a:schemeClr val="bg2">
                    <a:lumMod val="25000"/>
                  </a:schemeClr>
                </a:solidFill>
              </a:rPr>
              <a:t>/Phase2</a:t>
            </a:r>
            <a:r>
              <a:rPr kumimoji="1" lang="ja-JP" altLang="en-US" sz="2000" dirty="0">
                <a:solidFill>
                  <a:schemeClr val="bg2">
                    <a:lumMod val="25000"/>
                  </a:schemeClr>
                </a:solidFill>
              </a:rPr>
              <a:t>に以下のファイルが出力される</a:t>
            </a:r>
          </a:p>
        </p:txBody>
      </p:sp>
      <p:sp>
        <p:nvSpPr>
          <p:cNvPr id="2" name="正方形/長方形 1"/>
          <p:cNvSpPr/>
          <p:nvPr/>
        </p:nvSpPr>
        <p:spPr>
          <a:xfrm>
            <a:off x="1037186" y="1956904"/>
            <a:ext cx="2360005" cy="369332"/>
          </a:xfrm>
          <a:prstGeom prst="rect">
            <a:avLst/>
          </a:prstGeom>
        </p:spPr>
        <p:txBody>
          <a:bodyPr wrap="none">
            <a:spAutoFit/>
          </a:bodyPr>
          <a:lstStyle/>
          <a:p>
            <a:r>
              <a:rPr lang="ja-JP" altLang="en-US" dirty="0">
                <a:solidFill>
                  <a:schemeClr val="bg2">
                    <a:lumMod val="25000"/>
                  </a:schemeClr>
                </a:solidFill>
              </a:rPr>
              <a:t>cross_section_Nb_x.txt</a:t>
            </a:r>
          </a:p>
        </p:txBody>
      </p:sp>
      <p:sp>
        <p:nvSpPr>
          <p:cNvPr id="3" name="正方形/長方形 2"/>
          <p:cNvSpPr/>
          <p:nvPr/>
        </p:nvSpPr>
        <p:spPr>
          <a:xfrm>
            <a:off x="3633140" y="1947556"/>
            <a:ext cx="2349618" cy="369332"/>
          </a:xfrm>
          <a:prstGeom prst="rect">
            <a:avLst/>
          </a:prstGeom>
        </p:spPr>
        <p:txBody>
          <a:bodyPr wrap="none">
            <a:spAutoFit/>
          </a:bodyPr>
          <a:lstStyle/>
          <a:p>
            <a:r>
              <a:rPr lang="ja-JP" altLang="en-US" dirty="0">
                <a:solidFill>
                  <a:schemeClr val="bg2">
                    <a:lumMod val="25000"/>
                  </a:schemeClr>
                </a:solidFill>
              </a:rPr>
              <a:t>cross_section_Nb_y.txt</a:t>
            </a:r>
          </a:p>
        </p:txBody>
      </p:sp>
      <p:sp>
        <p:nvSpPr>
          <p:cNvPr id="4" name="正方形/長方形 3"/>
          <p:cNvSpPr/>
          <p:nvPr/>
        </p:nvSpPr>
        <p:spPr>
          <a:xfrm>
            <a:off x="1041995" y="2424163"/>
            <a:ext cx="3316998" cy="369332"/>
          </a:xfrm>
          <a:prstGeom prst="rect">
            <a:avLst/>
          </a:prstGeom>
        </p:spPr>
        <p:txBody>
          <a:bodyPr wrap="none">
            <a:spAutoFit/>
          </a:bodyPr>
          <a:lstStyle/>
          <a:p>
            <a:r>
              <a:rPr lang="ja-JP" altLang="en-US" dirty="0">
                <a:solidFill>
                  <a:schemeClr val="bg2">
                    <a:lumMod val="25000"/>
                  </a:schemeClr>
                </a:solidFill>
              </a:rPr>
              <a:t>cross_section_x0_20000000.0.txt</a:t>
            </a:r>
          </a:p>
        </p:txBody>
      </p:sp>
      <p:sp>
        <p:nvSpPr>
          <p:cNvPr id="18" name="正方形/長方形 17"/>
          <p:cNvSpPr/>
          <p:nvPr/>
        </p:nvSpPr>
        <p:spPr>
          <a:xfrm>
            <a:off x="4628284" y="2424163"/>
            <a:ext cx="3321807" cy="369332"/>
          </a:xfrm>
          <a:prstGeom prst="rect">
            <a:avLst/>
          </a:prstGeom>
        </p:spPr>
        <p:txBody>
          <a:bodyPr wrap="none">
            <a:spAutoFit/>
          </a:bodyPr>
          <a:lstStyle/>
          <a:p>
            <a:r>
              <a:rPr lang="ja-JP" altLang="en-US" dirty="0">
                <a:solidFill>
                  <a:schemeClr val="bg2">
                    <a:lumMod val="25000"/>
                  </a:schemeClr>
                </a:solidFill>
              </a:rPr>
              <a:t>cross_section_y0_20000000.0.txt</a:t>
            </a:r>
          </a:p>
        </p:txBody>
      </p:sp>
      <p:sp>
        <p:nvSpPr>
          <p:cNvPr id="19" name="正方形/長方形 18"/>
          <p:cNvSpPr/>
          <p:nvPr/>
        </p:nvSpPr>
        <p:spPr>
          <a:xfrm>
            <a:off x="1037186" y="2975821"/>
            <a:ext cx="3109954" cy="369332"/>
          </a:xfrm>
          <a:prstGeom prst="rect">
            <a:avLst/>
          </a:prstGeom>
        </p:spPr>
        <p:txBody>
          <a:bodyPr wrap="none">
            <a:spAutoFit/>
          </a:bodyPr>
          <a:lstStyle/>
          <a:p>
            <a:r>
              <a:rPr lang="ja-JP" altLang="en-US" dirty="0">
                <a:solidFill>
                  <a:schemeClr val="bg2">
                    <a:lumMod val="25000"/>
                  </a:schemeClr>
                </a:solidFill>
              </a:rPr>
              <a:t>reaction_list_0_20000000.0.txt</a:t>
            </a:r>
          </a:p>
        </p:txBody>
      </p:sp>
      <p:sp>
        <p:nvSpPr>
          <p:cNvPr id="22" name="正方形/長方形 21"/>
          <p:cNvSpPr/>
          <p:nvPr/>
        </p:nvSpPr>
        <p:spPr>
          <a:xfrm>
            <a:off x="418651" y="4159207"/>
            <a:ext cx="7880684" cy="1200329"/>
          </a:xfrm>
          <a:prstGeom prst="rect">
            <a:avLst/>
          </a:prstGeom>
        </p:spPr>
        <p:txBody>
          <a:bodyPr wrap="none">
            <a:spAutoFit/>
          </a:bodyPr>
          <a:lstStyle/>
          <a:p>
            <a:r>
              <a:rPr lang="en-US" altLang="ja-JP" dirty="0" err="1">
                <a:solidFill>
                  <a:schemeClr val="bg2">
                    <a:lumMod val="25000"/>
                  </a:schemeClr>
                </a:solidFill>
                <a:latin typeface="Segoe UI" panose="020B0502040204020203" pitchFamily="34" charset="0"/>
                <a:cs typeface="Segoe UI" panose="020B0502040204020203" pitchFamily="34" charset="0"/>
              </a:rPr>
              <a:t>Nb</a:t>
            </a:r>
            <a:r>
              <a:rPr lang="ja-JP" altLang="en-US" dirty="0">
                <a:solidFill>
                  <a:schemeClr val="bg2">
                    <a:lumMod val="25000"/>
                  </a:schemeClr>
                </a:solidFill>
                <a:latin typeface="Segoe UI" panose="020B0502040204020203" pitchFamily="34" charset="0"/>
                <a:cs typeface="Segoe UI" panose="020B0502040204020203" pitchFamily="34" charset="0"/>
              </a:rPr>
              <a:t>以外のファイルは閾値の条件がファイル名に入るようになっています。</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既に閾値の条件が同じファイルがある場合は、</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en-US" altLang="ja-JP" dirty="0">
                <a:solidFill>
                  <a:schemeClr val="bg2">
                    <a:lumMod val="25000"/>
                  </a:schemeClr>
                </a:solidFill>
                <a:latin typeface="Segoe UI" panose="020B0502040204020203" pitchFamily="34" charset="0"/>
                <a:cs typeface="Segoe UI" panose="020B0502040204020203" pitchFamily="34" charset="0"/>
              </a:rPr>
              <a:t>Phase2</a:t>
            </a:r>
            <a:r>
              <a:rPr lang="ja-JP" altLang="en-US" dirty="0">
                <a:solidFill>
                  <a:schemeClr val="bg2">
                    <a:lumMod val="25000"/>
                  </a:schemeClr>
                </a:solidFill>
                <a:latin typeface="Segoe UI" panose="020B0502040204020203" pitchFamily="34" charset="0"/>
                <a:cs typeface="Segoe UI" panose="020B0502040204020203" pitchFamily="34" charset="0"/>
              </a:rPr>
              <a:t>で作成するファイルがすでにあります。</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とコンソールに表示されて、</a:t>
            </a:r>
            <a:r>
              <a:rPr lang="en-US" altLang="ja-JP" dirty="0">
                <a:solidFill>
                  <a:schemeClr val="bg2">
                    <a:lumMod val="25000"/>
                  </a:schemeClr>
                </a:solidFill>
                <a:latin typeface="Segoe UI" panose="020B0502040204020203" pitchFamily="34" charset="0"/>
                <a:cs typeface="Segoe UI" panose="020B0502040204020203" pitchFamily="34" charset="0"/>
              </a:rPr>
              <a:t>Phase2</a:t>
            </a:r>
            <a:r>
              <a:rPr lang="ja-JP" altLang="en-US" dirty="0">
                <a:solidFill>
                  <a:schemeClr val="bg2">
                    <a:lumMod val="25000"/>
                  </a:schemeClr>
                </a:solidFill>
                <a:latin typeface="Segoe UI" panose="020B0502040204020203" pitchFamily="34" charset="0"/>
                <a:cs typeface="Segoe UI" panose="020B0502040204020203" pitchFamily="34" charset="0"/>
              </a:rPr>
              <a:t>は動きません。</a:t>
            </a:r>
          </a:p>
        </p:txBody>
      </p:sp>
      <p:sp>
        <p:nvSpPr>
          <p:cNvPr id="23" name="正方形/長方形 22"/>
          <p:cNvSpPr/>
          <p:nvPr/>
        </p:nvSpPr>
        <p:spPr>
          <a:xfrm>
            <a:off x="371458" y="3810072"/>
            <a:ext cx="1338828"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注意！！！</a:t>
            </a:r>
          </a:p>
        </p:txBody>
      </p:sp>
    </p:spTree>
    <p:extLst>
      <p:ext uri="{BB962C8B-B14F-4D97-AF65-F5344CB8AC3E}">
        <p14:creationId xmlns:p14="http://schemas.microsoft.com/office/powerpoint/2010/main" val="268057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Phase2</a:t>
            </a:r>
            <a:endParaRPr kumimoji="1" lang="ja-JP" altLang="en-US" sz="3600" dirty="0">
              <a:latin typeface="Segoe UI" panose="020B0502040204020203" pitchFamily="34" charset="0"/>
              <a:cs typeface="Segoe UI" panose="020B0502040204020203" pitchFamily="34" charset="0"/>
            </a:endParaRPr>
          </a:p>
        </p:txBody>
      </p:sp>
      <p:sp>
        <p:nvSpPr>
          <p:cNvPr id="14" name="正方形/長方形 13"/>
          <p:cNvSpPr/>
          <p:nvPr/>
        </p:nvSpPr>
        <p:spPr>
          <a:xfrm>
            <a:off x="186048" y="651230"/>
            <a:ext cx="3877985"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それぞれのファイルについて詳しく</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grpSp>
        <p:nvGrpSpPr>
          <p:cNvPr id="7" name="グループ化 6"/>
          <p:cNvGrpSpPr/>
          <p:nvPr/>
        </p:nvGrpSpPr>
        <p:grpSpPr>
          <a:xfrm>
            <a:off x="138731" y="1026483"/>
            <a:ext cx="7627358" cy="1521443"/>
            <a:chOff x="107507" y="1079699"/>
            <a:chExt cx="7627358" cy="1521443"/>
          </a:xfrm>
        </p:grpSpPr>
        <p:sp>
          <p:nvSpPr>
            <p:cNvPr id="21" name="正方形/長方形 20"/>
            <p:cNvSpPr/>
            <p:nvPr/>
          </p:nvSpPr>
          <p:spPr>
            <a:xfrm>
              <a:off x="118407" y="1655460"/>
              <a:ext cx="7381095" cy="90969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13214" y="1111059"/>
              <a:ext cx="2395463" cy="6359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07507" y="1079699"/>
              <a:ext cx="2401170" cy="369332"/>
            </a:xfrm>
            <a:prstGeom prst="rect">
              <a:avLst/>
            </a:prstGeom>
            <a:ln>
              <a:noFill/>
            </a:ln>
          </p:spPr>
          <p:txBody>
            <a:bodyPr wrap="none">
              <a:spAutoFit/>
            </a:bodyPr>
            <a:lstStyle/>
            <a:p>
              <a:r>
                <a:rPr lang="ja-JP" altLang="en-US" b="1" dirty="0">
                  <a:solidFill>
                    <a:schemeClr val="bg2"/>
                  </a:solidFill>
                </a:rPr>
                <a:t>cross_section_Nb_x.txt</a:t>
              </a:r>
            </a:p>
          </p:txBody>
        </p:sp>
        <p:sp>
          <p:nvSpPr>
            <p:cNvPr id="3" name="正方形/長方形 2"/>
            <p:cNvSpPr/>
            <p:nvPr/>
          </p:nvSpPr>
          <p:spPr>
            <a:xfrm>
              <a:off x="118407" y="1378944"/>
              <a:ext cx="2390270" cy="369332"/>
            </a:xfrm>
            <a:prstGeom prst="rect">
              <a:avLst/>
            </a:prstGeom>
            <a:ln>
              <a:noFill/>
            </a:ln>
          </p:spPr>
          <p:txBody>
            <a:bodyPr wrap="none">
              <a:spAutoFit/>
            </a:bodyPr>
            <a:lstStyle/>
            <a:p>
              <a:r>
                <a:rPr lang="ja-JP" altLang="en-US" b="1" dirty="0">
                  <a:solidFill>
                    <a:schemeClr val="bg2"/>
                  </a:solidFill>
                </a:rPr>
                <a:t>cross_section_Nb_y.txt</a:t>
              </a:r>
            </a:p>
          </p:txBody>
        </p:sp>
        <p:sp>
          <p:nvSpPr>
            <p:cNvPr id="12" name="正方形/長方形 11"/>
            <p:cNvSpPr/>
            <p:nvPr/>
          </p:nvSpPr>
          <p:spPr>
            <a:xfrm>
              <a:off x="154824" y="1677812"/>
              <a:ext cx="7580041" cy="923330"/>
            </a:xfrm>
            <a:prstGeom prst="rect">
              <a:avLst/>
            </a:prstGeom>
          </p:spPr>
          <p:txBody>
            <a:bodyPr wrap="square">
              <a:spAutoFit/>
            </a:bodyPr>
            <a:lstStyle/>
            <a:p>
              <a:r>
                <a:rPr lang="en-US" altLang="ja-JP" dirty="0">
                  <a:solidFill>
                    <a:schemeClr val="bg2">
                      <a:lumMod val="25000"/>
                    </a:schemeClr>
                  </a:solidFill>
                </a:rPr>
                <a:t>JENDL/AD-2017</a:t>
              </a:r>
              <a:r>
                <a:rPr lang="ja-JP" altLang="en-US" dirty="0">
                  <a:solidFill>
                    <a:schemeClr val="bg2">
                      <a:lumMod val="25000"/>
                    </a:schemeClr>
                  </a:solidFill>
                </a:rPr>
                <a:t>（放射化断面積ファイル）中の</a:t>
              </a:r>
              <a:r>
                <a:rPr lang="en-US" altLang="ja-JP" baseline="30000" dirty="0">
                  <a:solidFill>
                    <a:schemeClr val="bg2">
                      <a:lumMod val="25000"/>
                    </a:schemeClr>
                  </a:solidFill>
                </a:rPr>
                <a:t>93</a:t>
              </a:r>
              <a:r>
                <a:rPr lang="en-US" altLang="ja-JP" dirty="0">
                  <a:solidFill>
                    <a:schemeClr val="bg2">
                      <a:lumMod val="25000"/>
                    </a:schemeClr>
                  </a:solidFill>
                </a:rPr>
                <a:t>Nb</a:t>
              </a:r>
              <a:r>
                <a:rPr lang="ja-JP" altLang="en-US" dirty="0">
                  <a:solidFill>
                    <a:schemeClr val="bg2">
                      <a:lumMod val="25000"/>
                    </a:schemeClr>
                  </a:solidFill>
                </a:rPr>
                <a:t>データの内、</a:t>
              </a:r>
              <a:br>
                <a:rPr lang="en-US" altLang="ja-JP" dirty="0">
                  <a:solidFill>
                    <a:schemeClr val="bg2">
                      <a:lumMod val="25000"/>
                    </a:schemeClr>
                  </a:solidFill>
                </a:rPr>
              </a:br>
              <a:r>
                <a:rPr lang="en-US" altLang="ja-JP" dirty="0">
                  <a:solidFill>
                    <a:schemeClr val="bg2">
                      <a:lumMod val="25000"/>
                    </a:schemeClr>
                  </a:solidFill>
                </a:rPr>
                <a:t>(n,2n)</a:t>
              </a:r>
              <a:r>
                <a:rPr lang="ja-JP" altLang="en-US" dirty="0">
                  <a:solidFill>
                    <a:schemeClr val="bg2">
                      <a:lumMod val="25000"/>
                    </a:schemeClr>
                  </a:solidFill>
                </a:rPr>
                <a:t>反応で励起準位</a:t>
              </a:r>
              <a:r>
                <a:rPr lang="en-US" altLang="ja-JP" dirty="0">
                  <a:solidFill>
                    <a:schemeClr val="bg2">
                      <a:lumMod val="25000"/>
                    </a:schemeClr>
                  </a:solidFill>
                </a:rPr>
                <a:t>(</a:t>
              </a:r>
              <a:r>
                <a:rPr lang="en-US" altLang="ja-JP" baseline="30000" dirty="0">
                  <a:solidFill>
                    <a:schemeClr val="bg2">
                      <a:lumMod val="25000"/>
                    </a:schemeClr>
                  </a:solidFill>
                </a:rPr>
                <a:t>92m</a:t>
              </a:r>
              <a:r>
                <a:rPr lang="en-US" altLang="ja-JP" dirty="0">
                  <a:solidFill>
                    <a:schemeClr val="bg2">
                      <a:lumMod val="25000"/>
                    </a:schemeClr>
                  </a:solidFill>
                </a:rPr>
                <a:t>Nb)</a:t>
              </a:r>
              <a:r>
                <a:rPr lang="ja-JP" altLang="en-US" dirty="0">
                  <a:solidFill>
                    <a:schemeClr val="bg2">
                      <a:lumMod val="25000"/>
                    </a:schemeClr>
                  </a:solidFill>
                </a:rPr>
                <a:t>になる放射化断面積をまとめたファイル。</a:t>
              </a:r>
              <a:endParaRPr lang="en-US" altLang="ja-JP" dirty="0">
                <a:solidFill>
                  <a:schemeClr val="bg2">
                    <a:lumMod val="25000"/>
                  </a:schemeClr>
                </a:solidFill>
              </a:endParaRPr>
            </a:p>
            <a:p>
              <a:r>
                <a:rPr lang="en-US" altLang="ja-JP" dirty="0">
                  <a:solidFill>
                    <a:schemeClr val="bg2">
                      <a:lumMod val="25000"/>
                    </a:schemeClr>
                  </a:solidFill>
                </a:rPr>
                <a:t>x.txt</a:t>
              </a:r>
              <a:r>
                <a:rPr lang="ja-JP" altLang="en-US" dirty="0">
                  <a:solidFill>
                    <a:schemeClr val="bg2">
                      <a:lumMod val="25000"/>
                    </a:schemeClr>
                  </a:solidFill>
                </a:rPr>
                <a:t>が中性子のエネルギー、</a:t>
              </a:r>
              <a:r>
                <a:rPr lang="en-US" altLang="ja-JP" dirty="0">
                  <a:solidFill>
                    <a:schemeClr val="bg2">
                      <a:lumMod val="25000"/>
                    </a:schemeClr>
                  </a:solidFill>
                </a:rPr>
                <a:t>y.txt</a:t>
              </a:r>
              <a:r>
                <a:rPr lang="ja-JP" altLang="en-US" dirty="0">
                  <a:solidFill>
                    <a:schemeClr val="bg2">
                      <a:lumMod val="25000"/>
                    </a:schemeClr>
                  </a:solidFill>
                </a:rPr>
                <a:t>が放射化断面積をそれぞれ表す。</a:t>
              </a:r>
            </a:p>
          </p:txBody>
        </p:sp>
      </p:grpSp>
      <p:grpSp>
        <p:nvGrpSpPr>
          <p:cNvPr id="8" name="グループ化 7"/>
          <p:cNvGrpSpPr/>
          <p:nvPr/>
        </p:nvGrpSpPr>
        <p:grpSpPr>
          <a:xfrm>
            <a:off x="90306" y="2736226"/>
            <a:ext cx="8396663" cy="2127040"/>
            <a:chOff x="113214" y="2654825"/>
            <a:chExt cx="8396663" cy="2127040"/>
          </a:xfrm>
        </p:grpSpPr>
        <p:sp>
          <p:nvSpPr>
            <p:cNvPr id="16" name="正方形/長方形 15"/>
            <p:cNvSpPr/>
            <p:nvPr/>
          </p:nvSpPr>
          <p:spPr>
            <a:xfrm>
              <a:off x="138731" y="2672415"/>
              <a:ext cx="5460791" cy="6359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13214" y="2654825"/>
              <a:ext cx="5400902" cy="369332"/>
            </a:xfrm>
            <a:prstGeom prst="rect">
              <a:avLst/>
            </a:prstGeom>
          </p:spPr>
          <p:txBody>
            <a:bodyPr wrap="none">
              <a:spAutoFit/>
            </a:bodyPr>
            <a:lstStyle/>
            <a:p>
              <a:r>
                <a:rPr lang="ja-JP" altLang="en-US" b="1" dirty="0">
                  <a:solidFill>
                    <a:schemeClr val="bg2"/>
                  </a:solidFill>
                </a:rPr>
                <a:t>cross_section_x“閾値の下限値”_“閾値の上限値”.txt</a:t>
              </a:r>
            </a:p>
          </p:txBody>
        </p:sp>
        <p:sp>
          <p:nvSpPr>
            <p:cNvPr id="18" name="正方形/長方形 17"/>
            <p:cNvSpPr/>
            <p:nvPr/>
          </p:nvSpPr>
          <p:spPr>
            <a:xfrm>
              <a:off x="113214" y="2975048"/>
              <a:ext cx="5387565" cy="369332"/>
            </a:xfrm>
            <a:prstGeom prst="rect">
              <a:avLst/>
            </a:prstGeom>
          </p:spPr>
          <p:txBody>
            <a:bodyPr wrap="none">
              <a:spAutoFit/>
            </a:bodyPr>
            <a:lstStyle/>
            <a:p>
              <a:r>
                <a:rPr lang="ja-JP" altLang="en-US" b="1" dirty="0">
                  <a:solidFill>
                    <a:schemeClr val="bg2"/>
                  </a:solidFill>
                </a:rPr>
                <a:t>cross_section_y “閾値の下限値”_“閾値の上限値”.txt</a:t>
              </a:r>
            </a:p>
          </p:txBody>
        </p:sp>
        <p:sp>
          <p:nvSpPr>
            <p:cNvPr id="13" name="正方形/長方形 12"/>
            <p:cNvSpPr/>
            <p:nvPr/>
          </p:nvSpPr>
          <p:spPr>
            <a:xfrm>
              <a:off x="154824" y="3304537"/>
              <a:ext cx="8355053" cy="1477328"/>
            </a:xfrm>
            <a:prstGeom prst="rect">
              <a:avLst/>
            </a:prstGeom>
            <a:ln>
              <a:solidFill>
                <a:schemeClr val="accent5"/>
              </a:solidFill>
            </a:ln>
          </p:spPr>
          <p:txBody>
            <a:bodyPr wrap="square">
              <a:spAutoFit/>
            </a:bodyPr>
            <a:lstStyle/>
            <a:p>
              <a:r>
                <a:rPr lang="en-US" altLang="ja-JP" dirty="0">
                  <a:solidFill>
                    <a:schemeClr val="bg2">
                      <a:lumMod val="25000"/>
                    </a:schemeClr>
                  </a:solidFill>
                </a:rPr>
                <a:t>JENDL/AD-2017</a:t>
              </a:r>
              <a:r>
                <a:rPr lang="ja-JP" altLang="en-US" dirty="0">
                  <a:solidFill>
                    <a:schemeClr val="bg2">
                      <a:lumMod val="25000"/>
                    </a:schemeClr>
                  </a:solidFill>
                </a:rPr>
                <a:t>（放射化断面積ファイル）の内、</a:t>
              </a:r>
              <a:br>
                <a:rPr lang="en-US" altLang="ja-JP" dirty="0">
                  <a:solidFill>
                    <a:schemeClr val="bg2">
                      <a:lumMod val="25000"/>
                    </a:schemeClr>
                  </a:solidFill>
                </a:rPr>
              </a:br>
              <a:r>
                <a:rPr lang="en-US" altLang="ja-JP" baseline="30000" dirty="0">
                  <a:solidFill>
                    <a:schemeClr val="bg2">
                      <a:lumMod val="25000"/>
                    </a:schemeClr>
                  </a:solidFill>
                </a:rPr>
                <a:t> </a:t>
              </a:r>
              <a:r>
                <a:rPr lang="ja-JP" altLang="en-US" dirty="0">
                  <a:solidFill>
                    <a:schemeClr val="bg2">
                      <a:lumMod val="25000"/>
                    </a:schemeClr>
                  </a:solidFill>
                </a:rPr>
                <a:t>自分で設定した条件を満たす閾値を持つ中性子が起こす反応の放射化断面積をまとめたファイル。</a:t>
              </a:r>
              <a:endParaRPr lang="en-US" altLang="ja-JP" dirty="0">
                <a:solidFill>
                  <a:schemeClr val="bg2">
                    <a:lumMod val="25000"/>
                  </a:schemeClr>
                </a:solidFill>
              </a:endParaRPr>
            </a:p>
            <a:p>
              <a:r>
                <a:rPr lang="en-US" altLang="ja-JP" dirty="0">
                  <a:solidFill>
                    <a:schemeClr val="bg2">
                      <a:lumMod val="25000"/>
                    </a:schemeClr>
                  </a:solidFill>
                </a:rPr>
                <a:t>x.txt</a:t>
              </a:r>
              <a:r>
                <a:rPr lang="ja-JP" altLang="en-US" dirty="0">
                  <a:solidFill>
                    <a:schemeClr val="bg2">
                      <a:lumMod val="25000"/>
                    </a:schemeClr>
                  </a:solidFill>
                </a:rPr>
                <a:t>が中性子のエネルギー、</a:t>
              </a:r>
              <a:r>
                <a:rPr lang="en-US" altLang="ja-JP" dirty="0">
                  <a:solidFill>
                    <a:schemeClr val="bg2">
                      <a:lumMod val="25000"/>
                    </a:schemeClr>
                  </a:solidFill>
                </a:rPr>
                <a:t>y.txt</a:t>
              </a:r>
              <a:r>
                <a:rPr lang="ja-JP" altLang="en-US" dirty="0">
                  <a:solidFill>
                    <a:schemeClr val="bg2">
                      <a:lumMod val="25000"/>
                    </a:schemeClr>
                  </a:solidFill>
                </a:rPr>
                <a:t>が放射化断面積をそれぞれ表し、行ごとに核種が異なる。</a:t>
              </a:r>
            </a:p>
          </p:txBody>
        </p:sp>
      </p:grpSp>
      <p:grpSp>
        <p:nvGrpSpPr>
          <p:cNvPr id="9" name="グループ化 8"/>
          <p:cNvGrpSpPr/>
          <p:nvPr/>
        </p:nvGrpSpPr>
        <p:grpSpPr>
          <a:xfrm>
            <a:off x="131916" y="5143646"/>
            <a:ext cx="8791213" cy="1268923"/>
            <a:chOff x="149631" y="4823139"/>
            <a:chExt cx="8791213" cy="1268923"/>
          </a:xfrm>
        </p:grpSpPr>
        <p:sp>
          <p:nvSpPr>
            <p:cNvPr id="20" name="正方形/長方形 19"/>
            <p:cNvSpPr/>
            <p:nvPr/>
          </p:nvSpPr>
          <p:spPr>
            <a:xfrm>
              <a:off x="154824" y="4823139"/>
              <a:ext cx="5258296" cy="341297"/>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54824" y="4859130"/>
              <a:ext cx="5180072" cy="369332"/>
            </a:xfrm>
            <a:prstGeom prst="rect">
              <a:avLst/>
            </a:prstGeom>
          </p:spPr>
          <p:txBody>
            <a:bodyPr wrap="none">
              <a:spAutoFit/>
            </a:bodyPr>
            <a:lstStyle/>
            <a:p>
              <a:r>
                <a:rPr lang="ja-JP" altLang="en-US" b="1" dirty="0">
                  <a:solidFill>
                    <a:schemeClr val="bg2"/>
                  </a:solidFill>
                </a:rPr>
                <a:t>reaction_list_ “閾値の下限値”_“閾値の上限値”.txt</a:t>
              </a:r>
            </a:p>
          </p:txBody>
        </p:sp>
        <p:sp>
          <p:nvSpPr>
            <p:cNvPr id="15" name="正方形/長方形 14"/>
            <p:cNvSpPr/>
            <p:nvPr/>
          </p:nvSpPr>
          <p:spPr>
            <a:xfrm>
              <a:off x="149631" y="5168732"/>
              <a:ext cx="8791213" cy="923330"/>
            </a:xfrm>
            <a:prstGeom prst="rect">
              <a:avLst/>
            </a:prstGeom>
            <a:ln>
              <a:solidFill>
                <a:schemeClr val="accent5"/>
              </a:solidFill>
            </a:ln>
          </p:spPr>
          <p:txBody>
            <a:bodyPr wrap="square">
              <a:spAutoFit/>
            </a:bodyPr>
            <a:lstStyle/>
            <a:p>
              <a:r>
                <a:rPr lang="ja-JP" altLang="en-US" dirty="0"/>
                <a:t>１つの核種のすべての反応をまとめたテキストファイル</a:t>
              </a:r>
              <a:endParaRPr lang="en-US" altLang="ja-JP" dirty="0"/>
            </a:p>
            <a:p>
              <a:r>
                <a:rPr lang="en-US" altLang="ja-JP" dirty="0"/>
                <a:t>[</a:t>
              </a:r>
              <a:r>
                <a:rPr lang="ja-JP" altLang="en-US" dirty="0"/>
                <a:t>核種、反応、順位、閾値、娘核の原子番号、娘核の質量数、娘核の核種、存在比、平均質量</a:t>
              </a:r>
              <a:r>
                <a:rPr lang="en-US" altLang="ja-JP" dirty="0"/>
                <a:t>]</a:t>
              </a:r>
              <a:r>
                <a:rPr lang="ja-JP" altLang="en-US" dirty="0"/>
                <a:t>の順</a:t>
              </a:r>
            </a:p>
          </p:txBody>
        </p:sp>
      </p:grpSp>
    </p:spTree>
    <p:extLst>
      <p:ext uri="{BB962C8B-B14F-4D97-AF65-F5344CB8AC3E}">
        <p14:creationId xmlns:p14="http://schemas.microsoft.com/office/powerpoint/2010/main" val="353156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Phase3</a:t>
            </a:r>
            <a:endParaRPr kumimoji="1" lang="ja-JP" altLang="en-US" sz="3600" dirty="0">
              <a:latin typeface="Segoe UI" panose="020B0502040204020203" pitchFamily="34" charset="0"/>
              <a:cs typeface="Segoe UI" panose="020B0502040204020203" pitchFamily="34" charset="0"/>
            </a:endParaRPr>
          </a:p>
        </p:txBody>
      </p:sp>
      <p:sp>
        <p:nvSpPr>
          <p:cNvPr id="5" name="正方形/長方形 4"/>
          <p:cNvSpPr/>
          <p:nvPr/>
        </p:nvSpPr>
        <p:spPr>
          <a:xfrm>
            <a:off x="388083" y="931247"/>
            <a:ext cx="2946640" cy="369332"/>
          </a:xfrm>
          <a:prstGeom prst="rect">
            <a:avLst/>
          </a:prstGeom>
        </p:spPr>
        <p:txBody>
          <a:bodyPr wrap="none">
            <a:spAutoFit/>
          </a:bodyPr>
          <a:lstStyle/>
          <a:p>
            <a:r>
              <a:rPr lang="en-US" altLang="ja-JP" b="1" dirty="0">
                <a:solidFill>
                  <a:schemeClr val="bg2">
                    <a:lumMod val="25000"/>
                  </a:schemeClr>
                </a:solidFill>
              </a:rPr>
              <a:t>Phase2</a:t>
            </a:r>
            <a:r>
              <a:rPr lang="ja-JP" altLang="en-US" b="1" dirty="0" err="1">
                <a:solidFill>
                  <a:schemeClr val="bg2">
                    <a:lumMod val="25000"/>
                  </a:schemeClr>
                </a:solidFill>
              </a:rPr>
              <a:t>が完</a:t>
            </a:r>
            <a:r>
              <a:rPr lang="ja-JP" altLang="en-US" b="1" dirty="0">
                <a:solidFill>
                  <a:schemeClr val="bg2">
                    <a:lumMod val="25000"/>
                  </a:schemeClr>
                </a:solidFill>
              </a:rPr>
              <a:t>了したら・・・</a:t>
            </a:r>
            <a:endParaRPr lang="en-US" altLang="ja-JP" b="1" dirty="0">
              <a:solidFill>
                <a:schemeClr val="bg2">
                  <a:lumMod val="25000"/>
                </a:schemeClr>
              </a:solidFill>
            </a:endParaRPr>
          </a:p>
        </p:txBody>
      </p:sp>
      <p:sp>
        <p:nvSpPr>
          <p:cNvPr id="6" name="正方形/長方形 5"/>
          <p:cNvSpPr/>
          <p:nvPr/>
        </p:nvSpPr>
        <p:spPr>
          <a:xfrm>
            <a:off x="388083" y="1427023"/>
            <a:ext cx="4212628"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⑦</a:t>
            </a:r>
            <a:r>
              <a:rPr lang="en-US" altLang="ja-JP" b="1" dirty="0">
                <a:solidFill>
                  <a:schemeClr val="bg2">
                    <a:lumMod val="25000"/>
                  </a:schemeClr>
                </a:solidFill>
                <a:latin typeface="Segoe UI" panose="020B0502040204020203" pitchFamily="34" charset="0"/>
                <a:cs typeface="Segoe UI" panose="020B0502040204020203" pitchFamily="34" charset="0"/>
              </a:rPr>
              <a:t>Phase3</a:t>
            </a:r>
            <a:r>
              <a:rPr lang="ja-JP" altLang="en-US" b="1" dirty="0">
                <a:solidFill>
                  <a:schemeClr val="bg2">
                    <a:lumMod val="25000"/>
                  </a:schemeClr>
                </a:solidFill>
                <a:latin typeface="Segoe UI" panose="020B0502040204020203" pitchFamily="34" charset="0"/>
                <a:cs typeface="Segoe UI" panose="020B0502040204020203" pitchFamily="34" charset="0"/>
              </a:rPr>
              <a:t>の実行　：</a:t>
            </a:r>
            <a:r>
              <a:rPr lang="ja-JP" altLang="en-US" dirty="0">
                <a:solidFill>
                  <a:schemeClr val="bg2">
                    <a:lumMod val="25000"/>
                  </a:schemeClr>
                </a:solidFill>
                <a:latin typeface="Segoe UI" panose="020B0502040204020203" pitchFamily="34" charset="0"/>
                <a:cs typeface="Segoe UI" panose="020B0502040204020203" pitchFamily="34" charset="0"/>
              </a:rPr>
              <a:t>execute.Phase_</a:t>
            </a:r>
            <a:r>
              <a:rPr lang="en-US" altLang="ja-JP" dirty="0">
                <a:solidFill>
                  <a:schemeClr val="bg2">
                    <a:lumMod val="25000"/>
                  </a:schemeClr>
                </a:solidFill>
                <a:latin typeface="Segoe UI" panose="020B0502040204020203" pitchFamily="34" charset="0"/>
                <a:cs typeface="Segoe UI" panose="020B0502040204020203" pitchFamily="34" charset="0"/>
              </a:rPr>
              <a:t>3</a:t>
            </a:r>
            <a:r>
              <a:rPr lang="ja-JP" altLang="en-US" dirty="0">
                <a:solidFill>
                  <a:schemeClr val="bg2">
                    <a:lumMod val="25000"/>
                  </a:schemeClr>
                </a:solidFill>
                <a:latin typeface="Segoe UI" panose="020B0502040204020203" pitchFamily="34" charset="0"/>
                <a:cs typeface="Segoe UI" panose="020B0502040204020203" pitchFamily="34" charset="0"/>
              </a:rPr>
              <a:t>()</a:t>
            </a:r>
          </a:p>
        </p:txBody>
      </p:sp>
      <p:sp>
        <p:nvSpPr>
          <p:cNvPr id="7" name="テキスト ボックス 6"/>
          <p:cNvSpPr txBox="1"/>
          <p:nvPr/>
        </p:nvSpPr>
        <p:spPr>
          <a:xfrm>
            <a:off x="534614" y="3256903"/>
            <a:ext cx="5825634" cy="400110"/>
          </a:xfrm>
          <a:prstGeom prst="rect">
            <a:avLst/>
          </a:prstGeom>
          <a:noFill/>
        </p:spPr>
        <p:txBody>
          <a:bodyPr wrap="none" rtlCol="0">
            <a:spAutoFit/>
          </a:bodyPr>
          <a:lstStyle/>
          <a:p>
            <a:r>
              <a:rPr kumimoji="1" lang="en-US" altLang="ja-JP" sz="2000" dirty="0" err="1">
                <a:solidFill>
                  <a:schemeClr val="bg2">
                    <a:lumMod val="25000"/>
                  </a:schemeClr>
                </a:solidFill>
              </a:rPr>
              <a:t>Output_file</a:t>
            </a:r>
            <a:r>
              <a:rPr kumimoji="1" lang="en-US" altLang="ja-JP" sz="2000" dirty="0">
                <a:solidFill>
                  <a:schemeClr val="bg2">
                    <a:lumMod val="25000"/>
                  </a:schemeClr>
                </a:solidFill>
              </a:rPr>
              <a:t>/Phase3</a:t>
            </a:r>
            <a:r>
              <a:rPr kumimoji="1" lang="ja-JP" altLang="en-US" sz="2000" dirty="0">
                <a:solidFill>
                  <a:schemeClr val="bg2">
                    <a:lumMod val="25000"/>
                  </a:schemeClr>
                </a:solidFill>
              </a:rPr>
              <a:t>に以下のファイルが出力される</a:t>
            </a:r>
          </a:p>
        </p:txBody>
      </p:sp>
      <p:sp>
        <p:nvSpPr>
          <p:cNvPr id="8" name="正方形/長方形 7"/>
          <p:cNvSpPr/>
          <p:nvPr/>
        </p:nvSpPr>
        <p:spPr>
          <a:xfrm>
            <a:off x="520392" y="3864500"/>
            <a:ext cx="3316998" cy="369332"/>
          </a:xfrm>
          <a:prstGeom prst="rect">
            <a:avLst/>
          </a:prstGeom>
        </p:spPr>
        <p:txBody>
          <a:bodyPr wrap="none">
            <a:spAutoFit/>
          </a:bodyPr>
          <a:lstStyle/>
          <a:p>
            <a:r>
              <a:rPr lang="ja-JP" altLang="en-US" dirty="0">
                <a:solidFill>
                  <a:schemeClr val="bg2">
                    <a:lumMod val="25000"/>
                  </a:schemeClr>
                </a:solidFill>
              </a:rPr>
              <a:t>cross_section_x0_20000000.0.txt</a:t>
            </a:r>
          </a:p>
        </p:txBody>
      </p:sp>
      <p:sp>
        <p:nvSpPr>
          <p:cNvPr id="9" name="正方形/長方形 8"/>
          <p:cNvSpPr/>
          <p:nvPr/>
        </p:nvSpPr>
        <p:spPr>
          <a:xfrm>
            <a:off x="4106681" y="3864500"/>
            <a:ext cx="3321807" cy="369332"/>
          </a:xfrm>
          <a:prstGeom prst="rect">
            <a:avLst/>
          </a:prstGeom>
        </p:spPr>
        <p:txBody>
          <a:bodyPr wrap="none">
            <a:spAutoFit/>
          </a:bodyPr>
          <a:lstStyle/>
          <a:p>
            <a:r>
              <a:rPr lang="ja-JP" altLang="en-US" dirty="0">
                <a:solidFill>
                  <a:schemeClr val="bg2">
                    <a:lumMod val="25000"/>
                  </a:schemeClr>
                </a:solidFill>
              </a:rPr>
              <a:t>cross_section_y0_20000000.0.txt</a:t>
            </a:r>
          </a:p>
        </p:txBody>
      </p:sp>
      <p:sp>
        <p:nvSpPr>
          <p:cNvPr id="10" name="正方形/長方形 9"/>
          <p:cNvSpPr/>
          <p:nvPr/>
        </p:nvSpPr>
        <p:spPr>
          <a:xfrm>
            <a:off x="515583" y="4416158"/>
            <a:ext cx="2869503" cy="369332"/>
          </a:xfrm>
          <a:prstGeom prst="rect">
            <a:avLst/>
          </a:prstGeom>
        </p:spPr>
        <p:txBody>
          <a:bodyPr wrap="none">
            <a:spAutoFit/>
          </a:bodyPr>
          <a:lstStyle/>
          <a:p>
            <a:r>
              <a:rPr lang="ja-JP" altLang="en-US" dirty="0">
                <a:solidFill>
                  <a:schemeClr val="bg2">
                    <a:lumMod val="25000"/>
                  </a:schemeClr>
                </a:solidFill>
              </a:rPr>
              <a:t>re</a:t>
            </a:r>
            <a:r>
              <a:rPr lang="en-US" altLang="ja-JP" dirty="0" err="1">
                <a:solidFill>
                  <a:schemeClr val="bg2">
                    <a:lumMod val="25000"/>
                  </a:schemeClr>
                </a:solidFill>
              </a:rPr>
              <a:t>sult</a:t>
            </a:r>
            <a:r>
              <a:rPr lang="ja-JP" altLang="en-US" dirty="0">
                <a:solidFill>
                  <a:schemeClr val="bg2">
                    <a:lumMod val="25000"/>
                  </a:schemeClr>
                </a:solidFill>
              </a:rPr>
              <a:t>_list_0_20000000.0.txt</a:t>
            </a:r>
          </a:p>
        </p:txBody>
      </p:sp>
      <p:sp>
        <p:nvSpPr>
          <p:cNvPr id="11" name="正方形/長方形 10"/>
          <p:cNvSpPr/>
          <p:nvPr/>
        </p:nvSpPr>
        <p:spPr>
          <a:xfrm>
            <a:off x="551239" y="5509440"/>
            <a:ext cx="6675225" cy="923330"/>
          </a:xfrm>
          <a:prstGeom prst="rect">
            <a:avLst/>
          </a:prstGeom>
        </p:spPr>
        <p:txBody>
          <a:bodyPr wrap="non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Phase2</a:t>
            </a:r>
            <a:r>
              <a:rPr lang="ja-JP" altLang="en-US" dirty="0">
                <a:solidFill>
                  <a:schemeClr val="bg2">
                    <a:lumMod val="25000"/>
                  </a:schemeClr>
                </a:solidFill>
                <a:latin typeface="Segoe UI" panose="020B0502040204020203" pitchFamily="34" charset="0"/>
                <a:cs typeface="Segoe UI" panose="020B0502040204020203" pitchFamily="34" charset="0"/>
              </a:rPr>
              <a:t>と同様で既に閾値の条件が同じファイルがある場合は、</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en-US" altLang="ja-JP" dirty="0">
                <a:solidFill>
                  <a:schemeClr val="bg2">
                    <a:lumMod val="25000"/>
                  </a:schemeClr>
                </a:solidFill>
                <a:latin typeface="Segoe UI" panose="020B0502040204020203" pitchFamily="34" charset="0"/>
                <a:cs typeface="Segoe UI" panose="020B0502040204020203" pitchFamily="34" charset="0"/>
              </a:rPr>
              <a:t>Phase3</a:t>
            </a:r>
            <a:r>
              <a:rPr lang="ja-JP" altLang="en-US" dirty="0">
                <a:solidFill>
                  <a:schemeClr val="bg2">
                    <a:lumMod val="25000"/>
                  </a:schemeClr>
                </a:solidFill>
                <a:latin typeface="Segoe UI" panose="020B0502040204020203" pitchFamily="34" charset="0"/>
                <a:cs typeface="Segoe UI" panose="020B0502040204020203" pitchFamily="34" charset="0"/>
              </a:rPr>
              <a:t>で作成するファイルがすでにあります。</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とコンソールに表示されて、</a:t>
            </a:r>
            <a:r>
              <a:rPr lang="en-US" altLang="ja-JP" dirty="0">
                <a:solidFill>
                  <a:schemeClr val="bg2">
                    <a:lumMod val="25000"/>
                  </a:schemeClr>
                </a:solidFill>
                <a:latin typeface="Segoe UI" panose="020B0502040204020203" pitchFamily="34" charset="0"/>
                <a:cs typeface="Segoe UI" panose="020B0502040204020203" pitchFamily="34" charset="0"/>
              </a:rPr>
              <a:t>Phase3</a:t>
            </a:r>
            <a:r>
              <a:rPr lang="ja-JP" altLang="en-US" dirty="0">
                <a:solidFill>
                  <a:schemeClr val="bg2">
                    <a:lumMod val="25000"/>
                  </a:schemeClr>
                </a:solidFill>
                <a:latin typeface="Segoe UI" panose="020B0502040204020203" pitchFamily="34" charset="0"/>
                <a:cs typeface="Segoe UI" panose="020B0502040204020203" pitchFamily="34" charset="0"/>
              </a:rPr>
              <a:t>は動きません。</a:t>
            </a:r>
          </a:p>
        </p:txBody>
      </p:sp>
      <p:sp>
        <p:nvSpPr>
          <p:cNvPr id="12" name="正方形/長方形 11"/>
          <p:cNvSpPr/>
          <p:nvPr/>
        </p:nvSpPr>
        <p:spPr>
          <a:xfrm>
            <a:off x="534614" y="5140108"/>
            <a:ext cx="1338828"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注意！！！</a:t>
            </a:r>
          </a:p>
        </p:txBody>
      </p:sp>
      <p:sp>
        <p:nvSpPr>
          <p:cNvPr id="13" name="正方形/長方形 12"/>
          <p:cNvSpPr/>
          <p:nvPr/>
        </p:nvSpPr>
        <p:spPr>
          <a:xfrm>
            <a:off x="128485" y="1879341"/>
            <a:ext cx="8944452" cy="1200329"/>
          </a:xfrm>
          <a:prstGeom prst="rect">
            <a:avLst/>
          </a:prstGeom>
        </p:spPr>
        <p:txBody>
          <a:bodyPr wrap="squar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この</a:t>
            </a:r>
            <a:r>
              <a:rPr lang="en-US" altLang="ja-JP" b="1" dirty="0">
                <a:solidFill>
                  <a:schemeClr val="bg2">
                    <a:lumMod val="25000"/>
                  </a:schemeClr>
                </a:solidFill>
                <a:latin typeface="Segoe UI" panose="020B0502040204020203" pitchFamily="34" charset="0"/>
                <a:cs typeface="Segoe UI" panose="020B0502040204020203" pitchFamily="34" charset="0"/>
              </a:rPr>
              <a:t>Phase</a:t>
            </a:r>
            <a:r>
              <a:rPr lang="ja-JP" altLang="en-US" b="1" dirty="0">
                <a:solidFill>
                  <a:schemeClr val="bg2">
                    <a:lumMod val="25000"/>
                  </a:schemeClr>
                </a:solidFill>
                <a:latin typeface="Segoe UI" panose="020B0502040204020203" pitchFamily="34" charset="0"/>
                <a:cs typeface="Segoe UI" panose="020B0502040204020203" pitchFamily="34" charset="0"/>
              </a:rPr>
              <a:t>は</a:t>
            </a:r>
            <a:r>
              <a:rPr lang="en-US" altLang="ja-JP" b="1" dirty="0">
                <a:solidFill>
                  <a:schemeClr val="bg2">
                    <a:lumMod val="25000"/>
                  </a:schemeClr>
                </a:solidFill>
                <a:latin typeface="Segoe UI" panose="020B0502040204020203" pitchFamily="34" charset="0"/>
                <a:cs typeface="Segoe UI" panose="020B0502040204020203" pitchFamily="34" charset="0"/>
              </a:rPr>
              <a:t>Phase2</a:t>
            </a:r>
            <a:r>
              <a:rPr lang="ja-JP" altLang="en-US" b="1" dirty="0">
                <a:solidFill>
                  <a:schemeClr val="bg2">
                    <a:lumMod val="25000"/>
                  </a:schemeClr>
                </a:solidFill>
                <a:latin typeface="Segoe UI" panose="020B0502040204020203" pitchFamily="34" charset="0"/>
                <a:cs typeface="Segoe UI" panose="020B0502040204020203" pitchFamily="34" charset="0"/>
              </a:rPr>
              <a:t>で作成したファイルと自分で作成した</a:t>
            </a:r>
            <a:r>
              <a:rPr lang="en-US" altLang="ja-JP" b="1" dirty="0">
                <a:solidFill>
                  <a:schemeClr val="bg2">
                    <a:lumMod val="25000"/>
                  </a:schemeClr>
                </a:solidFill>
                <a:latin typeface="Segoe UI" panose="020B0502040204020203" pitchFamily="34" charset="0"/>
                <a:cs typeface="Segoe UI" panose="020B0502040204020203" pitchFamily="34" charset="0"/>
              </a:rPr>
              <a:t>Attenuation</a:t>
            </a:r>
            <a:r>
              <a:rPr lang="ja-JP" altLang="en-US" b="1" dirty="0">
                <a:solidFill>
                  <a:schemeClr val="bg2">
                    <a:lumMod val="25000"/>
                  </a:schemeClr>
                </a:solidFill>
                <a:latin typeface="Segoe UI" panose="020B0502040204020203" pitchFamily="34" charset="0"/>
                <a:cs typeface="Segoe UI" panose="020B0502040204020203" pitchFamily="34" charset="0"/>
              </a:rPr>
              <a:t>フォルダ、</a:t>
            </a:r>
            <a:r>
              <a:rPr lang="en-US" altLang="ja-JP" b="1" dirty="0">
                <a:solidFill>
                  <a:schemeClr val="bg2">
                    <a:lumMod val="25000"/>
                  </a:schemeClr>
                </a:solidFill>
                <a:latin typeface="Segoe UI" panose="020B0502040204020203" pitchFamily="34" charset="0"/>
                <a:cs typeface="Segoe UI" panose="020B0502040204020203" pitchFamily="34" charset="0"/>
              </a:rPr>
              <a:t>density.csv</a:t>
            </a:r>
            <a:r>
              <a:rPr lang="ja-JP" altLang="en-US" b="1" dirty="0" err="1">
                <a:solidFill>
                  <a:schemeClr val="bg2">
                    <a:lumMod val="25000"/>
                  </a:schemeClr>
                </a:solidFill>
                <a:latin typeface="Segoe UI" panose="020B0502040204020203" pitchFamily="34" charset="0"/>
                <a:cs typeface="Segoe UI" panose="020B0502040204020203" pitchFamily="34" charset="0"/>
              </a:rPr>
              <a:t>、</a:t>
            </a:r>
            <a:r>
              <a:rPr lang="en-US" altLang="ja-JP" b="1" dirty="0">
                <a:solidFill>
                  <a:schemeClr val="bg2">
                    <a:lumMod val="25000"/>
                  </a:schemeClr>
                </a:solidFill>
                <a:latin typeface="Segoe UI" panose="020B0502040204020203" pitchFamily="34" charset="0"/>
                <a:cs typeface="Segoe UI" panose="020B0502040204020203" pitchFamily="34" charset="0"/>
              </a:rPr>
              <a:t>Gammas.csv</a:t>
            </a:r>
            <a:r>
              <a:rPr lang="ja-JP" altLang="en-US" b="1" dirty="0">
                <a:solidFill>
                  <a:schemeClr val="bg2">
                    <a:lumMod val="25000"/>
                  </a:schemeClr>
                </a:solidFill>
                <a:latin typeface="Segoe UI" panose="020B0502040204020203" pitchFamily="34" charset="0"/>
                <a:cs typeface="Segoe UI" panose="020B0502040204020203" pitchFamily="34" charset="0"/>
              </a:rPr>
              <a:t>を用いて、放出</a:t>
            </a:r>
            <a:r>
              <a:rPr lang="en-US" altLang="ja-JP" b="1" dirty="0">
                <a:solidFill>
                  <a:schemeClr val="bg2">
                    <a:lumMod val="25000"/>
                  </a:schemeClr>
                </a:solidFill>
                <a:latin typeface="Segoe UI" panose="020B0502040204020203" pitchFamily="34" charset="0"/>
                <a:cs typeface="Segoe UI" panose="020B0502040204020203" pitchFamily="34" charset="0"/>
              </a:rPr>
              <a:t>γ</a:t>
            </a:r>
            <a:r>
              <a:rPr lang="ja-JP" altLang="en-US" b="1" dirty="0">
                <a:solidFill>
                  <a:schemeClr val="bg2">
                    <a:lumMod val="25000"/>
                  </a:schemeClr>
                </a:solidFill>
                <a:latin typeface="Segoe UI" panose="020B0502040204020203" pitchFamily="34" charset="0"/>
                <a:cs typeface="Segoe UI" panose="020B0502040204020203" pitchFamily="34" charset="0"/>
              </a:rPr>
              <a:t>線のエネルギー別に反応をまとめたファイルを作成する。</a:t>
            </a:r>
            <a:br>
              <a:rPr lang="en-US" altLang="ja-JP" b="1" dirty="0">
                <a:solidFill>
                  <a:schemeClr val="bg2">
                    <a:lumMod val="25000"/>
                  </a:schemeClr>
                </a:solidFill>
                <a:latin typeface="Segoe UI" panose="020B0502040204020203" pitchFamily="34" charset="0"/>
                <a:cs typeface="Segoe UI" panose="020B0502040204020203" pitchFamily="34" charset="0"/>
              </a:rPr>
            </a:br>
            <a:r>
              <a:rPr lang="ja-JP" altLang="en-US" b="1" dirty="0">
                <a:solidFill>
                  <a:schemeClr val="bg2">
                    <a:lumMod val="25000"/>
                  </a:schemeClr>
                </a:solidFill>
                <a:latin typeface="Segoe UI" panose="020B0502040204020203" pitchFamily="34" charset="0"/>
                <a:cs typeface="Segoe UI" panose="020B0502040204020203" pitchFamily="34" charset="0"/>
              </a:rPr>
              <a:t>（ファイルについては</a:t>
            </a:r>
            <a:r>
              <a:rPr lang="en-US" altLang="ja-JP" b="1" dirty="0">
                <a:solidFill>
                  <a:schemeClr val="bg2">
                    <a:lumMod val="25000"/>
                  </a:schemeClr>
                </a:solidFill>
                <a:latin typeface="Segoe UI" panose="020B0502040204020203" pitchFamily="34" charset="0"/>
                <a:cs typeface="Segoe UI" panose="020B0502040204020203" pitchFamily="34" charset="0"/>
              </a:rPr>
              <a:t>reference</a:t>
            </a:r>
            <a:r>
              <a:rPr lang="ja-JP" altLang="en-US" b="1" dirty="0">
                <a:solidFill>
                  <a:schemeClr val="bg2">
                    <a:lumMod val="25000"/>
                  </a:schemeClr>
                </a:solidFill>
                <a:latin typeface="Segoe UI" panose="020B0502040204020203" pitchFamily="34" charset="0"/>
                <a:cs typeface="Segoe UI" panose="020B0502040204020203" pitchFamily="34" charset="0"/>
              </a:rPr>
              <a:t>フォルダ内の説明</a:t>
            </a:r>
            <a:r>
              <a:rPr lang="en-US" altLang="ja-JP" b="1" dirty="0">
                <a:solidFill>
                  <a:schemeClr val="bg2">
                    <a:lumMod val="25000"/>
                  </a:schemeClr>
                </a:solidFill>
                <a:latin typeface="Segoe UI" panose="020B0502040204020203" pitchFamily="34" charset="0"/>
                <a:cs typeface="Segoe UI" panose="020B0502040204020203" pitchFamily="34" charset="0"/>
              </a:rPr>
              <a:t>.txt</a:t>
            </a:r>
            <a:r>
              <a:rPr lang="ja-JP" altLang="en-US" b="1" dirty="0">
                <a:solidFill>
                  <a:schemeClr val="bg2">
                    <a:lumMod val="25000"/>
                  </a:schemeClr>
                </a:solidFill>
                <a:latin typeface="Segoe UI" panose="020B0502040204020203" pitchFamily="34" charset="0"/>
                <a:cs typeface="Segoe UI" panose="020B0502040204020203" pitchFamily="34" charset="0"/>
              </a:rPr>
              <a:t>に書いてあります。）</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700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Phase3</a:t>
            </a:r>
            <a:endParaRPr kumimoji="1" lang="ja-JP" altLang="en-US" sz="3600" dirty="0">
              <a:latin typeface="Segoe UI" panose="020B0502040204020203" pitchFamily="34" charset="0"/>
              <a:cs typeface="Segoe UI" panose="020B0502040204020203" pitchFamily="34" charset="0"/>
            </a:endParaRPr>
          </a:p>
        </p:txBody>
      </p:sp>
      <p:sp>
        <p:nvSpPr>
          <p:cNvPr id="14" name="正方形/長方形 13"/>
          <p:cNvSpPr/>
          <p:nvPr/>
        </p:nvSpPr>
        <p:spPr>
          <a:xfrm>
            <a:off x="186048" y="651230"/>
            <a:ext cx="3877985"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それぞれのファイルについて詳しく</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grpSp>
        <p:nvGrpSpPr>
          <p:cNvPr id="8" name="グループ化 7"/>
          <p:cNvGrpSpPr/>
          <p:nvPr/>
        </p:nvGrpSpPr>
        <p:grpSpPr>
          <a:xfrm>
            <a:off x="186048" y="1163476"/>
            <a:ext cx="8396663" cy="1850041"/>
            <a:chOff x="113214" y="2654825"/>
            <a:chExt cx="8396663" cy="1850041"/>
          </a:xfrm>
        </p:grpSpPr>
        <p:sp>
          <p:nvSpPr>
            <p:cNvPr id="16" name="正方形/長方形 15"/>
            <p:cNvSpPr/>
            <p:nvPr/>
          </p:nvSpPr>
          <p:spPr>
            <a:xfrm>
              <a:off x="138731" y="2672415"/>
              <a:ext cx="5460791" cy="6359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13214" y="2654825"/>
              <a:ext cx="5400902" cy="369332"/>
            </a:xfrm>
            <a:prstGeom prst="rect">
              <a:avLst/>
            </a:prstGeom>
          </p:spPr>
          <p:txBody>
            <a:bodyPr wrap="none">
              <a:spAutoFit/>
            </a:bodyPr>
            <a:lstStyle/>
            <a:p>
              <a:r>
                <a:rPr lang="ja-JP" altLang="en-US" b="1" dirty="0">
                  <a:solidFill>
                    <a:schemeClr val="bg2"/>
                  </a:solidFill>
                </a:rPr>
                <a:t>cross_section_x“閾値の下限値”_“閾値の上限値”.txt</a:t>
              </a:r>
            </a:p>
          </p:txBody>
        </p:sp>
        <p:sp>
          <p:nvSpPr>
            <p:cNvPr id="18" name="正方形/長方形 17"/>
            <p:cNvSpPr/>
            <p:nvPr/>
          </p:nvSpPr>
          <p:spPr>
            <a:xfrm>
              <a:off x="113214" y="2975048"/>
              <a:ext cx="5387565" cy="369332"/>
            </a:xfrm>
            <a:prstGeom prst="rect">
              <a:avLst/>
            </a:prstGeom>
          </p:spPr>
          <p:txBody>
            <a:bodyPr wrap="none">
              <a:spAutoFit/>
            </a:bodyPr>
            <a:lstStyle/>
            <a:p>
              <a:r>
                <a:rPr lang="ja-JP" altLang="en-US" b="1" dirty="0">
                  <a:solidFill>
                    <a:schemeClr val="bg2"/>
                  </a:solidFill>
                </a:rPr>
                <a:t>cross_section_y “閾値の下限値”_“閾値の上限値”.txt</a:t>
              </a:r>
            </a:p>
          </p:txBody>
        </p:sp>
        <p:sp>
          <p:nvSpPr>
            <p:cNvPr id="13" name="正方形/長方形 12"/>
            <p:cNvSpPr/>
            <p:nvPr/>
          </p:nvSpPr>
          <p:spPr>
            <a:xfrm>
              <a:off x="154824" y="3304537"/>
              <a:ext cx="8355053" cy="1200329"/>
            </a:xfrm>
            <a:prstGeom prst="rect">
              <a:avLst/>
            </a:prstGeom>
            <a:ln>
              <a:solidFill>
                <a:schemeClr val="accent5"/>
              </a:solidFill>
            </a:ln>
          </p:spPr>
          <p:txBody>
            <a:bodyPr wrap="square">
              <a:spAutoFit/>
            </a:bodyPr>
            <a:lstStyle/>
            <a:p>
              <a:r>
                <a:rPr lang="en-US" altLang="ja-JP" dirty="0">
                  <a:solidFill>
                    <a:schemeClr val="bg2">
                      <a:lumMod val="25000"/>
                    </a:schemeClr>
                  </a:solidFill>
                </a:rPr>
                <a:t>Phase2</a:t>
              </a:r>
              <a:r>
                <a:rPr lang="ja-JP" altLang="en-US" dirty="0">
                  <a:solidFill>
                    <a:schemeClr val="bg2">
                      <a:lumMod val="25000"/>
                    </a:schemeClr>
                  </a:solidFill>
                </a:rPr>
                <a:t>で作成した</a:t>
              </a:r>
              <a:r>
                <a:rPr lang="ja-JP" altLang="en-US" dirty="0">
                  <a:solidFill>
                    <a:schemeClr val="tx1">
                      <a:lumMod val="65000"/>
                      <a:lumOff val="35000"/>
                    </a:schemeClr>
                  </a:solidFill>
                </a:rPr>
                <a:t>reaction_list_ “閾値の下限値”_“閾値の上限値”.txt</a:t>
              </a:r>
              <a:r>
                <a:rPr lang="ja-JP" altLang="en-US" dirty="0">
                  <a:solidFill>
                    <a:schemeClr val="bg2">
                      <a:lumMod val="25000"/>
                    </a:schemeClr>
                  </a:solidFill>
                </a:rPr>
                <a:t>を詳細にしたファイル。</a:t>
              </a:r>
              <a:endParaRPr lang="en-US" altLang="ja-JP" dirty="0">
                <a:solidFill>
                  <a:schemeClr val="bg2">
                    <a:lumMod val="25000"/>
                  </a:schemeClr>
                </a:solidFill>
              </a:endParaRPr>
            </a:p>
            <a:p>
              <a:r>
                <a:rPr lang="en-US" altLang="ja-JP" dirty="0" err="1">
                  <a:solidFill>
                    <a:schemeClr val="bg2">
                      <a:lumMod val="25000"/>
                    </a:schemeClr>
                  </a:solidFill>
                </a:rPr>
                <a:t>x.Txt</a:t>
              </a:r>
              <a:r>
                <a:rPr lang="ja-JP" altLang="en-US" dirty="0">
                  <a:solidFill>
                    <a:schemeClr val="bg2">
                      <a:lumMod val="25000"/>
                    </a:schemeClr>
                  </a:solidFill>
                </a:rPr>
                <a:t>が中性子のエネルギー、</a:t>
              </a:r>
              <a:r>
                <a:rPr lang="en-US" altLang="ja-JP" dirty="0">
                  <a:solidFill>
                    <a:schemeClr val="bg2">
                      <a:lumMod val="25000"/>
                    </a:schemeClr>
                  </a:solidFill>
                </a:rPr>
                <a:t>y.txt</a:t>
              </a:r>
              <a:r>
                <a:rPr lang="ja-JP" altLang="en-US" dirty="0">
                  <a:solidFill>
                    <a:schemeClr val="bg2">
                      <a:lumMod val="25000"/>
                    </a:schemeClr>
                  </a:solidFill>
                </a:rPr>
                <a:t>が放射化断面積をそれぞれ表し、行ごとに核種や反応、励起準位、放出</a:t>
              </a:r>
              <a:r>
                <a:rPr lang="en-US" altLang="ja-JP" dirty="0">
                  <a:solidFill>
                    <a:schemeClr val="bg2">
                      <a:lumMod val="25000"/>
                    </a:schemeClr>
                  </a:solidFill>
                </a:rPr>
                <a:t>γ</a:t>
              </a:r>
              <a:r>
                <a:rPr lang="ja-JP" altLang="en-US" dirty="0">
                  <a:solidFill>
                    <a:schemeClr val="bg2">
                      <a:lumMod val="25000"/>
                    </a:schemeClr>
                  </a:solidFill>
                </a:rPr>
                <a:t>線が異なる。</a:t>
              </a:r>
            </a:p>
          </p:txBody>
        </p:sp>
      </p:grpSp>
      <p:grpSp>
        <p:nvGrpSpPr>
          <p:cNvPr id="9" name="グループ化 8"/>
          <p:cNvGrpSpPr/>
          <p:nvPr/>
        </p:nvGrpSpPr>
        <p:grpSpPr>
          <a:xfrm>
            <a:off x="186048" y="4173828"/>
            <a:ext cx="8791213" cy="1822921"/>
            <a:chOff x="149631" y="4823139"/>
            <a:chExt cx="8791213" cy="1822921"/>
          </a:xfrm>
        </p:grpSpPr>
        <p:sp>
          <p:nvSpPr>
            <p:cNvPr id="20" name="正方形/長方形 19"/>
            <p:cNvSpPr/>
            <p:nvPr/>
          </p:nvSpPr>
          <p:spPr>
            <a:xfrm>
              <a:off x="154824" y="4823139"/>
              <a:ext cx="5258296" cy="341297"/>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54824" y="4859130"/>
              <a:ext cx="4938018" cy="369332"/>
            </a:xfrm>
            <a:prstGeom prst="rect">
              <a:avLst/>
            </a:prstGeom>
          </p:spPr>
          <p:txBody>
            <a:bodyPr wrap="none">
              <a:spAutoFit/>
            </a:bodyPr>
            <a:lstStyle/>
            <a:p>
              <a:r>
                <a:rPr lang="ja-JP" altLang="en-US" b="1" dirty="0" err="1">
                  <a:solidFill>
                    <a:schemeClr val="bg2"/>
                  </a:solidFill>
                </a:rPr>
                <a:t>r</a:t>
              </a:r>
              <a:r>
                <a:rPr lang="en-US" altLang="ja-JP" b="1" dirty="0" err="1">
                  <a:solidFill>
                    <a:schemeClr val="bg2"/>
                  </a:solidFill>
                </a:rPr>
                <a:t>esult</a:t>
              </a:r>
              <a:r>
                <a:rPr lang="ja-JP" altLang="en-US" b="1" dirty="0">
                  <a:solidFill>
                    <a:schemeClr val="bg2"/>
                  </a:solidFill>
                </a:rPr>
                <a:t>_list_ “閾値の下限値”_“閾値の上限値”.txt</a:t>
              </a:r>
            </a:p>
          </p:txBody>
        </p:sp>
        <p:sp>
          <p:nvSpPr>
            <p:cNvPr id="15" name="正方形/長方形 14"/>
            <p:cNvSpPr/>
            <p:nvPr/>
          </p:nvSpPr>
          <p:spPr>
            <a:xfrm>
              <a:off x="149631" y="5168732"/>
              <a:ext cx="8791213" cy="1477328"/>
            </a:xfrm>
            <a:prstGeom prst="rect">
              <a:avLst/>
            </a:prstGeom>
            <a:ln>
              <a:solidFill>
                <a:schemeClr val="accent5"/>
              </a:solidFill>
            </a:ln>
          </p:spPr>
          <p:txBody>
            <a:bodyPr wrap="square">
              <a:spAutoFit/>
            </a:bodyPr>
            <a:lstStyle/>
            <a:p>
              <a:r>
                <a:rPr lang="ja-JP" altLang="en-US" dirty="0"/>
                <a:t>行ごとに反応をまとめたテキストファイル。</a:t>
              </a:r>
              <a:endParaRPr lang="en-US" altLang="ja-JP" dirty="0"/>
            </a:p>
            <a:p>
              <a:r>
                <a:rPr lang="en-US" altLang="ja-JP" dirty="0"/>
                <a:t>[</a:t>
              </a:r>
              <a:r>
                <a:rPr lang="ja-JP" altLang="en-US" dirty="0"/>
                <a:t>元素記号</a:t>
              </a:r>
              <a:r>
                <a:rPr lang="en-US" altLang="ja-JP" dirty="0"/>
                <a:t>-</a:t>
              </a:r>
              <a:r>
                <a:rPr lang="ja-JP" altLang="en-US" dirty="0"/>
                <a:t>原子番号、反応の種類、順位、閾値、娘核の原子番号、娘核の質量数、娘核の元素記号、存在比、平均原子量、密度、ガンマ線のエネルギー、放出比、半減期、質量吸収係数、検出効率</a:t>
              </a:r>
              <a:r>
                <a:rPr lang="en-US" altLang="ja-JP" dirty="0"/>
                <a:t>]</a:t>
              </a:r>
              <a:endParaRPr lang="ja-JP" altLang="en-US" dirty="0"/>
            </a:p>
            <a:p>
              <a:r>
                <a:rPr lang="ja-JP" altLang="en-US" dirty="0"/>
                <a:t>の順</a:t>
              </a:r>
            </a:p>
          </p:txBody>
        </p:sp>
      </p:grpSp>
    </p:spTree>
    <p:extLst>
      <p:ext uri="{BB962C8B-B14F-4D97-AF65-F5344CB8AC3E}">
        <p14:creationId xmlns:p14="http://schemas.microsoft.com/office/powerpoint/2010/main" val="90139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a:latin typeface="Segoe UI" panose="020B0502040204020203" pitchFamily="34" charset="0"/>
                <a:cs typeface="Segoe UI" panose="020B0502040204020203" pitchFamily="34" charset="0"/>
              </a:rPr>
              <a:t>Calculate_count</a:t>
            </a:r>
            <a:endParaRPr kumimoji="1" lang="ja-JP" altLang="en-US" sz="3600" dirty="0">
              <a:latin typeface="Segoe UI" panose="020B0502040204020203" pitchFamily="34" charset="0"/>
              <a:cs typeface="Segoe UI" panose="020B0502040204020203" pitchFamily="34" charset="0"/>
            </a:endParaRPr>
          </a:p>
        </p:txBody>
      </p:sp>
      <p:sp>
        <p:nvSpPr>
          <p:cNvPr id="5" name="正方形/長方形 4"/>
          <p:cNvSpPr/>
          <p:nvPr/>
        </p:nvSpPr>
        <p:spPr>
          <a:xfrm>
            <a:off x="388083" y="931247"/>
            <a:ext cx="2946640" cy="369332"/>
          </a:xfrm>
          <a:prstGeom prst="rect">
            <a:avLst/>
          </a:prstGeom>
        </p:spPr>
        <p:txBody>
          <a:bodyPr wrap="none">
            <a:spAutoFit/>
          </a:bodyPr>
          <a:lstStyle/>
          <a:p>
            <a:r>
              <a:rPr lang="en-US" altLang="ja-JP" b="1" dirty="0">
                <a:solidFill>
                  <a:schemeClr val="bg2">
                    <a:lumMod val="25000"/>
                  </a:schemeClr>
                </a:solidFill>
              </a:rPr>
              <a:t>Phase3</a:t>
            </a:r>
            <a:r>
              <a:rPr lang="ja-JP" altLang="en-US" b="1" dirty="0" err="1">
                <a:solidFill>
                  <a:schemeClr val="bg2">
                    <a:lumMod val="25000"/>
                  </a:schemeClr>
                </a:solidFill>
              </a:rPr>
              <a:t>が完</a:t>
            </a:r>
            <a:r>
              <a:rPr lang="ja-JP" altLang="en-US" b="1" dirty="0">
                <a:solidFill>
                  <a:schemeClr val="bg2">
                    <a:lumMod val="25000"/>
                  </a:schemeClr>
                </a:solidFill>
              </a:rPr>
              <a:t>了したら・・・</a:t>
            </a:r>
            <a:endParaRPr lang="en-US" altLang="ja-JP" b="1" dirty="0">
              <a:solidFill>
                <a:schemeClr val="bg2">
                  <a:lumMod val="25000"/>
                </a:schemeClr>
              </a:solidFill>
            </a:endParaRPr>
          </a:p>
        </p:txBody>
      </p:sp>
      <p:sp>
        <p:nvSpPr>
          <p:cNvPr id="6" name="正方形/長方形 5"/>
          <p:cNvSpPr/>
          <p:nvPr/>
        </p:nvSpPr>
        <p:spPr>
          <a:xfrm>
            <a:off x="388083" y="1427023"/>
            <a:ext cx="4105611"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⑧</a:t>
            </a:r>
            <a:r>
              <a:rPr lang="en-US" altLang="ja-JP" b="1" dirty="0">
                <a:solidFill>
                  <a:schemeClr val="bg2">
                    <a:lumMod val="25000"/>
                  </a:schemeClr>
                </a:solidFill>
                <a:latin typeface="Segoe UI" panose="020B0502040204020203" pitchFamily="34" charset="0"/>
                <a:cs typeface="Segoe UI" panose="020B0502040204020203" pitchFamily="34" charset="0"/>
              </a:rPr>
              <a:t>MCNP</a:t>
            </a:r>
            <a:r>
              <a:rPr lang="ja-JP" altLang="en-US" b="1" dirty="0">
                <a:solidFill>
                  <a:schemeClr val="bg2">
                    <a:lumMod val="25000"/>
                  </a:schemeClr>
                </a:solidFill>
                <a:latin typeface="Segoe UI" panose="020B0502040204020203" pitchFamily="34" charset="0"/>
                <a:cs typeface="Segoe UI" panose="020B0502040204020203" pitchFamily="34" charset="0"/>
              </a:rPr>
              <a:t>で計算したスペクトルを修正</a:t>
            </a:r>
            <a:endParaRPr lang="en-US" altLang="ja-JP" b="1" dirty="0">
              <a:solidFill>
                <a:schemeClr val="bg2">
                  <a:lumMod val="25000"/>
                </a:schemeClr>
              </a:solidFill>
              <a:latin typeface="Segoe UI" panose="020B0502040204020203" pitchFamily="34" charset="0"/>
              <a:cs typeface="Segoe UI" panose="020B0502040204020203" pitchFamily="34" charset="0"/>
            </a:endParaRPr>
          </a:p>
        </p:txBody>
      </p:sp>
      <p:sp>
        <p:nvSpPr>
          <p:cNvPr id="8" name="正方形/長方形 7"/>
          <p:cNvSpPr/>
          <p:nvPr/>
        </p:nvSpPr>
        <p:spPr>
          <a:xfrm>
            <a:off x="713216" y="2552360"/>
            <a:ext cx="1566454" cy="369332"/>
          </a:xfrm>
          <a:prstGeom prst="rect">
            <a:avLst/>
          </a:prstGeom>
        </p:spPr>
        <p:txBody>
          <a:bodyPr wrap="none">
            <a:spAutoFit/>
          </a:bodyPr>
          <a:lstStyle/>
          <a:p>
            <a:r>
              <a:rPr lang="en-US" altLang="ja-JP" b="1" dirty="0">
                <a:solidFill>
                  <a:schemeClr val="bg2">
                    <a:lumMod val="25000"/>
                  </a:schemeClr>
                </a:solidFill>
                <a:latin typeface="Segoe UI" panose="020B0502040204020203" pitchFamily="34" charset="0"/>
                <a:cs typeface="Segoe UI" panose="020B0502040204020203" pitchFamily="34" charset="0"/>
              </a:rPr>
              <a:t>MCNP</a:t>
            </a:r>
            <a:r>
              <a:rPr lang="ja-JP" altLang="en-US" b="1" dirty="0">
                <a:solidFill>
                  <a:schemeClr val="bg2">
                    <a:lumMod val="25000"/>
                  </a:schemeClr>
                </a:solidFill>
                <a:latin typeface="Segoe UI" panose="020B0502040204020203" pitchFamily="34" charset="0"/>
                <a:cs typeface="Segoe UI" panose="020B0502040204020203" pitchFamily="34" charset="0"/>
              </a:rPr>
              <a:t>の出力</a:t>
            </a:r>
            <a:endParaRPr lang="ja-JP" altLang="en-US" dirty="0">
              <a:solidFill>
                <a:schemeClr val="bg2">
                  <a:lumMod val="25000"/>
                </a:schemeClr>
              </a:solidFill>
            </a:endParaRPr>
          </a:p>
        </p:txBody>
      </p:sp>
      <p:sp>
        <p:nvSpPr>
          <p:cNvPr id="9" name="正方形/長方形 8"/>
          <p:cNvSpPr/>
          <p:nvPr/>
        </p:nvSpPr>
        <p:spPr>
          <a:xfrm>
            <a:off x="770366" y="3069654"/>
            <a:ext cx="1082348" cy="307777"/>
          </a:xfrm>
          <a:prstGeom prst="rect">
            <a:avLst/>
          </a:prstGeom>
        </p:spPr>
        <p:txBody>
          <a:bodyPr wrap="none">
            <a:spAutoFit/>
          </a:bodyPr>
          <a:lstStyle/>
          <a:p>
            <a:r>
              <a:rPr lang="ja-JP" altLang="en-US" sz="1400" dirty="0">
                <a:solidFill>
                  <a:schemeClr val="bg2">
                    <a:lumMod val="25000"/>
                  </a:schemeClr>
                </a:solidFill>
              </a:rPr>
              <a:t>エネルギー</a:t>
            </a:r>
          </a:p>
        </p:txBody>
      </p:sp>
      <p:sp>
        <p:nvSpPr>
          <p:cNvPr id="10" name="正方形/長方形 9"/>
          <p:cNvSpPr/>
          <p:nvPr/>
        </p:nvSpPr>
        <p:spPr>
          <a:xfrm>
            <a:off x="2079938" y="3069654"/>
            <a:ext cx="902811" cy="307777"/>
          </a:xfrm>
          <a:prstGeom prst="rect">
            <a:avLst/>
          </a:prstGeom>
        </p:spPr>
        <p:txBody>
          <a:bodyPr wrap="none">
            <a:spAutoFit/>
          </a:bodyPr>
          <a:lstStyle/>
          <a:p>
            <a:r>
              <a:rPr lang="ja-JP" altLang="en-US" sz="1400" dirty="0">
                <a:solidFill>
                  <a:schemeClr val="bg2">
                    <a:lumMod val="25000"/>
                  </a:schemeClr>
                </a:solidFill>
              </a:rPr>
              <a:t>中性子量</a:t>
            </a:r>
          </a:p>
        </p:txBody>
      </p:sp>
      <p:sp>
        <p:nvSpPr>
          <p:cNvPr id="11" name="正方形/長方形 10"/>
          <p:cNvSpPr/>
          <p:nvPr/>
        </p:nvSpPr>
        <p:spPr>
          <a:xfrm>
            <a:off x="502383" y="3366352"/>
            <a:ext cx="4572000" cy="2862322"/>
          </a:xfrm>
          <a:prstGeom prst="rect">
            <a:avLst/>
          </a:prstGeom>
        </p:spPr>
        <p:txBody>
          <a:bodyPr>
            <a:spAutoFit/>
          </a:bodyPr>
          <a:lstStyle/>
          <a:p>
            <a:r>
              <a:rPr lang="ja-JP" altLang="en-US" dirty="0">
                <a:solidFill>
                  <a:schemeClr val="bg2">
                    <a:lumMod val="25000"/>
                  </a:schemeClr>
                </a:solidFill>
              </a:rPr>
              <a:t>    8.7000E+00   2.53910E-09 0.1347</a:t>
            </a:r>
          </a:p>
          <a:p>
            <a:r>
              <a:rPr lang="ja-JP" altLang="en-US" dirty="0">
                <a:solidFill>
                  <a:schemeClr val="bg2">
                    <a:lumMod val="25000"/>
                  </a:schemeClr>
                </a:solidFill>
              </a:rPr>
              <a:t>    8.8000E+00   2.55724E-09 0.1523</a:t>
            </a:r>
          </a:p>
          <a:p>
            <a:r>
              <a:rPr lang="ja-JP" altLang="en-US" dirty="0">
                <a:solidFill>
                  <a:schemeClr val="bg2">
                    <a:lumMod val="25000"/>
                  </a:schemeClr>
                </a:solidFill>
              </a:rPr>
              <a:t>    8.9000E+00   1.93758E-09 0.1607</a:t>
            </a:r>
          </a:p>
          <a:p>
            <a:r>
              <a:rPr lang="ja-JP" altLang="en-US" dirty="0">
                <a:solidFill>
                  <a:schemeClr val="bg2">
                    <a:lumMod val="25000"/>
                  </a:schemeClr>
                </a:solidFill>
              </a:rPr>
              <a:t>    9.0000E+00   2.76553E-09 0.1406</a:t>
            </a:r>
          </a:p>
          <a:p>
            <a:r>
              <a:rPr lang="ja-JP" altLang="en-US" dirty="0">
                <a:solidFill>
                  <a:schemeClr val="bg2">
                    <a:lumMod val="25000"/>
                  </a:schemeClr>
                </a:solidFill>
              </a:rPr>
              <a:t>    9.1000E+00   2.05375E-09 0.1743</a:t>
            </a:r>
          </a:p>
          <a:p>
            <a:r>
              <a:rPr lang="ja-JP" altLang="en-US" dirty="0">
                <a:solidFill>
                  <a:schemeClr val="bg2">
                    <a:lumMod val="25000"/>
                  </a:schemeClr>
                </a:solidFill>
              </a:rPr>
              <a:t>    9.2000E+00   2.20233E-09 0.1595</a:t>
            </a:r>
          </a:p>
          <a:p>
            <a:r>
              <a:rPr lang="ja-JP" altLang="en-US" dirty="0">
                <a:solidFill>
                  <a:schemeClr val="bg2">
                    <a:lumMod val="25000"/>
                  </a:schemeClr>
                </a:solidFill>
              </a:rPr>
              <a:t>    9.3000E+00   3.84496E-09 0.3127</a:t>
            </a:r>
          </a:p>
          <a:p>
            <a:r>
              <a:rPr lang="ja-JP" altLang="en-US" dirty="0">
                <a:solidFill>
                  <a:schemeClr val="bg2">
                    <a:lumMod val="25000"/>
                  </a:schemeClr>
                </a:solidFill>
              </a:rPr>
              <a:t>    9.4000E+00   1.84256E-09 0.2283</a:t>
            </a:r>
          </a:p>
          <a:p>
            <a:r>
              <a:rPr lang="ja-JP" altLang="en-US" dirty="0">
                <a:solidFill>
                  <a:schemeClr val="bg2">
                    <a:lumMod val="25000"/>
                  </a:schemeClr>
                </a:solidFill>
              </a:rPr>
              <a:t>    9.5000E+00   1.35720E-09 0.2153</a:t>
            </a:r>
          </a:p>
          <a:p>
            <a:r>
              <a:rPr lang="ja-JP" altLang="en-US" dirty="0">
                <a:solidFill>
                  <a:schemeClr val="bg2">
                    <a:lumMod val="25000"/>
                  </a:schemeClr>
                </a:solidFill>
              </a:rPr>
              <a:t>    9.6000E+00   2.08787E-09 0.2232</a:t>
            </a:r>
          </a:p>
        </p:txBody>
      </p:sp>
      <p:sp>
        <p:nvSpPr>
          <p:cNvPr id="12" name="正方形/長方形 11"/>
          <p:cNvSpPr/>
          <p:nvPr/>
        </p:nvSpPr>
        <p:spPr>
          <a:xfrm>
            <a:off x="3332132" y="3069654"/>
            <a:ext cx="543739" cy="307777"/>
          </a:xfrm>
          <a:prstGeom prst="rect">
            <a:avLst/>
          </a:prstGeom>
        </p:spPr>
        <p:txBody>
          <a:bodyPr wrap="none">
            <a:spAutoFit/>
          </a:bodyPr>
          <a:lstStyle/>
          <a:p>
            <a:r>
              <a:rPr lang="ja-JP" altLang="en-US" sz="1400" dirty="0">
                <a:solidFill>
                  <a:schemeClr val="bg2">
                    <a:lumMod val="25000"/>
                  </a:schemeClr>
                </a:solidFill>
              </a:rPr>
              <a:t>誤差</a:t>
            </a:r>
          </a:p>
        </p:txBody>
      </p:sp>
      <p:sp>
        <p:nvSpPr>
          <p:cNvPr id="13" name="下矢印 12"/>
          <p:cNvSpPr/>
          <p:nvPr/>
        </p:nvSpPr>
        <p:spPr>
          <a:xfrm rot="16200000">
            <a:off x="4269827" y="4269056"/>
            <a:ext cx="390525" cy="457200"/>
          </a:xfrm>
          <a:prstGeom prst="down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4" name="正方形/長方形 13"/>
          <p:cNvSpPr/>
          <p:nvPr/>
        </p:nvSpPr>
        <p:spPr>
          <a:xfrm>
            <a:off x="1992456" y="3718181"/>
            <a:ext cx="1265094" cy="25576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5" name="正方形/長方形 14"/>
          <p:cNvSpPr/>
          <p:nvPr/>
        </p:nvSpPr>
        <p:spPr>
          <a:xfrm>
            <a:off x="3959958" y="2507208"/>
            <a:ext cx="3377848" cy="369332"/>
          </a:xfrm>
          <a:prstGeom prst="rect">
            <a:avLst/>
          </a:prstGeom>
        </p:spPr>
        <p:txBody>
          <a:bodyPr wrap="none">
            <a:spAutoFit/>
          </a:bodyPr>
          <a:lstStyle/>
          <a:p>
            <a:r>
              <a:rPr lang="en-US" altLang="ja-JP" dirty="0">
                <a:solidFill>
                  <a:schemeClr val="bg2">
                    <a:lumMod val="25000"/>
                  </a:schemeClr>
                </a:solidFill>
              </a:rPr>
              <a:t>8.7 MeV</a:t>
            </a:r>
            <a:r>
              <a:rPr lang="ja-JP" altLang="en-US" dirty="0">
                <a:solidFill>
                  <a:schemeClr val="bg2">
                    <a:lumMod val="25000"/>
                  </a:schemeClr>
                </a:solidFill>
              </a:rPr>
              <a:t>～</a:t>
            </a:r>
            <a:r>
              <a:rPr lang="en-US" altLang="ja-JP" dirty="0">
                <a:solidFill>
                  <a:schemeClr val="bg2">
                    <a:lumMod val="25000"/>
                  </a:schemeClr>
                </a:solidFill>
              </a:rPr>
              <a:t>8.8 MeV</a:t>
            </a:r>
            <a:r>
              <a:rPr lang="ja-JP" altLang="en-US" dirty="0">
                <a:solidFill>
                  <a:schemeClr val="bg2">
                    <a:lumMod val="25000"/>
                  </a:schemeClr>
                </a:solidFill>
              </a:rPr>
              <a:t>間の中性子量</a:t>
            </a:r>
          </a:p>
        </p:txBody>
      </p:sp>
      <p:cxnSp>
        <p:nvCxnSpPr>
          <p:cNvPr id="17" name="直線コネクタ 16"/>
          <p:cNvCxnSpPr/>
          <p:nvPr/>
        </p:nvCxnSpPr>
        <p:spPr>
          <a:xfrm flipV="1">
            <a:off x="3257536" y="2766638"/>
            <a:ext cx="1490087" cy="95154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5216776" y="3366352"/>
            <a:ext cx="4572000" cy="2862322"/>
          </a:xfrm>
          <a:prstGeom prst="rect">
            <a:avLst/>
          </a:prstGeom>
        </p:spPr>
        <p:txBody>
          <a:bodyPr>
            <a:spAutoFit/>
          </a:bodyPr>
          <a:lstStyle/>
          <a:p>
            <a:r>
              <a:rPr lang="ja-JP" altLang="en-US" dirty="0">
                <a:solidFill>
                  <a:schemeClr val="bg2">
                    <a:lumMod val="25000"/>
                  </a:schemeClr>
                </a:solidFill>
              </a:rPr>
              <a:t>8.65	2.5391e-09</a:t>
            </a:r>
          </a:p>
          <a:p>
            <a:r>
              <a:rPr lang="ja-JP" altLang="en-US" dirty="0">
                <a:solidFill>
                  <a:schemeClr val="bg2">
                    <a:lumMod val="25000"/>
                  </a:schemeClr>
                </a:solidFill>
              </a:rPr>
              <a:t>8.75	2.55724e-09</a:t>
            </a:r>
          </a:p>
          <a:p>
            <a:r>
              <a:rPr lang="ja-JP" altLang="en-US" dirty="0">
                <a:solidFill>
                  <a:schemeClr val="bg2">
                    <a:lumMod val="25000"/>
                  </a:schemeClr>
                </a:solidFill>
              </a:rPr>
              <a:t>8.85	1.93758e-09</a:t>
            </a:r>
          </a:p>
          <a:p>
            <a:r>
              <a:rPr lang="ja-JP" altLang="en-US" dirty="0">
                <a:solidFill>
                  <a:schemeClr val="bg2">
                    <a:lumMod val="25000"/>
                  </a:schemeClr>
                </a:solidFill>
              </a:rPr>
              <a:t>8.95	2.76553e-09</a:t>
            </a:r>
          </a:p>
          <a:p>
            <a:r>
              <a:rPr lang="ja-JP" altLang="en-US" dirty="0">
                <a:solidFill>
                  <a:schemeClr val="bg2">
                    <a:lumMod val="25000"/>
                  </a:schemeClr>
                </a:solidFill>
              </a:rPr>
              <a:t>9.05	2.05375e-09</a:t>
            </a:r>
          </a:p>
          <a:p>
            <a:r>
              <a:rPr lang="ja-JP" altLang="en-US" dirty="0">
                <a:solidFill>
                  <a:schemeClr val="bg2">
                    <a:lumMod val="25000"/>
                  </a:schemeClr>
                </a:solidFill>
              </a:rPr>
              <a:t>9.15	2.20233e-09</a:t>
            </a:r>
          </a:p>
          <a:p>
            <a:r>
              <a:rPr lang="ja-JP" altLang="en-US" dirty="0">
                <a:solidFill>
                  <a:schemeClr val="bg2">
                    <a:lumMod val="25000"/>
                  </a:schemeClr>
                </a:solidFill>
              </a:rPr>
              <a:t>9.25	3.84496e-09</a:t>
            </a:r>
          </a:p>
          <a:p>
            <a:r>
              <a:rPr lang="ja-JP" altLang="en-US" dirty="0">
                <a:solidFill>
                  <a:schemeClr val="bg2">
                    <a:lumMod val="25000"/>
                  </a:schemeClr>
                </a:solidFill>
              </a:rPr>
              <a:t>9.35	1.84256e-09</a:t>
            </a:r>
          </a:p>
          <a:p>
            <a:r>
              <a:rPr lang="ja-JP" altLang="en-US" dirty="0">
                <a:solidFill>
                  <a:schemeClr val="bg2">
                    <a:lumMod val="25000"/>
                  </a:schemeClr>
                </a:solidFill>
              </a:rPr>
              <a:t>9.45	1.3572e-09</a:t>
            </a:r>
          </a:p>
          <a:p>
            <a:r>
              <a:rPr lang="ja-JP" altLang="en-US" dirty="0">
                <a:solidFill>
                  <a:schemeClr val="bg2">
                    <a:lumMod val="25000"/>
                  </a:schemeClr>
                </a:solidFill>
              </a:rPr>
              <a:t>9.55	2.08787e-09</a:t>
            </a:r>
          </a:p>
        </p:txBody>
      </p:sp>
      <p:sp>
        <p:nvSpPr>
          <p:cNvPr id="20" name="正方形/長方形 19"/>
          <p:cNvSpPr/>
          <p:nvPr/>
        </p:nvSpPr>
        <p:spPr>
          <a:xfrm>
            <a:off x="5483031" y="3039784"/>
            <a:ext cx="1338828" cy="369332"/>
          </a:xfrm>
          <a:prstGeom prst="rect">
            <a:avLst/>
          </a:prstGeom>
        </p:spPr>
        <p:txBody>
          <a:bodyPr wrap="none">
            <a:spAutoFit/>
          </a:bodyPr>
          <a:lstStyle/>
          <a:p>
            <a:r>
              <a:rPr lang="ja-JP" altLang="en-US" dirty="0">
                <a:solidFill>
                  <a:schemeClr val="bg2">
                    <a:lumMod val="25000"/>
                  </a:schemeClr>
                </a:solidFill>
              </a:rPr>
              <a:t>タブ区切り</a:t>
            </a:r>
          </a:p>
        </p:txBody>
      </p:sp>
      <p:sp>
        <p:nvSpPr>
          <p:cNvPr id="21" name="正方形/長方形 20"/>
          <p:cNvSpPr/>
          <p:nvPr/>
        </p:nvSpPr>
        <p:spPr>
          <a:xfrm>
            <a:off x="6152445" y="3718181"/>
            <a:ext cx="1265094" cy="25576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2" name="正方形/長方形 21"/>
          <p:cNvSpPr/>
          <p:nvPr/>
        </p:nvSpPr>
        <p:spPr>
          <a:xfrm>
            <a:off x="4370386" y="6488668"/>
            <a:ext cx="2225289" cy="369332"/>
          </a:xfrm>
          <a:prstGeom prst="rect">
            <a:avLst/>
          </a:prstGeom>
        </p:spPr>
        <p:txBody>
          <a:bodyPr wrap="none">
            <a:spAutoFit/>
          </a:bodyPr>
          <a:lstStyle/>
          <a:p>
            <a:r>
              <a:rPr lang="en-US" altLang="ja-JP" dirty="0">
                <a:solidFill>
                  <a:schemeClr val="bg2">
                    <a:lumMod val="25000"/>
                  </a:schemeClr>
                </a:solidFill>
              </a:rPr>
              <a:t>(8.7 MeV+8.8 MeV)/2</a:t>
            </a:r>
            <a:endParaRPr lang="ja-JP" altLang="en-US" dirty="0">
              <a:solidFill>
                <a:schemeClr val="bg2">
                  <a:lumMod val="25000"/>
                </a:schemeClr>
              </a:solidFill>
            </a:endParaRPr>
          </a:p>
        </p:txBody>
      </p:sp>
      <p:sp>
        <p:nvSpPr>
          <p:cNvPr id="23" name="正方形/長方形 22"/>
          <p:cNvSpPr/>
          <p:nvPr/>
        </p:nvSpPr>
        <p:spPr>
          <a:xfrm>
            <a:off x="5216776" y="3683910"/>
            <a:ext cx="508713" cy="25576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cxnSp>
        <p:nvCxnSpPr>
          <p:cNvPr id="24" name="直線コネクタ 23"/>
          <p:cNvCxnSpPr>
            <a:endCxn id="23" idx="1"/>
          </p:cNvCxnSpPr>
          <p:nvPr/>
        </p:nvCxnSpPr>
        <p:spPr>
          <a:xfrm flipV="1">
            <a:off x="4924425" y="3811794"/>
            <a:ext cx="292351" cy="267687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698162" y="1907125"/>
            <a:ext cx="5262979" cy="369332"/>
          </a:xfrm>
          <a:prstGeom prst="rect">
            <a:avLst/>
          </a:prstGeom>
        </p:spPr>
        <p:txBody>
          <a:bodyPr wrap="none">
            <a:spAutoFit/>
          </a:bodyPr>
          <a:lstStyle/>
          <a:p>
            <a:r>
              <a:rPr lang="ja-JP" altLang="en-US" b="1" dirty="0">
                <a:solidFill>
                  <a:schemeClr val="bg2">
                    <a:lumMod val="25000"/>
                  </a:schemeClr>
                </a:solidFill>
              </a:rPr>
              <a:t>区間の中央値にそれだけの中性子量があると仮定</a:t>
            </a:r>
          </a:p>
        </p:txBody>
      </p:sp>
    </p:spTree>
    <p:extLst>
      <p:ext uri="{BB962C8B-B14F-4D97-AF65-F5344CB8AC3E}">
        <p14:creationId xmlns:p14="http://schemas.microsoft.com/office/powerpoint/2010/main" val="197373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a:latin typeface="Segoe UI" panose="020B0502040204020203" pitchFamily="34" charset="0"/>
                <a:cs typeface="Segoe UI" panose="020B0502040204020203" pitchFamily="34" charset="0"/>
              </a:rPr>
              <a:t>Calculate_count</a:t>
            </a:r>
            <a:endParaRPr kumimoji="1" lang="ja-JP" altLang="en-US" sz="3600" dirty="0">
              <a:latin typeface="Segoe UI" panose="020B0502040204020203" pitchFamily="34" charset="0"/>
              <a:cs typeface="Segoe UI" panose="020B0502040204020203" pitchFamily="34" charset="0"/>
            </a:endParaRPr>
          </a:p>
        </p:txBody>
      </p:sp>
      <p:sp>
        <p:nvSpPr>
          <p:cNvPr id="25" name="正方形/長方形 24"/>
          <p:cNvSpPr/>
          <p:nvPr/>
        </p:nvSpPr>
        <p:spPr>
          <a:xfrm>
            <a:off x="388083" y="931247"/>
            <a:ext cx="1107996" cy="369332"/>
          </a:xfrm>
          <a:prstGeom prst="rect">
            <a:avLst/>
          </a:prstGeom>
        </p:spPr>
        <p:txBody>
          <a:bodyPr wrap="none">
            <a:spAutoFit/>
          </a:bodyPr>
          <a:lstStyle/>
          <a:p>
            <a:r>
              <a:rPr lang="ja-JP" altLang="en-US" b="1" dirty="0">
                <a:solidFill>
                  <a:schemeClr val="bg2">
                    <a:lumMod val="25000"/>
                  </a:schemeClr>
                </a:solidFill>
              </a:rPr>
              <a:t>注意！！</a:t>
            </a:r>
            <a:endParaRPr lang="en-US" altLang="ja-JP" b="1" dirty="0">
              <a:solidFill>
                <a:schemeClr val="bg2">
                  <a:lumMod val="25000"/>
                </a:schemeClr>
              </a:solidFill>
            </a:endParaRPr>
          </a:p>
        </p:txBody>
      </p:sp>
      <p:grpSp>
        <p:nvGrpSpPr>
          <p:cNvPr id="2" name="グループ化 1"/>
          <p:cNvGrpSpPr/>
          <p:nvPr/>
        </p:nvGrpSpPr>
        <p:grpSpPr>
          <a:xfrm>
            <a:off x="5283933" y="2687160"/>
            <a:ext cx="4572000" cy="3676314"/>
            <a:chOff x="5236308" y="1598125"/>
            <a:chExt cx="4572000" cy="3676314"/>
          </a:xfrm>
        </p:grpSpPr>
        <p:sp>
          <p:nvSpPr>
            <p:cNvPr id="26" name="正方形/長方形 25"/>
            <p:cNvSpPr/>
            <p:nvPr/>
          </p:nvSpPr>
          <p:spPr>
            <a:xfrm>
              <a:off x="5447141" y="1598125"/>
              <a:ext cx="1566454" cy="369332"/>
            </a:xfrm>
            <a:prstGeom prst="rect">
              <a:avLst/>
            </a:prstGeom>
          </p:spPr>
          <p:txBody>
            <a:bodyPr wrap="none">
              <a:spAutoFit/>
            </a:bodyPr>
            <a:lstStyle/>
            <a:p>
              <a:r>
                <a:rPr lang="en-US" altLang="ja-JP" b="1" dirty="0">
                  <a:solidFill>
                    <a:schemeClr val="bg2">
                      <a:lumMod val="25000"/>
                    </a:schemeClr>
                  </a:solidFill>
                  <a:latin typeface="Segoe UI" panose="020B0502040204020203" pitchFamily="34" charset="0"/>
                  <a:cs typeface="Segoe UI" panose="020B0502040204020203" pitchFamily="34" charset="0"/>
                </a:rPr>
                <a:t>MCNP</a:t>
              </a:r>
              <a:r>
                <a:rPr lang="ja-JP" altLang="en-US" b="1" dirty="0">
                  <a:solidFill>
                    <a:schemeClr val="bg2">
                      <a:lumMod val="25000"/>
                    </a:schemeClr>
                  </a:solidFill>
                  <a:latin typeface="Segoe UI" panose="020B0502040204020203" pitchFamily="34" charset="0"/>
                  <a:cs typeface="Segoe UI" panose="020B0502040204020203" pitchFamily="34" charset="0"/>
                </a:rPr>
                <a:t>の出力</a:t>
              </a:r>
              <a:endParaRPr lang="ja-JP" altLang="en-US" dirty="0">
                <a:solidFill>
                  <a:schemeClr val="bg2">
                    <a:lumMod val="25000"/>
                  </a:schemeClr>
                </a:solidFill>
              </a:endParaRPr>
            </a:p>
          </p:txBody>
        </p:sp>
        <p:sp>
          <p:nvSpPr>
            <p:cNvPr id="28" name="正方形/長方形 27"/>
            <p:cNvSpPr/>
            <p:nvPr/>
          </p:nvSpPr>
          <p:spPr>
            <a:xfrm>
              <a:off x="5504291" y="2115419"/>
              <a:ext cx="1082348" cy="307777"/>
            </a:xfrm>
            <a:prstGeom prst="rect">
              <a:avLst/>
            </a:prstGeom>
          </p:spPr>
          <p:txBody>
            <a:bodyPr wrap="none">
              <a:spAutoFit/>
            </a:bodyPr>
            <a:lstStyle/>
            <a:p>
              <a:r>
                <a:rPr lang="ja-JP" altLang="en-US" sz="1400" dirty="0">
                  <a:solidFill>
                    <a:schemeClr val="bg2">
                      <a:lumMod val="25000"/>
                    </a:schemeClr>
                  </a:solidFill>
                </a:rPr>
                <a:t>エネルギー</a:t>
              </a:r>
            </a:p>
          </p:txBody>
        </p:sp>
        <p:sp>
          <p:nvSpPr>
            <p:cNvPr id="29" name="正方形/長方形 28"/>
            <p:cNvSpPr/>
            <p:nvPr/>
          </p:nvSpPr>
          <p:spPr>
            <a:xfrm>
              <a:off x="6813863" y="2115419"/>
              <a:ext cx="902811" cy="307777"/>
            </a:xfrm>
            <a:prstGeom prst="rect">
              <a:avLst/>
            </a:prstGeom>
          </p:spPr>
          <p:txBody>
            <a:bodyPr wrap="none">
              <a:spAutoFit/>
            </a:bodyPr>
            <a:lstStyle/>
            <a:p>
              <a:r>
                <a:rPr lang="ja-JP" altLang="en-US" sz="1400" dirty="0">
                  <a:solidFill>
                    <a:schemeClr val="bg2">
                      <a:lumMod val="25000"/>
                    </a:schemeClr>
                  </a:solidFill>
                </a:rPr>
                <a:t>中性子量</a:t>
              </a:r>
            </a:p>
          </p:txBody>
        </p:sp>
        <p:sp>
          <p:nvSpPr>
            <p:cNvPr id="30" name="正方形/長方形 29"/>
            <p:cNvSpPr/>
            <p:nvPr/>
          </p:nvSpPr>
          <p:spPr>
            <a:xfrm>
              <a:off x="5236308" y="2412117"/>
              <a:ext cx="4572000" cy="2862322"/>
            </a:xfrm>
            <a:prstGeom prst="rect">
              <a:avLst/>
            </a:prstGeom>
          </p:spPr>
          <p:txBody>
            <a:bodyPr>
              <a:spAutoFit/>
            </a:bodyPr>
            <a:lstStyle/>
            <a:p>
              <a:r>
                <a:rPr lang="ja-JP" altLang="en-US" dirty="0">
                  <a:solidFill>
                    <a:schemeClr val="bg2">
                      <a:lumMod val="25000"/>
                    </a:schemeClr>
                  </a:solidFill>
                </a:rPr>
                <a:t>    8.7000E+00   2.53910E-09 0.1347</a:t>
              </a:r>
            </a:p>
            <a:p>
              <a:r>
                <a:rPr lang="ja-JP" altLang="en-US" dirty="0">
                  <a:solidFill>
                    <a:schemeClr val="bg2">
                      <a:lumMod val="25000"/>
                    </a:schemeClr>
                  </a:solidFill>
                </a:rPr>
                <a:t>    8.8000E+00   2.55724E-09 0.1523</a:t>
              </a:r>
            </a:p>
            <a:p>
              <a:r>
                <a:rPr lang="ja-JP" altLang="en-US" dirty="0">
                  <a:solidFill>
                    <a:schemeClr val="bg2">
                      <a:lumMod val="25000"/>
                    </a:schemeClr>
                  </a:solidFill>
                </a:rPr>
                <a:t>    8.9000E+00   1.93758E-09 0.1607</a:t>
              </a:r>
            </a:p>
            <a:p>
              <a:r>
                <a:rPr lang="ja-JP" altLang="en-US" dirty="0">
                  <a:solidFill>
                    <a:schemeClr val="bg2">
                      <a:lumMod val="25000"/>
                    </a:schemeClr>
                  </a:solidFill>
                </a:rPr>
                <a:t>    9.0000E+00   2.76553E-09 0.1406</a:t>
              </a:r>
            </a:p>
            <a:p>
              <a:r>
                <a:rPr lang="ja-JP" altLang="en-US" dirty="0">
                  <a:solidFill>
                    <a:schemeClr val="bg2">
                      <a:lumMod val="25000"/>
                    </a:schemeClr>
                  </a:solidFill>
                </a:rPr>
                <a:t>    9.1000E+00   2.05375E-09 0.1743</a:t>
              </a:r>
            </a:p>
            <a:p>
              <a:r>
                <a:rPr lang="ja-JP" altLang="en-US" dirty="0">
                  <a:solidFill>
                    <a:schemeClr val="bg2">
                      <a:lumMod val="25000"/>
                    </a:schemeClr>
                  </a:solidFill>
                </a:rPr>
                <a:t>    9.2000E+00   2.20233E-09 0.1595</a:t>
              </a:r>
            </a:p>
            <a:p>
              <a:r>
                <a:rPr lang="ja-JP" altLang="en-US" dirty="0">
                  <a:solidFill>
                    <a:schemeClr val="bg2">
                      <a:lumMod val="25000"/>
                    </a:schemeClr>
                  </a:solidFill>
                </a:rPr>
                <a:t>    9.3000E+00   3.84496E-09 0.3127</a:t>
              </a:r>
            </a:p>
            <a:p>
              <a:r>
                <a:rPr lang="ja-JP" altLang="en-US" dirty="0">
                  <a:solidFill>
                    <a:schemeClr val="bg2">
                      <a:lumMod val="25000"/>
                    </a:schemeClr>
                  </a:solidFill>
                </a:rPr>
                <a:t>    9.4000E+00   1.84256E-09 0.2283</a:t>
              </a:r>
            </a:p>
            <a:p>
              <a:r>
                <a:rPr lang="ja-JP" altLang="en-US" dirty="0">
                  <a:solidFill>
                    <a:schemeClr val="bg2">
                      <a:lumMod val="25000"/>
                    </a:schemeClr>
                  </a:solidFill>
                </a:rPr>
                <a:t>    9.5000E+00   1.35720E-09 0.2153</a:t>
              </a:r>
            </a:p>
            <a:p>
              <a:r>
                <a:rPr lang="ja-JP" altLang="en-US" dirty="0">
                  <a:solidFill>
                    <a:schemeClr val="bg2">
                      <a:lumMod val="25000"/>
                    </a:schemeClr>
                  </a:solidFill>
                </a:rPr>
                <a:t>    9.6000E+00   2.08787E-09 0.2232</a:t>
              </a:r>
            </a:p>
          </p:txBody>
        </p:sp>
        <p:sp>
          <p:nvSpPr>
            <p:cNvPr id="31" name="正方形/長方形 30"/>
            <p:cNvSpPr/>
            <p:nvPr/>
          </p:nvSpPr>
          <p:spPr>
            <a:xfrm>
              <a:off x="8066057" y="2115419"/>
              <a:ext cx="543739" cy="307777"/>
            </a:xfrm>
            <a:prstGeom prst="rect">
              <a:avLst/>
            </a:prstGeom>
          </p:spPr>
          <p:txBody>
            <a:bodyPr wrap="none">
              <a:spAutoFit/>
            </a:bodyPr>
            <a:lstStyle/>
            <a:p>
              <a:r>
                <a:rPr lang="ja-JP" altLang="en-US" sz="1400" dirty="0">
                  <a:solidFill>
                    <a:schemeClr val="bg2">
                      <a:lumMod val="25000"/>
                    </a:schemeClr>
                  </a:solidFill>
                </a:rPr>
                <a:t>誤差</a:t>
              </a:r>
            </a:p>
          </p:txBody>
        </p:sp>
        <p:sp>
          <p:nvSpPr>
            <p:cNvPr id="32" name="正方形/長方形 31"/>
            <p:cNvSpPr/>
            <p:nvPr/>
          </p:nvSpPr>
          <p:spPr>
            <a:xfrm>
              <a:off x="7977249" y="2115419"/>
              <a:ext cx="747651" cy="305492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grpSp>
      <p:sp>
        <p:nvSpPr>
          <p:cNvPr id="33" name="正方形/長方形 32"/>
          <p:cNvSpPr/>
          <p:nvPr/>
        </p:nvSpPr>
        <p:spPr>
          <a:xfrm>
            <a:off x="388083" y="1413072"/>
            <a:ext cx="7802136" cy="923330"/>
          </a:xfrm>
          <a:prstGeom prst="rect">
            <a:avLst/>
          </a:prstGeom>
        </p:spPr>
        <p:txBody>
          <a:bodyPr wrap="none">
            <a:spAutoFit/>
          </a:bodyPr>
          <a:lstStyle/>
          <a:p>
            <a:r>
              <a:rPr lang="ja-JP" altLang="en-US" b="1" dirty="0">
                <a:solidFill>
                  <a:schemeClr val="bg2">
                    <a:lumMod val="25000"/>
                  </a:schemeClr>
                </a:solidFill>
              </a:rPr>
              <a:t>なめらかなスペクトルを得るためにエネルギーの区切りを小さくすると、</a:t>
            </a:r>
            <a:endParaRPr lang="en-US" altLang="ja-JP" b="1" dirty="0">
              <a:solidFill>
                <a:schemeClr val="bg2">
                  <a:lumMod val="25000"/>
                </a:schemeClr>
              </a:solidFill>
            </a:endParaRPr>
          </a:p>
          <a:p>
            <a:r>
              <a:rPr lang="ja-JP" altLang="en-US" b="1" dirty="0">
                <a:solidFill>
                  <a:schemeClr val="bg2">
                    <a:lumMod val="25000"/>
                  </a:schemeClr>
                </a:solidFill>
              </a:rPr>
              <a:t>誤差が大きくなる。</a:t>
            </a:r>
            <a:endParaRPr lang="en-US" altLang="ja-JP" b="1" dirty="0">
              <a:solidFill>
                <a:schemeClr val="bg2">
                  <a:lumMod val="25000"/>
                </a:schemeClr>
              </a:solidFill>
            </a:endParaRPr>
          </a:p>
          <a:p>
            <a:r>
              <a:rPr lang="ja-JP" altLang="en-US" b="1" dirty="0">
                <a:solidFill>
                  <a:schemeClr val="bg2">
                    <a:lumMod val="25000"/>
                  </a:schemeClr>
                </a:solidFill>
              </a:rPr>
              <a:t>相対誤差が</a:t>
            </a:r>
            <a:r>
              <a:rPr lang="en-US" altLang="ja-JP" b="1" dirty="0">
                <a:solidFill>
                  <a:schemeClr val="bg2">
                    <a:lumMod val="25000"/>
                  </a:schemeClr>
                </a:solidFill>
              </a:rPr>
              <a:t>0.1 (10 %)</a:t>
            </a:r>
            <a:r>
              <a:rPr lang="ja-JP" altLang="en-US" b="1" dirty="0">
                <a:solidFill>
                  <a:schemeClr val="bg2">
                    <a:lumMod val="25000"/>
                  </a:schemeClr>
                </a:solidFill>
              </a:rPr>
              <a:t>を超えないようにする必要がある。</a:t>
            </a:r>
          </a:p>
        </p:txBody>
      </p:sp>
      <p:cxnSp>
        <p:nvCxnSpPr>
          <p:cNvPr id="7" name="直線コネクタ 6"/>
          <p:cNvCxnSpPr/>
          <p:nvPr/>
        </p:nvCxnSpPr>
        <p:spPr>
          <a:xfrm>
            <a:off x="1066800" y="2336402"/>
            <a:ext cx="6958074" cy="21212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84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a:latin typeface="Segoe UI" panose="020B0502040204020203" pitchFamily="34" charset="0"/>
                <a:cs typeface="Segoe UI" panose="020B0502040204020203" pitchFamily="34" charset="0"/>
              </a:rPr>
              <a:t>Calculate_count</a:t>
            </a:r>
            <a:endParaRPr kumimoji="1" lang="ja-JP" altLang="en-US" sz="3600" dirty="0">
              <a:latin typeface="Segoe UI" panose="020B0502040204020203" pitchFamily="34" charset="0"/>
              <a:cs typeface="Segoe UI" panose="020B0502040204020203" pitchFamily="34" charset="0"/>
            </a:endParaRPr>
          </a:p>
        </p:txBody>
      </p:sp>
      <p:sp>
        <p:nvSpPr>
          <p:cNvPr id="6" name="正方形/長方形 5"/>
          <p:cNvSpPr/>
          <p:nvPr/>
        </p:nvSpPr>
        <p:spPr>
          <a:xfrm>
            <a:off x="359478" y="968288"/>
            <a:ext cx="5609228"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⑧修正したテキストファイルを</a:t>
            </a:r>
            <a:r>
              <a:rPr lang="en-US" altLang="ja-JP" b="1" dirty="0">
                <a:solidFill>
                  <a:schemeClr val="bg2">
                    <a:lumMod val="25000"/>
                  </a:schemeClr>
                </a:solidFill>
                <a:latin typeface="Segoe UI" panose="020B0502040204020203" pitchFamily="34" charset="0"/>
                <a:cs typeface="Segoe UI" panose="020B0502040204020203" pitchFamily="34" charset="0"/>
              </a:rPr>
              <a:t>input</a:t>
            </a:r>
            <a:r>
              <a:rPr lang="ja-JP" altLang="en-US" b="1" dirty="0">
                <a:solidFill>
                  <a:schemeClr val="bg2">
                    <a:lumMod val="25000"/>
                  </a:schemeClr>
                </a:solidFill>
                <a:latin typeface="Segoe UI" panose="020B0502040204020203" pitchFamily="34" charset="0"/>
                <a:cs typeface="Segoe UI" panose="020B0502040204020203" pitchFamily="34" charset="0"/>
              </a:rPr>
              <a:t>直下に保存する</a:t>
            </a:r>
            <a:endParaRPr lang="en-US" altLang="ja-JP" b="1" dirty="0">
              <a:solidFill>
                <a:schemeClr val="bg2">
                  <a:lumMod val="25000"/>
                </a:schemeClr>
              </a:solidFill>
              <a:latin typeface="Segoe UI" panose="020B0502040204020203" pitchFamily="34" charset="0"/>
              <a:cs typeface="Segoe UI" panose="020B0502040204020203" pitchFamily="34" charset="0"/>
            </a:endParaRPr>
          </a:p>
        </p:txBody>
      </p:sp>
      <p:sp>
        <p:nvSpPr>
          <p:cNvPr id="25" name="正方形/長方形 24"/>
          <p:cNvSpPr/>
          <p:nvPr/>
        </p:nvSpPr>
        <p:spPr>
          <a:xfrm>
            <a:off x="359478" y="1701713"/>
            <a:ext cx="5262979"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⑨テキストファイル名を指定＋計算の条件を設定</a:t>
            </a:r>
            <a:endParaRPr lang="en-US" altLang="ja-JP" b="1" dirty="0">
              <a:solidFill>
                <a:schemeClr val="bg2">
                  <a:lumMod val="25000"/>
                </a:schemeClr>
              </a:solidFill>
              <a:latin typeface="Segoe UI" panose="020B0502040204020203" pitchFamily="34" charset="0"/>
              <a:cs typeface="Segoe UI" panose="020B0502040204020203" pitchFamily="34" charset="0"/>
            </a:endParaRPr>
          </a:p>
        </p:txBody>
      </p:sp>
      <p:pic>
        <p:nvPicPr>
          <p:cNvPr id="3" name="図 2"/>
          <p:cNvPicPr>
            <a:picLocks noChangeAspect="1"/>
          </p:cNvPicPr>
          <p:nvPr/>
        </p:nvPicPr>
        <p:blipFill>
          <a:blip r:embed="rId2"/>
          <a:stretch>
            <a:fillRect/>
          </a:stretch>
        </p:blipFill>
        <p:spPr>
          <a:xfrm>
            <a:off x="4162542" y="2435138"/>
            <a:ext cx="4610100" cy="1828800"/>
          </a:xfrm>
          <a:prstGeom prst="rect">
            <a:avLst/>
          </a:prstGeom>
        </p:spPr>
      </p:pic>
      <p:sp>
        <p:nvSpPr>
          <p:cNvPr id="26" name="正方形/長方形 25"/>
          <p:cNvSpPr/>
          <p:nvPr/>
        </p:nvSpPr>
        <p:spPr>
          <a:xfrm>
            <a:off x="5415024" y="2623429"/>
            <a:ext cx="1214376" cy="17692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8" name="正方形/長方形 27"/>
          <p:cNvSpPr/>
          <p:nvPr/>
        </p:nvSpPr>
        <p:spPr>
          <a:xfrm>
            <a:off x="1003637" y="2527223"/>
            <a:ext cx="2031325"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ファイル名を指定</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cxnSp>
        <p:nvCxnSpPr>
          <p:cNvPr id="16" name="直線コネクタ 15"/>
          <p:cNvCxnSpPr>
            <a:stCxn id="28" idx="3"/>
          </p:cNvCxnSpPr>
          <p:nvPr/>
        </p:nvCxnSpPr>
        <p:spPr>
          <a:xfrm>
            <a:off x="3034962" y="2711889"/>
            <a:ext cx="238006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4224993" y="3366379"/>
            <a:ext cx="2261532" cy="18644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31" name="正方形/長方形 30"/>
          <p:cNvSpPr/>
          <p:nvPr/>
        </p:nvSpPr>
        <p:spPr>
          <a:xfrm>
            <a:off x="110999" y="3011484"/>
            <a:ext cx="3647152" cy="923330"/>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箔の厚みをリスト形式で設定する</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リストに追加されている分だけ</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計算が回る</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cxnSp>
        <p:nvCxnSpPr>
          <p:cNvPr id="32" name="直線コネクタ 31"/>
          <p:cNvCxnSpPr>
            <a:endCxn id="30" idx="1"/>
          </p:cNvCxnSpPr>
          <p:nvPr/>
        </p:nvCxnSpPr>
        <p:spPr>
          <a:xfrm flipV="1">
            <a:off x="3458340" y="3459602"/>
            <a:ext cx="766653" cy="1362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0" name="図 79"/>
          <p:cNvPicPr>
            <a:picLocks noChangeAspect="1"/>
          </p:cNvPicPr>
          <p:nvPr/>
        </p:nvPicPr>
        <p:blipFill>
          <a:blip r:embed="rId3"/>
          <a:stretch>
            <a:fillRect/>
          </a:stretch>
        </p:blipFill>
        <p:spPr>
          <a:xfrm>
            <a:off x="747012" y="4904782"/>
            <a:ext cx="7327013" cy="1837409"/>
          </a:xfrm>
          <a:prstGeom prst="rect">
            <a:avLst/>
          </a:prstGeom>
        </p:spPr>
      </p:pic>
      <p:sp>
        <p:nvSpPr>
          <p:cNvPr id="82" name="正方形/長方形 81"/>
          <p:cNvSpPr/>
          <p:nvPr/>
        </p:nvSpPr>
        <p:spPr>
          <a:xfrm>
            <a:off x="1639067" y="5211329"/>
            <a:ext cx="380232" cy="369332"/>
          </a:xfrm>
          <a:prstGeom prst="rect">
            <a:avLst/>
          </a:prstGeom>
        </p:spPr>
        <p:txBody>
          <a:bodyPr wrap="non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ta</a:t>
            </a:r>
          </a:p>
        </p:txBody>
      </p:sp>
      <p:sp>
        <p:nvSpPr>
          <p:cNvPr id="83" name="正方形/長方形 82"/>
          <p:cNvSpPr/>
          <p:nvPr/>
        </p:nvSpPr>
        <p:spPr>
          <a:xfrm>
            <a:off x="1639067" y="5730292"/>
            <a:ext cx="646331"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照射</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84" name="正方形/長方形 83"/>
          <p:cNvSpPr/>
          <p:nvPr/>
        </p:nvSpPr>
        <p:spPr>
          <a:xfrm>
            <a:off x="4476314" y="5176295"/>
            <a:ext cx="380232" cy="369332"/>
          </a:xfrm>
          <a:prstGeom prst="rect">
            <a:avLst/>
          </a:prstGeom>
        </p:spPr>
        <p:txBody>
          <a:bodyPr wrap="non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ta</a:t>
            </a:r>
          </a:p>
        </p:txBody>
      </p:sp>
      <p:sp>
        <p:nvSpPr>
          <p:cNvPr id="85" name="正方形/長方形 84"/>
          <p:cNvSpPr/>
          <p:nvPr/>
        </p:nvSpPr>
        <p:spPr>
          <a:xfrm>
            <a:off x="6296409" y="5176295"/>
            <a:ext cx="380232" cy="369332"/>
          </a:xfrm>
          <a:prstGeom prst="rect">
            <a:avLst/>
          </a:prstGeom>
        </p:spPr>
        <p:txBody>
          <a:bodyPr wrap="non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ta</a:t>
            </a:r>
          </a:p>
        </p:txBody>
      </p:sp>
      <p:sp>
        <p:nvSpPr>
          <p:cNvPr id="86" name="正方形/長方形 85"/>
          <p:cNvSpPr/>
          <p:nvPr/>
        </p:nvSpPr>
        <p:spPr>
          <a:xfrm>
            <a:off x="2648518" y="5580661"/>
            <a:ext cx="399468" cy="369332"/>
          </a:xfrm>
          <a:prstGeom prst="rect">
            <a:avLst/>
          </a:prstGeom>
        </p:spPr>
        <p:txBody>
          <a:bodyPr wrap="none">
            <a:spAutoFit/>
          </a:bodyPr>
          <a:lstStyle/>
          <a:p>
            <a:r>
              <a:rPr lang="en-US" altLang="ja-JP" dirty="0" err="1">
                <a:solidFill>
                  <a:schemeClr val="bg2">
                    <a:lumMod val="25000"/>
                  </a:schemeClr>
                </a:solidFill>
                <a:latin typeface="Segoe UI" panose="020B0502040204020203" pitchFamily="34" charset="0"/>
                <a:cs typeface="Segoe UI" panose="020B0502040204020203" pitchFamily="34" charset="0"/>
              </a:rPr>
              <a:t>tb</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87" name="正方形/長方形 86"/>
          <p:cNvSpPr/>
          <p:nvPr/>
        </p:nvSpPr>
        <p:spPr>
          <a:xfrm>
            <a:off x="5378988" y="5628597"/>
            <a:ext cx="399468" cy="369332"/>
          </a:xfrm>
          <a:prstGeom prst="rect">
            <a:avLst/>
          </a:prstGeom>
        </p:spPr>
        <p:txBody>
          <a:bodyPr wrap="none">
            <a:spAutoFit/>
          </a:bodyPr>
          <a:lstStyle/>
          <a:p>
            <a:r>
              <a:rPr lang="en-US" altLang="ja-JP" dirty="0" err="1">
                <a:solidFill>
                  <a:schemeClr val="bg2">
                    <a:lumMod val="25000"/>
                  </a:schemeClr>
                </a:solidFill>
                <a:latin typeface="Segoe UI" panose="020B0502040204020203" pitchFamily="34" charset="0"/>
                <a:cs typeface="Segoe UI" panose="020B0502040204020203" pitchFamily="34" charset="0"/>
              </a:rPr>
              <a:t>tb</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88" name="正方形/長方形 87"/>
          <p:cNvSpPr/>
          <p:nvPr/>
        </p:nvSpPr>
        <p:spPr>
          <a:xfrm>
            <a:off x="1443500" y="6447675"/>
            <a:ext cx="771365" cy="369332"/>
          </a:xfrm>
          <a:prstGeom prst="rect">
            <a:avLst/>
          </a:prstGeom>
        </p:spPr>
        <p:txBody>
          <a:bodyPr wrap="non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1</a:t>
            </a:r>
            <a:r>
              <a:rPr lang="ja-JP" altLang="en-US" dirty="0">
                <a:solidFill>
                  <a:schemeClr val="bg2">
                    <a:lumMod val="25000"/>
                  </a:schemeClr>
                </a:solidFill>
                <a:latin typeface="Segoe UI" panose="020B0502040204020203" pitchFamily="34" charset="0"/>
                <a:cs typeface="Segoe UI" panose="020B0502040204020203" pitchFamily="34" charset="0"/>
              </a:rPr>
              <a:t>日目</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89" name="正方形/長方形 88"/>
          <p:cNvSpPr/>
          <p:nvPr/>
        </p:nvSpPr>
        <p:spPr>
          <a:xfrm>
            <a:off x="6100842" y="6376722"/>
            <a:ext cx="1011815" cy="369332"/>
          </a:xfrm>
          <a:prstGeom prst="rect">
            <a:avLst/>
          </a:prstGeom>
        </p:spPr>
        <p:txBody>
          <a:bodyPr wrap="none">
            <a:spAutoFit/>
          </a:bodyPr>
          <a:lstStyle/>
          <a:p>
            <a:r>
              <a:rPr lang="en-US" altLang="ja-JP" dirty="0">
                <a:solidFill>
                  <a:schemeClr val="bg2">
                    <a:lumMod val="25000"/>
                  </a:schemeClr>
                </a:solidFill>
                <a:latin typeface="Segoe UI" panose="020B0502040204020203" pitchFamily="34" charset="0"/>
                <a:cs typeface="Segoe UI" panose="020B0502040204020203" pitchFamily="34" charset="0"/>
              </a:rPr>
              <a:t>day</a:t>
            </a:r>
            <a:r>
              <a:rPr lang="ja-JP" altLang="en-US" dirty="0">
                <a:solidFill>
                  <a:schemeClr val="bg2">
                    <a:lumMod val="25000"/>
                  </a:schemeClr>
                </a:solidFill>
                <a:latin typeface="Segoe UI" panose="020B0502040204020203" pitchFamily="34" charset="0"/>
                <a:cs typeface="Segoe UI" panose="020B0502040204020203" pitchFamily="34" charset="0"/>
              </a:rPr>
              <a:t>日目</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90" name="正方形/長方形 89"/>
          <p:cNvSpPr/>
          <p:nvPr/>
        </p:nvSpPr>
        <p:spPr>
          <a:xfrm>
            <a:off x="7860231" y="5727227"/>
            <a:ext cx="367601" cy="369332"/>
          </a:xfrm>
          <a:prstGeom prst="rect">
            <a:avLst/>
          </a:prstGeom>
        </p:spPr>
        <p:txBody>
          <a:bodyPr wrap="none">
            <a:spAutoFit/>
          </a:bodyPr>
          <a:lstStyle/>
          <a:p>
            <a:r>
              <a:rPr lang="en-US" altLang="ja-JP" dirty="0" err="1">
                <a:solidFill>
                  <a:schemeClr val="bg2">
                    <a:lumMod val="25000"/>
                  </a:schemeClr>
                </a:solidFill>
                <a:latin typeface="Segoe UI" panose="020B0502040204020203" pitchFamily="34" charset="0"/>
                <a:cs typeface="Segoe UI" panose="020B0502040204020203" pitchFamily="34" charset="0"/>
              </a:rPr>
              <a:t>tc</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91" name="正方形/長方形 90"/>
          <p:cNvSpPr/>
          <p:nvPr/>
        </p:nvSpPr>
        <p:spPr>
          <a:xfrm>
            <a:off x="2517761" y="6380943"/>
            <a:ext cx="646331"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冷却</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92" name="正方形/長方形 91"/>
          <p:cNvSpPr/>
          <p:nvPr/>
        </p:nvSpPr>
        <p:spPr>
          <a:xfrm>
            <a:off x="8145416" y="5813263"/>
            <a:ext cx="646331"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計測</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sp>
        <p:nvSpPr>
          <p:cNvPr id="94" name="正方形/長方形 93"/>
          <p:cNvSpPr/>
          <p:nvPr/>
        </p:nvSpPr>
        <p:spPr>
          <a:xfrm>
            <a:off x="4284258" y="3837328"/>
            <a:ext cx="4021542" cy="28152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95" name="正方形/長方形 94"/>
          <p:cNvSpPr/>
          <p:nvPr/>
        </p:nvSpPr>
        <p:spPr>
          <a:xfrm>
            <a:off x="138656" y="4051753"/>
            <a:ext cx="3877985" cy="646331"/>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カウント数計算の対象にする閾値の</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範囲を設定</a:t>
            </a:r>
            <a:endParaRPr lang="en-US" altLang="ja-JP" dirty="0">
              <a:solidFill>
                <a:schemeClr val="bg2">
                  <a:lumMod val="25000"/>
                </a:schemeClr>
              </a:solidFill>
              <a:latin typeface="Segoe UI" panose="020B0502040204020203" pitchFamily="34" charset="0"/>
              <a:cs typeface="Segoe UI" panose="020B0502040204020203" pitchFamily="34" charset="0"/>
            </a:endParaRPr>
          </a:p>
        </p:txBody>
      </p:sp>
      <p:cxnSp>
        <p:nvCxnSpPr>
          <p:cNvPr id="96" name="直線コネクタ 95"/>
          <p:cNvCxnSpPr/>
          <p:nvPr/>
        </p:nvCxnSpPr>
        <p:spPr>
          <a:xfrm flipV="1">
            <a:off x="3758151" y="4139127"/>
            <a:ext cx="766653" cy="1362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68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a:latin typeface="Segoe UI" panose="020B0502040204020203" pitchFamily="34" charset="0"/>
                <a:cs typeface="Segoe UI" panose="020B0502040204020203" pitchFamily="34" charset="0"/>
              </a:rPr>
              <a:t>Calculate_count</a:t>
            </a:r>
            <a:endParaRPr kumimoji="1" lang="ja-JP" altLang="en-US" sz="3600" dirty="0">
              <a:latin typeface="Segoe UI" panose="020B0502040204020203" pitchFamily="34" charset="0"/>
              <a:cs typeface="Segoe UI" panose="020B0502040204020203" pitchFamily="34" charset="0"/>
            </a:endParaRPr>
          </a:p>
        </p:txBody>
      </p:sp>
      <p:sp>
        <p:nvSpPr>
          <p:cNvPr id="25" name="正方形/長方形 24"/>
          <p:cNvSpPr/>
          <p:nvPr/>
        </p:nvSpPr>
        <p:spPr>
          <a:xfrm>
            <a:off x="523618" y="1215938"/>
            <a:ext cx="5982150"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⑩カウント数の計算の実行　：</a:t>
            </a:r>
            <a:r>
              <a:rPr lang="ja-JP" altLang="en-US" dirty="0">
                <a:solidFill>
                  <a:schemeClr val="bg2">
                    <a:lumMod val="25000"/>
                  </a:schemeClr>
                </a:solidFill>
                <a:latin typeface="Segoe UI" panose="020B0502040204020203" pitchFamily="34" charset="0"/>
                <a:cs typeface="Segoe UI" panose="020B0502040204020203" pitchFamily="34" charset="0"/>
              </a:rPr>
              <a:t>execute</a:t>
            </a:r>
            <a:r>
              <a:rPr lang="en-US" altLang="ja-JP" dirty="0">
                <a:solidFill>
                  <a:schemeClr val="bg2">
                    <a:lumMod val="25000"/>
                  </a:schemeClr>
                </a:solidFill>
                <a:latin typeface="Segoe UI" panose="020B0502040204020203" pitchFamily="34" charset="0"/>
                <a:cs typeface="Segoe UI" panose="020B0502040204020203" pitchFamily="34" charset="0"/>
              </a:rPr>
              <a:t>.</a:t>
            </a:r>
            <a:r>
              <a:rPr lang="en-US" altLang="ja-JP" dirty="0" err="1">
                <a:solidFill>
                  <a:schemeClr val="bg2">
                    <a:lumMod val="25000"/>
                  </a:schemeClr>
                </a:solidFill>
                <a:latin typeface="Segoe UI" panose="020B0502040204020203" pitchFamily="34" charset="0"/>
                <a:cs typeface="Segoe UI" panose="020B0502040204020203" pitchFamily="34" charset="0"/>
              </a:rPr>
              <a:t>Calculate_count</a:t>
            </a:r>
            <a:r>
              <a:rPr lang="en-US" altLang="ja-JP" dirty="0">
                <a:solidFill>
                  <a:schemeClr val="bg2">
                    <a:lumMod val="25000"/>
                  </a:schemeClr>
                </a:solidFill>
                <a:latin typeface="Segoe UI" panose="020B0502040204020203" pitchFamily="34" charset="0"/>
                <a:cs typeface="Segoe UI" panose="020B0502040204020203" pitchFamily="34" charset="0"/>
              </a:rPr>
              <a:t>()</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sp>
        <p:nvSpPr>
          <p:cNvPr id="27" name="テキスト ボックス 26"/>
          <p:cNvSpPr txBox="1"/>
          <p:nvPr/>
        </p:nvSpPr>
        <p:spPr>
          <a:xfrm>
            <a:off x="680134" y="1729570"/>
            <a:ext cx="6855979" cy="400110"/>
          </a:xfrm>
          <a:prstGeom prst="rect">
            <a:avLst/>
          </a:prstGeom>
          <a:noFill/>
        </p:spPr>
        <p:txBody>
          <a:bodyPr wrap="none" rtlCol="0">
            <a:spAutoFit/>
          </a:bodyPr>
          <a:lstStyle/>
          <a:p>
            <a:r>
              <a:rPr kumimoji="1" lang="en-US" altLang="ja-JP" sz="2000" dirty="0" err="1">
                <a:solidFill>
                  <a:schemeClr val="bg2">
                    <a:lumMod val="25000"/>
                  </a:schemeClr>
                </a:solidFill>
              </a:rPr>
              <a:t>Output_file</a:t>
            </a:r>
            <a:r>
              <a:rPr kumimoji="1" lang="en-US" altLang="ja-JP" sz="2000" dirty="0">
                <a:solidFill>
                  <a:schemeClr val="bg2">
                    <a:lumMod val="25000"/>
                  </a:schemeClr>
                </a:solidFill>
              </a:rPr>
              <a:t>/</a:t>
            </a:r>
            <a:r>
              <a:rPr lang="en-US" altLang="ja-JP" sz="2000" dirty="0" err="1">
                <a:solidFill>
                  <a:schemeClr val="bg2">
                    <a:lumMod val="25000"/>
                  </a:schemeClr>
                </a:solidFill>
                <a:latin typeface="Segoe UI" panose="020B0502040204020203" pitchFamily="34" charset="0"/>
                <a:cs typeface="Segoe UI" panose="020B0502040204020203" pitchFamily="34" charset="0"/>
              </a:rPr>
              <a:t>Calculate_count</a:t>
            </a:r>
            <a:r>
              <a:rPr kumimoji="1" lang="ja-JP" altLang="en-US" sz="2000" dirty="0">
                <a:solidFill>
                  <a:schemeClr val="bg2">
                    <a:lumMod val="25000"/>
                  </a:schemeClr>
                </a:solidFill>
              </a:rPr>
              <a:t>に以下のファイルが出力される</a:t>
            </a:r>
          </a:p>
        </p:txBody>
      </p:sp>
      <p:sp>
        <p:nvSpPr>
          <p:cNvPr id="29" name="正方形/長方形 28"/>
          <p:cNvSpPr/>
          <p:nvPr/>
        </p:nvSpPr>
        <p:spPr>
          <a:xfrm>
            <a:off x="1155362" y="2214079"/>
            <a:ext cx="2144626" cy="369332"/>
          </a:xfrm>
          <a:prstGeom prst="rect">
            <a:avLst/>
          </a:prstGeom>
        </p:spPr>
        <p:txBody>
          <a:bodyPr wrap="none">
            <a:spAutoFit/>
          </a:bodyPr>
          <a:lstStyle/>
          <a:p>
            <a:r>
              <a:rPr lang="en-US" altLang="ja-JP" dirty="0">
                <a:solidFill>
                  <a:schemeClr val="bg2">
                    <a:lumMod val="25000"/>
                  </a:schemeClr>
                </a:solidFill>
              </a:rPr>
              <a:t>count_length=0.5.txt</a:t>
            </a:r>
            <a:endParaRPr lang="ja-JP" altLang="en-US" dirty="0">
              <a:solidFill>
                <a:schemeClr val="bg2">
                  <a:lumMod val="25000"/>
                </a:schemeClr>
              </a:solidFill>
            </a:endParaRPr>
          </a:p>
        </p:txBody>
      </p:sp>
      <p:sp>
        <p:nvSpPr>
          <p:cNvPr id="33" name="正方形/長方形 32"/>
          <p:cNvSpPr/>
          <p:nvPr/>
        </p:nvSpPr>
        <p:spPr>
          <a:xfrm>
            <a:off x="3751316" y="2204731"/>
            <a:ext cx="2530949" cy="369332"/>
          </a:xfrm>
          <a:prstGeom prst="rect">
            <a:avLst/>
          </a:prstGeom>
        </p:spPr>
        <p:txBody>
          <a:bodyPr wrap="none">
            <a:spAutoFit/>
          </a:bodyPr>
          <a:lstStyle/>
          <a:p>
            <a:r>
              <a:rPr lang="en-US" altLang="ja-JP" dirty="0">
                <a:solidFill>
                  <a:schemeClr val="bg2">
                    <a:lumMod val="25000"/>
                  </a:schemeClr>
                </a:solidFill>
              </a:rPr>
              <a:t>count_Nb_length=0.5.txt</a:t>
            </a:r>
            <a:endParaRPr lang="ja-JP" altLang="en-US" dirty="0">
              <a:solidFill>
                <a:schemeClr val="bg2">
                  <a:lumMod val="25000"/>
                </a:schemeClr>
              </a:solidFill>
            </a:endParaRPr>
          </a:p>
        </p:txBody>
      </p:sp>
      <p:sp>
        <p:nvSpPr>
          <p:cNvPr id="34" name="正方形/長方形 33"/>
          <p:cNvSpPr/>
          <p:nvPr/>
        </p:nvSpPr>
        <p:spPr>
          <a:xfrm>
            <a:off x="1160171" y="2681338"/>
            <a:ext cx="2655983" cy="369332"/>
          </a:xfrm>
          <a:prstGeom prst="rect">
            <a:avLst/>
          </a:prstGeom>
        </p:spPr>
        <p:txBody>
          <a:bodyPr wrap="none">
            <a:spAutoFit/>
          </a:bodyPr>
          <a:lstStyle/>
          <a:p>
            <a:r>
              <a:rPr lang="en-US" altLang="ja-JP" dirty="0">
                <a:solidFill>
                  <a:schemeClr val="bg2">
                    <a:lumMod val="25000"/>
                  </a:schemeClr>
                </a:solidFill>
              </a:rPr>
              <a:t>count_sum_length=0.5.txt</a:t>
            </a:r>
            <a:endParaRPr lang="ja-JP" altLang="en-US" dirty="0">
              <a:solidFill>
                <a:schemeClr val="bg2">
                  <a:lumMod val="25000"/>
                </a:schemeClr>
              </a:solidFill>
            </a:endParaRPr>
          </a:p>
        </p:txBody>
      </p:sp>
      <p:sp>
        <p:nvSpPr>
          <p:cNvPr id="35" name="正方形/長方形 34"/>
          <p:cNvSpPr/>
          <p:nvPr/>
        </p:nvSpPr>
        <p:spPr>
          <a:xfrm>
            <a:off x="4746460" y="2681338"/>
            <a:ext cx="1969322" cy="369332"/>
          </a:xfrm>
          <a:prstGeom prst="rect">
            <a:avLst/>
          </a:prstGeom>
        </p:spPr>
        <p:txBody>
          <a:bodyPr wrap="none">
            <a:spAutoFit/>
          </a:bodyPr>
          <a:lstStyle/>
          <a:p>
            <a:r>
              <a:rPr lang="en-US" altLang="ja-JP" dirty="0">
                <a:solidFill>
                  <a:schemeClr val="bg2">
                    <a:lumMod val="25000"/>
                  </a:schemeClr>
                </a:solidFill>
              </a:rPr>
              <a:t>info_length=0.5.txt</a:t>
            </a:r>
            <a:endParaRPr lang="ja-JP" altLang="en-US" dirty="0">
              <a:solidFill>
                <a:schemeClr val="bg2">
                  <a:lumMod val="25000"/>
                </a:schemeClr>
              </a:solidFill>
            </a:endParaRPr>
          </a:p>
        </p:txBody>
      </p:sp>
      <p:sp>
        <p:nvSpPr>
          <p:cNvPr id="36" name="正方形/長方形 35"/>
          <p:cNvSpPr/>
          <p:nvPr/>
        </p:nvSpPr>
        <p:spPr>
          <a:xfrm>
            <a:off x="1155362" y="3232996"/>
            <a:ext cx="2480679" cy="369332"/>
          </a:xfrm>
          <a:prstGeom prst="rect">
            <a:avLst/>
          </a:prstGeom>
        </p:spPr>
        <p:txBody>
          <a:bodyPr wrap="none">
            <a:spAutoFit/>
          </a:bodyPr>
          <a:lstStyle/>
          <a:p>
            <a:r>
              <a:rPr lang="en-US" altLang="ja-JP" dirty="0">
                <a:solidFill>
                  <a:schemeClr val="bg2">
                    <a:lumMod val="25000"/>
                  </a:schemeClr>
                </a:solidFill>
              </a:rPr>
              <a:t>info_sum_length=0.5.txt</a:t>
            </a:r>
            <a:endParaRPr lang="ja-JP" altLang="en-US" dirty="0">
              <a:solidFill>
                <a:schemeClr val="bg2">
                  <a:lumMod val="25000"/>
                </a:schemeClr>
              </a:solidFill>
            </a:endParaRPr>
          </a:p>
        </p:txBody>
      </p:sp>
    </p:spTree>
    <p:extLst>
      <p:ext uri="{BB962C8B-B14F-4D97-AF65-F5344CB8AC3E}">
        <p14:creationId xmlns:p14="http://schemas.microsoft.com/office/powerpoint/2010/main" val="12270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a:spLocks noGrp="1"/>
          </p:cNvSpPr>
          <p:nvPr>
            <p:ph type="body" sz="quarter" idx="10"/>
          </p:nvPr>
        </p:nvSpPr>
        <p:spPr>
          <a:xfrm>
            <a:off x="113214" y="33368"/>
            <a:ext cx="5869544" cy="474948"/>
          </a:xfrm>
        </p:spPr>
        <p:txBody>
          <a:bodyPr>
            <a:noAutofit/>
          </a:bodyPr>
          <a:lstStyle/>
          <a:p>
            <a:r>
              <a:rPr lang="en-US" altLang="ja-JP" sz="3600" dirty="0" err="1">
                <a:latin typeface="Segoe UI" panose="020B0502040204020203" pitchFamily="34" charset="0"/>
                <a:cs typeface="Segoe UI" panose="020B0502040204020203" pitchFamily="34" charset="0"/>
              </a:rPr>
              <a:t>Calculate_count</a:t>
            </a:r>
            <a:endParaRPr lang="ja-JP" altLang="en-US" sz="3600" dirty="0">
              <a:latin typeface="Segoe UI" panose="020B0502040204020203" pitchFamily="34" charset="0"/>
              <a:cs typeface="Segoe UI" panose="020B0502040204020203" pitchFamily="34" charset="0"/>
            </a:endParaRPr>
          </a:p>
        </p:txBody>
      </p:sp>
      <p:sp>
        <p:nvSpPr>
          <p:cNvPr id="14" name="正方形/長方形 13"/>
          <p:cNvSpPr/>
          <p:nvPr/>
        </p:nvSpPr>
        <p:spPr>
          <a:xfrm>
            <a:off x="186048" y="651230"/>
            <a:ext cx="3877985"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それぞれのファイルについて詳しく</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grpSp>
        <p:nvGrpSpPr>
          <p:cNvPr id="7" name="グループ化 6"/>
          <p:cNvGrpSpPr/>
          <p:nvPr/>
        </p:nvGrpSpPr>
        <p:grpSpPr>
          <a:xfrm>
            <a:off x="90306" y="1056553"/>
            <a:ext cx="8711949" cy="988193"/>
            <a:chOff x="59082" y="1089167"/>
            <a:chExt cx="8711949" cy="988193"/>
          </a:xfrm>
        </p:grpSpPr>
        <p:sp>
          <p:nvSpPr>
            <p:cNvPr id="2" name="正方形/長方形 1"/>
            <p:cNvSpPr/>
            <p:nvPr/>
          </p:nvSpPr>
          <p:spPr>
            <a:xfrm>
              <a:off x="59082" y="1089167"/>
              <a:ext cx="2738891" cy="369332"/>
            </a:xfrm>
            <a:prstGeom prst="rect">
              <a:avLst/>
            </a:prstGeom>
            <a:solidFill>
              <a:schemeClr val="accent5"/>
            </a:solidFill>
            <a:ln>
              <a:noFill/>
            </a:ln>
          </p:spPr>
          <p:txBody>
            <a:bodyPr wrap="none">
              <a:spAutoFit/>
            </a:bodyPr>
            <a:lstStyle/>
            <a:p>
              <a:r>
                <a:rPr lang="en-US" altLang="ja-JP" b="1" dirty="0" err="1">
                  <a:solidFill>
                    <a:schemeClr val="bg2"/>
                  </a:solidFill>
                </a:rPr>
                <a:t>count_Nb_length</a:t>
              </a:r>
              <a:r>
                <a:rPr lang="en-US" altLang="ja-JP" b="1" dirty="0">
                  <a:solidFill>
                    <a:schemeClr val="bg2"/>
                  </a:solidFill>
                </a:rPr>
                <a:t>=</a:t>
              </a:r>
              <a:r>
                <a:rPr lang="ja-JP" altLang="en-US" b="1" dirty="0">
                  <a:solidFill>
                    <a:schemeClr val="bg2"/>
                  </a:solidFill>
                </a:rPr>
                <a:t>箔厚</a:t>
              </a:r>
              <a:r>
                <a:rPr lang="en-US" altLang="ja-JP" b="1" dirty="0">
                  <a:solidFill>
                    <a:schemeClr val="bg2"/>
                  </a:solidFill>
                </a:rPr>
                <a:t>.txt</a:t>
              </a:r>
            </a:p>
          </p:txBody>
        </p:sp>
        <p:sp>
          <p:nvSpPr>
            <p:cNvPr id="12" name="正方形/長方形 11"/>
            <p:cNvSpPr/>
            <p:nvPr/>
          </p:nvSpPr>
          <p:spPr>
            <a:xfrm>
              <a:off x="81990" y="1431029"/>
              <a:ext cx="8689041" cy="646331"/>
            </a:xfrm>
            <a:prstGeom prst="rect">
              <a:avLst/>
            </a:prstGeom>
            <a:ln>
              <a:solidFill>
                <a:schemeClr val="accent5"/>
              </a:solidFill>
            </a:ln>
          </p:spPr>
          <p:txBody>
            <a:bodyPr wrap="square">
              <a:spAutoFit/>
            </a:bodyPr>
            <a:lstStyle/>
            <a:p>
              <a:r>
                <a:rPr lang="ja-JP" altLang="en-US" dirty="0">
                  <a:solidFill>
                    <a:schemeClr val="bg2">
                      <a:lumMod val="25000"/>
                    </a:schemeClr>
                  </a:solidFill>
                </a:rPr>
                <a:t>自分で設定した条件で、照射・冷却した</a:t>
              </a:r>
              <a:r>
                <a:rPr lang="en-US" altLang="ja-JP" dirty="0" err="1">
                  <a:solidFill>
                    <a:schemeClr val="bg2">
                      <a:lumMod val="25000"/>
                    </a:schemeClr>
                  </a:solidFill>
                </a:rPr>
                <a:t>Nb</a:t>
              </a:r>
              <a:r>
                <a:rPr lang="ja-JP" altLang="en-US" dirty="0">
                  <a:solidFill>
                    <a:schemeClr val="bg2">
                      <a:lumMod val="25000"/>
                    </a:schemeClr>
                  </a:solidFill>
                </a:rPr>
                <a:t>箔の計測時間</a:t>
              </a:r>
              <a:r>
                <a:rPr lang="en-US" altLang="ja-JP" dirty="0">
                  <a:solidFill>
                    <a:schemeClr val="bg2">
                      <a:lumMod val="25000"/>
                    </a:schemeClr>
                  </a:solidFill>
                </a:rPr>
                <a:t>1</a:t>
              </a:r>
              <a:r>
                <a:rPr lang="ja-JP" altLang="en-US" dirty="0">
                  <a:solidFill>
                    <a:schemeClr val="bg2">
                      <a:lumMod val="25000"/>
                    </a:schemeClr>
                  </a:solidFill>
                </a:rPr>
                <a:t>時間ごとのカウント数をまとめたファイル。一行増えるごとに一時間増えた値。</a:t>
              </a:r>
            </a:p>
          </p:txBody>
        </p:sp>
      </p:grpSp>
      <p:grpSp>
        <p:nvGrpSpPr>
          <p:cNvPr id="22" name="グループ化 21"/>
          <p:cNvGrpSpPr/>
          <p:nvPr/>
        </p:nvGrpSpPr>
        <p:grpSpPr>
          <a:xfrm>
            <a:off x="113213" y="2196726"/>
            <a:ext cx="8689041" cy="1818321"/>
            <a:chOff x="42358" y="949842"/>
            <a:chExt cx="8689041" cy="1818321"/>
          </a:xfrm>
        </p:grpSpPr>
        <p:sp>
          <p:nvSpPr>
            <p:cNvPr id="23" name="正方形/長方形 22"/>
            <p:cNvSpPr/>
            <p:nvPr/>
          </p:nvSpPr>
          <p:spPr>
            <a:xfrm>
              <a:off x="42359" y="949842"/>
              <a:ext cx="2347759" cy="646331"/>
            </a:xfrm>
            <a:prstGeom prst="rect">
              <a:avLst/>
            </a:prstGeom>
            <a:solidFill>
              <a:schemeClr val="accent5"/>
            </a:solidFill>
            <a:ln>
              <a:noFill/>
            </a:ln>
          </p:spPr>
          <p:txBody>
            <a:bodyPr wrap="none">
              <a:spAutoFit/>
            </a:bodyPr>
            <a:lstStyle/>
            <a:p>
              <a:r>
                <a:rPr lang="en-US" altLang="ja-JP" b="1" dirty="0" err="1">
                  <a:solidFill>
                    <a:schemeClr val="bg2"/>
                  </a:solidFill>
                </a:rPr>
                <a:t>Info_length</a:t>
              </a:r>
              <a:r>
                <a:rPr lang="en-US" altLang="ja-JP" b="1" dirty="0">
                  <a:solidFill>
                    <a:schemeClr val="bg2"/>
                  </a:solidFill>
                </a:rPr>
                <a:t>=</a:t>
              </a:r>
              <a:r>
                <a:rPr lang="ja-JP" altLang="en-US" b="1" dirty="0">
                  <a:solidFill>
                    <a:schemeClr val="bg2"/>
                  </a:solidFill>
                </a:rPr>
                <a:t>箔厚</a:t>
              </a:r>
              <a:r>
                <a:rPr lang="en-US" altLang="ja-JP" b="1" dirty="0">
                  <a:solidFill>
                    <a:schemeClr val="bg2"/>
                  </a:solidFill>
                </a:rPr>
                <a:t>.txt</a:t>
              </a:r>
            </a:p>
            <a:p>
              <a:r>
                <a:rPr lang="en-US" altLang="ja-JP" b="1" dirty="0" err="1">
                  <a:solidFill>
                    <a:schemeClr val="bg2"/>
                  </a:solidFill>
                </a:rPr>
                <a:t>count_length</a:t>
              </a:r>
              <a:r>
                <a:rPr lang="en-US" altLang="ja-JP" b="1" dirty="0">
                  <a:solidFill>
                    <a:schemeClr val="bg2"/>
                  </a:solidFill>
                </a:rPr>
                <a:t>=</a:t>
              </a:r>
              <a:r>
                <a:rPr lang="ja-JP" altLang="en-US" b="1" dirty="0">
                  <a:solidFill>
                    <a:schemeClr val="bg2"/>
                  </a:solidFill>
                </a:rPr>
                <a:t>箔厚</a:t>
              </a:r>
              <a:r>
                <a:rPr lang="en-US" altLang="ja-JP" b="1" dirty="0">
                  <a:solidFill>
                    <a:schemeClr val="bg2"/>
                  </a:solidFill>
                </a:rPr>
                <a:t>.txt</a:t>
              </a:r>
            </a:p>
          </p:txBody>
        </p:sp>
        <p:sp>
          <p:nvSpPr>
            <p:cNvPr id="24" name="正方形/長方形 23"/>
            <p:cNvSpPr/>
            <p:nvPr/>
          </p:nvSpPr>
          <p:spPr>
            <a:xfrm>
              <a:off x="42358" y="1567834"/>
              <a:ext cx="8689041" cy="1200329"/>
            </a:xfrm>
            <a:prstGeom prst="rect">
              <a:avLst/>
            </a:prstGeom>
            <a:ln>
              <a:solidFill>
                <a:schemeClr val="accent5"/>
              </a:solidFill>
            </a:ln>
          </p:spPr>
          <p:txBody>
            <a:bodyPr wrap="square">
              <a:spAutoFit/>
            </a:bodyPr>
            <a:lstStyle/>
            <a:p>
              <a:r>
                <a:rPr lang="ja-JP" altLang="en-US" dirty="0">
                  <a:solidFill>
                    <a:schemeClr val="bg2">
                      <a:lumMod val="25000"/>
                    </a:schemeClr>
                  </a:solidFill>
                </a:rPr>
                <a:t>自分で設定した条件で、照射・冷却したそれぞれの箔の計測時間</a:t>
              </a:r>
              <a:r>
                <a:rPr lang="en-US" altLang="ja-JP" dirty="0">
                  <a:solidFill>
                    <a:schemeClr val="bg2">
                      <a:lumMod val="25000"/>
                    </a:schemeClr>
                  </a:solidFill>
                </a:rPr>
                <a:t>1</a:t>
              </a:r>
              <a:r>
                <a:rPr lang="ja-JP" altLang="en-US" dirty="0">
                  <a:solidFill>
                    <a:schemeClr val="bg2">
                      <a:lumMod val="25000"/>
                    </a:schemeClr>
                  </a:solidFill>
                </a:rPr>
                <a:t>時間ごとのカウント数をまとめたファイル。</a:t>
              </a:r>
              <a:r>
                <a:rPr lang="en-US" altLang="ja-JP" dirty="0">
                  <a:solidFill>
                    <a:schemeClr val="bg2">
                      <a:lumMod val="25000"/>
                    </a:schemeClr>
                  </a:solidFill>
                </a:rPr>
                <a:t>Info</a:t>
              </a:r>
              <a:r>
                <a:rPr lang="ja-JP" altLang="en-US" dirty="0">
                  <a:solidFill>
                    <a:schemeClr val="bg2">
                      <a:lumMod val="25000"/>
                    </a:schemeClr>
                  </a:solidFill>
                </a:rPr>
                <a:t>が核種や各励起状態などを表す。</a:t>
              </a:r>
              <a:r>
                <a:rPr lang="en-US" altLang="ja-JP" dirty="0">
                  <a:solidFill>
                    <a:schemeClr val="bg2">
                      <a:lumMod val="25000"/>
                    </a:schemeClr>
                  </a:solidFill>
                </a:rPr>
                <a:t>count</a:t>
              </a:r>
              <a:r>
                <a:rPr lang="ja-JP" altLang="en-US" dirty="0">
                  <a:solidFill>
                    <a:schemeClr val="bg2">
                      <a:lumMod val="25000"/>
                    </a:schemeClr>
                  </a:solidFill>
                </a:rPr>
                <a:t>がカウント数を表し、それぞれのファイルが行で対応している。また、カウント数は</a:t>
              </a:r>
              <a:r>
                <a:rPr lang="en-US" altLang="ja-JP" dirty="0">
                  <a:solidFill>
                    <a:schemeClr val="bg2">
                      <a:lumMod val="25000"/>
                    </a:schemeClr>
                  </a:solidFill>
                </a:rPr>
                <a:t>tab</a:t>
              </a:r>
              <a:r>
                <a:rPr lang="ja-JP" altLang="en-US" dirty="0">
                  <a:solidFill>
                    <a:schemeClr val="bg2">
                      <a:lumMod val="25000"/>
                    </a:schemeClr>
                  </a:solidFill>
                </a:rPr>
                <a:t>間隔ごとに一時間増えた値。</a:t>
              </a:r>
            </a:p>
          </p:txBody>
        </p:sp>
      </p:grpSp>
      <p:grpSp>
        <p:nvGrpSpPr>
          <p:cNvPr id="25" name="グループ化 24"/>
          <p:cNvGrpSpPr/>
          <p:nvPr/>
        </p:nvGrpSpPr>
        <p:grpSpPr>
          <a:xfrm>
            <a:off x="113213" y="4271131"/>
            <a:ext cx="8689041" cy="1541322"/>
            <a:chOff x="42358" y="949842"/>
            <a:chExt cx="8689041" cy="1541322"/>
          </a:xfrm>
        </p:grpSpPr>
        <p:sp>
          <p:nvSpPr>
            <p:cNvPr id="26" name="正方形/長方形 25"/>
            <p:cNvSpPr/>
            <p:nvPr/>
          </p:nvSpPr>
          <p:spPr>
            <a:xfrm>
              <a:off x="42359" y="949842"/>
              <a:ext cx="2892330" cy="646331"/>
            </a:xfrm>
            <a:prstGeom prst="rect">
              <a:avLst/>
            </a:prstGeom>
            <a:solidFill>
              <a:schemeClr val="accent5"/>
            </a:solidFill>
            <a:ln>
              <a:noFill/>
            </a:ln>
          </p:spPr>
          <p:txBody>
            <a:bodyPr wrap="none">
              <a:spAutoFit/>
            </a:bodyPr>
            <a:lstStyle/>
            <a:p>
              <a:r>
                <a:rPr lang="en-US" altLang="ja-JP" b="1" dirty="0" err="1">
                  <a:solidFill>
                    <a:schemeClr val="bg2"/>
                  </a:solidFill>
                </a:rPr>
                <a:t>Info_sum_length</a:t>
              </a:r>
              <a:r>
                <a:rPr lang="en-US" altLang="ja-JP" b="1" dirty="0">
                  <a:solidFill>
                    <a:schemeClr val="bg2"/>
                  </a:solidFill>
                </a:rPr>
                <a:t>=</a:t>
              </a:r>
              <a:r>
                <a:rPr lang="ja-JP" altLang="en-US" b="1" dirty="0">
                  <a:solidFill>
                    <a:schemeClr val="bg2"/>
                  </a:solidFill>
                </a:rPr>
                <a:t>箔厚</a:t>
              </a:r>
              <a:r>
                <a:rPr lang="en-US" altLang="ja-JP" b="1" dirty="0">
                  <a:solidFill>
                    <a:schemeClr val="bg2"/>
                  </a:solidFill>
                </a:rPr>
                <a:t>.txt</a:t>
              </a:r>
            </a:p>
            <a:p>
              <a:r>
                <a:rPr lang="en-US" altLang="ja-JP" b="1" dirty="0" err="1">
                  <a:solidFill>
                    <a:schemeClr val="bg2"/>
                  </a:solidFill>
                </a:rPr>
                <a:t>Count_sum_length</a:t>
              </a:r>
              <a:r>
                <a:rPr lang="en-US" altLang="ja-JP" b="1" dirty="0">
                  <a:solidFill>
                    <a:schemeClr val="bg2"/>
                  </a:solidFill>
                </a:rPr>
                <a:t>=</a:t>
              </a:r>
              <a:r>
                <a:rPr lang="ja-JP" altLang="en-US" b="1" dirty="0">
                  <a:solidFill>
                    <a:schemeClr val="bg2"/>
                  </a:solidFill>
                </a:rPr>
                <a:t>箔厚</a:t>
              </a:r>
              <a:r>
                <a:rPr lang="en-US" altLang="ja-JP" b="1" dirty="0">
                  <a:solidFill>
                    <a:schemeClr val="bg2"/>
                  </a:solidFill>
                </a:rPr>
                <a:t>.txt</a:t>
              </a:r>
            </a:p>
          </p:txBody>
        </p:sp>
        <p:sp>
          <p:nvSpPr>
            <p:cNvPr id="27" name="正方形/長方形 26"/>
            <p:cNvSpPr/>
            <p:nvPr/>
          </p:nvSpPr>
          <p:spPr>
            <a:xfrm>
              <a:off x="42358" y="1567834"/>
              <a:ext cx="8689041" cy="923330"/>
            </a:xfrm>
            <a:prstGeom prst="rect">
              <a:avLst/>
            </a:prstGeom>
            <a:ln>
              <a:solidFill>
                <a:schemeClr val="accent5"/>
              </a:solidFill>
            </a:ln>
          </p:spPr>
          <p:txBody>
            <a:bodyPr wrap="square">
              <a:spAutoFit/>
            </a:bodyPr>
            <a:lstStyle/>
            <a:p>
              <a:r>
                <a:rPr lang="en-US" altLang="ja-JP" dirty="0" err="1">
                  <a:solidFill>
                    <a:schemeClr val="bg2">
                      <a:lumMod val="25000"/>
                    </a:schemeClr>
                  </a:solidFill>
                </a:rPr>
                <a:t>Info_length</a:t>
              </a:r>
              <a:r>
                <a:rPr lang="en-US" altLang="ja-JP" dirty="0">
                  <a:solidFill>
                    <a:schemeClr val="bg2">
                      <a:lumMod val="25000"/>
                    </a:schemeClr>
                  </a:solidFill>
                </a:rPr>
                <a:t>=</a:t>
              </a:r>
              <a:r>
                <a:rPr lang="ja-JP" altLang="en-US" dirty="0">
                  <a:solidFill>
                    <a:schemeClr val="bg2">
                      <a:lumMod val="25000"/>
                    </a:schemeClr>
                  </a:solidFill>
                </a:rPr>
                <a:t>箔厚</a:t>
              </a:r>
              <a:r>
                <a:rPr lang="en-US" altLang="ja-JP" dirty="0">
                  <a:solidFill>
                    <a:schemeClr val="bg2">
                      <a:lumMod val="25000"/>
                    </a:schemeClr>
                  </a:solidFill>
                </a:rPr>
                <a:t>.txt</a:t>
              </a:r>
              <a:r>
                <a:rPr lang="ja-JP" altLang="en-US" dirty="0" err="1">
                  <a:solidFill>
                    <a:schemeClr val="bg2">
                      <a:lumMod val="25000"/>
                    </a:schemeClr>
                  </a:solidFill>
                </a:rPr>
                <a:t>、</a:t>
              </a:r>
              <a:r>
                <a:rPr lang="en-US" altLang="ja-JP" dirty="0" err="1">
                  <a:solidFill>
                    <a:schemeClr val="bg2">
                      <a:lumMod val="25000"/>
                    </a:schemeClr>
                  </a:solidFill>
                </a:rPr>
                <a:t>count_length</a:t>
              </a:r>
              <a:r>
                <a:rPr lang="en-US" altLang="ja-JP" dirty="0">
                  <a:solidFill>
                    <a:schemeClr val="bg2">
                      <a:lumMod val="25000"/>
                    </a:schemeClr>
                  </a:solidFill>
                </a:rPr>
                <a:t>=</a:t>
              </a:r>
              <a:r>
                <a:rPr lang="ja-JP" altLang="en-US" dirty="0">
                  <a:solidFill>
                    <a:schemeClr val="bg2">
                      <a:lumMod val="25000"/>
                    </a:schemeClr>
                  </a:solidFill>
                </a:rPr>
                <a:t>箔厚</a:t>
              </a:r>
              <a:r>
                <a:rPr lang="en-US" altLang="ja-JP" dirty="0">
                  <a:solidFill>
                    <a:schemeClr val="bg2">
                      <a:lumMod val="25000"/>
                    </a:schemeClr>
                  </a:solidFill>
                </a:rPr>
                <a:t>.txt</a:t>
              </a:r>
              <a:r>
                <a:rPr lang="ja-JP" altLang="en-US" dirty="0">
                  <a:solidFill>
                    <a:schemeClr val="bg2">
                      <a:lumMod val="25000"/>
                    </a:schemeClr>
                  </a:solidFill>
                </a:rPr>
                <a:t>それぞれを同じ半減期を持つ励起状態から出る異なるエネルギーの</a:t>
              </a:r>
              <a:r>
                <a:rPr lang="en-US" altLang="ja-JP" dirty="0">
                  <a:solidFill>
                    <a:schemeClr val="bg2">
                      <a:lumMod val="25000"/>
                    </a:schemeClr>
                  </a:solidFill>
                </a:rPr>
                <a:t>γ</a:t>
              </a:r>
              <a:r>
                <a:rPr lang="ja-JP" altLang="en-US" dirty="0">
                  <a:solidFill>
                    <a:schemeClr val="bg2">
                      <a:lumMod val="25000"/>
                    </a:schemeClr>
                  </a:solidFill>
                </a:rPr>
                <a:t>線から得られるカウント数の合算値をまとめたファイル。</a:t>
              </a:r>
              <a:endParaRPr lang="en-US" altLang="ja-JP" dirty="0">
                <a:solidFill>
                  <a:schemeClr val="bg2">
                    <a:lumMod val="25000"/>
                  </a:schemeClr>
                </a:solidFill>
              </a:endParaRPr>
            </a:p>
          </p:txBody>
        </p:sp>
      </p:grpSp>
    </p:spTree>
    <p:extLst>
      <p:ext uri="{BB962C8B-B14F-4D97-AF65-F5344CB8AC3E}">
        <p14:creationId xmlns:p14="http://schemas.microsoft.com/office/powerpoint/2010/main" val="22662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71694" y="3042458"/>
            <a:ext cx="7109639" cy="1015663"/>
          </a:xfrm>
          <a:prstGeom prst="rect">
            <a:avLst/>
          </a:prstGeom>
          <a:noFill/>
        </p:spPr>
        <p:txBody>
          <a:bodyPr wrap="none" rtlCol="0">
            <a:spAutoFit/>
          </a:bodyPr>
          <a:lstStyle/>
          <a:p>
            <a:r>
              <a:rPr kumimoji="1" lang="ja-JP" altLang="en-US" sz="6000" dirty="0">
                <a:solidFill>
                  <a:schemeClr val="tx1">
                    <a:lumMod val="85000"/>
                    <a:lumOff val="15000"/>
                  </a:schemeClr>
                </a:solidFill>
                <a:latin typeface="Segoe UI" panose="020B0502040204020203" pitchFamily="34" charset="0"/>
                <a:cs typeface="Segoe UI" panose="020B0502040204020203" pitchFamily="34" charset="0"/>
              </a:rPr>
              <a:t>具体的な使用の流れ</a:t>
            </a:r>
          </a:p>
        </p:txBody>
      </p:sp>
    </p:spTree>
    <p:extLst>
      <p:ext uri="{BB962C8B-B14F-4D97-AF65-F5344CB8AC3E}">
        <p14:creationId xmlns:p14="http://schemas.microsoft.com/office/powerpoint/2010/main" val="228533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err="1">
                <a:latin typeface="Segoe UI" panose="020B0502040204020203" pitchFamily="34" charset="0"/>
                <a:cs typeface="Segoe UI" panose="020B0502040204020203" pitchFamily="34" charset="0"/>
              </a:rPr>
              <a:t>Plot_count</a:t>
            </a:r>
            <a:endParaRPr kumimoji="1" lang="ja-JP" altLang="en-US" sz="3600" dirty="0">
              <a:latin typeface="Segoe UI" panose="020B0502040204020203" pitchFamily="34" charset="0"/>
              <a:cs typeface="Segoe UI" panose="020B0502040204020203" pitchFamily="34" charset="0"/>
            </a:endParaRPr>
          </a:p>
        </p:txBody>
      </p:sp>
      <p:sp>
        <p:nvSpPr>
          <p:cNvPr id="25" name="正方形/長方形 24"/>
          <p:cNvSpPr/>
          <p:nvPr/>
        </p:nvSpPr>
        <p:spPr>
          <a:xfrm>
            <a:off x="504568" y="1035446"/>
            <a:ext cx="5032147"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⑪カウント数の計算結果を出力する条件を設定</a:t>
            </a:r>
          </a:p>
        </p:txBody>
      </p:sp>
      <p:pic>
        <p:nvPicPr>
          <p:cNvPr id="2" name="図 1"/>
          <p:cNvPicPr>
            <a:picLocks noChangeAspect="1"/>
          </p:cNvPicPr>
          <p:nvPr/>
        </p:nvPicPr>
        <p:blipFill>
          <a:blip r:embed="rId2"/>
          <a:stretch>
            <a:fillRect/>
          </a:stretch>
        </p:blipFill>
        <p:spPr>
          <a:xfrm>
            <a:off x="5982758" y="1814512"/>
            <a:ext cx="2457450" cy="885825"/>
          </a:xfrm>
          <a:prstGeom prst="rect">
            <a:avLst/>
          </a:prstGeom>
        </p:spPr>
      </p:pic>
      <p:sp>
        <p:nvSpPr>
          <p:cNvPr id="11" name="正方形/長方形 10"/>
          <p:cNvSpPr/>
          <p:nvPr/>
        </p:nvSpPr>
        <p:spPr>
          <a:xfrm>
            <a:off x="5997106" y="2004303"/>
            <a:ext cx="1794343" cy="28804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2" name="正方形/長方形 11"/>
          <p:cNvSpPr/>
          <p:nvPr/>
        </p:nvSpPr>
        <p:spPr>
          <a:xfrm>
            <a:off x="504567" y="1814512"/>
            <a:ext cx="5262979" cy="923330"/>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プロットの対象にする閾値の範囲を指定</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カウント数が大きくても、反応の閾値がこの範囲</a:t>
            </a:r>
            <a:endParaRPr lang="en-US" altLang="ja-JP" dirty="0">
              <a:solidFill>
                <a:schemeClr val="bg2">
                  <a:lumMod val="25000"/>
                </a:schemeClr>
              </a:solidFill>
              <a:latin typeface="Segoe UI" panose="020B0502040204020203" pitchFamily="34" charset="0"/>
              <a:cs typeface="Segoe UI" panose="020B0502040204020203" pitchFamily="34" charset="0"/>
            </a:endParaRPr>
          </a:p>
          <a:p>
            <a:r>
              <a:rPr lang="ja-JP" altLang="en-US" dirty="0">
                <a:solidFill>
                  <a:schemeClr val="bg2">
                    <a:lumMod val="25000"/>
                  </a:schemeClr>
                </a:solidFill>
                <a:latin typeface="Segoe UI" panose="020B0502040204020203" pitchFamily="34" charset="0"/>
                <a:cs typeface="Segoe UI" panose="020B0502040204020203" pitchFamily="34" charset="0"/>
              </a:rPr>
              <a:t>にないと、描画されない</a:t>
            </a:r>
          </a:p>
        </p:txBody>
      </p:sp>
      <p:cxnSp>
        <p:nvCxnSpPr>
          <p:cNvPr id="5" name="直線コネクタ 4"/>
          <p:cNvCxnSpPr>
            <a:endCxn id="11" idx="1"/>
          </p:cNvCxnSpPr>
          <p:nvPr/>
        </p:nvCxnSpPr>
        <p:spPr>
          <a:xfrm>
            <a:off x="5686425" y="2004303"/>
            <a:ext cx="310681" cy="14402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6011455" y="2288466"/>
            <a:ext cx="1614896" cy="19367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7" name="正方形/長方形 16"/>
          <p:cNvSpPr/>
          <p:nvPr/>
        </p:nvSpPr>
        <p:spPr>
          <a:xfrm>
            <a:off x="504566" y="3120708"/>
            <a:ext cx="5724644"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カウント数の最大値がこの値を超えると、描画される</a:t>
            </a:r>
          </a:p>
        </p:txBody>
      </p:sp>
      <p:cxnSp>
        <p:nvCxnSpPr>
          <p:cNvPr id="18" name="直線コネクタ 17"/>
          <p:cNvCxnSpPr/>
          <p:nvPr/>
        </p:nvCxnSpPr>
        <p:spPr>
          <a:xfrm flipV="1">
            <a:off x="5902209" y="2482141"/>
            <a:ext cx="489286" cy="64604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504566" y="3872906"/>
            <a:ext cx="6341223"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⑫プロットの実行　：</a:t>
            </a:r>
            <a:r>
              <a:rPr lang="ja-JP" altLang="en-US" dirty="0">
                <a:solidFill>
                  <a:schemeClr val="bg2">
                    <a:lumMod val="25000"/>
                  </a:schemeClr>
                </a:solidFill>
                <a:latin typeface="Segoe UI" panose="020B0502040204020203" pitchFamily="34" charset="0"/>
                <a:cs typeface="Segoe UI" panose="020B0502040204020203" pitchFamily="34" charset="0"/>
              </a:rPr>
              <a:t>execute</a:t>
            </a:r>
            <a:r>
              <a:rPr lang="en-US" altLang="ja-JP" dirty="0">
                <a:solidFill>
                  <a:schemeClr val="bg2">
                    <a:lumMod val="25000"/>
                  </a:schemeClr>
                </a:solidFill>
                <a:latin typeface="Segoe UI" panose="020B0502040204020203" pitchFamily="34" charset="0"/>
                <a:cs typeface="Segoe UI" panose="020B0502040204020203" pitchFamily="34" charset="0"/>
              </a:rPr>
              <a:t>.</a:t>
            </a:r>
            <a:r>
              <a:rPr lang="en-US" altLang="ja-JP" dirty="0" err="1">
                <a:solidFill>
                  <a:schemeClr val="bg2">
                    <a:lumMod val="25000"/>
                  </a:schemeClr>
                </a:solidFill>
                <a:latin typeface="Segoe UI" panose="020B0502040204020203" pitchFamily="34" charset="0"/>
                <a:cs typeface="Segoe UI" panose="020B0502040204020203" pitchFamily="34" charset="0"/>
              </a:rPr>
              <a:t>Plot_count</a:t>
            </a:r>
            <a:r>
              <a:rPr lang="en-US" altLang="ja-JP" dirty="0">
                <a:solidFill>
                  <a:schemeClr val="bg2">
                    <a:lumMod val="25000"/>
                  </a:schemeClr>
                </a:solidFill>
                <a:latin typeface="Segoe UI" panose="020B0502040204020203" pitchFamily="34" charset="0"/>
                <a:cs typeface="Segoe UI" panose="020B0502040204020203" pitchFamily="34" charset="0"/>
              </a:rPr>
              <a:t>('</a:t>
            </a:r>
            <a:r>
              <a:rPr lang="en-US" altLang="ja-JP" dirty="0" err="1">
                <a:solidFill>
                  <a:schemeClr val="bg2">
                    <a:lumMod val="25000"/>
                  </a:schemeClr>
                </a:solidFill>
                <a:latin typeface="Segoe UI" panose="020B0502040204020203" pitchFamily="34" charset="0"/>
                <a:cs typeface="Segoe UI" panose="020B0502040204020203" pitchFamily="34" charset="0"/>
              </a:rPr>
              <a:t>Calculate_count</a:t>
            </a:r>
            <a:r>
              <a:rPr lang="en-US" altLang="ja-JP" dirty="0">
                <a:solidFill>
                  <a:schemeClr val="bg2">
                    <a:lumMod val="25000"/>
                  </a:schemeClr>
                </a:solidFill>
                <a:latin typeface="Segoe UI" panose="020B0502040204020203" pitchFamily="34" charset="0"/>
                <a:cs typeface="Segoe UI" panose="020B0502040204020203" pitchFamily="34" charset="0"/>
              </a:rPr>
              <a:t>’)</a:t>
            </a:r>
            <a:endParaRPr lang="ja-JP" altLang="en-US" dirty="0">
              <a:solidFill>
                <a:schemeClr val="bg2">
                  <a:lumMod val="25000"/>
                </a:schemeClr>
              </a:solidFill>
              <a:latin typeface="Segoe UI" panose="020B0502040204020203" pitchFamily="34" charset="0"/>
              <a:cs typeface="Segoe UI" panose="020B0502040204020203" pitchFamily="34" charset="0"/>
            </a:endParaRPr>
          </a:p>
        </p:txBody>
      </p:sp>
      <p:sp>
        <p:nvSpPr>
          <p:cNvPr id="21" name="正方形/長方形 20"/>
          <p:cNvSpPr/>
          <p:nvPr/>
        </p:nvSpPr>
        <p:spPr>
          <a:xfrm>
            <a:off x="4789253" y="3945782"/>
            <a:ext cx="1794343" cy="28804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2" name="正方形/長方形 21"/>
          <p:cNvSpPr/>
          <p:nvPr/>
        </p:nvSpPr>
        <p:spPr>
          <a:xfrm>
            <a:off x="598142" y="4386221"/>
            <a:ext cx="5384616" cy="369332"/>
          </a:xfrm>
          <a:prstGeom prst="rect">
            <a:avLst/>
          </a:prstGeom>
        </p:spPr>
        <p:txBody>
          <a:bodyPr wrap="none">
            <a:spAutoFit/>
          </a:bodyPr>
          <a:lstStyle/>
          <a:p>
            <a:r>
              <a:rPr lang="en-US" altLang="ja-JP" dirty="0" err="1">
                <a:solidFill>
                  <a:schemeClr val="bg2">
                    <a:lumMod val="25000"/>
                  </a:schemeClr>
                </a:solidFill>
                <a:latin typeface="Segoe UI" panose="020B0502040204020203" pitchFamily="34" charset="0"/>
                <a:cs typeface="Segoe UI" panose="020B0502040204020203" pitchFamily="34" charset="0"/>
              </a:rPr>
              <a:t>Calculate_count</a:t>
            </a:r>
            <a:r>
              <a:rPr lang="en-US" altLang="ja-JP" dirty="0">
                <a:solidFill>
                  <a:schemeClr val="bg2">
                    <a:lumMod val="25000"/>
                  </a:schemeClr>
                </a:solidFill>
                <a:latin typeface="Segoe UI" panose="020B0502040204020203" pitchFamily="34" charset="0"/>
                <a:cs typeface="Segoe UI" panose="020B0502040204020203" pitchFamily="34" charset="0"/>
              </a:rPr>
              <a:t>()</a:t>
            </a:r>
            <a:r>
              <a:rPr lang="ja-JP" altLang="en-US" dirty="0">
                <a:solidFill>
                  <a:schemeClr val="bg2">
                    <a:lumMod val="25000"/>
                  </a:schemeClr>
                </a:solidFill>
                <a:latin typeface="Segoe UI" panose="020B0502040204020203" pitchFamily="34" charset="0"/>
                <a:cs typeface="Segoe UI" panose="020B0502040204020203" pitchFamily="34" charset="0"/>
              </a:rPr>
              <a:t>で計算したカウント数を描画する</a:t>
            </a:r>
          </a:p>
        </p:txBody>
      </p:sp>
      <p:cxnSp>
        <p:nvCxnSpPr>
          <p:cNvPr id="23" name="直線コネクタ 22"/>
          <p:cNvCxnSpPr/>
          <p:nvPr/>
        </p:nvCxnSpPr>
        <p:spPr>
          <a:xfrm flipV="1">
            <a:off x="5292072" y="4233829"/>
            <a:ext cx="746648" cy="25500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598142" y="4912619"/>
            <a:ext cx="6272871" cy="400110"/>
          </a:xfrm>
          <a:prstGeom prst="rect">
            <a:avLst/>
          </a:prstGeom>
          <a:noFill/>
        </p:spPr>
        <p:txBody>
          <a:bodyPr wrap="none" rtlCol="0">
            <a:spAutoFit/>
          </a:bodyPr>
          <a:lstStyle/>
          <a:p>
            <a:r>
              <a:rPr kumimoji="1" lang="en-US" altLang="ja-JP" sz="2000" dirty="0" err="1">
                <a:solidFill>
                  <a:schemeClr val="bg2">
                    <a:lumMod val="25000"/>
                  </a:schemeClr>
                </a:solidFill>
              </a:rPr>
              <a:t>Output_file</a:t>
            </a:r>
            <a:r>
              <a:rPr kumimoji="1" lang="en-US" altLang="ja-JP" sz="2000" dirty="0">
                <a:solidFill>
                  <a:schemeClr val="bg2">
                    <a:lumMod val="25000"/>
                  </a:schemeClr>
                </a:solidFill>
              </a:rPr>
              <a:t>/</a:t>
            </a:r>
            <a:r>
              <a:rPr lang="en-US" altLang="ja-JP" sz="2000" dirty="0" err="1">
                <a:solidFill>
                  <a:schemeClr val="bg2">
                    <a:lumMod val="25000"/>
                  </a:schemeClr>
                </a:solidFill>
                <a:latin typeface="Segoe UI" panose="020B0502040204020203" pitchFamily="34" charset="0"/>
                <a:cs typeface="Segoe UI" panose="020B0502040204020203" pitchFamily="34" charset="0"/>
              </a:rPr>
              <a:t>Plot_count</a:t>
            </a:r>
            <a:r>
              <a:rPr kumimoji="1" lang="ja-JP" altLang="en-US" sz="2000" dirty="0">
                <a:solidFill>
                  <a:schemeClr val="bg2">
                    <a:lumMod val="25000"/>
                  </a:schemeClr>
                </a:solidFill>
              </a:rPr>
              <a:t>に以下のファイルが出力される</a:t>
            </a:r>
          </a:p>
        </p:txBody>
      </p:sp>
      <p:sp>
        <p:nvSpPr>
          <p:cNvPr id="28" name="正方形/長方形 27"/>
          <p:cNvSpPr/>
          <p:nvPr/>
        </p:nvSpPr>
        <p:spPr>
          <a:xfrm>
            <a:off x="658387" y="5469795"/>
            <a:ext cx="852285" cy="369332"/>
          </a:xfrm>
          <a:prstGeom prst="rect">
            <a:avLst/>
          </a:prstGeom>
        </p:spPr>
        <p:txBody>
          <a:bodyPr wrap="none">
            <a:spAutoFit/>
          </a:bodyPr>
          <a:lstStyle/>
          <a:p>
            <a:r>
              <a:rPr lang="en-US" altLang="ja-JP" dirty="0">
                <a:solidFill>
                  <a:schemeClr val="bg2">
                    <a:lumMod val="25000"/>
                  </a:schemeClr>
                </a:solidFill>
              </a:rPr>
              <a:t>info.txt</a:t>
            </a:r>
            <a:endParaRPr lang="ja-JP" altLang="en-US" dirty="0">
              <a:solidFill>
                <a:schemeClr val="bg2">
                  <a:lumMod val="25000"/>
                </a:schemeClr>
              </a:solidFill>
            </a:endParaRPr>
          </a:p>
        </p:txBody>
      </p:sp>
      <p:sp>
        <p:nvSpPr>
          <p:cNvPr id="30" name="正方形/長方形 29"/>
          <p:cNvSpPr/>
          <p:nvPr/>
        </p:nvSpPr>
        <p:spPr>
          <a:xfrm>
            <a:off x="3254341" y="5460447"/>
            <a:ext cx="864917" cy="369332"/>
          </a:xfrm>
          <a:prstGeom prst="rect">
            <a:avLst/>
          </a:prstGeom>
        </p:spPr>
        <p:txBody>
          <a:bodyPr wrap="none">
            <a:spAutoFit/>
          </a:bodyPr>
          <a:lstStyle/>
          <a:p>
            <a:r>
              <a:rPr lang="en-US" altLang="ja-JP" dirty="0">
                <a:solidFill>
                  <a:schemeClr val="bg2">
                    <a:lumMod val="25000"/>
                  </a:schemeClr>
                </a:solidFill>
              </a:rPr>
              <a:t>plot.txt</a:t>
            </a:r>
            <a:endParaRPr lang="ja-JP" altLang="en-US" dirty="0">
              <a:solidFill>
                <a:schemeClr val="bg2">
                  <a:lumMod val="25000"/>
                </a:schemeClr>
              </a:solidFill>
            </a:endParaRPr>
          </a:p>
        </p:txBody>
      </p:sp>
      <p:sp>
        <p:nvSpPr>
          <p:cNvPr id="31" name="正方形/長方形 30"/>
          <p:cNvSpPr/>
          <p:nvPr/>
        </p:nvSpPr>
        <p:spPr>
          <a:xfrm>
            <a:off x="663196" y="5937054"/>
            <a:ext cx="3232744" cy="369332"/>
          </a:xfrm>
          <a:prstGeom prst="rect">
            <a:avLst/>
          </a:prstGeom>
        </p:spPr>
        <p:txBody>
          <a:bodyPr wrap="none">
            <a:spAutoFit/>
          </a:bodyPr>
          <a:lstStyle/>
          <a:p>
            <a:r>
              <a:rPr lang="en-US" altLang="ja-JP" dirty="0">
                <a:solidFill>
                  <a:schemeClr val="bg2">
                    <a:lumMod val="25000"/>
                  </a:schemeClr>
                </a:solidFill>
              </a:rPr>
              <a:t>The number of counts l =0.5.png</a:t>
            </a:r>
            <a:endParaRPr lang="ja-JP" altLang="en-US" dirty="0">
              <a:solidFill>
                <a:schemeClr val="bg2">
                  <a:lumMod val="25000"/>
                </a:schemeClr>
              </a:solidFill>
            </a:endParaRPr>
          </a:p>
        </p:txBody>
      </p:sp>
    </p:spTree>
    <p:extLst>
      <p:ext uri="{BB962C8B-B14F-4D97-AF65-F5344CB8AC3E}">
        <p14:creationId xmlns:p14="http://schemas.microsoft.com/office/powerpoint/2010/main" val="280433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lnSpcReduction="10000"/>
          </a:bodyPr>
          <a:lstStyle/>
          <a:p>
            <a:r>
              <a:rPr kumimoji="1" lang="ja-JP" altLang="en-US" dirty="0"/>
              <a:t>前提として</a:t>
            </a:r>
          </a:p>
        </p:txBody>
      </p:sp>
      <p:sp>
        <p:nvSpPr>
          <p:cNvPr id="3" name="日付プレースホルダー 2"/>
          <p:cNvSpPr>
            <a:spLocks noGrp="1"/>
          </p:cNvSpPr>
          <p:nvPr>
            <p:ph type="dt" sz="half" idx="11"/>
          </p:nvPr>
        </p:nvSpPr>
        <p:spPr/>
        <p:txBody>
          <a:bodyPr/>
          <a:lstStyle/>
          <a:p>
            <a:r>
              <a:rPr lang="en-US" altLang="ja-JP"/>
              <a:t>Symposium on Nuclear Data</a:t>
            </a:r>
            <a:fld id="{773AABFB-37AA-4AAA-8FF5-9013BD743B03}" type="datetime1">
              <a:rPr lang="ja-JP" altLang="en-US" smtClean="0"/>
              <a:pPr/>
              <a:t>2021/5/19</a:t>
            </a:fld>
            <a:endParaRPr lang="ja-JP" altLang="en-US" dirty="0"/>
          </a:p>
        </p:txBody>
      </p:sp>
      <p:sp>
        <p:nvSpPr>
          <p:cNvPr id="4" name="テキスト ボックス 3"/>
          <p:cNvSpPr txBox="1"/>
          <p:nvPr/>
        </p:nvSpPr>
        <p:spPr>
          <a:xfrm>
            <a:off x="461472" y="1008405"/>
            <a:ext cx="8246691" cy="1292662"/>
          </a:xfrm>
          <a:prstGeom prst="rect">
            <a:avLst/>
          </a:prstGeom>
          <a:noFill/>
        </p:spPr>
        <p:txBody>
          <a:bodyPr wrap="square" rtlCol="0">
            <a:spAutoFit/>
          </a:bodyPr>
          <a:lstStyle/>
          <a:p>
            <a:r>
              <a:rPr lang="ja-JP" altLang="en-US" dirty="0"/>
              <a:t>各</a:t>
            </a:r>
            <a:r>
              <a:rPr lang="en-US" altLang="ja-JP" dirty="0"/>
              <a:t>Phase</a:t>
            </a:r>
            <a:r>
              <a:rPr lang="ja-JP" altLang="en-US" dirty="0"/>
              <a:t>を実行するには、</a:t>
            </a:r>
            <a:r>
              <a:rPr lang="en-US" altLang="ja-JP" dirty="0"/>
              <a:t>main</a:t>
            </a:r>
            <a:r>
              <a:rPr lang="ja-JP" altLang="en-US" dirty="0"/>
              <a:t>関数の一番下の行の</a:t>
            </a:r>
            <a:endParaRPr lang="en-US" altLang="ja-JP" dirty="0"/>
          </a:p>
          <a:p>
            <a:pPr algn="ctr"/>
            <a:r>
              <a:rPr lang="en-US" altLang="ja-JP" sz="2400" b="1" dirty="0"/>
              <a:t>execute.</a:t>
            </a:r>
            <a:r>
              <a:rPr lang="ja-JP" altLang="en-US" sz="2400" b="1" dirty="0"/>
              <a:t>〇〇</a:t>
            </a:r>
            <a:r>
              <a:rPr lang="en-US" altLang="ja-JP" sz="2400" b="1" dirty="0"/>
              <a:t>_</a:t>
            </a:r>
            <a:r>
              <a:rPr lang="ja-JP" altLang="en-US" sz="2400" b="1" dirty="0"/>
              <a:t>○</a:t>
            </a:r>
            <a:r>
              <a:rPr lang="en-US" altLang="ja-JP" sz="2400" b="1" dirty="0"/>
              <a:t>()</a:t>
            </a:r>
          </a:p>
          <a:p>
            <a:r>
              <a:rPr lang="ja-JP" altLang="en-US" dirty="0"/>
              <a:t>を変更する。</a:t>
            </a:r>
            <a:endParaRPr lang="en-US" altLang="ja-JP" dirty="0"/>
          </a:p>
          <a:p>
            <a:r>
              <a:rPr lang="en-US" altLang="ja-JP" dirty="0"/>
              <a:t>Ex)  Phase1</a:t>
            </a:r>
            <a:r>
              <a:rPr lang="ja-JP" altLang="en-US" dirty="0"/>
              <a:t>を実行したい場合は</a:t>
            </a:r>
            <a:r>
              <a:rPr lang="en-US" altLang="ja-JP" dirty="0"/>
              <a:t>execute.Phase_1()</a:t>
            </a:r>
            <a:r>
              <a:rPr lang="ja-JP" altLang="en-US" dirty="0"/>
              <a:t>とする。</a:t>
            </a:r>
            <a:endParaRPr lang="en-US" altLang="ja-JP" dirty="0"/>
          </a:p>
        </p:txBody>
      </p:sp>
    </p:spTree>
    <p:extLst>
      <p:ext uri="{BB962C8B-B14F-4D97-AF65-F5344CB8AC3E}">
        <p14:creationId xmlns:p14="http://schemas.microsoft.com/office/powerpoint/2010/main" val="7712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sp>
        <p:nvSpPr>
          <p:cNvPr id="5" name="テキスト ボックス 4"/>
          <p:cNvSpPr txBox="1"/>
          <p:nvPr/>
        </p:nvSpPr>
        <p:spPr>
          <a:xfrm>
            <a:off x="382195" y="910727"/>
            <a:ext cx="7689541" cy="954107"/>
          </a:xfrm>
          <a:prstGeom prst="rect">
            <a:avLst/>
          </a:prstGeom>
          <a:noFill/>
        </p:spPr>
        <p:txBody>
          <a:bodyPr wrap="none" rtlCol="0">
            <a:spAutoFit/>
          </a:bodyPr>
          <a:lstStyle/>
          <a:p>
            <a:r>
              <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rPr>
              <a:t>標準線源で計測した検出効率を</a:t>
            </a:r>
            <a:endParaRPr kumimoji="1" lang="en-US" altLang="ja-JP" sz="2800" dirty="0">
              <a:solidFill>
                <a:schemeClr val="tx1">
                  <a:lumMod val="85000"/>
                  <a:lumOff val="15000"/>
                </a:schemeClr>
              </a:solidFill>
              <a:latin typeface="Segoe UI" panose="020B0502040204020203" pitchFamily="34" charset="0"/>
              <a:cs typeface="Segoe UI" panose="020B0502040204020203" pitchFamily="34" charset="0"/>
            </a:endParaRPr>
          </a:p>
          <a:p>
            <a:r>
              <a:rPr kumimoji="1" lang="en-US" altLang="ja-JP" sz="2800" dirty="0" err="1">
                <a:solidFill>
                  <a:schemeClr val="tx1">
                    <a:lumMod val="85000"/>
                    <a:lumOff val="15000"/>
                  </a:schemeClr>
                </a:solidFill>
                <a:latin typeface="Segoe UI" panose="020B0502040204020203" pitchFamily="34" charset="0"/>
                <a:cs typeface="Segoe UI" panose="020B0502040204020203" pitchFamily="34" charset="0"/>
              </a:rPr>
              <a:t>scipy.optimize</a:t>
            </a:r>
            <a:r>
              <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rPr>
              <a:t>の</a:t>
            </a:r>
            <a:r>
              <a:rPr kumimoji="1" lang="en-US" altLang="ja-JP" sz="2800" dirty="0" err="1">
                <a:solidFill>
                  <a:schemeClr val="tx1">
                    <a:lumMod val="85000"/>
                    <a:lumOff val="15000"/>
                  </a:schemeClr>
                </a:solidFill>
                <a:latin typeface="Segoe UI" panose="020B0502040204020203" pitchFamily="34" charset="0"/>
                <a:cs typeface="Segoe UI" panose="020B0502040204020203" pitchFamily="34" charset="0"/>
              </a:rPr>
              <a:t>curve_fit</a:t>
            </a:r>
            <a:r>
              <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rPr>
              <a:t>で</a:t>
            </a:r>
            <a:r>
              <a:rPr lang="ja-JP" altLang="en-US" sz="2800" dirty="0">
                <a:solidFill>
                  <a:schemeClr val="tx1">
                    <a:lumMod val="85000"/>
                    <a:lumOff val="15000"/>
                  </a:schemeClr>
                </a:solidFill>
                <a:latin typeface="Segoe UI" panose="020B0502040204020203" pitchFamily="34" charset="0"/>
                <a:cs typeface="Segoe UI" panose="020B0502040204020203" pitchFamily="34" charset="0"/>
              </a:rPr>
              <a:t>フィッティングする</a:t>
            </a:r>
            <a:endPar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0" name="下矢印 19"/>
          <p:cNvSpPr/>
          <p:nvPr/>
        </p:nvSpPr>
        <p:spPr>
          <a:xfrm>
            <a:off x="4060277" y="3751316"/>
            <a:ext cx="390525" cy="457200"/>
          </a:xfrm>
          <a:prstGeom prst="downArrow">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82194" y="4367978"/>
            <a:ext cx="8761805" cy="523220"/>
          </a:xfrm>
          <a:prstGeom prst="rect">
            <a:avLst/>
          </a:prstGeom>
          <a:noFill/>
        </p:spPr>
        <p:txBody>
          <a:bodyPr wrap="square" rtlCol="0">
            <a:spAutoFit/>
          </a:bodyPr>
          <a:lstStyle/>
          <a:p>
            <a:r>
              <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rPr>
              <a:t>アウトプット</a:t>
            </a:r>
            <a:r>
              <a:rPr lang="ja-JP" altLang="en-US" sz="2800" dirty="0">
                <a:solidFill>
                  <a:schemeClr val="tx1">
                    <a:lumMod val="85000"/>
                    <a:lumOff val="15000"/>
                  </a:schemeClr>
                </a:solidFill>
                <a:latin typeface="Segoe UI" panose="020B0502040204020203" pitchFamily="34" charset="0"/>
                <a:cs typeface="Segoe UI" panose="020B0502040204020203" pitchFamily="34" charset="0"/>
              </a:rPr>
              <a:t>（フィッティング結果）</a:t>
            </a:r>
            <a:r>
              <a:rPr lang="en-US" altLang="ja-JP" sz="2400" dirty="0">
                <a:solidFill>
                  <a:schemeClr val="tx1">
                    <a:lumMod val="85000"/>
                    <a:lumOff val="15000"/>
                  </a:schemeClr>
                </a:solidFill>
                <a:latin typeface="Segoe UI" panose="020B0502040204020203" pitchFamily="34" charset="0"/>
                <a:cs typeface="Segoe UI" panose="020B0502040204020203" pitchFamily="34" charset="0"/>
              </a:rPr>
              <a:t>@</a:t>
            </a:r>
            <a:r>
              <a:rPr lang="en-US" altLang="ja-JP" sz="2400" dirty="0" err="1">
                <a:solidFill>
                  <a:schemeClr val="tx1">
                    <a:lumMod val="85000"/>
                    <a:lumOff val="15000"/>
                  </a:schemeClr>
                </a:solidFill>
                <a:latin typeface="Segoe UI" panose="020B0502040204020203" pitchFamily="34" charset="0"/>
                <a:cs typeface="Segoe UI" panose="020B0502040204020203" pitchFamily="34" charset="0"/>
              </a:rPr>
              <a:t>output_file</a:t>
            </a:r>
            <a:r>
              <a:rPr lang="ja-JP" altLang="en-US" sz="2400" dirty="0">
                <a:solidFill>
                  <a:schemeClr val="tx1">
                    <a:lumMod val="85000"/>
                    <a:lumOff val="15000"/>
                  </a:schemeClr>
                </a:solidFill>
                <a:latin typeface="Segoe UI" panose="020B0502040204020203" pitchFamily="34" charset="0"/>
                <a:cs typeface="Segoe UI" panose="020B0502040204020203" pitchFamily="34" charset="0"/>
              </a:rPr>
              <a:t>直下</a:t>
            </a:r>
            <a:endParaRPr kumimoji="1" lang="ja-JP" altLang="en-US" sz="36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3" name="正方形/長方形 22"/>
          <p:cNvSpPr/>
          <p:nvPr/>
        </p:nvSpPr>
        <p:spPr>
          <a:xfrm>
            <a:off x="382195" y="5917525"/>
            <a:ext cx="2384435" cy="461665"/>
          </a:xfrm>
          <a:prstGeom prst="rect">
            <a:avLst/>
          </a:prstGeom>
        </p:spPr>
        <p:txBody>
          <a:bodyPr wrap="none">
            <a:spAutoFit/>
          </a:bodyPr>
          <a:lstStyle/>
          <a:p>
            <a:r>
              <a:rPr lang="en-US" altLang="ja-JP" sz="2400" dirty="0">
                <a:solidFill>
                  <a:schemeClr val="tx1">
                    <a:lumMod val="85000"/>
                    <a:lumOff val="15000"/>
                  </a:schemeClr>
                </a:solidFill>
                <a:latin typeface="Segoe UI" panose="020B0502040204020203" pitchFamily="34" charset="0"/>
                <a:cs typeface="Segoe UI" panose="020B0502040204020203" pitchFamily="34" charset="0"/>
              </a:rPr>
              <a:t>Curve_fit.txt     |</a:t>
            </a:r>
            <a:r>
              <a:rPr lang="ja-JP" altLang="en-US" sz="2400" dirty="0">
                <a:solidFill>
                  <a:schemeClr val="tx1">
                    <a:lumMod val="85000"/>
                    <a:lumOff val="15000"/>
                  </a:schemeClr>
                </a:solidFill>
                <a:latin typeface="Segoe UI" panose="020B0502040204020203" pitchFamily="34" charset="0"/>
                <a:cs typeface="Segoe UI" panose="020B0502040204020203" pitchFamily="34" charset="0"/>
              </a:rPr>
              <a:t> </a:t>
            </a:r>
          </a:p>
        </p:txBody>
      </p:sp>
      <p:sp>
        <p:nvSpPr>
          <p:cNvPr id="25" name="正方形/長方形 24"/>
          <p:cNvSpPr/>
          <p:nvPr/>
        </p:nvSpPr>
        <p:spPr>
          <a:xfrm>
            <a:off x="382195" y="4953637"/>
            <a:ext cx="2286780" cy="461665"/>
          </a:xfrm>
          <a:prstGeom prst="rect">
            <a:avLst/>
          </a:prstGeom>
        </p:spPr>
        <p:txBody>
          <a:bodyPr wrap="none">
            <a:spAutoFit/>
          </a:bodyPr>
          <a:lstStyle/>
          <a:p>
            <a:r>
              <a:rPr lang="en-US" altLang="ja-JP" sz="2400" dirty="0">
                <a:solidFill>
                  <a:schemeClr val="tx1">
                    <a:lumMod val="85000"/>
                    <a:lumOff val="15000"/>
                  </a:schemeClr>
                </a:solidFill>
                <a:latin typeface="Segoe UI" panose="020B0502040204020203" pitchFamily="34" charset="0"/>
                <a:cs typeface="Segoe UI" panose="020B0502040204020203" pitchFamily="34" charset="0"/>
              </a:rPr>
              <a:t>Cureve_fit.png |</a:t>
            </a:r>
          </a:p>
        </p:txBody>
      </p:sp>
      <p:sp>
        <p:nvSpPr>
          <p:cNvPr id="26" name="正方形/長方形 25"/>
          <p:cNvSpPr/>
          <p:nvPr/>
        </p:nvSpPr>
        <p:spPr>
          <a:xfrm>
            <a:off x="2668974" y="4999969"/>
            <a:ext cx="5655875" cy="707886"/>
          </a:xfrm>
          <a:prstGeom prst="rect">
            <a:avLst/>
          </a:prstGeom>
        </p:spPr>
        <p:txBody>
          <a:bodyPr wrap="square">
            <a:spAutoFit/>
          </a:bodyPr>
          <a:lstStyle/>
          <a:p>
            <a:r>
              <a:rPr lang="ja-JP" altLang="en-US" sz="2000" dirty="0">
                <a:solidFill>
                  <a:schemeClr val="tx1">
                    <a:lumMod val="85000"/>
                    <a:lumOff val="15000"/>
                  </a:schemeClr>
                </a:solidFill>
                <a:latin typeface="Segoe UI" panose="020B0502040204020203" pitchFamily="34" charset="0"/>
                <a:cs typeface="Segoe UI" panose="020B0502040204020203" pitchFamily="34" charset="0"/>
              </a:rPr>
              <a:t>フィッティング後の関数と計測した検出効率をプロット</a:t>
            </a:r>
            <a:endParaRPr lang="en-US" altLang="ja-JP" sz="2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7" name="正方形/長方形 26"/>
          <p:cNvSpPr/>
          <p:nvPr/>
        </p:nvSpPr>
        <p:spPr>
          <a:xfrm>
            <a:off x="2668973" y="6025247"/>
            <a:ext cx="5655875" cy="400110"/>
          </a:xfrm>
          <a:prstGeom prst="rect">
            <a:avLst/>
          </a:prstGeom>
        </p:spPr>
        <p:txBody>
          <a:bodyPr wrap="square">
            <a:spAutoFit/>
          </a:bodyPr>
          <a:lstStyle/>
          <a:p>
            <a:r>
              <a:rPr lang="ja-JP" altLang="en-US" sz="2000" dirty="0">
                <a:solidFill>
                  <a:schemeClr val="tx1">
                    <a:lumMod val="85000"/>
                    <a:lumOff val="15000"/>
                  </a:schemeClr>
                </a:solidFill>
                <a:latin typeface="Segoe UI" panose="020B0502040204020203" pitchFamily="34" charset="0"/>
                <a:cs typeface="Segoe UI" panose="020B0502040204020203" pitchFamily="34" charset="0"/>
              </a:rPr>
              <a:t>フィッティング結果のパラメータを出力</a:t>
            </a:r>
            <a:endParaRPr lang="en-US" altLang="ja-JP" sz="2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8" name="テキスト ボックス 27"/>
          <p:cNvSpPr txBox="1"/>
          <p:nvPr/>
        </p:nvSpPr>
        <p:spPr>
          <a:xfrm>
            <a:off x="382195" y="2105447"/>
            <a:ext cx="8533206" cy="954107"/>
          </a:xfrm>
          <a:prstGeom prst="rect">
            <a:avLst/>
          </a:prstGeom>
          <a:noFill/>
        </p:spPr>
        <p:txBody>
          <a:bodyPr wrap="square" rtlCol="0">
            <a:spAutoFit/>
          </a:bodyPr>
          <a:lstStyle/>
          <a:p>
            <a:r>
              <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rPr>
              <a:t>インプット</a:t>
            </a:r>
            <a:r>
              <a:rPr lang="en-US" altLang="ja-JP" sz="2800" dirty="0">
                <a:solidFill>
                  <a:schemeClr val="tx1">
                    <a:lumMod val="85000"/>
                    <a:lumOff val="15000"/>
                  </a:schemeClr>
                </a:solidFill>
                <a:latin typeface="Segoe UI" panose="020B0502040204020203" pitchFamily="34" charset="0"/>
                <a:cs typeface="Segoe UI" panose="020B0502040204020203" pitchFamily="34" charset="0"/>
              </a:rPr>
              <a:t>@</a:t>
            </a:r>
            <a:r>
              <a:rPr lang="en-US" altLang="ja-JP" sz="2800" dirty="0" err="1">
                <a:solidFill>
                  <a:schemeClr val="tx1">
                    <a:lumMod val="85000"/>
                    <a:lumOff val="15000"/>
                  </a:schemeClr>
                </a:solidFill>
                <a:latin typeface="Segoe UI" panose="020B0502040204020203" pitchFamily="34" charset="0"/>
                <a:cs typeface="Segoe UI" panose="020B0502040204020203" pitchFamily="34" charset="0"/>
              </a:rPr>
              <a:t>input_file</a:t>
            </a:r>
            <a:r>
              <a:rPr lang="ja-JP" altLang="en-US" sz="2800" dirty="0">
                <a:solidFill>
                  <a:schemeClr val="tx1">
                    <a:lumMod val="85000"/>
                    <a:lumOff val="15000"/>
                  </a:schemeClr>
                </a:solidFill>
                <a:latin typeface="Segoe UI" panose="020B0502040204020203" pitchFamily="34" charset="0"/>
                <a:cs typeface="Segoe UI" panose="020B0502040204020203" pitchFamily="34" charset="0"/>
              </a:rPr>
              <a:t>直下</a:t>
            </a:r>
            <a:endParaRPr lang="ja-JP" altLang="en-US" sz="4000" dirty="0">
              <a:solidFill>
                <a:schemeClr val="tx1">
                  <a:lumMod val="85000"/>
                  <a:lumOff val="15000"/>
                </a:schemeClr>
              </a:solidFill>
              <a:latin typeface="Segoe UI" panose="020B0502040204020203" pitchFamily="34" charset="0"/>
              <a:cs typeface="Segoe UI" panose="020B0502040204020203" pitchFamily="34" charset="0"/>
            </a:endParaRPr>
          </a:p>
          <a:p>
            <a:endParaRPr kumimoji="1" lang="ja-JP" altLang="en-US" sz="2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9" name="正方形/長方形 28"/>
          <p:cNvSpPr/>
          <p:nvPr/>
        </p:nvSpPr>
        <p:spPr>
          <a:xfrm>
            <a:off x="2528937" y="2785342"/>
            <a:ext cx="5655875" cy="707886"/>
          </a:xfrm>
          <a:prstGeom prst="rect">
            <a:avLst/>
          </a:prstGeom>
        </p:spPr>
        <p:txBody>
          <a:bodyPr wrap="square">
            <a:spAutoFit/>
          </a:bodyPr>
          <a:lstStyle/>
          <a:p>
            <a:r>
              <a:rPr lang="ja-JP" altLang="en-US" sz="2000" dirty="0">
                <a:solidFill>
                  <a:schemeClr val="tx1">
                    <a:lumMod val="85000"/>
                    <a:lumOff val="15000"/>
                  </a:schemeClr>
                </a:solidFill>
                <a:latin typeface="Segoe UI" panose="020B0502040204020203" pitchFamily="34" charset="0"/>
                <a:cs typeface="Segoe UI" panose="020B0502040204020203" pitchFamily="34" charset="0"/>
              </a:rPr>
              <a:t>タブ区切りの検出効率のテキストファイル</a:t>
            </a:r>
            <a:endParaRPr lang="en-US" altLang="ja-JP" sz="2000" dirty="0">
              <a:solidFill>
                <a:schemeClr val="tx1">
                  <a:lumMod val="85000"/>
                  <a:lumOff val="15000"/>
                </a:schemeClr>
              </a:solidFill>
              <a:latin typeface="Segoe UI" panose="020B0502040204020203" pitchFamily="34" charset="0"/>
              <a:cs typeface="Segoe UI" panose="020B0502040204020203" pitchFamily="34" charset="0"/>
            </a:endParaRPr>
          </a:p>
          <a:p>
            <a:r>
              <a:rPr lang="ja-JP" altLang="en-US" sz="2000" dirty="0">
                <a:solidFill>
                  <a:schemeClr val="tx1">
                    <a:lumMod val="85000"/>
                    <a:lumOff val="15000"/>
                  </a:schemeClr>
                </a:solidFill>
                <a:latin typeface="Segoe UI" panose="020B0502040204020203" pitchFamily="34" charset="0"/>
                <a:cs typeface="Segoe UI" panose="020B0502040204020203" pitchFamily="34" charset="0"/>
              </a:rPr>
              <a:t>エネルギーの単位は</a:t>
            </a:r>
            <a:r>
              <a:rPr lang="en-US" altLang="ja-JP" sz="2000" dirty="0" err="1">
                <a:solidFill>
                  <a:schemeClr val="tx1">
                    <a:lumMod val="85000"/>
                    <a:lumOff val="15000"/>
                  </a:schemeClr>
                </a:solidFill>
                <a:latin typeface="Segoe UI" panose="020B0502040204020203" pitchFamily="34" charset="0"/>
                <a:cs typeface="Segoe UI" panose="020B0502040204020203" pitchFamily="34" charset="0"/>
              </a:rPr>
              <a:t>keV</a:t>
            </a:r>
            <a:endParaRPr lang="en-US" altLang="ja-JP" sz="2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0" name="正方形/長方形 29"/>
          <p:cNvSpPr/>
          <p:nvPr/>
        </p:nvSpPr>
        <p:spPr>
          <a:xfrm>
            <a:off x="382195" y="2804401"/>
            <a:ext cx="2146742" cy="461665"/>
          </a:xfrm>
          <a:prstGeom prst="rect">
            <a:avLst/>
          </a:prstGeom>
        </p:spPr>
        <p:txBody>
          <a:bodyPr wrap="none">
            <a:spAutoFit/>
          </a:bodyPr>
          <a:lstStyle/>
          <a:p>
            <a:r>
              <a:rPr lang="en-US" altLang="ja-JP" sz="2400" dirty="0" err="1">
                <a:solidFill>
                  <a:schemeClr val="tx1">
                    <a:lumMod val="85000"/>
                    <a:lumOff val="15000"/>
                  </a:schemeClr>
                </a:solidFill>
                <a:latin typeface="Segoe UI" panose="020B0502040204020203" pitchFamily="34" charset="0"/>
                <a:cs typeface="Segoe UI" panose="020B0502040204020203" pitchFamily="34" charset="0"/>
              </a:rPr>
              <a:t>Efficiency_file</a:t>
            </a:r>
            <a:r>
              <a:rPr lang="en-US" altLang="ja-JP" sz="2400" dirty="0">
                <a:solidFill>
                  <a:schemeClr val="tx1">
                    <a:lumMod val="85000"/>
                    <a:lumOff val="15000"/>
                  </a:scheme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25441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sp>
        <p:nvSpPr>
          <p:cNvPr id="19" name="正方形/長方形 18"/>
          <p:cNvSpPr/>
          <p:nvPr/>
        </p:nvSpPr>
        <p:spPr>
          <a:xfrm>
            <a:off x="507060" y="939814"/>
            <a:ext cx="5307863" cy="369332"/>
          </a:xfrm>
          <a:prstGeom prst="rect">
            <a:avLst/>
          </a:prstGeom>
        </p:spPr>
        <p:txBody>
          <a:bodyPr wrap="none">
            <a:spAutoFit/>
          </a:bodyPr>
          <a:lstStyle/>
          <a:p>
            <a:r>
              <a:rPr lang="ja-JP" altLang="en-US" b="1" dirty="0">
                <a:solidFill>
                  <a:schemeClr val="bg2">
                    <a:lumMod val="25000"/>
                  </a:schemeClr>
                </a:solidFill>
              </a:rPr>
              <a:t>①検出効率のテキストファイルを</a:t>
            </a:r>
            <a:r>
              <a:rPr lang="en-US" altLang="ja-JP" b="1" dirty="0">
                <a:solidFill>
                  <a:schemeClr val="bg2">
                    <a:lumMod val="25000"/>
                  </a:schemeClr>
                </a:solidFill>
              </a:rPr>
              <a:t>input</a:t>
            </a:r>
            <a:r>
              <a:rPr lang="ja-JP" altLang="en-US" b="1" dirty="0">
                <a:solidFill>
                  <a:schemeClr val="bg2">
                    <a:lumMod val="25000"/>
                  </a:schemeClr>
                </a:solidFill>
              </a:rPr>
              <a:t>直下に保存</a:t>
            </a:r>
          </a:p>
        </p:txBody>
      </p:sp>
      <p:sp>
        <p:nvSpPr>
          <p:cNvPr id="20" name="テキスト ボックス 19"/>
          <p:cNvSpPr txBox="1"/>
          <p:nvPr/>
        </p:nvSpPr>
        <p:spPr>
          <a:xfrm>
            <a:off x="6245263" y="1531259"/>
            <a:ext cx="1931939" cy="4154984"/>
          </a:xfrm>
          <a:prstGeom prst="rect">
            <a:avLst/>
          </a:prstGeom>
          <a:noFill/>
        </p:spPr>
        <p:txBody>
          <a:bodyPr wrap="none" rtlCol="0">
            <a:spAutoFit/>
          </a:bodyPr>
          <a:lstStyle/>
          <a:p>
            <a:r>
              <a:rPr lang="en-US" altLang="ja-JP" sz="1200" dirty="0">
                <a:solidFill>
                  <a:schemeClr val="bg2">
                    <a:lumMod val="25000"/>
                  </a:schemeClr>
                </a:solidFill>
              </a:rPr>
              <a:t>59.54	0.026289468</a:t>
            </a:r>
          </a:p>
          <a:p>
            <a:r>
              <a:rPr lang="en-US" altLang="ja-JP" sz="1200" dirty="0">
                <a:solidFill>
                  <a:schemeClr val="bg2">
                    <a:lumMod val="25000"/>
                  </a:schemeClr>
                </a:solidFill>
              </a:rPr>
              <a:t>81	0.035662834</a:t>
            </a:r>
          </a:p>
          <a:p>
            <a:r>
              <a:rPr lang="en-US" altLang="ja-JP" sz="1200" dirty="0">
                <a:solidFill>
                  <a:schemeClr val="bg2">
                    <a:lumMod val="25000"/>
                  </a:schemeClr>
                </a:solidFill>
              </a:rPr>
              <a:t>121.78	0.033563294</a:t>
            </a:r>
          </a:p>
          <a:p>
            <a:r>
              <a:rPr lang="en-US" altLang="ja-JP" sz="1200" dirty="0">
                <a:solidFill>
                  <a:schemeClr val="bg2">
                    <a:lumMod val="25000"/>
                  </a:schemeClr>
                </a:solidFill>
              </a:rPr>
              <a:t>244.7	0.018336544</a:t>
            </a:r>
          </a:p>
          <a:p>
            <a:r>
              <a:rPr lang="en-US" altLang="ja-JP" sz="1200" dirty="0">
                <a:solidFill>
                  <a:schemeClr val="bg2">
                    <a:lumMod val="25000"/>
                  </a:schemeClr>
                </a:solidFill>
              </a:rPr>
              <a:t>276.4	0.018399695</a:t>
            </a:r>
          </a:p>
          <a:p>
            <a:r>
              <a:rPr lang="en-US" altLang="ja-JP" sz="1200" dirty="0">
                <a:solidFill>
                  <a:schemeClr val="bg2">
                    <a:lumMod val="25000"/>
                  </a:schemeClr>
                </a:solidFill>
              </a:rPr>
              <a:t>302.85	0.016992769</a:t>
            </a:r>
          </a:p>
          <a:p>
            <a:r>
              <a:rPr lang="en-US" altLang="ja-JP" sz="1200" dirty="0">
                <a:solidFill>
                  <a:schemeClr val="bg2">
                    <a:lumMod val="25000"/>
                  </a:schemeClr>
                </a:solidFill>
              </a:rPr>
              <a:t>344.28	0.01348562</a:t>
            </a:r>
          </a:p>
          <a:p>
            <a:r>
              <a:rPr lang="en-US" altLang="ja-JP" sz="1200" dirty="0">
                <a:solidFill>
                  <a:schemeClr val="bg2">
                    <a:lumMod val="25000"/>
                  </a:schemeClr>
                </a:solidFill>
              </a:rPr>
              <a:t>356.01	0.015025463</a:t>
            </a:r>
          </a:p>
          <a:p>
            <a:r>
              <a:rPr lang="en-US" altLang="ja-JP" sz="1200" dirty="0">
                <a:solidFill>
                  <a:schemeClr val="bg2">
                    <a:lumMod val="25000"/>
                  </a:schemeClr>
                </a:solidFill>
              </a:rPr>
              <a:t>383.85	0.014224021</a:t>
            </a:r>
          </a:p>
          <a:p>
            <a:r>
              <a:rPr lang="en-US" altLang="ja-JP" sz="1200" dirty="0">
                <a:solidFill>
                  <a:schemeClr val="bg2">
                    <a:lumMod val="25000"/>
                  </a:schemeClr>
                </a:solidFill>
              </a:rPr>
              <a:t>411.12	0.010409213</a:t>
            </a:r>
          </a:p>
          <a:p>
            <a:r>
              <a:rPr lang="en-US" altLang="ja-JP" sz="1200" dirty="0">
                <a:solidFill>
                  <a:schemeClr val="bg2">
                    <a:lumMod val="25000"/>
                  </a:schemeClr>
                </a:solidFill>
              </a:rPr>
              <a:t>443.97	0.009365251</a:t>
            </a:r>
          </a:p>
          <a:p>
            <a:r>
              <a:rPr lang="en-US" altLang="ja-JP" sz="1200" dirty="0">
                <a:solidFill>
                  <a:schemeClr val="bg2">
                    <a:lumMod val="25000"/>
                  </a:schemeClr>
                </a:solidFill>
              </a:rPr>
              <a:t>511	0.006298063</a:t>
            </a:r>
          </a:p>
          <a:p>
            <a:r>
              <a:rPr lang="en-US" altLang="ja-JP" sz="1200" dirty="0">
                <a:solidFill>
                  <a:schemeClr val="bg2">
                    <a:lumMod val="25000"/>
                  </a:schemeClr>
                </a:solidFill>
              </a:rPr>
              <a:t>778.9	0.0056188</a:t>
            </a:r>
          </a:p>
          <a:p>
            <a:r>
              <a:rPr lang="en-US" altLang="ja-JP" sz="1200" dirty="0">
                <a:solidFill>
                  <a:schemeClr val="bg2">
                    <a:lumMod val="25000"/>
                  </a:schemeClr>
                </a:solidFill>
              </a:rPr>
              <a:t>867.37	0.00450502</a:t>
            </a:r>
          </a:p>
          <a:p>
            <a:r>
              <a:rPr lang="en-US" altLang="ja-JP" sz="1200" dirty="0">
                <a:solidFill>
                  <a:schemeClr val="bg2">
                    <a:lumMod val="25000"/>
                  </a:schemeClr>
                </a:solidFill>
              </a:rPr>
              <a:t>964.08	0.004211564</a:t>
            </a:r>
          </a:p>
          <a:p>
            <a:r>
              <a:rPr lang="en-US" altLang="ja-JP" sz="1200" dirty="0">
                <a:solidFill>
                  <a:schemeClr val="bg2">
                    <a:lumMod val="25000"/>
                  </a:schemeClr>
                </a:solidFill>
              </a:rPr>
              <a:t>1085.87	0.003976019</a:t>
            </a:r>
          </a:p>
          <a:p>
            <a:r>
              <a:rPr lang="en-US" altLang="ja-JP" sz="1200" dirty="0">
                <a:solidFill>
                  <a:schemeClr val="bg2">
                    <a:lumMod val="25000"/>
                  </a:schemeClr>
                </a:solidFill>
              </a:rPr>
              <a:t>1089.74	0.003213943</a:t>
            </a:r>
          </a:p>
          <a:p>
            <a:r>
              <a:rPr lang="en-US" altLang="ja-JP" sz="1200" dirty="0">
                <a:solidFill>
                  <a:schemeClr val="bg2">
                    <a:lumMod val="25000"/>
                  </a:schemeClr>
                </a:solidFill>
              </a:rPr>
              <a:t>1112.07	0.00399594</a:t>
            </a:r>
          </a:p>
          <a:p>
            <a:r>
              <a:rPr lang="en-US" altLang="ja-JP" sz="1200" dirty="0">
                <a:solidFill>
                  <a:schemeClr val="bg2">
                    <a:lumMod val="25000"/>
                  </a:schemeClr>
                </a:solidFill>
              </a:rPr>
              <a:t>1212.95	0.003261068</a:t>
            </a:r>
          </a:p>
          <a:p>
            <a:r>
              <a:rPr lang="en-US" altLang="ja-JP" sz="1200" dirty="0">
                <a:solidFill>
                  <a:schemeClr val="bg2">
                    <a:lumMod val="25000"/>
                  </a:schemeClr>
                </a:solidFill>
              </a:rPr>
              <a:t>1274.54	0.002283553</a:t>
            </a:r>
          </a:p>
          <a:p>
            <a:r>
              <a:rPr lang="en-US" altLang="ja-JP" sz="1200" dirty="0">
                <a:solidFill>
                  <a:schemeClr val="bg2">
                    <a:lumMod val="25000"/>
                  </a:schemeClr>
                </a:solidFill>
              </a:rPr>
              <a:t>1299.14	0.003521153</a:t>
            </a:r>
          </a:p>
          <a:p>
            <a:r>
              <a:rPr lang="en-US" altLang="ja-JP" sz="1200" dirty="0">
                <a:solidFill>
                  <a:schemeClr val="bg2">
                    <a:lumMod val="25000"/>
                  </a:schemeClr>
                </a:solidFill>
              </a:rPr>
              <a:t>1408.01	0.003107069</a:t>
            </a:r>
            <a:endParaRPr kumimoji="1" lang="ja-JP" altLang="en-US" sz="1200" dirty="0">
              <a:solidFill>
                <a:schemeClr val="bg2">
                  <a:lumMod val="25000"/>
                </a:schemeClr>
              </a:solidFill>
            </a:endParaRPr>
          </a:p>
        </p:txBody>
      </p:sp>
      <p:sp>
        <p:nvSpPr>
          <p:cNvPr id="21" name="テキスト ボックス 20"/>
          <p:cNvSpPr txBox="1"/>
          <p:nvPr/>
        </p:nvSpPr>
        <p:spPr>
          <a:xfrm>
            <a:off x="5982758" y="1169249"/>
            <a:ext cx="1311449" cy="276999"/>
          </a:xfrm>
          <a:prstGeom prst="rect">
            <a:avLst/>
          </a:prstGeom>
          <a:noFill/>
        </p:spPr>
        <p:txBody>
          <a:bodyPr wrap="none" rtlCol="0">
            <a:spAutoFit/>
          </a:bodyPr>
          <a:lstStyle/>
          <a:p>
            <a:r>
              <a:rPr kumimoji="1" lang="ja-JP" altLang="en-US" sz="1200" dirty="0">
                <a:solidFill>
                  <a:schemeClr val="bg2">
                    <a:lumMod val="25000"/>
                  </a:schemeClr>
                </a:solidFill>
              </a:rPr>
              <a:t>エネルギー </a:t>
            </a:r>
            <a:r>
              <a:rPr kumimoji="1" lang="en-US" altLang="ja-JP" sz="1200" dirty="0">
                <a:solidFill>
                  <a:schemeClr val="bg2">
                    <a:lumMod val="25000"/>
                  </a:schemeClr>
                </a:solidFill>
              </a:rPr>
              <a:t>[</a:t>
            </a:r>
            <a:r>
              <a:rPr kumimoji="1" lang="en-US" altLang="ja-JP" sz="1200" dirty="0" err="1">
                <a:solidFill>
                  <a:schemeClr val="bg2">
                    <a:lumMod val="25000"/>
                  </a:schemeClr>
                </a:solidFill>
              </a:rPr>
              <a:t>keV</a:t>
            </a:r>
            <a:r>
              <a:rPr kumimoji="1" lang="en-US" altLang="ja-JP" sz="1200" dirty="0">
                <a:solidFill>
                  <a:schemeClr val="bg2">
                    <a:lumMod val="25000"/>
                  </a:schemeClr>
                </a:solidFill>
              </a:rPr>
              <a:t>]</a:t>
            </a:r>
            <a:endParaRPr kumimoji="1" lang="ja-JP" altLang="en-US" sz="1200" dirty="0">
              <a:solidFill>
                <a:schemeClr val="bg2">
                  <a:lumMod val="25000"/>
                </a:schemeClr>
              </a:solidFill>
            </a:endParaRPr>
          </a:p>
        </p:txBody>
      </p:sp>
      <p:sp>
        <p:nvSpPr>
          <p:cNvPr id="22" name="テキスト ボックス 21"/>
          <p:cNvSpPr txBox="1"/>
          <p:nvPr/>
        </p:nvSpPr>
        <p:spPr>
          <a:xfrm>
            <a:off x="7294207" y="1169249"/>
            <a:ext cx="800219" cy="276999"/>
          </a:xfrm>
          <a:prstGeom prst="rect">
            <a:avLst/>
          </a:prstGeom>
          <a:noFill/>
        </p:spPr>
        <p:txBody>
          <a:bodyPr wrap="none" rtlCol="0">
            <a:spAutoFit/>
          </a:bodyPr>
          <a:lstStyle/>
          <a:p>
            <a:r>
              <a:rPr kumimoji="1" lang="ja-JP" altLang="en-US" sz="1200" dirty="0">
                <a:solidFill>
                  <a:schemeClr val="bg2">
                    <a:lumMod val="25000"/>
                  </a:schemeClr>
                </a:solidFill>
              </a:rPr>
              <a:t>検出効率</a:t>
            </a:r>
          </a:p>
        </p:txBody>
      </p:sp>
      <p:sp>
        <p:nvSpPr>
          <p:cNvPr id="24" name="テキスト ボックス 23"/>
          <p:cNvSpPr txBox="1"/>
          <p:nvPr/>
        </p:nvSpPr>
        <p:spPr>
          <a:xfrm>
            <a:off x="4775183" y="1781955"/>
            <a:ext cx="1338828" cy="369332"/>
          </a:xfrm>
          <a:prstGeom prst="rect">
            <a:avLst/>
          </a:prstGeom>
          <a:noFill/>
        </p:spPr>
        <p:txBody>
          <a:bodyPr wrap="none" rtlCol="0">
            <a:spAutoFit/>
          </a:bodyPr>
          <a:lstStyle/>
          <a:p>
            <a:r>
              <a:rPr kumimoji="1" lang="ja-JP" altLang="en-US" dirty="0">
                <a:solidFill>
                  <a:schemeClr val="bg2">
                    <a:lumMod val="25000"/>
                  </a:schemeClr>
                </a:solidFill>
              </a:rPr>
              <a:t>タブ区切り</a:t>
            </a:r>
          </a:p>
        </p:txBody>
      </p:sp>
      <p:cxnSp>
        <p:nvCxnSpPr>
          <p:cNvPr id="26" name="直線矢印コネクタ 25"/>
          <p:cNvCxnSpPr/>
          <p:nvPr/>
        </p:nvCxnSpPr>
        <p:spPr>
          <a:xfrm>
            <a:off x="5982758" y="2107181"/>
            <a:ext cx="1042146" cy="293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6245263" y="1531259"/>
            <a:ext cx="1931939" cy="4154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9" name="正方形/長方形 28"/>
          <p:cNvSpPr/>
          <p:nvPr/>
        </p:nvSpPr>
        <p:spPr>
          <a:xfrm>
            <a:off x="507060" y="4625989"/>
            <a:ext cx="4339650" cy="369332"/>
          </a:xfrm>
          <a:prstGeom prst="rect">
            <a:avLst/>
          </a:prstGeom>
        </p:spPr>
        <p:txBody>
          <a:bodyPr wrap="none">
            <a:spAutoFit/>
          </a:bodyPr>
          <a:lstStyle/>
          <a:p>
            <a:r>
              <a:rPr lang="ja-JP" altLang="en-US" b="1" dirty="0">
                <a:solidFill>
                  <a:schemeClr val="bg2">
                    <a:lumMod val="25000"/>
                  </a:schemeClr>
                </a:solidFill>
              </a:rPr>
              <a:t>②検出効率のテキストファイル名を指定</a:t>
            </a:r>
          </a:p>
        </p:txBody>
      </p:sp>
      <p:pic>
        <p:nvPicPr>
          <p:cNvPr id="30" name="図 29"/>
          <p:cNvPicPr>
            <a:picLocks noChangeAspect="1"/>
          </p:cNvPicPr>
          <p:nvPr/>
        </p:nvPicPr>
        <p:blipFill>
          <a:blip r:embed="rId2"/>
          <a:stretch>
            <a:fillRect/>
          </a:stretch>
        </p:blipFill>
        <p:spPr>
          <a:xfrm>
            <a:off x="714375" y="5172075"/>
            <a:ext cx="4933950" cy="1314450"/>
          </a:xfrm>
          <a:prstGeom prst="rect">
            <a:avLst/>
          </a:prstGeom>
        </p:spPr>
      </p:pic>
      <p:sp>
        <p:nvSpPr>
          <p:cNvPr id="31" name="正方形/長方形 30"/>
          <p:cNvSpPr/>
          <p:nvPr/>
        </p:nvSpPr>
        <p:spPr>
          <a:xfrm>
            <a:off x="2152650" y="6200775"/>
            <a:ext cx="1162050" cy="20955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Tree>
    <p:extLst>
      <p:ext uri="{BB962C8B-B14F-4D97-AF65-F5344CB8AC3E}">
        <p14:creationId xmlns:p14="http://schemas.microsoft.com/office/powerpoint/2010/main" val="52589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29662" y="1727479"/>
            <a:ext cx="4783682" cy="400110"/>
          </a:xfrm>
          <a:prstGeom prst="rect">
            <a:avLst/>
          </a:prstGeom>
          <a:noFill/>
        </p:spPr>
        <p:txBody>
          <a:bodyPr wrap="none" rtlCol="0">
            <a:spAutoFit/>
          </a:bodyPr>
          <a:lstStyle/>
          <a:p>
            <a:r>
              <a:rPr lang="ja-JP" altLang="en-US" sz="2000" dirty="0">
                <a:solidFill>
                  <a:schemeClr val="bg2">
                    <a:lumMod val="25000"/>
                  </a:schemeClr>
                </a:solidFill>
                <a:latin typeface="Segoe UI" panose="020B0502040204020203" pitchFamily="34" charset="0"/>
                <a:cs typeface="Segoe UI" panose="020B0502040204020203" pitchFamily="34" charset="0"/>
              </a:rPr>
              <a:t>クラス</a:t>
            </a:r>
            <a:r>
              <a:rPr lang="en-US" altLang="ja-JP" sz="2000" dirty="0" err="1">
                <a:solidFill>
                  <a:schemeClr val="bg2">
                    <a:lumMod val="25000"/>
                  </a:schemeClr>
                </a:solidFill>
                <a:latin typeface="Segoe UI" panose="020B0502040204020203" pitchFamily="34" charset="0"/>
                <a:cs typeface="Segoe UI" panose="020B0502040204020203" pitchFamily="34" charset="0"/>
              </a:rPr>
              <a:t>Optimum_foil</a:t>
            </a:r>
            <a:r>
              <a:rPr lang="ja-JP" altLang="en-US" sz="2000" dirty="0">
                <a:solidFill>
                  <a:schemeClr val="bg2">
                    <a:lumMod val="25000"/>
                  </a:schemeClr>
                </a:solidFill>
                <a:latin typeface="Segoe UI" panose="020B0502040204020203" pitchFamily="34" charset="0"/>
                <a:cs typeface="Segoe UI" panose="020B0502040204020203" pitchFamily="34" charset="0"/>
              </a:rPr>
              <a:t>内の</a:t>
            </a:r>
            <a:r>
              <a:rPr lang="en-US" altLang="ja-JP" sz="2000" dirty="0" err="1">
                <a:solidFill>
                  <a:schemeClr val="bg2">
                    <a:lumMod val="25000"/>
                  </a:schemeClr>
                </a:solidFill>
                <a:latin typeface="Segoe UI" panose="020B0502040204020203" pitchFamily="34" charset="0"/>
                <a:cs typeface="Segoe UI" panose="020B0502040204020203" pitchFamily="34" charset="0"/>
              </a:rPr>
              <a:t>func</a:t>
            </a:r>
            <a:r>
              <a:rPr lang="ja-JP" altLang="en-US" sz="2000" dirty="0">
                <a:solidFill>
                  <a:schemeClr val="bg2">
                    <a:lumMod val="25000"/>
                  </a:schemeClr>
                </a:solidFill>
                <a:latin typeface="Segoe UI" panose="020B0502040204020203" pitchFamily="34" charset="0"/>
                <a:cs typeface="Segoe UI" panose="020B0502040204020203" pitchFamily="34" charset="0"/>
              </a:rPr>
              <a:t>で設定する</a:t>
            </a:r>
            <a:endParaRPr kumimoji="1" lang="ja-JP" altLang="en-US" sz="2000" dirty="0">
              <a:solidFill>
                <a:schemeClr val="bg2">
                  <a:lumMod val="25000"/>
                </a:schemeClr>
              </a:solidFill>
            </a:endParaRPr>
          </a:p>
        </p:txBody>
      </p:sp>
      <p:sp>
        <p:nvSpPr>
          <p:cNvPr id="5" name="テキスト ボックス 4"/>
          <p:cNvSpPr txBox="1"/>
          <p:nvPr/>
        </p:nvSpPr>
        <p:spPr>
          <a:xfrm>
            <a:off x="593755" y="2212749"/>
            <a:ext cx="7622600" cy="400110"/>
          </a:xfrm>
          <a:prstGeom prst="rect">
            <a:avLst/>
          </a:prstGeom>
          <a:noFill/>
        </p:spPr>
        <p:txBody>
          <a:bodyPr wrap="none" rtlCol="0">
            <a:spAutoFit/>
          </a:bodyPr>
          <a:lstStyle/>
          <a:p>
            <a:r>
              <a:rPr kumimoji="1" lang="ja-JP" altLang="en-US" sz="2000" dirty="0">
                <a:solidFill>
                  <a:schemeClr val="bg2">
                    <a:lumMod val="25000"/>
                  </a:schemeClr>
                </a:solidFill>
              </a:rPr>
              <a:t>これを変えれば、フィッティングする関数を変えることができる</a:t>
            </a:r>
          </a:p>
        </p:txBody>
      </p:sp>
      <p:sp>
        <p:nvSpPr>
          <p:cNvPr id="6" name="正方形/長方形 5"/>
          <p:cNvSpPr/>
          <p:nvPr/>
        </p:nvSpPr>
        <p:spPr>
          <a:xfrm>
            <a:off x="478485" y="1025843"/>
            <a:ext cx="3647152" cy="369332"/>
          </a:xfrm>
          <a:prstGeom prst="rect">
            <a:avLst/>
          </a:prstGeom>
        </p:spPr>
        <p:txBody>
          <a:bodyPr wrap="none">
            <a:spAutoFit/>
          </a:bodyPr>
          <a:lstStyle/>
          <a:p>
            <a:r>
              <a:rPr lang="ja-JP" altLang="en-US" b="1" dirty="0">
                <a:solidFill>
                  <a:schemeClr val="bg2">
                    <a:lumMod val="25000"/>
                  </a:schemeClr>
                </a:solidFill>
              </a:rPr>
              <a:t>③フィッティングする関数の設定</a:t>
            </a:r>
          </a:p>
        </p:txBody>
      </p:sp>
      <p:grpSp>
        <p:nvGrpSpPr>
          <p:cNvPr id="9" name="グループ化 8"/>
          <p:cNvGrpSpPr/>
          <p:nvPr/>
        </p:nvGrpSpPr>
        <p:grpSpPr>
          <a:xfrm>
            <a:off x="705029" y="3076016"/>
            <a:ext cx="7122605" cy="923330"/>
            <a:chOff x="555597" y="4210961"/>
            <a:chExt cx="7122605" cy="923330"/>
          </a:xfrm>
        </p:grpSpPr>
        <mc:AlternateContent xmlns:mc="http://schemas.openxmlformats.org/markup-compatibility/2006" xmlns:a14="http://schemas.microsoft.com/office/drawing/2010/main">
          <mc:Choice Requires="a14">
            <p:sp>
              <p:nvSpPr>
                <p:cNvPr id="10" name="正方形/長方形 9"/>
                <p:cNvSpPr/>
                <p:nvPr/>
              </p:nvSpPr>
              <p:spPr>
                <a:xfrm>
                  <a:off x="555597" y="4210961"/>
                  <a:ext cx="4572000" cy="876715"/>
                </a:xfrm>
                <a:prstGeom prst="rect">
                  <a:avLst/>
                </a:prstGeom>
              </p:spPr>
              <p:txBody>
                <a:bodyPr>
                  <a:spAutoFit/>
                </a:bodyPr>
                <a:lstStyle/>
                <a:p>
                  <a:pPr indent="266700" algn="just">
                    <a:spcAft>
                      <a:spcPts val="0"/>
                    </a:spcAft>
                  </a:pPr>
                  <a14:m>
                    <m:oMathPara xmlns:m="http://schemas.openxmlformats.org/officeDocument/2006/math">
                      <m:oMathParaPr>
                        <m:jc m:val="centerGroup"/>
                      </m:oMathParaPr>
                      <m:oMath xmlns:m="http://schemas.openxmlformats.org/officeDocument/2006/math">
                        <m:eqArr>
                          <m:eqArrPr>
                            <m:ctrlPr>
                              <a:rPr lang="ja-JP" altLang="ja-JP" i="1" smtClean="0">
                                <a:solidFill>
                                  <a:schemeClr val="bg2">
                                    <a:lumMod val="25000"/>
                                  </a:schemeClr>
                                </a:solidFill>
                                <a:latin typeface="Cambria Math" panose="02040503050406030204" pitchFamily="18" charset="0"/>
                              </a:rPr>
                            </m:ctrlPr>
                          </m:eqArrPr>
                          <m:e>
                            <m:r>
                              <m:rPr>
                                <m:sty m:val="p"/>
                              </m:rPr>
                              <a:rPr lang="en-US" altLang="ja-JP">
                                <a:solidFill>
                                  <a:schemeClr val="bg2">
                                    <a:lumMod val="25000"/>
                                  </a:schemeClr>
                                </a:solidFill>
                                <a:latin typeface="Cambria Math" panose="02040503050406030204" pitchFamily="18" charset="0"/>
                              </a:rPr>
                              <m:t>lnε</m:t>
                            </m:r>
                            <m:r>
                              <a:rPr lang="en-US" altLang="ja-JP">
                                <a:solidFill>
                                  <a:schemeClr val="bg2">
                                    <a:lumMod val="25000"/>
                                  </a:schemeClr>
                                </a:solidFill>
                                <a:latin typeface="Cambria Math" panose="02040503050406030204" pitchFamily="18" charset="0"/>
                              </a:rPr>
                              <m:t>= </m:t>
                            </m:r>
                            <m:nary>
                              <m:naryPr>
                                <m:chr m:val="∑"/>
                                <m:limLoc m:val="undOvr"/>
                                <m:ctrlPr>
                                  <a:rPr lang="ja-JP" altLang="ja-JP" i="1">
                                    <a:solidFill>
                                      <a:schemeClr val="bg2">
                                        <a:lumMod val="25000"/>
                                      </a:schemeClr>
                                    </a:solidFill>
                                    <a:latin typeface="Cambria Math" panose="02040503050406030204" pitchFamily="18" charset="0"/>
                                  </a:rPr>
                                </m:ctrlPr>
                              </m:naryPr>
                              <m:sub>
                                <m:r>
                                  <a:rPr lang="en-US" altLang="ja-JP" i="1">
                                    <a:solidFill>
                                      <a:schemeClr val="bg2">
                                        <a:lumMod val="25000"/>
                                      </a:schemeClr>
                                    </a:solidFill>
                                    <a:latin typeface="Cambria Math" panose="02040503050406030204" pitchFamily="18" charset="0"/>
                                  </a:rPr>
                                  <m:t>𝑖</m:t>
                                </m:r>
                                <m:r>
                                  <a:rPr lang="en-US" altLang="ja-JP" i="1">
                                    <a:solidFill>
                                      <a:schemeClr val="bg2">
                                        <a:lumMod val="25000"/>
                                      </a:schemeClr>
                                    </a:solidFill>
                                    <a:latin typeface="Cambria Math" panose="02040503050406030204" pitchFamily="18" charset="0"/>
                                  </a:rPr>
                                  <m:t>=1</m:t>
                                </m:r>
                              </m:sub>
                              <m:sup>
                                <m:r>
                                  <a:rPr lang="en-US" altLang="ja-JP" i="1">
                                    <a:solidFill>
                                      <a:schemeClr val="bg2">
                                        <a:lumMod val="25000"/>
                                      </a:schemeClr>
                                    </a:solidFill>
                                    <a:latin typeface="Cambria Math" panose="02040503050406030204" pitchFamily="18" charset="0"/>
                                  </a:rPr>
                                  <m:t>𝑁</m:t>
                                </m:r>
                              </m:sup>
                              <m:e>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𝑎</m:t>
                                    </m:r>
                                  </m:e>
                                  <m:sub>
                                    <m:r>
                                      <a:rPr lang="en-US" altLang="ja-JP" i="1">
                                        <a:solidFill>
                                          <a:schemeClr val="bg2">
                                            <a:lumMod val="25000"/>
                                          </a:schemeClr>
                                        </a:solidFill>
                                        <a:latin typeface="Cambria Math" panose="02040503050406030204" pitchFamily="18" charset="0"/>
                                      </a:rPr>
                                      <m:t>𝑖</m:t>
                                    </m:r>
                                  </m:sub>
                                </m:sSub>
                                <m:sSup>
                                  <m:sSupPr>
                                    <m:ctrlPr>
                                      <a:rPr lang="ja-JP" altLang="ja-JP" i="1">
                                        <a:solidFill>
                                          <a:schemeClr val="bg2">
                                            <a:lumMod val="25000"/>
                                          </a:schemeClr>
                                        </a:solidFill>
                                        <a:latin typeface="Cambria Math" panose="02040503050406030204" pitchFamily="18" charset="0"/>
                                      </a:rPr>
                                    </m:ctrlPr>
                                  </m:sSupPr>
                                  <m:e>
                                    <m:d>
                                      <m:dPr>
                                        <m:ctrlPr>
                                          <a:rPr lang="ja-JP" altLang="ja-JP" i="1">
                                            <a:solidFill>
                                              <a:schemeClr val="bg2">
                                                <a:lumMod val="25000"/>
                                              </a:schemeClr>
                                            </a:solidFill>
                                            <a:latin typeface="Cambria Math" panose="02040503050406030204" pitchFamily="18" charset="0"/>
                                          </a:rPr>
                                        </m:ctrlPr>
                                      </m:dPr>
                                      <m:e>
                                        <m:f>
                                          <m:fPr>
                                            <m:ctrlPr>
                                              <a:rPr lang="ja-JP" altLang="ja-JP" i="1">
                                                <a:solidFill>
                                                  <a:schemeClr val="bg2">
                                                    <a:lumMod val="25000"/>
                                                  </a:schemeClr>
                                                </a:solidFill>
                                                <a:latin typeface="Cambria Math" panose="02040503050406030204" pitchFamily="18" charset="0"/>
                                              </a:rPr>
                                            </m:ctrlPr>
                                          </m:fPr>
                                          <m:num>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𝐸</m:t>
                                                </m:r>
                                              </m:e>
                                              <m:sub>
                                                <m:r>
                                                  <a:rPr lang="en-US" altLang="ja-JP" i="1">
                                                    <a:solidFill>
                                                      <a:schemeClr val="bg2">
                                                        <a:lumMod val="25000"/>
                                                      </a:schemeClr>
                                                    </a:solidFill>
                                                    <a:latin typeface="Cambria Math" panose="02040503050406030204" pitchFamily="18" charset="0"/>
                                                  </a:rPr>
                                                  <m:t>𝑟</m:t>
                                                </m:r>
                                              </m:sub>
                                            </m:sSub>
                                          </m:num>
                                          <m:den>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𝐸</m:t>
                                                </m:r>
                                              </m:e>
                                              <m:sub>
                                                <m:r>
                                                  <a:rPr lang="en-US" altLang="ja-JP" i="1">
                                                    <a:solidFill>
                                                      <a:schemeClr val="bg2">
                                                        <a:lumMod val="25000"/>
                                                      </a:schemeClr>
                                                    </a:solidFill>
                                                    <a:latin typeface="Cambria Math" panose="02040503050406030204" pitchFamily="18" charset="0"/>
                                                  </a:rPr>
                                                  <m:t>0</m:t>
                                                </m:r>
                                              </m:sub>
                                            </m:sSub>
                                          </m:den>
                                        </m:f>
                                      </m:e>
                                    </m:d>
                                  </m:e>
                                  <m:sup>
                                    <m:r>
                                      <a:rPr lang="en-US" altLang="ja-JP" i="1">
                                        <a:solidFill>
                                          <a:schemeClr val="bg2">
                                            <a:lumMod val="25000"/>
                                          </a:schemeClr>
                                        </a:solidFill>
                                        <a:latin typeface="Cambria Math" panose="02040503050406030204" pitchFamily="18" charset="0"/>
                                      </a:rPr>
                                      <m:t>𝑖</m:t>
                                    </m:r>
                                    <m:r>
                                      <a:rPr lang="en-US" altLang="ja-JP" i="1">
                                        <a:solidFill>
                                          <a:schemeClr val="bg2">
                                            <a:lumMod val="25000"/>
                                          </a:schemeClr>
                                        </a:solidFill>
                                        <a:latin typeface="Cambria Math" panose="02040503050406030204" pitchFamily="18" charset="0"/>
                                      </a:rPr>
                                      <m:t>−1</m:t>
                                    </m:r>
                                  </m:sup>
                                </m:sSup>
                              </m:e>
                            </m:nary>
                          </m:e>
                        </m:eqArr>
                      </m:oMath>
                    </m:oMathPara>
                  </a14:m>
                  <a:br>
                    <a:rPr lang="en-US" altLang="ja-JP" dirty="0">
                      <a:solidFill>
                        <a:schemeClr val="bg2">
                          <a:lumMod val="25000"/>
                        </a:schemeClr>
                      </a:solidFill>
                      <a:latin typeface="Times New Roman" panose="02020603050405020304" pitchFamily="18" charset="0"/>
                      <a:ea typeface="ＭＳ 明朝" panose="02020609040205080304" pitchFamily="17" charset="-128"/>
                    </a:rPr>
                  </a:br>
                  <a:endParaRPr lang="ja-JP" altLang="ja-JP" dirty="0">
                    <a:solidFill>
                      <a:schemeClr val="bg2">
                        <a:lumMod val="25000"/>
                      </a:schemeClr>
                    </a:solidFill>
                    <a:latin typeface="Times New Roman" panose="02020603050405020304" pitchFamily="18" charset="0"/>
                    <a:ea typeface="ＭＳ 明朝" panose="02020609040205080304" pitchFamily="17"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555597" y="4210961"/>
                  <a:ext cx="4572000" cy="87671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3106202" y="4210961"/>
                  <a:ext cx="4572000" cy="923330"/>
                </a:xfrm>
                <a:prstGeom prst="rect">
                  <a:avLst/>
                </a:prstGeom>
              </p:spPr>
              <p:txBody>
                <a:bodyPr>
                  <a:spAutoFit/>
                </a:bodyPr>
                <a:lstStyle/>
                <a:p>
                  <a:pPr indent="266700" algn="ctr">
                    <a:spcAft>
                      <a:spcPts val="0"/>
                    </a:spcAft>
                  </a:pPr>
                  <a14:m>
                    <m:oMath xmlns:m="http://schemas.openxmlformats.org/officeDocument/2006/math">
                      <m:sSub>
                        <m:sSubPr>
                          <m:ctrlPr>
                            <a:rPr lang="ja-JP" altLang="ja-JP" i="1" smtClean="0">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𝐸</m:t>
                          </m:r>
                        </m:e>
                        <m:sub>
                          <m:r>
                            <a:rPr lang="en-US" altLang="ja-JP" i="1">
                              <a:solidFill>
                                <a:schemeClr val="bg2">
                                  <a:lumMod val="25000"/>
                                </a:schemeClr>
                              </a:solidFill>
                              <a:latin typeface="Cambria Math" panose="02040503050406030204" pitchFamily="18" charset="0"/>
                            </a:rPr>
                            <m:t>0</m:t>
                          </m:r>
                        </m:sub>
                      </m:sSub>
                      <m:r>
                        <a:rPr lang="en-US" altLang="ja-JP" i="1">
                          <a:solidFill>
                            <a:schemeClr val="bg2">
                              <a:lumMod val="25000"/>
                            </a:schemeClr>
                          </a:solidFill>
                          <a:latin typeface="Cambria Math" panose="02040503050406030204" pitchFamily="18" charset="0"/>
                        </a:rPr>
                        <m:t>,</m:t>
                      </m:r>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𝑎</m:t>
                          </m:r>
                        </m:e>
                        <m:sub>
                          <m:r>
                            <a:rPr lang="en-US" altLang="ja-JP" i="1">
                              <a:solidFill>
                                <a:schemeClr val="bg2">
                                  <a:lumMod val="25000"/>
                                </a:schemeClr>
                              </a:solidFill>
                              <a:latin typeface="Cambria Math" panose="02040503050406030204" pitchFamily="18" charset="0"/>
                            </a:rPr>
                            <m:t>𝑖</m:t>
                          </m:r>
                        </m:sub>
                      </m:sSub>
                    </m:oMath>
                  </a14:m>
                  <a:r>
                    <a:rPr lang="ja-JP" altLang="ja-JP" dirty="0">
                      <a:solidFill>
                        <a:schemeClr val="bg2">
                          <a:lumMod val="25000"/>
                        </a:schemeClr>
                      </a:solidFill>
                      <a:latin typeface="+mn-ea"/>
                    </a:rPr>
                    <a:t>：任意定数</a:t>
                  </a:r>
                </a:p>
                <a:p>
                  <a:pPr indent="266700" algn="ctr">
                    <a:spcAft>
                      <a:spcPts val="0"/>
                    </a:spcAft>
                  </a:pPr>
                  <a:r>
                    <a:rPr lang="en-US" altLang="ja-JP" dirty="0">
                      <a:solidFill>
                        <a:schemeClr val="bg2">
                          <a:lumMod val="25000"/>
                        </a:schemeClr>
                      </a:solidFill>
                      <a:latin typeface="+mn-ea"/>
                    </a:rPr>
                    <a:t>N</a:t>
                  </a:r>
                  <a:r>
                    <a:rPr lang="ja-JP" altLang="ja-JP" dirty="0">
                      <a:solidFill>
                        <a:schemeClr val="bg2">
                          <a:lumMod val="25000"/>
                        </a:schemeClr>
                      </a:solidFill>
                      <a:latin typeface="+mn-ea"/>
                    </a:rPr>
                    <a:t>：和の上限</a:t>
                  </a:r>
                </a:p>
                <a:p>
                  <a:pPr indent="266700" algn="ctr">
                    <a:spcAft>
                      <a:spcPts val="0"/>
                    </a:spcAft>
                  </a:pPr>
                  <a14:m>
                    <m:oMath xmlns:m="http://schemas.openxmlformats.org/officeDocument/2006/math">
                      <m:sSub>
                        <m:sSubPr>
                          <m:ctrlPr>
                            <a:rPr lang="ja-JP" altLang="ja-JP" i="1">
                              <a:solidFill>
                                <a:schemeClr val="bg2">
                                  <a:lumMod val="25000"/>
                                </a:schemeClr>
                              </a:solidFill>
                              <a:latin typeface="Cambria Math" panose="02040503050406030204" pitchFamily="18" charset="0"/>
                            </a:rPr>
                          </m:ctrlPr>
                        </m:sSubPr>
                        <m:e>
                          <m:r>
                            <a:rPr lang="en-US" altLang="ja-JP" i="1">
                              <a:solidFill>
                                <a:schemeClr val="bg2">
                                  <a:lumMod val="25000"/>
                                </a:schemeClr>
                              </a:solidFill>
                              <a:latin typeface="Cambria Math" panose="02040503050406030204" pitchFamily="18" charset="0"/>
                            </a:rPr>
                            <m:t>𝐸</m:t>
                          </m:r>
                        </m:e>
                        <m:sub>
                          <m:r>
                            <a:rPr lang="en-US" altLang="ja-JP" i="1">
                              <a:solidFill>
                                <a:schemeClr val="bg2">
                                  <a:lumMod val="25000"/>
                                </a:schemeClr>
                              </a:solidFill>
                              <a:latin typeface="Cambria Math" panose="02040503050406030204" pitchFamily="18" charset="0"/>
                            </a:rPr>
                            <m:t>𝑟</m:t>
                          </m:r>
                        </m:sub>
                      </m:sSub>
                    </m:oMath>
                  </a14:m>
                  <a:r>
                    <a:rPr lang="ja-JP" altLang="ja-JP" dirty="0">
                      <a:solidFill>
                        <a:schemeClr val="bg2">
                          <a:lumMod val="25000"/>
                        </a:schemeClr>
                      </a:solidFill>
                      <a:latin typeface="+mn-ea"/>
                    </a:rPr>
                    <a:t>：エネルギー</a:t>
                  </a:r>
                </a:p>
              </p:txBody>
            </p:sp>
          </mc:Choice>
          <mc:Fallback xmlns="">
            <p:sp>
              <p:nvSpPr>
                <p:cNvPr id="11" name="正方形/長方形 10"/>
                <p:cNvSpPr>
                  <a:spLocks noRot="1" noChangeAspect="1" noMove="1" noResize="1" noEditPoints="1" noAdjustHandles="1" noChangeArrowheads="1" noChangeShapeType="1" noTextEdit="1"/>
                </p:cNvSpPr>
                <p:nvPr/>
              </p:nvSpPr>
              <p:spPr>
                <a:xfrm>
                  <a:off x="3106202" y="4210961"/>
                  <a:ext cx="4572000" cy="923330"/>
                </a:xfrm>
                <a:prstGeom prst="rect">
                  <a:avLst/>
                </a:prstGeom>
                <a:blipFill>
                  <a:blip r:embed="rId3"/>
                  <a:stretch>
                    <a:fillRect t="-3311" b="-10596"/>
                  </a:stretch>
                </a:blipFill>
              </p:spPr>
              <p:txBody>
                <a:bodyPr/>
                <a:lstStyle/>
                <a:p>
                  <a:r>
                    <a:rPr lang="ja-JP" altLang="en-US">
                      <a:noFill/>
                    </a:rPr>
                    <a:t> </a:t>
                  </a:r>
                </a:p>
              </p:txBody>
            </p:sp>
          </mc:Fallback>
        </mc:AlternateContent>
      </p:grpSp>
      <p:sp>
        <p:nvSpPr>
          <p:cNvPr id="12" name="テキスト ボックス 11"/>
          <p:cNvSpPr txBox="1"/>
          <p:nvPr/>
        </p:nvSpPr>
        <p:spPr>
          <a:xfrm>
            <a:off x="593755" y="2698019"/>
            <a:ext cx="3775393" cy="400110"/>
          </a:xfrm>
          <a:prstGeom prst="rect">
            <a:avLst/>
          </a:prstGeom>
          <a:noFill/>
        </p:spPr>
        <p:txBody>
          <a:bodyPr wrap="none" rtlCol="0">
            <a:spAutoFit/>
          </a:bodyPr>
          <a:lstStyle/>
          <a:p>
            <a:r>
              <a:rPr kumimoji="1" lang="ja-JP" altLang="en-US" sz="2000" dirty="0">
                <a:solidFill>
                  <a:schemeClr val="bg2">
                    <a:lumMod val="25000"/>
                  </a:schemeClr>
                </a:solidFill>
              </a:rPr>
              <a:t>デフォルトはこの経験則を使用</a:t>
            </a:r>
          </a:p>
        </p:txBody>
      </p:sp>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pic>
        <p:nvPicPr>
          <p:cNvPr id="15" name="図 14"/>
          <p:cNvPicPr>
            <a:picLocks noChangeAspect="1"/>
          </p:cNvPicPr>
          <p:nvPr/>
        </p:nvPicPr>
        <p:blipFill rotWithShape="1">
          <a:blip r:embed="rId4"/>
          <a:srcRect b="74542"/>
          <a:stretch/>
        </p:blipFill>
        <p:spPr>
          <a:xfrm>
            <a:off x="613850" y="4248007"/>
            <a:ext cx="6544755" cy="708112"/>
          </a:xfrm>
          <a:prstGeom prst="rect">
            <a:avLst/>
          </a:prstGeom>
        </p:spPr>
      </p:pic>
      <p:sp>
        <p:nvSpPr>
          <p:cNvPr id="17" name="テキスト ボックス 16"/>
          <p:cNvSpPr txBox="1"/>
          <p:nvPr/>
        </p:nvSpPr>
        <p:spPr>
          <a:xfrm>
            <a:off x="571472" y="5299112"/>
            <a:ext cx="5057795" cy="400110"/>
          </a:xfrm>
          <a:prstGeom prst="rect">
            <a:avLst/>
          </a:prstGeom>
          <a:noFill/>
        </p:spPr>
        <p:txBody>
          <a:bodyPr wrap="none" rtlCol="0">
            <a:spAutoFit/>
          </a:bodyPr>
          <a:lstStyle/>
          <a:p>
            <a:r>
              <a:rPr lang="ja-JP" altLang="en-US" sz="2000" b="1" dirty="0">
                <a:solidFill>
                  <a:schemeClr val="bg2">
                    <a:lumMod val="25000"/>
                  </a:schemeClr>
                </a:solidFill>
              </a:rPr>
              <a:t>特にこだわりがなければデフォルトでよい</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33228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83667" y="931420"/>
            <a:ext cx="4114844" cy="369332"/>
          </a:xfrm>
          <a:prstGeom prst="rect">
            <a:avLst/>
          </a:prstGeom>
        </p:spPr>
        <p:txBody>
          <a:bodyPr wrap="none">
            <a:spAutoFit/>
          </a:bodyPr>
          <a:lstStyle/>
          <a:p>
            <a:r>
              <a:rPr lang="ja-JP" altLang="en-US" b="1" dirty="0">
                <a:solidFill>
                  <a:schemeClr val="bg2">
                    <a:lumMod val="25000"/>
                  </a:schemeClr>
                </a:solidFill>
                <a:latin typeface="Segoe UI" panose="020B0502040204020203" pitchFamily="34" charset="0"/>
                <a:cs typeface="Segoe UI" panose="020B0502040204020203" pitchFamily="34" charset="0"/>
              </a:rPr>
              <a:t>④</a:t>
            </a:r>
            <a:r>
              <a:rPr lang="en-US" altLang="ja-JP" b="1" dirty="0">
                <a:solidFill>
                  <a:schemeClr val="bg2">
                    <a:lumMod val="25000"/>
                  </a:schemeClr>
                </a:solidFill>
                <a:latin typeface="Segoe UI" panose="020B0502040204020203" pitchFamily="34" charset="0"/>
                <a:cs typeface="Segoe UI" panose="020B0502040204020203" pitchFamily="34" charset="0"/>
              </a:rPr>
              <a:t>Phase1</a:t>
            </a:r>
            <a:r>
              <a:rPr lang="ja-JP" altLang="en-US" b="1" dirty="0">
                <a:solidFill>
                  <a:schemeClr val="bg2">
                    <a:lumMod val="25000"/>
                  </a:schemeClr>
                </a:solidFill>
                <a:latin typeface="Segoe UI" panose="020B0502040204020203" pitchFamily="34" charset="0"/>
                <a:cs typeface="Segoe UI" panose="020B0502040204020203" pitchFamily="34" charset="0"/>
              </a:rPr>
              <a:t>の実行　：</a:t>
            </a:r>
            <a:r>
              <a:rPr lang="ja-JP" altLang="en-US" dirty="0">
                <a:solidFill>
                  <a:schemeClr val="bg2">
                    <a:lumMod val="25000"/>
                  </a:schemeClr>
                </a:solidFill>
                <a:latin typeface="Segoe UI" panose="020B0502040204020203" pitchFamily="34" charset="0"/>
                <a:cs typeface="Segoe UI" panose="020B0502040204020203" pitchFamily="34" charset="0"/>
              </a:rPr>
              <a:t>execute.Phase_</a:t>
            </a:r>
            <a:r>
              <a:rPr lang="en-US" altLang="ja-JP" dirty="0">
                <a:solidFill>
                  <a:schemeClr val="bg2">
                    <a:lumMod val="25000"/>
                  </a:schemeClr>
                </a:solidFill>
                <a:latin typeface="Segoe UI" panose="020B0502040204020203" pitchFamily="34" charset="0"/>
                <a:cs typeface="Segoe UI" panose="020B0502040204020203" pitchFamily="34" charset="0"/>
              </a:rPr>
              <a:t>1</a:t>
            </a:r>
            <a:r>
              <a:rPr lang="ja-JP" altLang="en-US" dirty="0">
                <a:solidFill>
                  <a:schemeClr val="bg2">
                    <a:lumMod val="25000"/>
                  </a:schemeClr>
                </a:solidFill>
                <a:latin typeface="Segoe UI" panose="020B0502040204020203" pitchFamily="34" charset="0"/>
                <a:cs typeface="Segoe UI" panose="020B0502040204020203" pitchFamily="34" charset="0"/>
              </a:rPr>
              <a:t>()</a:t>
            </a:r>
          </a:p>
        </p:txBody>
      </p:sp>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sp>
        <p:nvSpPr>
          <p:cNvPr id="13" name="テキスト ボックス 12"/>
          <p:cNvSpPr txBox="1"/>
          <p:nvPr/>
        </p:nvSpPr>
        <p:spPr>
          <a:xfrm>
            <a:off x="602240" y="1504781"/>
            <a:ext cx="6660606" cy="400110"/>
          </a:xfrm>
          <a:prstGeom prst="rect">
            <a:avLst/>
          </a:prstGeom>
          <a:noFill/>
        </p:spPr>
        <p:txBody>
          <a:bodyPr wrap="none" rtlCol="0">
            <a:spAutoFit/>
          </a:bodyPr>
          <a:lstStyle/>
          <a:p>
            <a:r>
              <a:rPr kumimoji="1" lang="en-US" altLang="ja-JP" sz="2000" dirty="0" err="1">
                <a:solidFill>
                  <a:schemeClr val="bg2">
                    <a:lumMod val="25000"/>
                  </a:schemeClr>
                </a:solidFill>
              </a:rPr>
              <a:t>Output_file</a:t>
            </a:r>
            <a:r>
              <a:rPr kumimoji="1" lang="ja-JP" altLang="en-US" sz="2000" dirty="0">
                <a:solidFill>
                  <a:schemeClr val="bg2">
                    <a:lumMod val="25000"/>
                  </a:schemeClr>
                </a:solidFill>
              </a:rPr>
              <a:t>直下に</a:t>
            </a:r>
            <a:r>
              <a:rPr kumimoji="1" lang="en-US" altLang="ja-JP" sz="2000" dirty="0">
                <a:solidFill>
                  <a:schemeClr val="bg2">
                    <a:lumMod val="25000"/>
                  </a:schemeClr>
                </a:solidFill>
              </a:rPr>
              <a:t>Curve_fit.png</a:t>
            </a:r>
            <a:r>
              <a:rPr kumimoji="1" lang="ja-JP" altLang="en-US" sz="2000" dirty="0">
                <a:solidFill>
                  <a:schemeClr val="bg2">
                    <a:lumMod val="25000"/>
                  </a:schemeClr>
                </a:solidFill>
              </a:rPr>
              <a:t>と</a:t>
            </a:r>
            <a:r>
              <a:rPr kumimoji="1" lang="en-US" altLang="ja-JP" sz="2000" dirty="0">
                <a:solidFill>
                  <a:schemeClr val="bg2">
                    <a:lumMod val="25000"/>
                  </a:schemeClr>
                </a:solidFill>
              </a:rPr>
              <a:t>Curve_fit.txt</a:t>
            </a:r>
            <a:r>
              <a:rPr kumimoji="1" lang="ja-JP" altLang="en-US" sz="2000" dirty="0">
                <a:solidFill>
                  <a:schemeClr val="bg2">
                    <a:lumMod val="25000"/>
                  </a:schemeClr>
                </a:solidFill>
              </a:rPr>
              <a:t>が出力される</a:t>
            </a: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0" y="3270688"/>
            <a:ext cx="4259513" cy="2839675"/>
          </a:xfrm>
          <a:prstGeom prst="rect">
            <a:avLst/>
          </a:prstGeom>
        </p:spPr>
      </p:pic>
      <p:sp>
        <p:nvSpPr>
          <p:cNvPr id="3" name="正方形/長方形 2"/>
          <p:cNvSpPr/>
          <p:nvPr/>
        </p:nvSpPr>
        <p:spPr>
          <a:xfrm>
            <a:off x="1992883" y="2901356"/>
            <a:ext cx="1478225" cy="369332"/>
          </a:xfrm>
          <a:prstGeom prst="rect">
            <a:avLst/>
          </a:prstGeom>
        </p:spPr>
        <p:txBody>
          <a:bodyPr wrap="none">
            <a:spAutoFit/>
          </a:bodyPr>
          <a:lstStyle/>
          <a:p>
            <a:r>
              <a:rPr lang="en-US" altLang="ja-JP" b="1" dirty="0">
                <a:solidFill>
                  <a:schemeClr val="bg2">
                    <a:lumMod val="25000"/>
                  </a:schemeClr>
                </a:solidFill>
              </a:rPr>
              <a:t>Curve_fit.png</a:t>
            </a:r>
            <a:endParaRPr lang="ja-JP" altLang="en-US" b="1" dirty="0">
              <a:solidFill>
                <a:schemeClr val="bg2">
                  <a:lumMod val="25000"/>
                </a:schemeClr>
              </a:solidFill>
            </a:endParaRPr>
          </a:p>
        </p:txBody>
      </p:sp>
      <p:sp>
        <p:nvSpPr>
          <p:cNvPr id="19" name="正方形/長方形 18"/>
          <p:cNvSpPr/>
          <p:nvPr/>
        </p:nvSpPr>
        <p:spPr>
          <a:xfrm>
            <a:off x="829880" y="2452977"/>
            <a:ext cx="4031873" cy="400110"/>
          </a:xfrm>
          <a:prstGeom prst="rect">
            <a:avLst/>
          </a:prstGeom>
        </p:spPr>
        <p:txBody>
          <a:bodyPr wrap="none">
            <a:spAutoFit/>
          </a:bodyPr>
          <a:lstStyle/>
          <a:p>
            <a:r>
              <a:rPr lang="ja-JP" altLang="en-US" sz="2000" dirty="0">
                <a:solidFill>
                  <a:schemeClr val="bg2">
                    <a:lumMod val="25000"/>
                  </a:schemeClr>
                </a:solidFill>
                <a:latin typeface="Segoe UI" panose="020B0502040204020203" pitchFamily="34" charset="0"/>
                <a:cs typeface="Segoe UI" panose="020B0502040204020203" pitchFamily="34" charset="0"/>
              </a:rPr>
              <a:t>フィッティングが成功している例</a:t>
            </a:r>
          </a:p>
        </p:txBody>
      </p:sp>
    </p:spTree>
    <p:extLst>
      <p:ext uri="{BB962C8B-B14F-4D97-AF65-F5344CB8AC3E}">
        <p14:creationId xmlns:p14="http://schemas.microsoft.com/office/powerpoint/2010/main" val="196551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401245" y="1064806"/>
            <a:ext cx="6186309" cy="369332"/>
          </a:xfrm>
          <a:prstGeom prst="rect">
            <a:avLst/>
          </a:prstGeom>
        </p:spPr>
        <p:txBody>
          <a:bodyPr wrap="none">
            <a:spAutoFit/>
          </a:bodyPr>
          <a:lstStyle/>
          <a:p>
            <a:r>
              <a:rPr lang="ja-JP" altLang="en-US" b="1" dirty="0">
                <a:solidFill>
                  <a:schemeClr val="bg2">
                    <a:lumMod val="25000"/>
                  </a:schemeClr>
                </a:solidFill>
              </a:rPr>
              <a:t>フィッティングがうまくいかないとき（収束しないとき）</a:t>
            </a:r>
            <a:endParaRPr lang="en-US" altLang="ja-JP" b="1" dirty="0">
              <a:solidFill>
                <a:schemeClr val="bg2">
                  <a:lumMod val="25000"/>
                </a:schemeClr>
              </a:solidFill>
            </a:endParaRPr>
          </a:p>
        </p:txBody>
      </p:sp>
      <p:sp>
        <p:nvSpPr>
          <p:cNvPr id="8" name="正方形/長方形 7"/>
          <p:cNvSpPr/>
          <p:nvPr/>
        </p:nvSpPr>
        <p:spPr>
          <a:xfrm>
            <a:off x="608520" y="1610636"/>
            <a:ext cx="8535480" cy="1477328"/>
          </a:xfrm>
          <a:prstGeom prst="rect">
            <a:avLst/>
          </a:prstGeom>
        </p:spPr>
        <p:txBody>
          <a:bodyPr wrap="squar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クラス</a:t>
            </a:r>
            <a:r>
              <a:rPr lang="en-US" altLang="ja-JP" dirty="0" err="1">
                <a:solidFill>
                  <a:schemeClr val="bg2">
                    <a:lumMod val="25000"/>
                  </a:schemeClr>
                </a:solidFill>
                <a:latin typeface="Segoe UI" panose="020B0502040204020203" pitchFamily="34" charset="0"/>
                <a:cs typeface="Segoe UI" panose="020B0502040204020203" pitchFamily="34" charset="0"/>
              </a:rPr>
              <a:t>Optimum_foil</a:t>
            </a:r>
            <a:r>
              <a:rPr lang="ja-JP" altLang="en-US" dirty="0">
                <a:solidFill>
                  <a:schemeClr val="bg2">
                    <a:lumMod val="25000"/>
                  </a:schemeClr>
                </a:solidFill>
                <a:latin typeface="Segoe UI" panose="020B0502040204020203" pitchFamily="34" charset="0"/>
                <a:cs typeface="Segoe UI" panose="020B0502040204020203" pitchFamily="34" charset="0"/>
              </a:rPr>
              <a:t>内の</a:t>
            </a:r>
            <a:r>
              <a:rPr lang="en-US" altLang="ja-JP" dirty="0" err="1">
                <a:solidFill>
                  <a:schemeClr val="bg2">
                    <a:lumMod val="25000"/>
                  </a:schemeClr>
                </a:solidFill>
                <a:latin typeface="Segoe UI" panose="020B0502040204020203" pitchFamily="34" charset="0"/>
                <a:cs typeface="Segoe UI" panose="020B0502040204020203" pitchFamily="34" charset="0"/>
              </a:rPr>
              <a:t>Curve_fit</a:t>
            </a:r>
            <a:r>
              <a:rPr lang="ja-JP" altLang="en-US" dirty="0">
                <a:solidFill>
                  <a:schemeClr val="bg2">
                    <a:lumMod val="25000"/>
                  </a:schemeClr>
                </a:solidFill>
                <a:latin typeface="Segoe UI" panose="020B0502040204020203" pitchFamily="34" charset="0"/>
                <a:cs typeface="Segoe UI" panose="020B0502040204020203" pitchFamily="34" charset="0"/>
              </a:rPr>
              <a:t>の</a:t>
            </a:r>
            <a:r>
              <a:rPr lang="en-US" altLang="ja-JP" dirty="0" err="1">
                <a:solidFill>
                  <a:schemeClr val="bg2">
                    <a:lumMod val="25000"/>
                  </a:schemeClr>
                </a:solidFill>
                <a:latin typeface="Segoe UI" panose="020B0502040204020203" pitchFamily="34" charset="0"/>
                <a:cs typeface="Segoe UI" panose="020B0502040204020203" pitchFamily="34" charset="0"/>
              </a:rPr>
              <a:t>prameter_initial</a:t>
            </a:r>
            <a:r>
              <a:rPr lang="en-US" altLang="ja-JP" dirty="0">
                <a:solidFill>
                  <a:schemeClr val="bg2">
                    <a:lumMod val="25000"/>
                  </a:schemeClr>
                </a:solidFill>
                <a:latin typeface="Segoe UI" panose="020B0502040204020203" pitchFamily="34" charset="0"/>
                <a:cs typeface="Segoe UI" panose="020B0502040204020203" pitchFamily="34" charset="0"/>
              </a:rPr>
              <a:t> = </a:t>
            </a:r>
            <a:r>
              <a:rPr lang="en-US" altLang="ja-JP" dirty="0" err="1">
                <a:solidFill>
                  <a:schemeClr val="bg2">
                    <a:lumMod val="25000"/>
                  </a:schemeClr>
                </a:solidFill>
                <a:latin typeface="Segoe UI" panose="020B0502040204020203" pitchFamily="34" charset="0"/>
                <a:cs typeface="Segoe UI" panose="020B0502040204020203" pitchFamily="34" charset="0"/>
              </a:rPr>
              <a:t>np.array</a:t>
            </a:r>
            <a:r>
              <a:rPr lang="en-US" altLang="ja-JP" dirty="0">
                <a:solidFill>
                  <a:schemeClr val="bg2">
                    <a:lumMod val="25000"/>
                  </a:schemeClr>
                </a:solidFill>
                <a:latin typeface="Segoe UI" panose="020B0502040204020203" pitchFamily="34" charset="0"/>
                <a:cs typeface="Segoe UI" panose="020B0502040204020203" pitchFamily="34" charset="0"/>
              </a:rPr>
              <a:t>([1, 1, 1, 1, 1, 1, 1])</a:t>
            </a:r>
          </a:p>
          <a:p>
            <a:r>
              <a:rPr lang="ja-JP" altLang="en-US" dirty="0">
                <a:solidFill>
                  <a:schemeClr val="bg2">
                    <a:lumMod val="25000"/>
                  </a:schemeClr>
                </a:solidFill>
              </a:rPr>
              <a:t>で初期値を変えて、収束するところを探す。</a:t>
            </a:r>
            <a:endParaRPr lang="en-US" altLang="ja-JP" dirty="0">
              <a:solidFill>
                <a:schemeClr val="bg2">
                  <a:lumMod val="25000"/>
                </a:schemeClr>
              </a:solidFill>
            </a:endParaRPr>
          </a:p>
          <a:p>
            <a:endParaRPr lang="en-US" altLang="ja-JP" dirty="0">
              <a:solidFill>
                <a:schemeClr val="bg2">
                  <a:lumMod val="25000"/>
                </a:schemeClr>
              </a:solidFill>
            </a:endParaRPr>
          </a:p>
          <a:p>
            <a:endParaRPr lang="en-US" altLang="ja-JP" dirty="0">
              <a:solidFill>
                <a:schemeClr val="bg2">
                  <a:lumMod val="25000"/>
                </a:schemeClr>
              </a:solidFill>
            </a:endParaRPr>
          </a:p>
          <a:p>
            <a:endParaRPr lang="en-US" altLang="ja-JP" dirty="0">
              <a:solidFill>
                <a:schemeClr val="bg2">
                  <a:lumMod val="25000"/>
                </a:schemeClr>
              </a:solidFill>
            </a:endParaRPr>
          </a:p>
        </p:txBody>
      </p:sp>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sp>
        <p:nvSpPr>
          <p:cNvPr id="2" name="楕円 1"/>
          <p:cNvSpPr/>
          <p:nvPr/>
        </p:nvSpPr>
        <p:spPr>
          <a:xfrm>
            <a:off x="6972300" y="1610636"/>
            <a:ext cx="1933575" cy="38961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3" name="正方形/長方形 12"/>
          <p:cNvSpPr/>
          <p:nvPr/>
        </p:nvSpPr>
        <p:spPr>
          <a:xfrm>
            <a:off x="5982758" y="2303133"/>
            <a:ext cx="3458116" cy="369332"/>
          </a:xfrm>
          <a:prstGeom prst="rect">
            <a:avLst/>
          </a:prstGeom>
        </p:spPr>
        <p:txBody>
          <a:bodyPr wrap="square">
            <a:spAutoFit/>
          </a:bodyPr>
          <a:lstStyle/>
          <a:p>
            <a:r>
              <a:rPr lang="ja-JP" altLang="en-US" dirty="0">
                <a:solidFill>
                  <a:schemeClr val="bg2">
                    <a:lumMod val="25000"/>
                  </a:schemeClr>
                </a:solidFill>
              </a:rPr>
              <a:t>初期値（この数字を変える）</a:t>
            </a:r>
            <a:endParaRPr lang="en-US" altLang="ja-JP" dirty="0">
              <a:solidFill>
                <a:schemeClr val="bg2">
                  <a:lumMod val="25000"/>
                </a:schemeClr>
              </a:solidFill>
            </a:endParaRPr>
          </a:p>
        </p:txBody>
      </p:sp>
      <p:cxnSp>
        <p:nvCxnSpPr>
          <p:cNvPr id="15" name="直線コネクタ 14"/>
          <p:cNvCxnSpPr/>
          <p:nvPr/>
        </p:nvCxnSpPr>
        <p:spPr>
          <a:xfrm flipH="1">
            <a:off x="7077075" y="1990628"/>
            <a:ext cx="495300" cy="28584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608520" y="3020110"/>
            <a:ext cx="5468430" cy="369332"/>
          </a:xfrm>
          <a:prstGeom prst="rect">
            <a:avLst/>
          </a:prstGeom>
        </p:spPr>
        <p:txBody>
          <a:bodyPr wrap="square">
            <a:spAutoFit/>
          </a:bodyPr>
          <a:lstStyle/>
          <a:p>
            <a:r>
              <a:rPr lang="ja-JP" altLang="en-US" dirty="0">
                <a:solidFill>
                  <a:schemeClr val="bg2">
                    <a:lumMod val="25000"/>
                  </a:schemeClr>
                </a:solidFill>
              </a:rPr>
              <a:t>または経験則の</a:t>
            </a:r>
            <a:r>
              <a:rPr lang="en-US" altLang="ja-JP" dirty="0">
                <a:solidFill>
                  <a:schemeClr val="bg2">
                    <a:lumMod val="25000"/>
                  </a:schemeClr>
                </a:solidFill>
              </a:rPr>
              <a:t>N</a:t>
            </a:r>
            <a:r>
              <a:rPr lang="ja-JP" altLang="en-US" dirty="0">
                <a:solidFill>
                  <a:schemeClr val="bg2">
                    <a:lumMod val="25000"/>
                  </a:schemeClr>
                </a:solidFill>
              </a:rPr>
              <a:t>を変えて、</a:t>
            </a:r>
            <a:r>
              <a:rPr lang="en-US" altLang="ja-JP" dirty="0" err="1">
                <a:solidFill>
                  <a:schemeClr val="bg2">
                    <a:lumMod val="25000"/>
                  </a:schemeClr>
                </a:solidFill>
              </a:rPr>
              <a:t>func</a:t>
            </a:r>
            <a:r>
              <a:rPr lang="ja-JP" altLang="en-US" dirty="0">
                <a:solidFill>
                  <a:schemeClr val="bg2">
                    <a:lumMod val="25000"/>
                  </a:schemeClr>
                </a:solidFill>
              </a:rPr>
              <a:t>を設定する。</a:t>
            </a:r>
            <a:endParaRPr lang="en-US" altLang="ja-JP" dirty="0">
              <a:solidFill>
                <a:schemeClr val="bg2">
                  <a:lumMod val="25000"/>
                </a:schemeClr>
              </a:solidFill>
            </a:endParaRPr>
          </a:p>
        </p:txBody>
      </p:sp>
      <p:pic>
        <p:nvPicPr>
          <p:cNvPr id="17" name="図 16"/>
          <p:cNvPicPr>
            <a:picLocks noChangeAspect="1"/>
          </p:cNvPicPr>
          <p:nvPr/>
        </p:nvPicPr>
        <p:blipFill>
          <a:blip r:embed="rId2"/>
          <a:stretch>
            <a:fillRect/>
          </a:stretch>
        </p:blipFill>
        <p:spPr>
          <a:xfrm>
            <a:off x="608520" y="3571649"/>
            <a:ext cx="6544755" cy="2781521"/>
          </a:xfrm>
          <a:prstGeom prst="rect">
            <a:avLst/>
          </a:prstGeom>
        </p:spPr>
      </p:pic>
      <p:sp>
        <p:nvSpPr>
          <p:cNvPr id="18" name="正方形/長方形 17"/>
          <p:cNvSpPr/>
          <p:nvPr/>
        </p:nvSpPr>
        <p:spPr>
          <a:xfrm>
            <a:off x="1095375" y="3571649"/>
            <a:ext cx="1981200" cy="1907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19" name="正方形/長方形 18"/>
          <p:cNvSpPr/>
          <p:nvPr/>
        </p:nvSpPr>
        <p:spPr>
          <a:xfrm>
            <a:off x="5348017" y="2881610"/>
            <a:ext cx="3458116" cy="646331"/>
          </a:xfrm>
          <a:prstGeom prst="rect">
            <a:avLst/>
          </a:prstGeom>
        </p:spPr>
        <p:txBody>
          <a:bodyPr wrap="square">
            <a:spAutoFit/>
          </a:bodyPr>
          <a:lstStyle/>
          <a:p>
            <a:r>
              <a:rPr lang="en-US" altLang="ja-JP" dirty="0">
                <a:solidFill>
                  <a:schemeClr val="bg2">
                    <a:lumMod val="25000"/>
                  </a:schemeClr>
                </a:solidFill>
              </a:rPr>
              <a:t>N</a:t>
            </a:r>
            <a:r>
              <a:rPr lang="ja-JP" altLang="en-US" dirty="0">
                <a:solidFill>
                  <a:schemeClr val="bg2">
                    <a:lumMod val="25000"/>
                  </a:schemeClr>
                </a:solidFill>
              </a:rPr>
              <a:t>を変えると引数の数が変わることに注意</a:t>
            </a:r>
            <a:endParaRPr lang="en-US" altLang="ja-JP" dirty="0">
              <a:solidFill>
                <a:schemeClr val="bg2">
                  <a:lumMod val="25000"/>
                </a:schemeClr>
              </a:solidFill>
            </a:endParaRPr>
          </a:p>
        </p:txBody>
      </p:sp>
      <p:cxnSp>
        <p:nvCxnSpPr>
          <p:cNvPr id="20" name="直線コネクタ 19"/>
          <p:cNvCxnSpPr/>
          <p:nvPr/>
        </p:nvCxnSpPr>
        <p:spPr>
          <a:xfrm flipH="1">
            <a:off x="3067036" y="3226464"/>
            <a:ext cx="2714639" cy="39700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2276475" y="6162444"/>
            <a:ext cx="1295400" cy="1907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3" name="正方形/長方形 22"/>
          <p:cNvSpPr/>
          <p:nvPr/>
        </p:nvSpPr>
        <p:spPr>
          <a:xfrm>
            <a:off x="3417978" y="5604845"/>
            <a:ext cx="3458116" cy="369332"/>
          </a:xfrm>
          <a:prstGeom prst="rect">
            <a:avLst/>
          </a:prstGeom>
          <a:solidFill>
            <a:schemeClr val="bg1"/>
          </a:solidFill>
        </p:spPr>
        <p:txBody>
          <a:bodyPr wrap="square">
            <a:spAutoFit/>
          </a:bodyPr>
          <a:lstStyle/>
          <a:p>
            <a:r>
              <a:rPr lang="ja-JP" altLang="en-US" dirty="0">
                <a:solidFill>
                  <a:schemeClr val="bg2">
                    <a:lumMod val="25000"/>
                  </a:schemeClr>
                </a:solidFill>
              </a:rPr>
              <a:t>初期値の数も変わることに注意</a:t>
            </a:r>
            <a:endParaRPr lang="en-US" altLang="ja-JP" dirty="0">
              <a:solidFill>
                <a:schemeClr val="bg2">
                  <a:lumMod val="25000"/>
                </a:schemeClr>
              </a:solidFill>
            </a:endParaRPr>
          </a:p>
        </p:txBody>
      </p:sp>
      <p:cxnSp>
        <p:nvCxnSpPr>
          <p:cNvPr id="24" name="直線コネクタ 23"/>
          <p:cNvCxnSpPr/>
          <p:nvPr/>
        </p:nvCxnSpPr>
        <p:spPr>
          <a:xfrm flipH="1">
            <a:off x="3571876" y="5974177"/>
            <a:ext cx="1776141" cy="29263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18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401245" y="1064806"/>
            <a:ext cx="2876108" cy="369332"/>
          </a:xfrm>
          <a:prstGeom prst="rect">
            <a:avLst/>
          </a:prstGeom>
        </p:spPr>
        <p:txBody>
          <a:bodyPr wrap="none">
            <a:spAutoFit/>
          </a:bodyPr>
          <a:lstStyle/>
          <a:p>
            <a:r>
              <a:rPr lang="ja-JP" altLang="en-US" b="1" dirty="0">
                <a:solidFill>
                  <a:schemeClr val="bg2">
                    <a:lumMod val="25000"/>
                  </a:schemeClr>
                </a:solidFill>
              </a:rPr>
              <a:t>例）</a:t>
            </a:r>
            <a:r>
              <a:rPr lang="en-US" altLang="ja-JP" b="1" dirty="0">
                <a:solidFill>
                  <a:schemeClr val="bg2">
                    <a:lumMod val="25000"/>
                  </a:schemeClr>
                </a:solidFill>
              </a:rPr>
              <a:t>N</a:t>
            </a:r>
            <a:r>
              <a:rPr lang="ja-JP" altLang="en-US" b="1" dirty="0">
                <a:solidFill>
                  <a:schemeClr val="bg2">
                    <a:lumMod val="25000"/>
                  </a:schemeClr>
                </a:solidFill>
              </a:rPr>
              <a:t>を６から５に変える</a:t>
            </a:r>
            <a:endParaRPr lang="en-US" altLang="ja-JP" b="1" dirty="0">
              <a:solidFill>
                <a:schemeClr val="bg2">
                  <a:lumMod val="25000"/>
                </a:schemeClr>
              </a:solidFill>
            </a:endParaRPr>
          </a:p>
        </p:txBody>
      </p:sp>
      <p:sp>
        <p:nvSpPr>
          <p:cNvPr id="14" name="テキスト プレースホルダー 1"/>
          <p:cNvSpPr>
            <a:spLocks noGrp="1"/>
          </p:cNvSpPr>
          <p:nvPr>
            <p:ph type="body" sz="quarter" idx="10"/>
          </p:nvPr>
        </p:nvSpPr>
        <p:spPr>
          <a:xfrm>
            <a:off x="113214" y="33368"/>
            <a:ext cx="5869544" cy="474948"/>
          </a:xfrm>
        </p:spPr>
        <p:txBody>
          <a:bodyPr>
            <a:noAutofit/>
          </a:bodyPr>
          <a:lstStyle/>
          <a:p>
            <a:r>
              <a:rPr kumimoji="1" lang="en-US" altLang="ja-JP" sz="3600" dirty="0">
                <a:latin typeface="Segoe UI" panose="020B0502040204020203" pitchFamily="34" charset="0"/>
                <a:cs typeface="Segoe UI" panose="020B0502040204020203" pitchFamily="34" charset="0"/>
              </a:rPr>
              <a:t>Phase1</a:t>
            </a:r>
            <a:endParaRPr kumimoji="1" lang="ja-JP" altLang="en-US" sz="3600" dirty="0">
              <a:latin typeface="Segoe UI" panose="020B0502040204020203" pitchFamily="34" charset="0"/>
              <a:cs typeface="Segoe UI" panose="020B0502040204020203" pitchFamily="34" charset="0"/>
            </a:endParaRPr>
          </a:p>
        </p:txBody>
      </p:sp>
      <p:pic>
        <p:nvPicPr>
          <p:cNvPr id="17" name="図 16"/>
          <p:cNvPicPr>
            <a:picLocks noChangeAspect="1"/>
          </p:cNvPicPr>
          <p:nvPr/>
        </p:nvPicPr>
        <p:blipFill>
          <a:blip r:embed="rId2"/>
          <a:stretch>
            <a:fillRect/>
          </a:stretch>
        </p:blipFill>
        <p:spPr>
          <a:xfrm>
            <a:off x="503745" y="1996222"/>
            <a:ext cx="6544755" cy="2781521"/>
          </a:xfrm>
          <a:prstGeom prst="rect">
            <a:avLst/>
          </a:prstGeom>
        </p:spPr>
      </p:pic>
      <p:sp>
        <p:nvSpPr>
          <p:cNvPr id="18" name="正方形/長方形 17"/>
          <p:cNvSpPr/>
          <p:nvPr/>
        </p:nvSpPr>
        <p:spPr>
          <a:xfrm>
            <a:off x="990600" y="1996222"/>
            <a:ext cx="1981200" cy="1907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2" name="正方形/長方形 21"/>
          <p:cNvSpPr/>
          <p:nvPr/>
        </p:nvSpPr>
        <p:spPr>
          <a:xfrm>
            <a:off x="2171700" y="4587017"/>
            <a:ext cx="1295400" cy="1907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21" name="正方形/長方形 20"/>
          <p:cNvSpPr/>
          <p:nvPr/>
        </p:nvSpPr>
        <p:spPr>
          <a:xfrm>
            <a:off x="685800" y="2457449"/>
            <a:ext cx="6096000" cy="17788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25000"/>
                </a:schemeClr>
              </a:solidFill>
            </a:endParaRPr>
          </a:p>
        </p:txBody>
      </p:sp>
      <p:sp>
        <p:nvSpPr>
          <p:cNvPr id="3" name="正方形/長方形 2"/>
          <p:cNvSpPr/>
          <p:nvPr/>
        </p:nvSpPr>
        <p:spPr>
          <a:xfrm>
            <a:off x="503745" y="5054304"/>
            <a:ext cx="3361690"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func(self,</a:t>
            </a:r>
            <a:r>
              <a:rPr lang="ja-JP" altLang="en-US" dirty="0" err="1">
                <a:solidFill>
                  <a:schemeClr val="bg2">
                    <a:lumMod val="25000"/>
                  </a:schemeClr>
                </a:solidFill>
                <a:latin typeface="Segoe UI" panose="020B0502040204020203" pitchFamily="34" charset="0"/>
                <a:cs typeface="Segoe UI" panose="020B0502040204020203" pitchFamily="34" charset="0"/>
              </a:rPr>
              <a:t>x</a:t>
            </a:r>
            <a:r>
              <a:rPr lang="ja-JP" altLang="en-US" dirty="0">
                <a:solidFill>
                  <a:schemeClr val="bg2">
                    <a:lumMod val="25000"/>
                  </a:schemeClr>
                </a:solidFill>
                <a:latin typeface="Segoe UI" panose="020B0502040204020203" pitchFamily="34" charset="0"/>
                <a:cs typeface="Segoe UI" panose="020B0502040204020203" pitchFamily="34" charset="0"/>
              </a:rPr>
              <a:t>, a0, a1, a2, a3 , a4, E):</a:t>
            </a:r>
          </a:p>
        </p:txBody>
      </p:sp>
      <p:sp>
        <p:nvSpPr>
          <p:cNvPr id="4" name="正方形/長方形 3"/>
          <p:cNvSpPr/>
          <p:nvPr/>
        </p:nvSpPr>
        <p:spPr>
          <a:xfrm>
            <a:off x="503745" y="5423636"/>
            <a:ext cx="11609780" cy="338554"/>
          </a:xfrm>
          <a:prstGeom prst="rect">
            <a:avLst/>
          </a:prstGeom>
        </p:spPr>
        <p:txBody>
          <a:bodyPr wrap="square">
            <a:spAutoFit/>
          </a:bodyPr>
          <a:lstStyle/>
          <a:p>
            <a:r>
              <a:rPr lang="ja-JP" altLang="en-US" sz="1600" dirty="0">
                <a:latin typeface="Segoe UI" panose="020B0502040204020203" pitchFamily="34" charset="0"/>
                <a:cs typeface="Segoe UI" panose="020B0502040204020203" pitchFamily="34" charset="0"/>
              </a:rPr>
              <a:t>return a0 + a1*np.log(x/E) + a2*(np.log(x/E))**2 + a3*(np.log(x/E))**3 + a4*(np.log(x/E))**4</a:t>
            </a:r>
          </a:p>
        </p:txBody>
      </p:sp>
      <p:sp>
        <p:nvSpPr>
          <p:cNvPr id="5" name="正方形/長方形 4"/>
          <p:cNvSpPr/>
          <p:nvPr/>
        </p:nvSpPr>
        <p:spPr>
          <a:xfrm>
            <a:off x="503745" y="5792968"/>
            <a:ext cx="1771639" cy="369332"/>
          </a:xfrm>
          <a:prstGeom prst="rect">
            <a:avLst/>
          </a:prstGeom>
        </p:spPr>
        <p:txBody>
          <a:bodyPr wrap="none">
            <a:spAutoFit/>
          </a:bodyPr>
          <a:lstStyle/>
          <a:p>
            <a:r>
              <a:rPr lang="ja-JP" altLang="en-US" dirty="0">
                <a:solidFill>
                  <a:schemeClr val="bg2">
                    <a:lumMod val="25000"/>
                  </a:schemeClr>
                </a:solidFill>
                <a:latin typeface="Segoe UI" panose="020B0502040204020203" pitchFamily="34" charset="0"/>
                <a:cs typeface="Segoe UI" panose="020B0502040204020203" pitchFamily="34" charset="0"/>
              </a:rPr>
              <a:t>([1, 1, 1, 1, 1, 1])</a:t>
            </a:r>
          </a:p>
        </p:txBody>
      </p:sp>
    </p:spTree>
    <p:extLst>
      <p:ext uri="{BB962C8B-B14F-4D97-AF65-F5344CB8AC3E}">
        <p14:creationId xmlns:p14="http://schemas.microsoft.com/office/powerpoint/2010/main" val="3032377544"/>
      </p:ext>
    </p:extLst>
  </p:cSld>
  <p:clrMapOvr>
    <a:masterClrMapping/>
  </p:clrMapOvr>
</p:sld>
</file>

<file path=ppt/theme/theme1.xml><?xml version="1.0" encoding="utf-8"?>
<a:theme xmlns:a="http://schemas.openxmlformats.org/drawingml/2006/main" name="Office テーマ">
  <a:themeElements>
    <a:clrScheme name="研究">
      <a:dk1>
        <a:srgbClr val="000000"/>
      </a:dk1>
      <a:lt1>
        <a:srgbClr val="FFFFFF"/>
      </a:lt1>
      <a:dk2>
        <a:srgbClr val="44546A"/>
      </a:dk2>
      <a:lt2>
        <a:srgbClr val="E7E6E6"/>
      </a:lt2>
      <a:accent1>
        <a:srgbClr val="4472C4"/>
      </a:accent1>
      <a:accent2>
        <a:srgbClr val="ED7D31"/>
      </a:accent2>
      <a:accent3>
        <a:srgbClr val="A5A5A5"/>
      </a:accent3>
      <a:accent4>
        <a:srgbClr val="747883"/>
      </a:accent4>
      <a:accent5>
        <a:srgbClr val="144C61"/>
      </a:accent5>
      <a:accent6>
        <a:srgbClr val="F44E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43368</TotalTime>
  <Words>2084</Words>
  <Application>Microsoft Office PowerPoint</Application>
  <PresentationFormat>画面に合わせる (4:3)</PresentationFormat>
  <Paragraphs>240</Paragraphs>
  <Slides>20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20</vt:i4>
      </vt:variant>
    </vt:vector>
  </HeadingPairs>
  <TitlesOfParts>
    <vt:vector size="30" baseType="lpstr">
      <vt:lpstr>ＭＳ 明朝</vt:lpstr>
      <vt:lpstr>游ゴシック</vt:lpstr>
      <vt:lpstr>游ゴシック Light</vt:lpstr>
      <vt:lpstr>Arial</vt:lpstr>
      <vt:lpstr>Calibri</vt:lpstr>
      <vt:lpstr>Calibri Light</vt:lpstr>
      <vt:lpstr>Cambria Math</vt:lpstr>
      <vt:lpstr>Segoe UI</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takeh</dc:creator>
  <cp:lastModifiedBy>OKTAVIAN</cp:lastModifiedBy>
  <cp:revision>403</cp:revision>
  <dcterms:created xsi:type="dcterms:W3CDTF">2020-11-18T03:51:14Z</dcterms:created>
  <dcterms:modified xsi:type="dcterms:W3CDTF">2021-05-19T06:35:14Z</dcterms:modified>
</cp:coreProperties>
</file>