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mdmnmbxDqa3Zmbm16j9NZ2s0I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6a6d0b1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6a6d0b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6a6d0b102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6a6d0b10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6a6d0b10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6a6d0b1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6a6d0b10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6a6d0b1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6a6d0b10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6a6d0b10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102240" y="2386744"/>
            <a:ext cx="693952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Gill Sans"/>
              <a:buNone/>
              <a:defRPr sz="35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2021396" y="4352544"/>
            <a:ext cx="5101209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 rot="5400000">
            <a:off x="3023931" y="1220159"/>
            <a:ext cx="3101983" cy="593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1" type="ftr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 txBox="1"/>
          <p:nvPr>
            <p:ph type="title"/>
          </p:nvPr>
        </p:nvSpPr>
        <p:spPr>
          <a:xfrm rot="5400000">
            <a:off x="4525077" y="2902017"/>
            <a:ext cx="4983480" cy="1053966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" type="body"/>
          </p:nvPr>
        </p:nvSpPr>
        <p:spPr>
          <a:xfrm rot="5400000">
            <a:off x="1472393" y="1070913"/>
            <a:ext cx="4983480" cy="4716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1106424" y="2386744"/>
            <a:ext cx="6940296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Gill Sans"/>
              <a:buNone/>
              <a:defRPr sz="35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2021396" y="4352465"/>
            <a:ext cx="5101209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1102239" y="2638044"/>
            <a:ext cx="3288023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4753737" y="2638044"/>
            <a:ext cx="3290516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1102239" y="2313434"/>
            <a:ext cx="3288024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2"/>
          <p:cNvSpPr txBox="1"/>
          <p:nvPr>
            <p:ph idx="2" type="body"/>
          </p:nvPr>
        </p:nvSpPr>
        <p:spPr>
          <a:xfrm>
            <a:off x="1102239" y="3143250"/>
            <a:ext cx="328802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3" type="body"/>
          </p:nvPr>
        </p:nvSpPr>
        <p:spPr>
          <a:xfrm>
            <a:off x="4753737" y="3143250"/>
            <a:ext cx="3290516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4" type="body"/>
          </p:nvPr>
        </p:nvSpPr>
        <p:spPr>
          <a:xfrm>
            <a:off x="4753737" y="2313434"/>
            <a:ext cx="3290516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44" name="Google Shape;44;p22"/>
          <p:cNvSpPr txBox="1"/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5"/>
          <p:cNvSpPr txBox="1"/>
          <p:nvPr>
            <p:ph type="title"/>
          </p:nvPr>
        </p:nvSpPr>
        <p:spPr>
          <a:xfrm>
            <a:off x="640703" y="2243829"/>
            <a:ext cx="3290594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5052060" y="804672"/>
            <a:ext cx="361188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862965" y="3549918"/>
            <a:ext cx="284607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640703" y="6236208"/>
            <a:ext cx="3806398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640080" y="2243828"/>
            <a:ext cx="3291840" cy="11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Font typeface="Gill Sans"/>
              <a:buNone/>
              <a:defRPr sz="21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/>
          <p:nvPr>
            <p:ph idx="2" type="pic"/>
          </p:nvPr>
        </p:nvSpPr>
        <p:spPr>
          <a:xfrm>
            <a:off x="4572000" y="0"/>
            <a:ext cx="457657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862965" y="3549919"/>
            <a:ext cx="284607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640080" y="6236208"/>
            <a:ext cx="380390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  <a:defRPr b="0" i="0" sz="2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7"/>
          <p:cNvSpPr/>
          <p:nvPr>
            <p:ph idx="12" type="sldNum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586048" y="484187"/>
            <a:ext cx="7772400" cy="1470025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Gill Sans"/>
              <a:buNone/>
            </a:pPr>
            <a:r>
              <a:rPr b="1" lang="es-MX"/>
              <a:t>PROGRAMACIÓN I</a:t>
            </a:r>
            <a:br>
              <a:rPr lang="es-MX"/>
            </a:b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390697" y="2252749"/>
            <a:ext cx="8379229" cy="445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MX" sz="2800"/>
              <a:t>Universidad Tecnológica Nacional - Facultad Regional San Nicolás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s-MX" sz="2800"/>
              <a:t>Alumnos: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MX" sz="2800"/>
              <a:t>	Santiago Raúl Salinas y Emiliano Víctor Vallejos.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s-MX" sz="2800"/>
              <a:t>Profesor: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MX" sz="2800"/>
              <a:t>	Sebastian Bruselario.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s-MX" sz="2800"/>
              <a:t>Tutora: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MX" sz="2800"/>
              <a:t>	Flor, Gubiotti.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121" y="4359659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914401" y="964692"/>
            <a:ext cx="7302672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s-MX"/>
              <a:t>BÚSQUEDA BINARIA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914400" y="2638045"/>
            <a:ext cx="7302673" cy="3925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Requiere lista ordenada.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Divide y compara con elemento central.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Más eficiente en listas grandes.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Complejidad: O(log n) promedio y peor caso.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914401" y="964692"/>
            <a:ext cx="712730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s-MX"/>
              <a:t>IMPLEMENTACIONES EN PYTHON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751562" y="2638045"/>
            <a:ext cx="7290147" cy="386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Iterativa: mejor uso de memoria (O(1)).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Recursiva: código más elegante, pero más consumo de memoria.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Ambas tienen misma eficiencia teórica.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864296" y="964692"/>
            <a:ext cx="7240043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s-MX"/>
              <a:t>COMPARACIÓN DE EFICIENCIA</a:t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864296" y="2638045"/>
            <a:ext cx="7240043" cy="3512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Lineal: tiempo proporcional al tamaño de la lista.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Binaria: tiempo logarítmico, mucho más eficiente.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Costo adicional del ordenamiento previo.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49087"/>
            <a:ext cx="8441871" cy="5329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692331" y="964692"/>
            <a:ext cx="757645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s-MX"/>
              <a:t>CASO PRÁCTICO EN PYTHON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692331" y="2638045"/>
            <a:ext cx="757645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Comparación empírica de tiempos.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Validación de complejidades teóricas.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Contexto: listas grandes vs pequeñas, ordenadas o no.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6a6d0b102_0_0"/>
          <p:cNvSpPr txBox="1"/>
          <p:nvPr>
            <p:ph type="title"/>
          </p:nvPr>
        </p:nvSpPr>
        <p:spPr>
          <a:xfrm>
            <a:off x="959825" y="964700"/>
            <a:ext cx="7017600" cy="1188600"/>
          </a:xfrm>
          <a:prstGeom prst="rect">
            <a:avLst/>
          </a:prstGeom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RESULTADOS OBTENIDOS</a:t>
            </a:r>
            <a:endParaRPr/>
          </a:p>
        </p:txBody>
      </p:sp>
      <p:sp>
        <p:nvSpPr>
          <p:cNvPr id="169" name="Google Shape;169;g366a6d0b102_0_0"/>
          <p:cNvSpPr txBox="1"/>
          <p:nvPr>
            <p:ph idx="1" type="body"/>
          </p:nvPr>
        </p:nvSpPr>
        <p:spPr>
          <a:xfrm>
            <a:off x="379775" y="2623550"/>
            <a:ext cx="7597500" cy="339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9" lvl="0" marL="45720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400">
                <a:solidFill>
                  <a:srgbClr val="1B1C1D"/>
                </a:solidFill>
              </a:rPr>
              <a:t>A continuación, se presentan las tablas de resultados obtenidas directamente de la ejecución del código, que registran los tiempos de búsqueda para elementos existentes y no existentes (peor caso), así como el tiempo de ordenamiento para las búsquedas binarias.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366a6d0b10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3250"/>
            <a:ext cx="8991600" cy="62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366a6d0b10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642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366a6d0b10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00" y="152400"/>
            <a:ext cx="8902350" cy="65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366a6d0b102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9" cy="65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ctrTitle"/>
          </p:nvPr>
        </p:nvSpPr>
        <p:spPr>
          <a:xfrm>
            <a:off x="627611" y="1008207"/>
            <a:ext cx="7772400" cy="1470025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b="1" lang="es-MX"/>
              <a:t>ALGORITMOS DE BÚSQUEDA Y ORDENAMIENTO</a:t>
            </a:r>
            <a:endParaRPr b="1"/>
          </a:p>
        </p:txBody>
      </p:sp>
      <p:sp>
        <p:nvSpPr>
          <p:cNvPr id="93" name="Google Shape;93;p2"/>
          <p:cNvSpPr txBox="1"/>
          <p:nvPr>
            <p:ph idx="1" type="subTitle"/>
          </p:nvPr>
        </p:nvSpPr>
        <p:spPr>
          <a:xfrm>
            <a:off x="627611" y="3503469"/>
            <a:ext cx="765602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s-MX" sz="3200"/>
              <a:t>Análisis de Eficiencia y Aplicación Práctica</a:t>
            </a:r>
            <a:endParaRPr b="1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713984" y="964692"/>
            <a:ext cx="7665927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s-MX"/>
              <a:t>CONCLUSIONES DEL ANÁLISIS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713985" y="2638045"/>
            <a:ext cx="7665926" cy="3750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Búsqueda lineal es simple pero limitada en eficiencia. Es útil en listas pequeñas o desordenadas.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Búsqueda binaria sobresale en grandes volúmenes de datos. Es mejor para listas grandes y ordenadas.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Elección depende del tamaño y orden de los datos.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726511" y="964692"/>
            <a:ext cx="7615824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s-MX" sz="26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CONCLUSIONES FINALES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726511" y="2638045"/>
            <a:ext cx="7615824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Aprendizaje teórico y práctico logrado.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Importancia de dominar estos conceptos para programar.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Optimización como base del software escalable y eficiente.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053" y="964692"/>
            <a:ext cx="7691740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ill Sans"/>
              <a:buNone/>
            </a:pPr>
            <a:r>
              <a:rPr b="1" lang="es-MX" sz="3600"/>
              <a:t>INTRODUCCIÓN</a:t>
            </a:r>
            <a:endParaRPr b="1" sz="3600"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053" y="2638045"/>
            <a:ext cx="7691740" cy="376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MX" sz="2800"/>
              <a:t>Presentación del grupo y tema.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MX" sz="2800"/>
              <a:t>Importancia de los algoritmos en informática.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MX" sz="2800"/>
              <a:t>Objetivos: teoría, análisis y práctica.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676405" y="964692"/>
            <a:ext cx="7866346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ill Sans"/>
              <a:buNone/>
            </a:pPr>
            <a:r>
              <a:rPr lang="es-MX" sz="3200"/>
              <a:t>¿POR QUÉ ES IMPORTANTE ESTE TEMA?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676405" y="2638045"/>
            <a:ext cx="7866346" cy="3950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MX" sz="2800"/>
              <a:t>Manejo eficiente de grandes volúmenes de datos.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MX" sz="2800"/>
              <a:t>Aplicaciones en bases de datos, IA y más.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s-MX" sz="2800"/>
              <a:t>Optimización y rendimiento en sistemas.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463045" y="964692"/>
            <a:ext cx="8104758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ill Sans"/>
              <a:buNone/>
            </a:pPr>
            <a:r>
              <a:rPr lang="es-MX" sz="3200"/>
              <a:t>OBJETIVOS DE LA PRESENTACIÓN</a:t>
            </a:r>
            <a:endParaRPr sz="3200"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463046" y="2638045"/>
            <a:ext cx="8104758" cy="3638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Investigar y explicar los conceptos teóricos de búsqueda lineal y binaria.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Analizar su eficiencia utilizando la Notación Big -O.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Presentar un caso práctico desarrollado en Python para comparar empíricamente su rendimiento.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916087" y="964692"/>
            <a:ext cx="7451299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ill Sans"/>
              <a:buNone/>
            </a:pPr>
            <a:r>
              <a:rPr lang="es-MX" sz="3200"/>
              <a:t>MARCO TEÓRICO</a:t>
            </a:r>
            <a:endParaRPr sz="3200"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916087" y="2546605"/>
            <a:ext cx="7579519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Búsqueda: localizar un elemento en un conjunto de datos.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Ordenamiento: organizar según criterios.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El orden puede ser requisito para búsquedas eficientes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889463" y="964692"/>
            <a:ext cx="7290261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ill Sans"/>
              <a:buNone/>
            </a:pPr>
            <a:r>
              <a:rPr lang="es-MX" sz="3200"/>
              <a:t>NOTACIÓN O GRANDE(O-BIG)</a:t>
            </a:r>
            <a:endParaRPr sz="3200"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889463" y="2638045"/>
            <a:ext cx="7456516" cy="3372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Se evalúa el tiempo de ejecución en función del tamaño de entrada.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Se representa el peor caso de comportamiento del algoritmo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Ejemplo: O(n), O(log n), O(1)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010" y="465513"/>
            <a:ext cx="8277819" cy="586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864524" y="964692"/>
            <a:ext cx="7381701" cy="118872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00"/>
              <a:buFont typeface="Gill Sans"/>
              <a:buNone/>
            </a:pPr>
            <a:r>
              <a:rPr lang="es-MX"/>
              <a:t>BÚSQUEDA LINEAL (SEQUENTIAL SEARCH)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864524" y="2638045"/>
            <a:ext cx="7456515" cy="3663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Recorre secuencialmente hasta encontrar el elemento.</a:t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No requiere una lista ordenada.</a:t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Simplicidad y facilidad de implementación.</a:t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Complejidad: Mejor O(1), Promedio y Peor O(n).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