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67" r:id="rId6"/>
    <p:sldId id="268" r:id="rId7"/>
    <p:sldId id="264" r:id="rId8"/>
    <p:sldId id="270" r:id="rId9"/>
    <p:sldId id="271" r:id="rId10"/>
    <p:sldId id="265" r:id="rId11"/>
    <p:sldId id="266" r:id="rId12"/>
    <p:sldId id="273" r:id="rId13"/>
    <p:sldId id="274" r:id="rId14"/>
    <p:sldId id="275" r:id="rId15"/>
    <p:sldId id="276" r:id="rId16"/>
    <p:sldId id="280" r:id="rId17"/>
    <p:sldId id="277" r:id="rId18"/>
    <p:sldId id="278" r:id="rId19"/>
    <p:sldId id="282" r:id="rId20"/>
    <p:sldId id="272" r:id="rId21"/>
    <p:sldId id="283" r:id="rId22"/>
    <p:sldId id="284" r:id="rId23"/>
    <p:sldId id="285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6D3C5"/>
    <a:srgbClr val="E4B79C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1</a:t>
            </a:r>
            <a:r>
              <a:rPr lang="ko-KR" altLang="en-US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주차</a:t>
            </a: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	</a:t>
            </a:r>
            <a:endParaRPr lang="en-US" altLang="ko-KR" sz="3700" spc="6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발표자료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0333713" y="6082403"/>
            <a:ext cx="1858287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송아람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디지털 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5515" y="1402079"/>
            <a:ext cx="8613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비트코인 거래에는 블록체인에 포함되기 위해 유효한 서명이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</a:t>
            </a:r>
            <a:r>
              <a:rPr lang="en-US" altLang="ko-KR" dirty="0"/>
              <a:t> </a:t>
            </a:r>
            <a:r>
              <a:rPr lang="ko-KR" altLang="en-US" dirty="0" smtClean="0"/>
              <a:t>서명은 유효한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디지털 키</a:t>
            </a:r>
            <a:r>
              <a:rPr lang="en-US" altLang="ko-KR" b="1" dirty="0" smtClean="0"/>
              <a:t>”</a:t>
            </a:r>
            <a:r>
              <a:rPr lang="ko-KR" altLang="en-US" dirty="0" smtClean="0"/>
              <a:t>가 있어야 생성될 수 있다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키는 </a:t>
            </a:r>
            <a:r>
              <a:rPr lang="ko-KR" altLang="en-US" b="1" dirty="0" err="1" smtClean="0"/>
              <a:t>공개키</a:t>
            </a:r>
            <a:r>
              <a:rPr lang="ko-KR" altLang="en-US" dirty="0" err="1" smtClean="0"/>
              <a:t>와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개인키</a:t>
            </a:r>
            <a:r>
              <a:rPr lang="ko-KR" altLang="en-US" dirty="0" smtClean="0"/>
              <a:t> 한 쌍으로 구성되어있다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공개키와</a:t>
            </a:r>
            <a:r>
              <a:rPr lang="ko-KR" altLang="en-US" dirty="0" smtClean="0"/>
              <a:t> 비밀키는 지갑 파일 내부에 저장된다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08" y="3752659"/>
            <a:ext cx="5334000" cy="15716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4112" y="6449568"/>
            <a:ext cx="8205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[</a:t>
            </a:r>
            <a:r>
              <a:rPr lang="ko-KR" altLang="en-US" sz="1100" i="1" dirty="0" smtClean="0"/>
              <a:t>이미지 출처</a:t>
            </a:r>
            <a:r>
              <a:rPr lang="en-US" altLang="ko-KR" sz="1100" i="1" dirty="0"/>
              <a:t>] https://steemit.com/kr-join/@jsralph/6bewny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8926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개인키와</a:t>
            </a:r>
            <a:r>
              <a:rPr lang="ko-KR" altLang="en-US" dirty="0" smtClean="0">
                <a:solidFill>
                  <a:schemeClr val="tx1"/>
                </a:solidFill>
              </a:rPr>
              <a:t> 공개키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4203" y="1412832"/>
            <a:ext cx="86036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비트코인 지갑에는 쌍으로 구성된 키가 여러 개 들어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쌍은 </a:t>
            </a:r>
            <a:r>
              <a:rPr lang="ko-KR" altLang="en-US" dirty="0" err="1" smtClean="0"/>
              <a:t>개인키와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공개키로 구성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개인키</a:t>
            </a:r>
            <a:r>
              <a:rPr lang="en-US" altLang="ko-KR" dirty="0" smtClean="0"/>
              <a:t>(k)</a:t>
            </a:r>
            <a:r>
              <a:rPr lang="ko-KR" altLang="en-US" dirty="0" smtClean="0"/>
              <a:t>는 숫자로 구성되어있으며 무작위로 숫자를 추출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공개키는</a:t>
            </a:r>
            <a:r>
              <a:rPr lang="en-US" altLang="ko-KR" dirty="0" smtClean="0"/>
              <a:t>(K) </a:t>
            </a:r>
            <a:r>
              <a:rPr lang="ko-KR" altLang="en-US" dirty="0" smtClean="0"/>
              <a:t>일방 암호함수인 타원곡선 </a:t>
            </a:r>
            <a:r>
              <a:rPr lang="ko-KR" altLang="en-US" dirty="0" err="1" smtClean="0"/>
              <a:t>곱셉함수를</a:t>
            </a:r>
            <a:r>
              <a:rPr lang="ko-KR" altLang="en-US" dirty="0" smtClean="0"/>
              <a:t> 이용해 </a:t>
            </a:r>
            <a:r>
              <a:rPr lang="ko-KR" altLang="en-US" dirty="0" err="1" smtClean="0"/>
              <a:t>개인키로부터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비트코인 주소</a:t>
            </a:r>
            <a:r>
              <a:rPr lang="en-US" altLang="ko-KR" dirty="0" smtClean="0"/>
              <a:t>(A)</a:t>
            </a:r>
            <a:r>
              <a:rPr lang="ko-KR" altLang="en-US" dirty="0" smtClean="0"/>
              <a:t>는 일방 암호해시함수를 이용해서 </a:t>
            </a:r>
            <a:r>
              <a:rPr lang="ko-KR" altLang="en-US" dirty="0" err="1" smtClean="0"/>
              <a:t>공개키로부터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55" y="4383404"/>
            <a:ext cx="5332891" cy="17125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4112" y="6449568"/>
            <a:ext cx="8205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[</a:t>
            </a:r>
            <a:r>
              <a:rPr lang="ko-KR" altLang="en-US" sz="1100" i="1" dirty="0" smtClean="0"/>
              <a:t>이미지 출처</a:t>
            </a:r>
            <a:r>
              <a:rPr lang="en-US" altLang="ko-KR" sz="1100" i="1" dirty="0"/>
              <a:t>] </a:t>
            </a:r>
            <a:r>
              <a:rPr lang="en-US" altLang="ko-KR" sz="1100" i="1" dirty="0" smtClean="0"/>
              <a:t>Mastering </a:t>
            </a:r>
            <a:r>
              <a:rPr lang="en-US" altLang="ko-KR" sz="1100" i="1" dirty="0" err="1" smtClean="0"/>
              <a:t>Bitcoin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1956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개인키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9103" y="1227938"/>
            <a:ext cx="869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거래에서 사용되는 돈의 소유권을 증명하게 되면 비트코인을 소비할 수 있게 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이때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필요한 서명을 하기 위해 </a:t>
            </a:r>
            <a:r>
              <a:rPr lang="ko-KR" altLang="en-US" sz="1600" dirty="0" err="1" smtClean="0"/>
              <a:t>개인키를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개인키를</a:t>
            </a:r>
            <a:r>
              <a:rPr lang="ko-KR" altLang="en-US" sz="1600" dirty="0" smtClean="0"/>
              <a:t> 한번 분실하게 되면 다시 찾을 수가 없고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해당 개인키로 묶여있는 돈 역시 영원히 찾을 수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1448" y="3668329"/>
            <a:ext cx="91979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1600" dirty="0" smtClean="0"/>
              <a:t>1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난수생성기를</a:t>
            </a:r>
            <a:r>
              <a:rPr lang="ko-KR" altLang="en-US" sz="1600" dirty="0"/>
              <a:t> 이용해 </a:t>
            </a:r>
            <a:r>
              <a:rPr lang="en-US" altLang="ko-KR" sz="1600" dirty="0"/>
              <a:t>256</a:t>
            </a:r>
            <a:r>
              <a:rPr lang="ko-KR" altLang="en-US" sz="1600" dirty="0"/>
              <a:t>비트의 엔트로피를 만들어낸다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무작위로 </a:t>
            </a:r>
            <a:r>
              <a:rPr lang="en-US" altLang="ko-KR" sz="1600" dirty="0"/>
              <a:t>256</a:t>
            </a:r>
            <a:r>
              <a:rPr lang="ko-KR" altLang="en-US" sz="1600" dirty="0"/>
              <a:t>비트의 숫자를 선택 후 이 숫자가 </a:t>
            </a:r>
            <a:r>
              <a:rPr lang="en-US" altLang="ko-KR" sz="1600" dirty="0"/>
              <a:t>n-1</a:t>
            </a:r>
            <a:r>
              <a:rPr lang="ko-KR" altLang="en-US" sz="1600" dirty="0"/>
              <a:t>보다 작은지 체크한다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(n</a:t>
            </a:r>
            <a:r>
              <a:rPr lang="ko-KR" altLang="en-US" sz="1600" dirty="0"/>
              <a:t>은 비트코인에 사용된 타원곡선의 위수</a:t>
            </a:r>
            <a:r>
              <a:rPr lang="en-US" altLang="ko-KR" sz="1600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결과값이 </a:t>
            </a:r>
            <a:r>
              <a:rPr lang="en-US" altLang="ko-KR" sz="1600" dirty="0"/>
              <a:t>n-1</a:t>
            </a:r>
            <a:r>
              <a:rPr lang="ko-KR" altLang="en-US" sz="1600" dirty="0"/>
              <a:t>보다 작으면 알맞은 개인키가 생성됐다고 보면 된다</a:t>
            </a:r>
            <a:r>
              <a:rPr lang="en-US" altLang="ko-KR" sz="1600" dirty="0"/>
              <a:t>. n-1</a:t>
            </a:r>
            <a:r>
              <a:rPr lang="ko-KR" altLang="en-US" sz="1600" dirty="0"/>
              <a:t>보다 클 경우 다른 </a:t>
            </a:r>
            <a:endParaRPr lang="en-US" altLang="ko-KR" sz="1600" dirty="0" smtClean="0"/>
          </a:p>
          <a:p>
            <a:pPr lvl="1">
              <a:lnSpc>
                <a:spcPct val="200000"/>
              </a:lnSpc>
            </a:pPr>
            <a:r>
              <a:rPr lang="ko-KR" altLang="en-US" sz="1600" dirty="0" err="1" smtClean="0"/>
              <a:t>난수를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84203" y="3196295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개인키 생성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공개키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4203" y="2739116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공개키 생성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40" y="1196245"/>
            <a:ext cx="3581400" cy="146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57" y="3194244"/>
            <a:ext cx="3792965" cy="33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디지털 서명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9103" y="2318606"/>
            <a:ext cx="869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모든 비트코인 거래에는 블록체인에 포함되기 위해 유효한 서명이 필요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이러한 서명은 유효한 디지털 키가 있어야 생성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디지털 키의 복사본만 가지고 있으면 누구나 해당 계좌에서 비트코인을 관리할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802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비트코인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9103" y="1402078"/>
            <a:ext cx="8690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비트코인 거래에 있어서 비트코인 수취인의 공개키는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비트코인 주소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라고 불리는 디지털 지문으로 표현</a:t>
            </a:r>
            <a:r>
              <a:rPr lang="en-US" altLang="ko-KR" sz="1600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비트코인 주소는 숫자와 문자로 구성된 문자열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공개키로부터</a:t>
            </a:r>
            <a:r>
              <a:rPr lang="ko-KR" altLang="en-US" sz="1600" dirty="0" smtClean="0"/>
              <a:t> 생성된 주소는 숫자와 글자의 조합으로 이루어져 있고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숫자 </a:t>
            </a:r>
            <a:r>
              <a:rPr lang="en-US" altLang="ko-KR" sz="1600" dirty="0" smtClean="0"/>
              <a:t>‘1’</a:t>
            </a:r>
            <a:r>
              <a:rPr lang="ko-KR" altLang="en-US" sz="1600" dirty="0" smtClean="0"/>
              <a:t>로 시작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비트코인 주소는 개인키 및 공개키 쌍을 보유한 소유주를 나타낼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지불 스크립트 등 여러 다른 대상으로도 나타낼 수도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03" y="4449066"/>
            <a:ext cx="4935745" cy="20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비트코인 주소 생성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12" y="6449568"/>
            <a:ext cx="8205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[</a:t>
            </a:r>
            <a:r>
              <a:rPr lang="ko-KR" altLang="en-US" sz="1100" i="1" dirty="0" smtClean="0"/>
              <a:t>이미지 출처</a:t>
            </a:r>
            <a:r>
              <a:rPr lang="en-US" altLang="ko-KR" sz="1100" i="1" dirty="0"/>
              <a:t>] </a:t>
            </a:r>
            <a:r>
              <a:rPr lang="en-US" altLang="ko-KR" sz="1100" i="1" dirty="0" smtClean="0"/>
              <a:t>Mastering </a:t>
            </a:r>
            <a:r>
              <a:rPr lang="en-US" altLang="ko-KR" sz="1100" i="1" dirty="0" err="1" smtClean="0"/>
              <a:t>Bitcoin</a:t>
            </a:r>
            <a:endParaRPr lang="ko-KR" altLang="en-US" sz="1100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8" y="1294108"/>
            <a:ext cx="49244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지갑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9103" y="1591168"/>
            <a:ext cx="8690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지갑은 개인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공개키 쌍이 담겨있는 소프트웨어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대개 구조화된 파일이나 데이터베이스 형태로 구현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사용자들은 키를 이용해서 서명함으로써 자신들의 비트코인 소유권을 입증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비트코인은 거래 </a:t>
            </a:r>
            <a:r>
              <a:rPr lang="ko-KR" altLang="en-US" dirty="0" err="1" smtClean="0"/>
              <a:t>출력값의</a:t>
            </a:r>
            <a:r>
              <a:rPr lang="ko-KR" altLang="en-US" dirty="0" smtClean="0"/>
              <a:t> 형태로 블록체인 내에 저장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지갑의 종류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204" y="1412832"/>
            <a:ext cx="8675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비결정적 지갑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지갑은 단순히 무작위로 생성된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모아놓는 장소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비트코인 코어의 경우 처음 시작할 때 무작위로 선택한 개인키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개를 미리 생성한 후 필요한 만큼 추가로 생성하기 때문에 각 키들은 단 한번만 사용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결정적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종자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지갑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단일 종자로부터 많은 키를 얻기 위해 개발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일방 해시 함수를 이용해서 공통 종자에서 얻은 </a:t>
            </a:r>
            <a:r>
              <a:rPr lang="ko-KR" altLang="en-US" dirty="0" err="1" smtClean="0"/>
              <a:t>개인키들이</a:t>
            </a:r>
            <a:r>
              <a:rPr lang="ko-KR" altLang="en-US" dirty="0" smtClean="0"/>
              <a:t> 담겨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종자는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생성하기 위해서 색인번호나 </a:t>
            </a:r>
            <a:r>
              <a:rPr lang="ko-KR" altLang="en-US" dirty="0" err="1" smtClean="0"/>
              <a:t>체인코드등의</a:t>
            </a:r>
            <a:r>
              <a:rPr lang="ko-KR" altLang="en-US" dirty="0" smtClean="0"/>
              <a:t> 여러 데이터와 무작위로 생성된 숫자가 결합되어 있는 형태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49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지갑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지갑의 종류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204" y="1412832"/>
            <a:ext cx="8675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계층 결정적 지갑</a:t>
            </a:r>
            <a:r>
              <a:rPr lang="en-US" altLang="ko-KR" b="1" dirty="0" smtClean="0"/>
              <a:t>(Hierarchical Deterministic Wallet) HD</a:t>
            </a:r>
            <a:r>
              <a:rPr lang="ko-KR" altLang="en-US" b="1" dirty="0" smtClean="0"/>
              <a:t>지갑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트리구조에서</a:t>
            </a:r>
            <a:r>
              <a:rPr lang="ko-KR" altLang="en-US" dirty="0" smtClean="0"/>
              <a:t> 생성된 키를 담고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부모키가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자식키</a:t>
            </a:r>
            <a:r>
              <a:rPr lang="ko-KR" altLang="en-US" dirty="0" smtClean="0"/>
              <a:t> 열을 만들어 낼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ko-KR" altLang="en-US" dirty="0" err="1" smtClean="0"/>
              <a:t>자식키는</a:t>
            </a:r>
            <a:r>
              <a:rPr lang="ko-KR" altLang="en-US" dirty="0" smtClean="0"/>
              <a:t> 손자 </a:t>
            </a:r>
            <a:r>
              <a:rPr lang="ko-KR" altLang="en-US" dirty="0" err="1" smtClean="0"/>
              <a:t>키열을</a:t>
            </a:r>
            <a:r>
              <a:rPr lang="ko-KR" altLang="en-US" dirty="0" smtClean="0"/>
              <a:t> 만들어 낼 수 있으며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과정이 무한반복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종이지갑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비트코인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종이에 인쇄해 놓은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백업 메커니즘으로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종이 지갑은 하드 드라이브의 고장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의도하지 않은 삭제 등 컴퓨터상에서 발생할 수 있는 불행한 사고로 인한 키의 분실에 대비해 보안을 제공한다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7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2409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 smtClean="0"/>
              <a:t>비트코인 </a:t>
            </a:r>
            <a:r>
              <a:rPr lang="en-US" altLang="ko-KR" sz="3200" dirty="0" smtClean="0"/>
              <a:t>Overview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200" dirty="0" smtClean="0"/>
              <a:t>P2P </a:t>
            </a:r>
            <a:r>
              <a:rPr lang="ko-KR" altLang="en-US" sz="3200" dirty="0" smtClean="0"/>
              <a:t>네트워크</a:t>
            </a:r>
            <a:endParaRPr lang="en-US" altLang="ko-KR" sz="32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 smtClean="0"/>
              <a:t>키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주소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지갑</a:t>
            </a:r>
            <a:endParaRPr lang="en-US" altLang="ko-KR" sz="32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 smtClean="0"/>
              <a:t>암호화 모듈</a:t>
            </a:r>
            <a:endParaRPr lang="ko-KR" altLang="en-US" sz="3200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암호화 모듈 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타원곡선 암호화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69103" y="1266528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y</a:t>
            </a:r>
            <a:r>
              <a:rPr lang="en-US" altLang="ko-KR" b="1" baseline="30000" dirty="0">
                <a:solidFill>
                  <a:srgbClr val="0000FF"/>
                </a:solidFill>
              </a:rPr>
              <a:t>2</a:t>
            </a:r>
            <a:r>
              <a:rPr lang="en-US" altLang="ko-KR" b="1" dirty="0">
                <a:solidFill>
                  <a:srgbClr val="0000FF"/>
                </a:solidFill>
              </a:rPr>
              <a:t> = x</a:t>
            </a:r>
            <a:r>
              <a:rPr lang="en-US" altLang="ko-KR" b="1" baseline="30000" dirty="0">
                <a:solidFill>
                  <a:srgbClr val="0000FF"/>
                </a:solidFill>
              </a:rPr>
              <a:t>3</a:t>
            </a:r>
            <a:r>
              <a:rPr lang="en-US" altLang="ko-KR" b="1" dirty="0">
                <a:solidFill>
                  <a:srgbClr val="0000FF"/>
                </a:solidFill>
              </a:rPr>
              <a:t> + ax + b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84" y="2397860"/>
            <a:ext cx="2895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2500884" y="293126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2591372" y="3328135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3870897" y="3126522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4677347" y="3007460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4729734" y="201686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4677347" y="4226660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2284" y="2931260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0" hangingPunct="1"/>
            <a:r>
              <a:rPr kumimoji="0" lang="en-US" altLang="ko-KR" sz="2000">
                <a:latin typeface="Courier"/>
              </a:rPr>
              <a:t>P</a:t>
            </a:r>
            <a:r>
              <a:rPr kumimoji="0" lang="en-US" altLang="ko-KR" sz="2000" baseline="-25000">
                <a:latin typeface="Courier"/>
              </a:rPr>
              <a:t>1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796284" y="2702660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0" hangingPunct="1"/>
            <a:r>
              <a:rPr kumimoji="0" lang="en-US" altLang="ko-KR" sz="2000">
                <a:latin typeface="Courier"/>
              </a:rPr>
              <a:t>P</a:t>
            </a:r>
            <a:r>
              <a:rPr kumimoji="0" lang="en-US" altLang="ko-KR" sz="2000" baseline="-25000">
                <a:latin typeface="Courier"/>
              </a:rPr>
              <a:t>2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710684" y="3921860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0" hangingPunct="1"/>
            <a:r>
              <a:rPr kumimoji="0" lang="en-US" altLang="ko-KR" sz="2000">
                <a:latin typeface="Courier"/>
              </a:rPr>
              <a:t>P</a:t>
            </a:r>
            <a:r>
              <a:rPr kumimoji="0" lang="en-US" altLang="ko-KR" sz="2000" baseline="-25000">
                <a:latin typeface="Courier"/>
              </a:rPr>
              <a:t>3</a:t>
            </a: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V="1">
            <a:off x="2348484" y="3639285"/>
            <a:ext cx="33528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186684" y="201686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069459" y="3596422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0" hangingPunct="1"/>
            <a:r>
              <a:rPr kumimoji="0" lang="en-US" altLang="ko-KR" sz="2000">
                <a:latin typeface="Courier"/>
              </a:rPr>
              <a:t>x</a:t>
            </a:r>
            <a:endParaRPr kumimoji="0" lang="en-US" altLang="ko-KR" sz="2000" baseline="-25000">
              <a:latin typeface="Courier"/>
            </a:endParaRP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3034284" y="163586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0" hangingPunct="1"/>
            <a:r>
              <a:rPr kumimoji="0" lang="en-US" altLang="ko-KR" sz="2000">
                <a:latin typeface="Courier"/>
              </a:rPr>
              <a:t>y</a:t>
            </a:r>
            <a:endParaRPr kumimoji="0" lang="en-US" altLang="ko-KR" sz="2000" baseline="-25000">
              <a:latin typeface="Courie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01284" y="1121093"/>
            <a:ext cx="6096000" cy="56015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만약 </a:t>
            </a:r>
            <a:r>
              <a:rPr lang="en-US" altLang="ko-KR" dirty="0"/>
              <a:t>P</a:t>
            </a:r>
            <a:r>
              <a:rPr lang="en-US" altLang="ko-KR" baseline="-25000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P</a:t>
            </a:r>
            <a:r>
              <a:rPr lang="en-US" altLang="ko-KR" baseline="-25000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E</a:t>
            </a:r>
            <a:r>
              <a:rPr lang="ko-KR" altLang="en-US" dirty="0"/>
              <a:t>위에 있으면</a:t>
            </a:r>
            <a:r>
              <a:rPr lang="en-US" altLang="ko-KR" dirty="0"/>
              <a:t>, </a:t>
            </a:r>
            <a:r>
              <a:rPr lang="ko-KR" altLang="en-US" dirty="0"/>
              <a:t>다음과 같이 정의할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P</a:t>
            </a:r>
            <a:r>
              <a:rPr lang="en-US" altLang="ko-KR" baseline="-25000" dirty="0"/>
              <a:t>3</a:t>
            </a:r>
            <a:r>
              <a:rPr lang="en-US" altLang="ko-KR" dirty="0"/>
              <a:t> = P</a:t>
            </a:r>
            <a:r>
              <a:rPr lang="en-US" altLang="ko-KR" baseline="-25000" dirty="0"/>
              <a:t>1</a:t>
            </a:r>
            <a:r>
              <a:rPr lang="en-US" altLang="ko-KR" dirty="0"/>
              <a:t> + 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2</a:t>
            </a:r>
          </a:p>
          <a:p>
            <a:pPr>
              <a:lnSpc>
                <a:spcPct val="150000"/>
              </a:lnSpc>
            </a:pPr>
            <a:endParaRPr lang="en-US" altLang="ko-KR" baseline="-25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P</a:t>
            </a:r>
            <a:r>
              <a:rPr lang="en-US" altLang="ko-KR" baseline="-25000" dirty="0" smtClean="0"/>
              <a:t>1 </a:t>
            </a:r>
            <a:r>
              <a:rPr lang="en-US" altLang="ko-KR" dirty="0" smtClean="0"/>
              <a:t> = (x1 , y1) ,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 (x2 , y2)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구하고자 하는 해 </a:t>
            </a:r>
            <a:r>
              <a:rPr lang="en-US" altLang="ko-KR" dirty="0" smtClean="0"/>
              <a:t>: P3 = (x3 , y3) = P1 + P2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&gt;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/>
              <a:t>P</a:t>
            </a:r>
            <a:r>
              <a:rPr lang="en-US" altLang="ko-KR" baseline="-25000" dirty="0"/>
              <a:t>1</a:t>
            </a:r>
            <a:r>
              <a:rPr lang="en-US" altLang="ko-KR" dirty="0"/>
              <a:t>=(x</a:t>
            </a:r>
            <a:r>
              <a:rPr lang="en-US" altLang="ko-KR" baseline="-25000" dirty="0"/>
              <a:t>1</a:t>
            </a:r>
            <a:r>
              <a:rPr lang="en-US" altLang="ko-KR" dirty="0"/>
              <a:t>,y</a:t>
            </a:r>
            <a:r>
              <a:rPr lang="en-US" altLang="ko-KR" baseline="-25000" dirty="0"/>
              <a:t>1</a:t>
            </a:r>
            <a:r>
              <a:rPr lang="en-US" altLang="ko-KR" dirty="0"/>
              <a:t>),   P</a:t>
            </a:r>
            <a:r>
              <a:rPr lang="en-US" altLang="ko-KR" baseline="-25000" dirty="0"/>
              <a:t>2</a:t>
            </a:r>
            <a:r>
              <a:rPr lang="en-US" altLang="ko-KR" dirty="0"/>
              <a:t>=(x</a:t>
            </a:r>
            <a:r>
              <a:rPr lang="en-US" altLang="ko-KR" baseline="-25000" dirty="0"/>
              <a:t>2</a:t>
            </a:r>
            <a:r>
              <a:rPr lang="en-US" altLang="ko-KR" dirty="0"/>
              <a:t>,y</a:t>
            </a:r>
            <a:r>
              <a:rPr lang="en-US" altLang="ko-KR" baseline="-25000" dirty="0"/>
              <a:t>2</a:t>
            </a:r>
            <a:r>
              <a:rPr lang="en-US" altLang="ko-KR" dirty="0"/>
              <a:t>),   P</a:t>
            </a:r>
            <a:r>
              <a:rPr lang="en-US" altLang="ko-KR" baseline="-25000" dirty="0"/>
              <a:t>1</a:t>
            </a:r>
            <a:r>
              <a:rPr lang="en-US" altLang="ko-KR" dirty="0"/>
              <a:t> + P</a:t>
            </a:r>
            <a:r>
              <a:rPr lang="en-US" altLang="ko-KR" baseline="-25000" dirty="0"/>
              <a:t>2</a:t>
            </a:r>
            <a:r>
              <a:rPr lang="en-US" altLang="ko-KR" dirty="0"/>
              <a:t> = P</a:t>
            </a:r>
            <a:r>
              <a:rPr lang="en-US" altLang="ko-KR" baseline="-25000" dirty="0"/>
              <a:t>3</a:t>
            </a:r>
            <a:r>
              <a:rPr lang="en-US" altLang="ko-KR" dirty="0"/>
              <a:t> = (x</a:t>
            </a:r>
            <a:r>
              <a:rPr lang="en-US" altLang="ko-KR" baseline="-25000" dirty="0"/>
              <a:t>3</a:t>
            </a:r>
            <a:r>
              <a:rPr lang="en-US" altLang="ko-KR" dirty="0"/>
              <a:t>,y</a:t>
            </a:r>
            <a:r>
              <a:rPr lang="en-US" altLang="ko-KR" baseline="-25000" dirty="0"/>
              <a:t>3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/>
              <a:t>where  x</a:t>
            </a:r>
            <a:r>
              <a:rPr lang="en-US" altLang="ko-KR" baseline="-25000" dirty="0"/>
              <a:t>3</a:t>
            </a:r>
            <a:r>
              <a:rPr lang="en-US" altLang="ko-KR" dirty="0"/>
              <a:t> = m</a:t>
            </a:r>
            <a:r>
              <a:rPr lang="en-US" altLang="ko-KR" baseline="30000" dirty="0"/>
              <a:t>2</a:t>
            </a:r>
            <a:r>
              <a:rPr lang="en-US" altLang="ko-KR" dirty="0"/>
              <a:t> - x</a:t>
            </a:r>
            <a:r>
              <a:rPr lang="en-US" altLang="ko-KR" baseline="-25000" dirty="0"/>
              <a:t>1</a:t>
            </a:r>
            <a:r>
              <a:rPr lang="en-US" altLang="ko-KR" dirty="0"/>
              <a:t> - x</a:t>
            </a:r>
            <a:r>
              <a:rPr lang="en-US" altLang="ko-KR" baseline="-25000" dirty="0"/>
              <a:t>2 </a:t>
            </a:r>
            <a:r>
              <a:rPr lang="en-US" altLang="ko-KR" dirty="0"/>
              <a:t>(mod 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/>
              <a:t>	        y</a:t>
            </a:r>
            <a:r>
              <a:rPr lang="en-US" altLang="ko-KR" baseline="-25000" dirty="0"/>
              <a:t>3</a:t>
            </a:r>
            <a:r>
              <a:rPr lang="en-US" altLang="ko-KR" dirty="0"/>
              <a:t> = m(x</a:t>
            </a:r>
            <a:r>
              <a:rPr lang="en-US" altLang="ko-KR" baseline="-25000" dirty="0"/>
              <a:t>1</a:t>
            </a:r>
            <a:r>
              <a:rPr lang="en-US" altLang="ko-KR" dirty="0"/>
              <a:t> - x</a:t>
            </a:r>
            <a:r>
              <a:rPr lang="en-US" altLang="ko-KR" baseline="-25000" dirty="0"/>
              <a:t>3</a:t>
            </a:r>
            <a:r>
              <a:rPr lang="en-US" altLang="ko-KR" dirty="0"/>
              <a:t>) - y</a:t>
            </a:r>
            <a:r>
              <a:rPr lang="en-US" altLang="ko-KR" baseline="-25000" dirty="0"/>
              <a:t>1 </a:t>
            </a:r>
            <a:r>
              <a:rPr lang="en-US" altLang="ko-KR" dirty="0"/>
              <a:t>(mod 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/>
              <a:t>and     m = (y</a:t>
            </a:r>
            <a:r>
              <a:rPr lang="en-US" altLang="ko-KR" baseline="-25000" dirty="0"/>
              <a:t>2</a:t>
            </a:r>
            <a:r>
              <a:rPr lang="en-US" altLang="ko-KR" dirty="0"/>
              <a:t>-y</a:t>
            </a:r>
            <a:r>
              <a:rPr lang="en-US" altLang="ko-KR" baseline="-25000" dirty="0"/>
              <a:t>1</a:t>
            </a:r>
            <a:r>
              <a:rPr lang="en-US" altLang="ko-KR" dirty="0"/>
              <a:t>)</a:t>
            </a:r>
            <a:r>
              <a:rPr lang="en-US" altLang="ko-KR" dirty="0">
                <a:sym typeface="Symbol" panose="05050102010706020507" pitchFamily="18" charset="2"/>
              </a:rPr>
              <a:t></a:t>
            </a:r>
            <a:r>
              <a:rPr lang="en-US" altLang="ko-KR" dirty="0"/>
              <a:t>(x</a:t>
            </a:r>
            <a:r>
              <a:rPr lang="en-US" altLang="ko-KR" baseline="-25000" dirty="0"/>
              <a:t>2</a:t>
            </a:r>
            <a:r>
              <a:rPr lang="en-US" altLang="ko-KR" dirty="0"/>
              <a:t>-x</a:t>
            </a:r>
            <a:r>
              <a:rPr lang="en-US" altLang="ko-KR" baseline="-25000" dirty="0"/>
              <a:t>1</a:t>
            </a:r>
            <a:r>
              <a:rPr lang="en-US" altLang="ko-KR" dirty="0"/>
              <a:t>)</a:t>
            </a:r>
            <a:r>
              <a:rPr lang="en-US" altLang="ko-KR" baseline="30000" dirty="0"/>
              <a:t>-1</a:t>
            </a:r>
            <a:r>
              <a:rPr lang="en-US" altLang="ko-KR" dirty="0"/>
              <a:t> mod p, if P</a:t>
            </a:r>
            <a:r>
              <a:rPr lang="en-US" altLang="ko-KR" baseline="-25000" dirty="0"/>
              <a:t>1</a:t>
            </a:r>
            <a:r>
              <a:rPr lang="en-US" altLang="ko-KR" dirty="0">
                <a:sym typeface="Symbol" panose="05050102010706020507" pitchFamily="18" charset="2"/>
              </a:rPr>
              <a:t>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2</a:t>
            </a:r>
            <a:endParaRPr lang="en-US" altLang="ko-KR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/>
              <a:t> </a:t>
            </a:r>
            <a:r>
              <a:rPr lang="en-US" altLang="ko-KR" dirty="0" smtClean="0"/>
              <a:t>         m </a:t>
            </a:r>
            <a:r>
              <a:rPr lang="en-US" altLang="ko-KR" dirty="0"/>
              <a:t>= (3x</a:t>
            </a:r>
            <a:r>
              <a:rPr lang="en-US" altLang="ko-KR" baseline="-25000" dirty="0"/>
              <a:t>1</a:t>
            </a:r>
            <a:r>
              <a:rPr lang="en-US" altLang="ko-KR" baseline="30000" dirty="0"/>
              <a:t>2</a:t>
            </a:r>
            <a:r>
              <a:rPr lang="en-US" altLang="ko-KR" dirty="0"/>
              <a:t>+a)</a:t>
            </a:r>
            <a:r>
              <a:rPr lang="en-US" altLang="ko-KR" dirty="0">
                <a:sym typeface="Symbol" panose="05050102010706020507" pitchFamily="18" charset="2"/>
              </a:rPr>
              <a:t></a:t>
            </a:r>
            <a:r>
              <a:rPr lang="en-US" altLang="ko-KR" dirty="0"/>
              <a:t>(2y</a:t>
            </a:r>
            <a:r>
              <a:rPr lang="en-US" altLang="ko-KR" baseline="-25000" dirty="0"/>
              <a:t>1</a:t>
            </a:r>
            <a:r>
              <a:rPr lang="en-US" altLang="ko-KR" dirty="0"/>
              <a:t>)</a:t>
            </a:r>
            <a:r>
              <a:rPr lang="en-US" altLang="ko-KR" baseline="30000" dirty="0"/>
              <a:t>-1</a:t>
            </a:r>
            <a:r>
              <a:rPr lang="en-US" altLang="ko-KR" dirty="0"/>
              <a:t> mod p, if P</a:t>
            </a:r>
            <a:r>
              <a:rPr lang="en-US" altLang="ko-KR" baseline="-25000" dirty="0"/>
              <a:t>1</a:t>
            </a:r>
            <a:r>
              <a:rPr lang="en-US" altLang="ko-KR" dirty="0"/>
              <a:t> = P</a:t>
            </a:r>
            <a:r>
              <a:rPr lang="en-US" altLang="ko-KR" baseline="-25000" dirty="0"/>
              <a:t>2</a:t>
            </a:r>
          </a:p>
          <a:p>
            <a:pPr>
              <a:lnSpc>
                <a:spcPct val="150000"/>
              </a:lnSpc>
            </a:pPr>
            <a:endParaRPr lang="en-US" altLang="ko-KR" baseline="-25000" dirty="0"/>
          </a:p>
        </p:txBody>
      </p:sp>
    </p:spTree>
    <p:extLst>
      <p:ext uri="{BB962C8B-B14F-4D97-AF65-F5344CB8AC3E}">
        <p14:creationId xmlns:p14="http://schemas.microsoft.com/office/powerpoint/2010/main" val="33803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암호화 모듈 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SHA256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4203" y="1368140"/>
            <a:ext cx="86751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SHA(Secure Hash Algorithm)</a:t>
            </a:r>
            <a:r>
              <a:rPr lang="ko-KR" altLang="en-US" dirty="0" smtClean="0"/>
              <a:t>은 안전한 해시 알고리즘으로 가장 최근에 나온 알고리즘일수록 해시 문자열의 길이가 길고 강력하다는 특징이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SHA-256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비트로 구성되어 </a:t>
            </a:r>
            <a:r>
              <a:rPr lang="en-US" altLang="ko-KR" dirty="0" smtClean="0"/>
              <a:t>64</a:t>
            </a:r>
            <a:r>
              <a:rPr lang="ko-KR" altLang="en-US" dirty="0" smtClean="0"/>
              <a:t>자리 문자열을 반환한다</a:t>
            </a:r>
            <a:r>
              <a:rPr lang="en-US" altLang="ko-KR" dirty="0" smtClean="0"/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85" y="2767584"/>
            <a:ext cx="7644384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암호화 모듈 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RIPEMD 160(RACE Integrity Primitives Evaluation Message Digest)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6896" y="1412832"/>
            <a:ext cx="856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임의의 길이의 메시지에서 </a:t>
            </a:r>
            <a:r>
              <a:rPr lang="en-US" altLang="ko-KR" dirty="0" smtClean="0"/>
              <a:t>160</a:t>
            </a:r>
            <a:r>
              <a:rPr lang="ko-KR" altLang="en-US" dirty="0" smtClean="0"/>
              <a:t>비트의 메시지 요약을 생성하며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연산에 최적화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3760" y="2262188"/>
            <a:ext cx="1536192" cy="914400"/>
          </a:xfrm>
          <a:prstGeom prst="roundRect">
            <a:avLst/>
          </a:prstGeom>
          <a:solidFill>
            <a:srgbClr val="B88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메시지입력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89498" y="2262188"/>
            <a:ext cx="1536192" cy="914400"/>
          </a:xfrm>
          <a:prstGeom prst="roundRect">
            <a:avLst/>
          </a:prstGeom>
          <a:solidFill>
            <a:srgbClr val="B88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패딩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35568" y="2262188"/>
            <a:ext cx="1536192" cy="914400"/>
          </a:xfrm>
          <a:prstGeom prst="roundRect">
            <a:avLst/>
          </a:prstGeom>
          <a:solidFill>
            <a:srgbClr val="B88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길이 확장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35568" y="4657916"/>
            <a:ext cx="1536192" cy="914400"/>
          </a:xfrm>
          <a:prstGeom prst="roundRect">
            <a:avLst/>
          </a:prstGeom>
          <a:solidFill>
            <a:srgbClr val="B88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MD</a:t>
            </a:r>
            <a:r>
              <a:rPr lang="ko-KR" altLang="en-US" dirty="0" smtClean="0"/>
              <a:t>버퍼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02448" y="4709113"/>
            <a:ext cx="1536192" cy="914400"/>
          </a:xfrm>
          <a:prstGeom prst="roundRect">
            <a:avLst/>
          </a:prstGeom>
          <a:solidFill>
            <a:srgbClr val="B88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블록메시지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50336" y="4657916"/>
            <a:ext cx="1536192" cy="914400"/>
          </a:xfrm>
          <a:prstGeom prst="roundRect">
            <a:avLst/>
          </a:prstGeom>
          <a:solidFill>
            <a:srgbClr val="B88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해시값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084064" y="2524494"/>
            <a:ext cx="671322" cy="3897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44968" y="2524494"/>
            <a:ext cx="671322" cy="3897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9168003" y="3795903"/>
            <a:ext cx="671322" cy="3897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7851443" y="4920222"/>
            <a:ext cx="671322" cy="3897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5220170" y="4920223"/>
            <a:ext cx="671322" cy="3897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암호화 모듈 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Base58 Check Encode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1240638"/>
            <a:ext cx="5292061" cy="47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34286" y="1769902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Q &amp; A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비트코인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Overview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비트코인이란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203" y="1412832"/>
            <a:ext cx="867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화폐단위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가상화폐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암호화폐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송신자가 수신자에게 가치를 전송하는 거래 내에 존재</a:t>
            </a:r>
            <a:r>
              <a:rPr lang="en-US" altLang="ko-KR" dirty="0" smtClean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4202" y="3135162"/>
            <a:ext cx="8425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분산화된 </a:t>
            </a:r>
            <a:r>
              <a:rPr lang="en-US" altLang="ko-KR" sz="2400" dirty="0" smtClean="0"/>
              <a:t>P2P </a:t>
            </a:r>
            <a:r>
              <a:rPr lang="ko-KR" altLang="en-US" sz="2400" dirty="0" smtClean="0"/>
              <a:t>네트워크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비트코인 프로토콜</a:t>
            </a:r>
            <a:r>
              <a:rPr lang="en-US" altLang="ko-KR" sz="2400" dirty="0" smtClean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공개거래장부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블록체인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 분산화된 수학적 결정론적 통화 발행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분산 채굴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 분산화된 거래 검증 시스템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거래 스크립트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2484202" y="252261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비트코인 구성요소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비트코인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Overview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비트코인의 작동원리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9103" y="1260544"/>
            <a:ext cx="867514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채굴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비트코인은 사용자들에 의해 직접 발행이 되는 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채굴이라 부른다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채굴 과정은 거래를 담고 있는 블록이 충분한 </a:t>
            </a:r>
            <a:r>
              <a:rPr lang="ko-KR" altLang="en-US" dirty="0" err="1" smtClean="0"/>
              <a:t>연산력을</a:t>
            </a:r>
            <a:r>
              <a:rPr lang="ko-KR" altLang="en-US" dirty="0" smtClean="0"/>
              <a:t> 사용하여 승인되었다는 것이 확인되었을 때만 신뢰가 생긴다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채굴에 참여하는 모든 사용자가 </a:t>
            </a:r>
            <a:r>
              <a:rPr lang="ko-KR" altLang="en-US" dirty="0" err="1" smtClean="0"/>
              <a:t>목표값을</a:t>
            </a:r>
            <a:r>
              <a:rPr lang="ko-KR" altLang="en-US" dirty="0" smtClean="0"/>
              <a:t> 찾기 위한 경쟁을 벌이며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특정한 사용자가 </a:t>
            </a:r>
            <a:r>
              <a:rPr lang="ko-KR" altLang="en-US" dirty="0" err="1" smtClean="0"/>
              <a:t>목표값에</a:t>
            </a:r>
            <a:r>
              <a:rPr lang="ko-KR" altLang="en-US" dirty="0" smtClean="0"/>
              <a:t> 해당하는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찾는데 성공하면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발행하게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채굴을 통해 매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 주기로 발행된다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블록은 일종의 데이터 </a:t>
            </a:r>
            <a:r>
              <a:rPr lang="ko-KR" altLang="en-US" dirty="0" err="1" smtClean="0"/>
              <a:t>패킷으로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거래내역</a:t>
            </a:r>
            <a:r>
              <a:rPr lang="en-US" altLang="ko-KR" dirty="0" smtClean="0"/>
              <a:t>‘,‘</a:t>
            </a:r>
            <a:r>
              <a:rPr lang="ko-KR" altLang="en-US" dirty="0" smtClean="0"/>
              <a:t>이전 블록의 </a:t>
            </a:r>
            <a:r>
              <a:rPr lang="ko-KR" altLang="en-US" dirty="0" err="1" smtClean="0"/>
              <a:t>해시값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난이도</a:t>
            </a:r>
            <a:r>
              <a:rPr lang="en-US" altLang="ko-KR" dirty="0" smtClean="0"/>
              <a:t>‘,’</a:t>
            </a:r>
            <a:r>
              <a:rPr lang="ko-KR" altLang="en-US" dirty="0" err="1" smtClean="0"/>
              <a:t>논스</a:t>
            </a:r>
            <a:r>
              <a:rPr lang="en-US" altLang="ko-KR" dirty="0" smtClean="0"/>
              <a:t>(nonce)’</a:t>
            </a:r>
            <a:r>
              <a:rPr lang="ko-KR" altLang="en-US" dirty="0" smtClean="0"/>
              <a:t>등이 포함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이렇게 이어진 블록들은 시간 순으로 발생한 이체내역들을 </a:t>
            </a:r>
            <a:r>
              <a:rPr lang="ko-KR" altLang="en-US" dirty="0" err="1" smtClean="0"/>
              <a:t>담고있는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블록체인</a:t>
            </a:r>
            <a:r>
              <a:rPr lang="en-US" altLang="ko-KR" dirty="0" smtClean="0"/>
              <a:t>(block chain)’</a:t>
            </a:r>
            <a:r>
              <a:rPr lang="ko-KR" altLang="en-US" dirty="0" smtClean="0"/>
              <a:t>을 이룬다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0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비트코인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Overview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비트코인의 거래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4203" y="1412832"/>
            <a:ext cx="867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비트코인 거래는 비트코인을 많이 보유한 소유주가 비트코인 일부를 다른 사람에게 전송하는 것을 승인한다고 네트워크에 이야기 해주는 것</a:t>
            </a:r>
            <a:r>
              <a:rPr lang="en-US" altLang="ko-KR" dirty="0" smtClean="0"/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03" y="2182939"/>
            <a:ext cx="8690247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비트코인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Overview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78336"/>
            <a:ext cx="584454" cy="2926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비트코인의 소유권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4203" y="1412832"/>
            <a:ext cx="867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비트코인 네트워크상에서 일어나는 거래에 대한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소유권을 입증할 수 있는 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를 소유함으로써 해당 가치에 대한 암호를 풀어 소비하고 새로운 수신자에게 전송한다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0522" y="3273160"/>
            <a:ext cx="867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ko-KR" altLang="en-US" b="1" dirty="0" err="1" smtClean="0"/>
              <a:t>디지털키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비트코인주소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디지털 </a:t>
            </a:r>
            <a:r>
              <a:rPr lang="ko-KR" altLang="en-US" b="1" dirty="0" err="1" smtClean="0"/>
              <a:t>서명</a:t>
            </a:r>
            <a:r>
              <a:rPr lang="ko-KR" altLang="en-US" dirty="0" err="1" smtClean="0"/>
              <a:t>등을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통해 비트코인의 소유권이 성립된다</a:t>
            </a:r>
            <a:r>
              <a:rPr lang="en-US" altLang="ko-KR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926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P2P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네트워크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8144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P2P </a:t>
            </a:r>
            <a:r>
              <a:rPr lang="ko-KR" altLang="en-US" dirty="0" smtClean="0">
                <a:solidFill>
                  <a:schemeClr val="tx1"/>
                </a:solidFill>
              </a:rPr>
              <a:t>네트워크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69103" y="3273552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네트워크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112" y="6449568"/>
            <a:ext cx="8205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[</a:t>
            </a:r>
            <a:r>
              <a:rPr lang="ko-KR" altLang="en-US" sz="1100" i="1" dirty="0" smtClean="0"/>
              <a:t>이미지 출처</a:t>
            </a:r>
            <a:r>
              <a:rPr lang="en-US" altLang="ko-KR" sz="1100" i="1" dirty="0"/>
              <a:t>] http://shareaza.sourceforge.net/mediawiki/index.php/P2P_network</a:t>
            </a:r>
            <a:endParaRPr lang="ko-KR" altLang="en-US" sz="1100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3" y="1265283"/>
            <a:ext cx="1771650" cy="18632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03" y="3782931"/>
            <a:ext cx="1876425" cy="1863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2272" y="1346918"/>
            <a:ext cx="6681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서버를 준비할 필요가 없고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노드들이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트래픽과</a:t>
            </a:r>
            <a:r>
              <a:rPr lang="ko-KR" altLang="en-US" sz="1400" dirty="0" smtClean="0"/>
              <a:t> 자원을 할당해 부하를 분산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노드가</a:t>
            </a:r>
            <a:r>
              <a:rPr lang="ko-KR" altLang="en-US" sz="1400" dirty="0" smtClean="0"/>
              <a:t> 증가하더라도 서비스를 유지할 수 있는 높은 </a:t>
            </a:r>
            <a:r>
              <a:rPr lang="ko-KR" altLang="en-US" sz="1400" dirty="0" err="1" smtClean="0"/>
              <a:t>확장성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새로운 기능을 추가하거나 업데이트를 할 경우 관리가 어려움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네트워크 전송시간 때문에 </a:t>
            </a:r>
            <a:r>
              <a:rPr lang="ko-KR" altLang="en-US" sz="1400" dirty="0" err="1" smtClean="0"/>
              <a:t>노드간</a:t>
            </a:r>
            <a:r>
              <a:rPr lang="ko-KR" altLang="en-US" sz="1400" dirty="0" smtClean="0"/>
              <a:t> 정보 불일치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성능저하가 발생하기 쉬움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7372" y="3762071"/>
            <a:ext cx="6681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서버가 서비스 관리를 집중적으로 수행하기 때문에 시스템 설계 및 유지가 어려움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기능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버그 수정 등 업데이트 및 관리가 쉬움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서버 장애 등이 발생할 경우 서비스 전체가 중단됨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P2P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네트워크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8144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하이브리드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P2P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69103" y="3273552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퓨어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P2P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112" y="6449568"/>
            <a:ext cx="8205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[</a:t>
            </a:r>
            <a:r>
              <a:rPr lang="ko-KR" altLang="en-US" sz="1100" i="1" dirty="0" smtClean="0"/>
              <a:t>출처</a:t>
            </a:r>
            <a:r>
              <a:rPr lang="en-US" altLang="ko-KR" sz="1100" i="1" dirty="0"/>
              <a:t>] http://snowdeer.github.io/blockchain/2017/07/04/blockchain-and-p2p/</a:t>
            </a:r>
            <a:endParaRPr lang="ko-KR" altLang="en-US" sz="11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462272" y="1346918"/>
            <a:ext cx="6681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노드의</a:t>
            </a:r>
            <a:r>
              <a:rPr lang="ko-KR" altLang="en-US" sz="1400" dirty="0" smtClean="0"/>
              <a:t> 정보들이 인덱스 서버에 기록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노드들간</a:t>
            </a:r>
            <a:r>
              <a:rPr lang="ko-KR" altLang="en-US" sz="1400" dirty="0" smtClean="0"/>
              <a:t> 데이터를 주고받는 방식은 </a:t>
            </a:r>
            <a:r>
              <a:rPr lang="en-US" altLang="ko-KR" sz="1400" dirty="0" smtClean="0"/>
              <a:t>P2P</a:t>
            </a:r>
            <a:r>
              <a:rPr lang="ko-KR" altLang="en-US" sz="1400" dirty="0" smtClean="0"/>
              <a:t>로 이루어지지만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노드들의</a:t>
            </a:r>
            <a:r>
              <a:rPr lang="ko-KR" altLang="en-US" sz="1400" dirty="0" smtClean="0"/>
              <a:t> 검색 및 발견은 인덱스 서버를 통해 이루어짐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확장성이</a:t>
            </a:r>
            <a:r>
              <a:rPr lang="ko-KR" altLang="en-US" sz="1400" dirty="0" smtClean="0"/>
              <a:t> 떨어짐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7372" y="3762071"/>
            <a:ext cx="66819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노드가</a:t>
            </a:r>
            <a:r>
              <a:rPr lang="ko-KR" altLang="en-US" sz="1400" dirty="0" smtClean="0"/>
              <a:t> 동등한 입장으로 네트워크에 연결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새로운 </a:t>
            </a:r>
            <a:r>
              <a:rPr lang="ko-KR" altLang="en-US" sz="1400" dirty="0" err="1" smtClean="0"/>
              <a:t>노드가</a:t>
            </a:r>
            <a:r>
              <a:rPr lang="ko-KR" altLang="en-US" sz="1400" dirty="0" smtClean="0"/>
              <a:t> 추가되는 등의 확장성은 높으나 시스템 전반을 설계하고 관리하기 어려움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노드들이</a:t>
            </a:r>
            <a:r>
              <a:rPr lang="ko-KR" altLang="en-US" sz="1400" dirty="0" smtClean="0"/>
              <a:t> 자율적으로 다른 </a:t>
            </a:r>
            <a:r>
              <a:rPr lang="ko-KR" altLang="en-US" sz="1400" dirty="0" err="1" smtClean="0"/>
              <a:t>노드들을</a:t>
            </a:r>
            <a:r>
              <a:rPr lang="ko-KR" altLang="en-US" sz="1400" dirty="0" smtClean="0"/>
              <a:t> 발견하고 탐색할 수 있도록 하는 알고리즘 구현이 필요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59" y="1346080"/>
            <a:ext cx="1868805" cy="17246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58" y="3840720"/>
            <a:ext cx="1868805" cy="17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69103" y="0"/>
            <a:ext cx="4352674" cy="41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P2P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네트워크</a:t>
            </a:r>
            <a:endParaRPr lang="ru-RU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390"/>
          <p:cNvSpPr/>
          <p:nvPr/>
        </p:nvSpPr>
        <p:spPr>
          <a:xfrm>
            <a:off x="2484203" y="474048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72896" y="181440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896" y="649280"/>
            <a:ext cx="584454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2896" y="1120224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2896" y="1591168"/>
            <a:ext cx="584454" cy="29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4203" y="755904"/>
            <a:ext cx="8675147" cy="364320"/>
          </a:xfrm>
          <a:prstGeom prst="rect">
            <a:avLst/>
          </a:prstGeom>
          <a:solidFill>
            <a:srgbClr val="E6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블록체인의 기술 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112" y="6449568"/>
            <a:ext cx="8205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[</a:t>
            </a:r>
            <a:r>
              <a:rPr lang="ko-KR" altLang="en-US" sz="1100" i="1" dirty="0" smtClean="0"/>
              <a:t>출처</a:t>
            </a:r>
            <a:r>
              <a:rPr lang="en-US" altLang="ko-KR" sz="1100" i="1" dirty="0"/>
              <a:t>] http://snowdeer.github.io/blockchain/2017/07/04/blockchain-and-p2p/</a:t>
            </a:r>
            <a:endParaRPr lang="ko-KR" altLang="en-US" sz="11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4203" y="2264568"/>
            <a:ext cx="87690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비트코인과 </a:t>
            </a:r>
            <a:r>
              <a:rPr lang="ko-KR" altLang="en-US" sz="1400" dirty="0" err="1" smtClean="0"/>
              <a:t>이더리움</a:t>
            </a:r>
            <a:r>
              <a:rPr lang="ko-KR" altLang="en-US" sz="1400" dirty="0" smtClean="0"/>
              <a:t> 같은 경우 모든 </a:t>
            </a:r>
            <a:r>
              <a:rPr lang="ko-KR" altLang="en-US" sz="1400" dirty="0" err="1" smtClean="0"/>
              <a:t>노드가</a:t>
            </a:r>
            <a:r>
              <a:rPr lang="ko-KR" altLang="en-US" sz="1400" dirty="0" smtClean="0"/>
              <a:t> 동등한 입장에서 네트워크를 형성하기 때문에 </a:t>
            </a:r>
            <a:r>
              <a:rPr lang="en-US" altLang="ko-KR" sz="1400" b="1" dirty="0" smtClean="0"/>
              <a:t>“</a:t>
            </a:r>
            <a:r>
              <a:rPr lang="ko-KR" altLang="en-US" sz="1400" b="1" dirty="0" err="1" smtClean="0"/>
              <a:t>퓨어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P2P</a:t>
            </a:r>
            <a:r>
              <a:rPr lang="ko-KR" altLang="en-US" sz="1400" b="1" dirty="0" smtClean="0"/>
              <a:t>로 분류</a:t>
            </a:r>
            <a:r>
              <a:rPr lang="en-US" altLang="ko-KR" sz="1400" b="1" dirty="0" smtClean="0"/>
              <a:t>” </a:t>
            </a:r>
            <a:r>
              <a:rPr lang="ko-KR" altLang="en-US" sz="1400" dirty="0" smtClean="0"/>
              <a:t>가 가능하다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하이퍼레저같은</a:t>
            </a:r>
            <a:r>
              <a:rPr lang="ko-KR" altLang="en-US" sz="1400" dirty="0" smtClean="0"/>
              <a:t> 경우는 각 </a:t>
            </a:r>
            <a:r>
              <a:rPr lang="ko-KR" altLang="en-US" sz="1400" dirty="0" err="1" smtClean="0"/>
              <a:t>노드마다</a:t>
            </a:r>
            <a:r>
              <a:rPr lang="ko-KR" altLang="en-US" sz="1400" dirty="0" smtClean="0"/>
              <a:t> 그 역할을 다르게 지정할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노드마다</a:t>
            </a:r>
            <a:r>
              <a:rPr lang="ko-KR" altLang="en-US" sz="1400" dirty="0" smtClean="0"/>
              <a:t> 역할을 다르게 하여 슈퍼 </a:t>
            </a:r>
            <a:r>
              <a:rPr lang="ko-KR" altLang="en-US" sz="1400" dirty="0" err="1" smtClean="0"/>
              <a:t>노드를</a:t>
            </a:r>
            <a:r>
              <a:rPr lang="ko-KR" altLang="en-US" sz="1400" dirty="0" smtClean="0"/>
              <a:t> 도입할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 전용 </a:t>
            </a:r>
            <a:r>
              <a:rPr lang="ko-KR" altLang="en-US" sz="1400" dirty="0" err="1" smtClean="0"/>
              <a:t>멤버쉽</a:t>
            </a:r>
            <a:r>
              <a:rPr lang="ko-KR" altLang="en-US" sz="1400" dirty="0" smtClean="0"/>
              <a:t> 서버를 갖고 있어 인덱스 서버 역할을 할 수 있기 때문에</a:t>
            </a:r>
            <a:r>
              <a:rPr lang="en-US" altLang="ko-KR" sz="1400" b="1" dirty="0" smtClean="0"/>
              <a:t>“</a:t>
            </a:r>
            <a:r>
              <a:rPr lang="ko-KR" altLang="en-US" sz="1400" b="1" dirty="0" err="1" smtClean="0"/>
              <a:t>하이브리드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P2P”</a:t>
            </a:r>
            <a:r>
              <a:rPr lang="ko-KR" altLang="en-US" sz="1400" dirty="0" smtClean="0"/>
              <a:t>라고 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69103" y="1312599"/>
            <a:ext cx="738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블록체인의 종류에 따라서 그 특징이 다르기 때문에 분류 또한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0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1210</Words>
  <Application>Microsoft Office PowerPoint</Application>
  <PresentationFormat>와이드스크린</PresentationFormat>
  <Paragraphs>244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Helvetica Light</vt:lpstr>
      <vt:lpstr>굴림</vt:lpstr>
      <vt:lpstr>나눔스퀘어 Bold</vt:lpstr>
      <vt:lpstr>나눔스퀘어 ExtraBold</vt:lpstr>
      <vt:lpstr>맑은 고딕</vt:lpstr>
      <vt:lpstr>Arial</vt:lpstr>
      <vt:lpstr>Calibri</vt:lpstr>
      <vt:lpstr>Courier</vt:lpstr>
      <vt:lpstr>Segoe UI Black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152</cp:revision>
  <dcterms:created xsi:type="dcterms:W3CDTF">2017-09-09T13:40:14Z</dcterms:created>
  <dcterms:modified xsi:type="dcterms:W3CDTF">2018-08-10T08:30:52Z</dcterms:modified>
</cp:coreProperties>
</file>