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92" r:id="rId7"/>
    <p:sldId id="262" r:id="rId8"/>
    <p:sldId id="293" r:id="rId9"/>
    <p:sldId id="264" r:id="rId10"/>
    <p:sldId id="265" r:id="rId11"/>
    <p:sldId id="266" r:id="rId12"/>
    <p:sldId id="294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74" r:id="rId21"/>
    <p:sldId id="291" r:id="rId22"/>
    <p:sldId id="309" r:id="rId23"/>
    <p:sldId id="312" r:id="rId24"/>
    <p:sldId id="308" r:id="rId25"/>
    <p:sldId id="311" r:id="rId26"/>
    <p:sldId id="310" r:id="rId27"/>
    <p:sldId id="313" r:id="rId28"/>
    <p:sldId id="306" r:id="rId29"/>
    <p:sldId id="307" r:id="rId30"/>
    <p:sldId id="281" r:id="rId31"/>
    <p:sldId id="314" r:id="rId32"/>
    <p:sldId id="282" r:id="rId33"/>
    <p:sldId id="286" r:id="rId34"/>
    <p:sldId id="287" r:id="rId35"/>
    <p:sldId id="288" r:id="rId36"/>
  </p:sldIdLst>
  <p:sldSz cx="9144000" cy="5143500" type="screen16x9"/>
  <p:notesSz cx="6888163" cy="100203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IBM Plex Sans SemiBold" panose="020B0604020202020204" charset="0"/>
      <p:regular r:id="rId46"/>
      <p:bold r:id="rId47"/>
      <p:italic r:id="rId48"/>
      <p:boldItalic r:id="rId49"/>
    </p:embeddedFont>
    <p:embeddedFont>
      <p:font typeface="IBM Plex Sans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6A91F-D003-4B8F-9F44-CA7E0C58E5F7}">
  <a:tblStyle styleId="{6B86A91F-D003-4B8F-9F44-CA7E0C58E5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90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8910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851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989a6ce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989a6ce70_0_1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2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049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53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527dff4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527dff478_0_34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948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989a6ce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989a6ce70_0_2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586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722c5261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722c52612_0_2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52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89a6ce7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989a6ce70_0_5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17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081ba7d4ae_0_49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25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89a6ce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3989a6ce70_0_6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60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89a6ce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3989a6ce70_0_6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27dff47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27dff478_0_16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006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11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157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68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12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4997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527dff47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5527dff478_0_37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587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33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61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478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35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7329f79_1_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2999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662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698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081ba7d4ae_0_56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6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989a6ce70_0_14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04" name="Google Shape;304;g13989a6ce7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4477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f07d28dee_0_22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342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88ad15b6_0_292:notes"/>
          <p:cNvSpPr txBox="1">
            <a:spLocks noGrp="1"/>
          </p:cNvSpPr>
          <p:nvPr>
            <p:ph type="body" idx="1"/>
          </p:nvPr>
        </p:nvSpPr>
        <p:spPr>
          <a:xfrm>
            <a:off x="688817" y="4759618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88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9a6ce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9a6ce70_0_3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608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9a6ce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9a6ce70_0_3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82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4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2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9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&quot;вопросы?&quot;">
  <p:cSld name="CUSTOM_2_1_4_1">
    <p:bg>
      <p:bgPr>
        <a:solidFill>
          <a:srgbClr val="25252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4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8000" y="1028736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 dirty="0"/>
              <a:t>Базы данных и SQL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600" dirty="0"/>
              <a:t>Семинар 3.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Какая агрегатная функция используется для расчета суммы?</a:t>
            </a:r>
            <a:endParaRPr sz="2500"/>
          </a:p>
        </p:txBody>
      </p:sp>
      <p:sp>
        <p:nvSpPr>
          <p:cNvPr id="156" name="Google Shape;156;p27"/>
          <p:cNvSpPr txBox="1"/>
          <p:nvPr/>
        </p:nvSpPr>
        <p:spPr>
          <a:xfrm>
            <a:off x="652975" y="2494000"/>
            <a:ext cx="81072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SUM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Запрос для выборки первых 14 записей из таблицы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u</a:t>
            </a:r>
            <a:r>
              <a:rPr lang="ru-RU" sz="25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sers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имеет вид:</a:t>
            </a:r>
            <a:endParaRPr sz="25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52975" y="2494000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14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LIMIT 14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 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Запрос для выборки первых 14 записей из таблицы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u</a:t>
            </a:r>
            <a:r>
              <a:rPr lang="ru-RU" sz="25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sers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имеет вид:</a:t>
            </a:r>
            <a:endParaRPr sz="25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52975" y="2494000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LIMIT 14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LIMIT 14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 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2622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629925" y="2643925"/>
            <a:ext cx="8107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возрастанию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убыванию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ORDER BY всегда ставится в конце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Неотсортированные никак уникальные ID продавцов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570800"/>
            <a:ext cx="8466309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29925" y="2643925"/>
            <a:ext cx="8107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возрастанию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убыванию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ORDER BY всегда ставится в конце запроса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Неотсортированные никак уникальные ID продавцов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570800"/>
            <a:ext cx="8466309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 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88" name="Google Shape;188;p32"/>
          <p:cNvSpPr txBox="1"/>
          <p:nvPr/>
        </p:nvSpPr>
        <p:spPr>
          <a:xfrm>
            <a:off x="652975" y="29616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заказов сгруппированное по продавцам 2, 4 и 6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продавцов, у которых 2, 4 или 6 товаров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HAVING указывается до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для указания условия должно быть использовано WHERE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490"/>
            <a:ext cx="9144003" cy="11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 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95" name="Google Shape;195;p33"/>
          <p:cNvSpPr txBox="1"/>
          <p:nvPr/>
        </p:nvSpPr>
        <p:spPr>
          <a:xfrm>
            <a:off x="652975" y="29616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количество заказов сгруппированное по продавцам 2, 4 и 6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продавцов, у которых 2, 4 или 6 товаров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HAVING указывается до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для указания условия должно быть использовано WHERE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490"/>
            <a:ext cx="9144003" cy="11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238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Таблица «</a:t>
            </a:r>
            <a:r>
              <a:rPr lang="en-US" dirty="0"/>
              <a:t>staff</a:t>
            </a:r>
            <a:r>
              <a:rPr lang="ru-RU" dirty="0" smtClean="0"/>
              <a:t>»</a:t>
            </a: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2133"/>
              </p:ext>
            </p:extLst>
          </p:nvPr>
        </p:nvGraphicFramePr>
        <p:xfrm>
          <a:off x="901243" y="1464737"/>
          <a:ext cx="7406728" cy="2859836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526274"/>
                <a:gridCol w="1433524"/>
                <a:gridCol w="1427517"/>
                <a:gridCol w="1105174"/>
                <a:gridCol w="1203850"/>
                <a:gridCol w="888087"/>
                <a:gridCol w="822302"/>
              </a:tblGrid>
              <a:tr h="62818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seniority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Вася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02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Власов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Саша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Сасин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94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Сидр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Сидоров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Галкин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Рабочий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2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Людмила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Маркина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Уборщик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14359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ORDER BY. </a:t>
            </a:r>
            <a:r>
              <a:rPr lang="en-US" dirty="0" smtClean="0"/>
              <a:t> </a:t>
            </a:r>
            <a:r>
              <a:rPr lang="ru-RU" dirty="0" smtClean="0"/>
              <a:t>Задачи</a:t>
            </a:r>
            <a:endParaRPr dirty="0"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539999" y="1265546"/>
            <a:ext cx="645285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возрастанию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“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записи полей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", “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lastname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 в алфавитном порядке по убыванию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Выполните сортировку по полям 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и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убыванию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12;p35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8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752514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ORDER BY. </a:t>
            </a:r>
            <a:r>
              <a:rPr lang="en-US" dirty="0" smtClean="0"/>
              <a:t> </a:t>
            </a:r>
            <a:r>
              <a:rPr lang="ru-RU" dirty="0" smtClean="0"/>
              <a:t>Решения</a:t>
            </a:r>
            <a:endParaRPr dirty="0"/>
          </a:p>
        </p:txBody>
      </p:sp>
      <p:sp>
        <p:nvSpPr>
          <p:cNvPr id="213" name="Google Shape;213;p35"/>
          <p:cNvSpPr txBox="1"/>
          <p:nvPr/>
        </p:nvSpPr>
        <p:spPr>
          <a:xfrm>
            <a:off x="540000" y="1320013"/>
            <a:ext cx="7808012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"</a:t>
            </a:r>
            <a:r>
              <a:rPr lang="ru-RU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по возрастанию</a:t>
            </a: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en-US" sz="1600" dirty="0"/>
              <a:t>*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 FROM</a:t>
            </a:r>
            <a:r>
              <a:rPr lang="en-US" sz="1600" b="1" dirty="0"/>
              <a:t> </a:t>
            </a:r>
            <a:r>
              <a:rPr lang="en-US" sz="1600" dirty="0" smtClean="0"/>
              <a:t>staff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 </a:t>
            </a:r>
            <a:r>
              <a:rPr lang="en-US" sz="1600" dirty="0"/>
              <a:t>age</a:t>
            </a:r>
            <a:r>
              <a:rPr lang="en-US" sz="1600" b="1" dirty="0"/>
              <a:t>;</a:t>
            </a:r>
            <a:endParaRPr lang="ru-RU"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“</a:t>
            </a:r>
            <a:r>
              <a:rPr lang="en-US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/>
              <a:t>*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 </a:t>
            </a:r>
            <a:r>
              <a:rPr lang="en-US" sz="1600" dirty="0" err="1"/>
              <a:t>firstname</a:t>
            </a:r>
            <a:r>
              <a:rPr lang="en-US" sz="1600" b="1" dirty="0"/>
              <a:t>;</a:t>
            </a:r>
            <a:endParaRPr lang="ru-RU"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записи полей "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“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last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отсортированные по полю "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в алфавитном порядке по убыванию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 smtClean="0"/>
              <a:t> </a:t>
            </a:r>
            <a:r>
              <a:rPr lang="en-US" sz="1600" dirty="0" err="1"/>
              <a:t>firstname</a:t>
            </a:r>
            <a:r>
              <a:rPr lang="en-US" sz="1600" b="1" dirty="0"/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 smtClean="0"/>
              <a:t>;</a:t>
            </a:r>
            <a:endParaRPr lang="ru-RU"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Выполните сортировку по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полям 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и "</a:t>
            </a:r>
            <a:r>
              <a:rPr lang="ru-RU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по убыванию</a:t>
            </a: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, age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/>
              <a:t> , </a:t>
            </a:r>
            <a:r>
              <a:rPr lang="en-US" sz="1600" dirty="0"/>
              <a:t>age</a:t>
            </a:r>
            <a:r>
              <a:rPr lang="en-US" sz="1600" b="1" dirty="0"/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 smtClean="0"/>
              <a:t>;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58" y="339962"/>
            <a:ext cx="694430" cy="6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1">
            <a:off x="7761275" y="1637025"/>
            <a:ext cx="775350" cy="1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50" y="46057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 rot="-622610">
            <a:off x="2139272" y="2021722"/>
            <a:ext cx="2669867" cy="73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 rot="489937">
            <a:off x="3056633" y="3652057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489937">
            <a:off x="4902796" y="1396926"/>
            <a:ext cx="2669767" cy="4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042" y="303976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6;p19"/>
          <p:cNvSpPr txBox="1"/>
          <p:nvPr/>
        </p:nvSpPr>
        <p:spPr>
          <a:xfrm rot="489937">
            <a:off x="6563658" y="2810095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DISTINCT</a:t>
            </a:r>
            <a:r>
              <a:rPr lang="ru-RU" dirty="0"/>
              <a:t>, </a:t>
            </a:r>
            <a:r>
              <a:rPr lang="ru-RU" dirty="0" smtClean="0"/>
              <a:t>LIMIT. </a:t>
            </a:r>
            <a:r>
              <a:rPr lang="ru-RU" dirty="0" smtClean="0">
                <a:solidFill>
                  <a:schemeClr val="dk1"/>
                </a:solidFill>
              </a:rPr>
              <a:t>Задачи</a:t>
            </a:r>
            <a:endParaRPr dirty="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6742686" y="277507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Выведите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(неповторяющиеся) значения полей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en-US" sz="1600" dirty="0" err="1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lang="ru-RU" sz="16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Отсортируйте записи по возрастанию значений поля 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первые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две записи данной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выборки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6654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Отсортируйте записи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возрастанию значений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 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первые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 данной выборки и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извлеките следующие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записи по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убыванию поля 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</a:t>
            </a:r>
            <a:r>
              <a:rPr lang="ru-RU" sz="160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две </a:t>
            </a:r>
            <a:r>
              <a:rPr lang="ru-RU" sz="160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данной выборки и извлеките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следующие за ними 3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9;p37"/>
          <p:cNvSpPr txBox="1"/>
          <p:nvPr/>
        </p:nvSpPr>
        <p:spPr>
          <a:xfrm flipH="1">
            <a:off x="363951" y="780607"/>
            <a:ext cx="7951167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Выведите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(неповторяющиеся) значения полей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DISTINCT</a:t>
            </a:r>
            <a:r>
              <a:rPr lang="en-US" sz="1600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staff;</a:t>
            </a:r>
            <a:endParaRPr lang="ru-RU" sz="1600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Отсортируйте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записи по возрастанию значений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Выведите первые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записи данной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выборки</a:t>
            </a:r>
            <a:endParaRPr lang="en-US" sz="16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 smtClean="0"/>
              <a:t> </a:t>
            </a:r>
            <a:r>
              <a:rPr lang="en-US" sz="1600" b="1" dirty="0"/>
              <a:t>*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b="1" dirty="0" smtClean="0"/>
              <a:t> </a:t>
            </a:r>
            <a:r>
              <a:rPr lang="en-US" sz="1600" dirty="0"/>
              <a:t>2;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записи по возрастанию значений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первые 4 строки данной выборки и извлеките следующие 3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id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dirty="0" smtClean="0"/>
              <a:t> </a:t>
            </a:r>
            <a:r>
              <a:rPr lang="en-US" sz="1600" dirty="0"/>
              <a:t>4, 3;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r>
              <a:rPr lang="ru-RU" sz="1600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записи по убыванию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Пропустите две последние строки данной выборки и извлеките следующие за ними 3 строки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*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ORDER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dirty="0"/>
              <a:t> id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dirty="0"/>
              <a:t> 2, 3;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DISTINCT</a:t>
            </a:r>
            <a:r>
              <a:rPr lang="ru-RU" dirty="0"/>
              <a:t>, </a:t>
            </a:r>
            <a:r>
              <a:rPr lang="ru-RU" dirty="0" smtClean="0"/>
              <a:t>LIMIT. Решения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6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Агрегатные функции. </a:t>
            </a:r>
            <a:r>
              <a:rPr lang="ru-RU" dirty="0" smtClean="0">
                <a:solidFill>
                  <a:schemeClr val="dk1"/>
                </a:solidFill>
              </a:rPr>
              <a:t>Задачи</a:t>
            </a:r>
            <a:endParaRPr dirty="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6742686" y="277507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Найдите количество сотрудников с должностью «Рабочий» </a:t>
            </a:r>
          </a:p>
          <a:p>
            <a:pPr lvl="0" algn="just">
              <a:lnSpc>
                <a:spcPct val="150000"/>
              </a:lnSpc>
            </a:pP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Посчитайте ежемесячную зарплату начальников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Выведите средний возраст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сотрудников,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у которых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заработная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плата больше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30000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максимальную и минимальную заработные платы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0381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Агрегатные функции. </a:t>
            </a:r>
            <a:r>
              <a:rPr lang="ru-RU" dirty="0" smtClean="0">
                <a:solidFill>
                  <a:schemeClr val="dk1"/>
                </a:solidFill>
              </a:rPr>
              <a:t>Решения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Найдите количество сотрудников с должностью «Рабочий» </a:t>
            </a:r>
          </a:p>
          <a:p>
            <a:pPr lvl="0" algn="just">
              <a:lnSpc>
                <a:spcPct val="150000"/>
              </a:lnSpc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COUNT(*) FROM</a:t>
            </a:r>
            <a:r>
              <a:rPr lang="en-US" sz="1600" b="1" dirty="0"/>
              <a:t> 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WHERE</a:t>
            </a:r>
            <a:r>
              <a:rPr lang="en-US" sz="1600" b="1" dirty="0"/>
              <a:t> post = '</a:t>
            </a:r>
            <a:r>
              <a:rPr lang="en-US" sz="1600" b="1" dirty="0" err="1"/>
              <a:t>Рабочий</a:t>
            </a:r>
            <a:r>
              <a:rPr lang="en-US" sz="1600" b="1" dirty="0"/>
              <a:t>';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Посчитайте ежемесячную зарплату начальников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) FROM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post = '</a:t>
            </a:r>
            <a:r>
              <a:rPr lang="en-US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Начальник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';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Выведите средний возраст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сотрудников,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у которых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заработная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плата больше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30000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AVG(</a:t>
            </a:r>
            <a:r>
              <a:rPr lang="en-US" sz="1600" b="1" dirty="0" smtClean="0"/>
              <a:t>age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 smtClean="0"/>
              <a:t> </a:t>
            </a:r>
            <a:r>
              <a:rPr lang="en-US" sz="1600" b="1" dirty="0"/>
              <a:t>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WHERE</a:t>
            </a:r>
            <a:r>
              <a:rPr lang="en-US" sz="1600" b="1" dirty="0"/>
              <a:t> salary &gt; 30000</a:t>
            </a:r>
            <a:r>
              <a:rPr lang="en-US" sz="1600" b="1" dirty="0" smtClean="0"/>
              <a:t>;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800" b="1" dirty="0" smtClean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максимальную и минимальную заработные платы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MAX(</a:t>
            </a:r>
            <a:r>
              <a:rPr lang="en-US" sz="1600" b="1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MIN(</a:t>
            </a:r>
            <a:r>
              <a:rPr lang="en-US" sz="1600" b="1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 FROM </a:t>
            </a:r>
            <a:r>
              <a:rPr lang="en-US" sz="1600" b="1" dirty="0"/>
              <a:t>staff;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384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4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Таблица «</a:t>
            </a:r>
            <a:r>
              <a:rPr lang="en-US" dirty="0" err="1"/>
              <a:t>activity_staff</a:t>
            </a:r>
            <a:r>
              <a:rPr lang="ru-RU" dirty="0" smtClean="0"/>
              <a:t>» </a:t>
            </a:r>
            <a:endParaRPr dirty="0"/>
          </a:p>
        </p:txBody>
      </p:sp>
      <p:sp>
        <p:nvSpPr>
          <p:cNvPr id="236" name="Google Shape;236;p38"/>
          <p:cNvSpPr txBox="1"/>
          <p:nvPr/>
        </p:nvSpPr>
        <p:spPr>
          <a:xfrm flipH="1">
            <a:off x="540000" y="1224625"/>
            <a:ext cx="78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89378" y="1409275"/>
          <a:ext cx="5561362" cy="2920283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609046"/>
                <a:gridCol w="1163148"/>
                <a:gridCol w="2184034"/>
                <a:gridCol w="1605134"/>
              </a:tblGrid>
              <a:tr h="386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staff_id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date_activity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count_page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250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07911" y="41248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GROUP BY</a:t>
            </a:r>
            <a:r>
              <a:rPr lang="ru-RU" dirty="0" smtClean="0"/>
              <a:t>. Задачи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83686" y="921210"/>
            <a:ext cx="6740739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 smtClean="0"/>
              <a:t>1. Выведите </a:t>
            </a:r>
            <a:r>
              <a:rPr lang="ru-RU" sz="1600" dirty="0"/>
              <a:t>общее количество напечатанных страниц каждым сотрудником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2. Посчитайте </a:t>
            </a:r>
            <a:r>
              <a:rPr lang="ru-RU" sz="1600" dirty="0"/>
              <a:t>количество страниц за каждый день</a:t>
            </a:r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 smtClean="0"/>
              <a:t>3. </a:t>
            </a:r>
            <a:r>
              <a:rPr lang="ru-RU" sz="1600" dirty="0"/>
              <a:t>Найдите среднее арифметическое по количеству ежедневных страниц </a:t>
            </a:r>
          </a:p>
        </p:txBody>
      </p:sp>
      <p:pic>
        <p:nvPicPr>
          <p:cNvPr id="4" name="Google Shape;2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6;p42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806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07911" y="41248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GROUP BY</a:t>
            </a:r>
            <a:r>
              <a:rPr lang="ru-RU" dirty="0" smtClean="0"/>
              <a:t>. Решения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83686" y="921210"/>
            <a:ext cx="6740739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 smtClean="0"/>
              <a:t>1. Выведите </a:t>
            </a:r>
            <a:r>
              <a:rPr lang="ru-RU" sz="1600" dirty="0"/>
              <a:t>общее количество напечатанных страниц каждым сотрудником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staff_id</a:t>
            </a:r>
            <a:r>
              <a:rPr lang="en-US" sz="1600" b="1" dirty="0"/>
              <a:t>,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 smtClean="0"/>
              <a:t>activity_staff</a:t>
            </a:r>
            <a:r>
              <a:rPr lang="ru-RU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b="1" dirty="0" err="1"/>
              <a:t>staff_id</a:t>
            </a:r>
            <a:r>
              <a:rPr lang="en-US" sz="1600" b="1" dirty="0"/>
              <a:t>;</a:t>
            </a:r>
          </a:p>
          <a:p>
            <a:endParaRPr lang="ru-RU" sz="1600" dirty="0"/>
          </a:p>
          <a:p>
            <a:r>
              <a:rPr lang="ru-RU" sz="1600" dirty="0" smtClean="0"/>
              <a:t>2. Посчитайте </a:t>
            </a:r>
            <a:r>
              <a:rPr lang="ru-RU" sz="1600" dirty="0"/>
              <a:t>количество страниц за каждый день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 smtClean="0"/>
              <a:t>activity_staff</a:t>
            </a:r>
            <a:r>
              <a:rPr lang="ru-RU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;</a:t>
            </a:r>
          </a:p>
          <a:p>
            <a:endParaRPr lang="ru-RU" sz="1600" dirty="0"/>
          </a:p>
          <a:p>
            <a:r>
              <a:rPr lang="ru-RU" sz="1600" dirty="0" smtClean="0"/>
              <a:t>3. </a:t>
            </a:r>
            <a:r>
              <a:rPr lang="ru-RU" sz="1600" dirty="0"/>
              <a:t>Найдите среднее арифметическое по количеству ежедневных страниц 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AVG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 smtClean="0"/>
              <a:t>activity_staff</a:t>
            </a: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 </a:t>
            </a:r>
            <a:r>
              <a:rPr lang="en-US" sz="1600" b="1" dirty="0" err="1"/>
              <a:t>date_activity</a:t>
            </a:r>
            <a:r>
              <a:rPr lang="en-US" sz="1600" b="1" dirty="0"/>
              <a:t>;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9807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39750" y="268690"/>
            <a:ext cx="4635244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GROUP </a:t>
            </a:r>
            <a:r>
              <a:rPr lang="ru-RU" dirty="0" smtClean="0"/>
              <a:t>BY. Задача</a:t>
            </a:r>
            <a:endParaRPr dirty="0"/>
          </a:p>
        </p:txBody>
      </p:sp>
      <p:sp>
        <p:nvSpPr>
          <p:cNvPr id="268" name="Google Shape;268;p42"/>
          <p:cNvSpPr txBox="1"/>
          <p:nvPr/>
        </p:nvSpPr>
        <p:spPr>
          <a:xfrm>
            <a:off x="292125" y="816386"/>
            <a:ext cx="5716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Сгруппируйте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данные о сотрудниках по возрасту: 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1 группа – младше 20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2 группа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–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до 40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3 группа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старше  40 лет 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Для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каждой группы  найдите суммарную зарплату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5700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02500" y="288011"/>
            <a:ext cx="4635244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GROUP </a:t>
            </a:r>
            <a:r>
              <a:rPr lang="ru-RU" dirty="0" smtClean="0"/>
              <a:t>BY. Решение </a:t>
            </a:r>
            <a:endParaRPr dirty="0"/>
          </a:p>
        </p:txBody>
      </p:sp>
      <p:sp>
        <p:nvSpPr>
          <p:cNvPr id="268" name="Google Shape;268;p42"/>
          <p:cNvSpPr txBox="1"/>
          <p:nvPr/>
        </p:nvSpPr>
        <p:spPr>
          <a:xfrm>
            <a:off x="311860" y="605876"/>
            <a:ext cx="754277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Сгруппируйте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данные о сотрудниках по возрасту: 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1 группа – младше 20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2 группа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–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от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до 40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3 группа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старше  40 лет 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Для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каждой группы  найдите суммарную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зарплату</a:t>
            </a:r>
          </a:p>
          <a:p>
            <a:r>
              <a:rPr lang="ru-RU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</a:t>
            </a:r>
            <a:r>
              <a:rPr lang="ru-RU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en-US" dirty="0" err="1"/>
              <a:t>name_age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SUM(</a:t>
            </a:r>
            <a:r>
              <a:rPr lang="en-US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</a:p>
          <a:p>
            <a:r>
              <a:rPr lang="ru-RU" b="1" dirty="0" smtClean="0"/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ru-RU" dirty="0" smtClean="0"/>
              <a:t>	</a:t>
            </a:r>
            <a:r>
              <a:rPr lang="en-US" dirty="0" smtClean="0"/>
              <a:t>(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b="1" dirty="0"/>
              <a:t> </a:t>
            </a:r>
            <a:r>
              <a:rPr lang="en-US" dirty="0"/>
              <a:t>salary,</a:t>
            </a:r>
          </a:p>
          <a:p>
            <a:r>
              <a:rPr lang="ru-RU" dirty="0"/>
              <a:t>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CASE</a:t>
            </a:r>
            <a:r>
              <a:rPr lang="en-US" dirty="0"/>
              <a:t> 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&lt; </a:t>
            </a:r>
            <a:r>
              <a:rPr lang="en-US" dirty="0" smtClean="0"/>
              <a:t>20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Младше</a:t>
            </a:r>
            <a:r>
              <a:rPr lang="en-US" dirty="0"/>
              <a:t> </a:t>
            </a:r>
            <a:r>
              <a:rPr lang="en-US" dirty="0" smtClean="0"/>
              <a:t>20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between </a:t>
            </a:r>
            <a:r>
              <a:rPr lang="en-US" dirty="0" smtClean="0"/>
              <a:t>20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AND</a:t>
            </a:r>
            <a:r>
              <a:rPr lang="en-US" dirty="0"/>
              <a:t> </a:t>
            </a:r>
            <a:r>
              <a:rPr lang="en-US" dirty="0" smtClean="0"/>
              <a:t>40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smtClean="0"/>
              <a:t>20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smtClean="0"/>
              <a:t>40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&gt; </a:t>
            </a:r>
            <a:r>
              <a:rPr lang="en-US" dirty="0" smtClean="0"/>
              <a:t>40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Старше</a:t>
            </a:r>
            <a:r>
              <a:rPr lang="en-US" dirty="0"/>
              <a:t> </a:t>
            </a:r>
            <a:r>
              <a:rPr lang="en-US" dirty="0" smtClean="0"/>
              <a:t>40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ELSE</a:t>
            </a:r>
            <a:r>
              <a:rPr lang="en-US" dirty="0"/>
              <a:t> '</a:t>
            </a:r>
            <a:r>
              <a:rPr lang="ru-RU" dirty="0"/>
              <a:t>Не определено'</a:t>
            </a:r>
          </a:p>
          <a:p>
            <a:r>
              <a:rPr lang="ru-RU" dirty="0"/>
              <a:t>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END AS </a:t>
            </a:r>
            <a:r>
              <a:rPr lang="en-US" dirty="0" err="1"/>
              <a:t>name_age</a:t>
            </a:r>
            <a:r>
              <a:rPr lang="en-US" dirty="0"/>
              <a:t> </a:t>
            </a:r>
          </a:p>
          <a:p>
            <a:r>
              <a:rPr lang="ru-RU" dirty="0"/>
              <a:t>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dirty="0"/>
              <a:t> staff 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AS</a:t>
            </a:r>
            <a:r>
              <a:rPr lang="en-US" dirty="0"/>
              <a:t> list</a:t>
            </a:r>
          </a:p>
          <a:p>
            <a:r>
              <a:rPr lang="ru-RU" dirty="0"/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 BY </a:t>
            </a:r>
            <a:r>
              <a:rPr lang="en-US" dirty="0" err="1"/>
              <a:t>name_age</a:t>
            </a:r>
            <a:r>
              <a:rPr lang="en-US" dirty="0"/>
              <a:t>; </a:t>
            </a:r>
            <a:r>
              <a:rPr lang="ru-RU" dirty="0">
                <a:sym typeface="IBM Plex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2"/>
          </p:nvPr>
        </p:nvSpPr>
        <p:spPr>
          <a:xfrm>
            <a:off x="485375" y="125995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smtClean="0"/>
              <a:t>Викторина</a:t>
            </a:r>
            <a:endParaRPr sz="1800" dirty="0"/>
          </a:p>
          <a:p>
            <a:pPr marL="457200" lvl="0" indent="-342900">
              <a:spcBef>
                <a:spcPts val="600"/>
              </a:spcBef>
              <a:buSzPts val="1800"/>
              <a:buChar char="➔"/>
            </a:pPr>
            <a:r>
              <a:rPr lang="ru-RU" sz="1800" dirty="0"/>
              <a:t>Задания </a:t>
            </a:r>
            <a:r>
              <a:rPr lang="ru-RU" sz="1800" dirty="0" smtClean="0"/>
              <a:t>на </a:t>
            </a:r>
            <a:r>
              <a:rPr lang="en-US" sz="1800" dirty="0" smtClean="0"/>
              <a:t>LIMIT</a:t>
            </a:r>
            <a:r>
              <a:rPr lang="ru-RU" sz="1800" dirty="0" smtClean="0"/>
              <a:t>, </a:t>
            </a:r>
            <a:r>
              <a:rPr lang="en-US" sz="1800" dirty="0" smtClean="0"/>
              <a:t>ORDER BY, DISTINCT</a:t>
            </a:r>
            <a:r>
              <a:rPr lang="ru-RU" sz="1800" dirty="0"/>
              <a:t>, Агрегатные функции</a:t>
            </a:r>
            <a:endParaRPr lang="ru-RU" sz="1800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smtClean="0"/>
              <a:t>Перерыв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 smtClean="0"/>
              <a:t>GROUP BY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 smtClean="0"/>
              <a:t>WHERE </a:t>
            </a:r>
            <a:r>
              <a:rPr lang="ru-RU" sz="1800" dirty="0" smtClean="0"/>
              <a:t>и </a:t>
            </a:r>
            <a:r>
              <a:rPr lang="en-US" sz="1800" dirty="0" smtClean="0"/>
              <a:t>HAVING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 smtClean="0"/>
              <a:t>HAVING. Задачи</a:t>
            </a:r>
            <a:endParaRPr dirty="0"/>
          </a:p>
        </p:txBody>
      </p:sp>
      <p:pic>
        <p:nvPicPr>
          <p:cNvPr id="274" name="Google Shape;2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en-US" sz="2600" dirty="0" smtClean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2"/>
          </p:nvPr>
        </p:nvSpPr>
        <p:spPr>
          <a:xfrm>
            <a:off x="555741" y="890076"/>
            <a:ext cx="5864794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</a:rPr>
              <a:t>1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сотрудников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, которые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напечатали более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500 страниц за всех дни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Выведите 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дни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когда работало более 3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сотрудников </a:t>
            </a:r>
            <a:r>
              <a:rPr lang="ru-RU" sz="1600" dirty="0" smtClean="0">
                <a:latin typeface="Arial"/>
                <a:ea typeface="Arial"/>
                <a:cs typeface="Arial"/>
              </a:rPr>
              <a:t>Также </a:t>
            </a:r>
            <a:r>
              <a:rPr lang="ru-RU" sz="1600" dirty="0">
                <a:latin typeface="Arial"/>
                <a:ea typeface="Arial"/>
                <a:cs typeface="Arial"/>
              </a:rPr>
              <a:t>укажите кол-во сотрудников, </a:t>
            </a:r>
            <a:r>
              <a:rPr lang="ru-RU" sz="1600" dirty="0" smtClean="0">
                <a:latin typeface="Arial"/>
                <a:ea typeface="Arial"/>
                <a:cs typeface="Arial"/>
              </a:rPr>
              <a:t>которые работали в выбранные дни.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. Выведите среднюю заработную плату по должностям, которая составляет более 30000 </a:t>
            </a:r>
            <a:endParaRPr sz="16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 smtClean="0"/>
              <a:t>HAVING. Задачи</a:t>
            </a:r>
            <a:endParaRPr dirty="0"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2"/>
          </p:nvPr>
        </p:nvSpPr>
        <p:spPr>
          <a:xfrm>
            <a:off x="555741" y="890075"/>
            <a:ext cx="7917260" cy="413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</a:rPr>
              <a:t>1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сотрудников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, которые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напечатали более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500 страниц за всех дни</a:t>
            </a:r>
          </a:p>
          <a:p>
            <a:r>
              <a:rPr lang="en-US" sz="1600" dirty="0">
                <a:solidFill>
                  <a:srgbClr val="6654D9"/>
                </a:solidFill>
                <a:sym typeface="Arial"/>
              </a:rPr>
              <a:t>SELECT</a:t>
            </a:r>
            <a:r>
              <a:rPr lang="en-US" sz="1600" dirty="0"/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staff_id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54D9"/>
                </a:solidFill>
              </a:rPr>
              <a:t>FROM</a:t>
            </a:r>
            <a:r>
              <a:rPr lang="en-US" sz="1600" dirty="0"/>
              <a:t> </a:t>
            </a:r>
            <a:r>
              <a:rPr lang="en-US" dirty="0" err="1">
                <a:latin typeface="Arial"/>
                <a:ea typeface="Arial"/>
                <a:cs typeface="Arial"/>
              </a:rPr>
              <a:t>activity_staff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sz="1600" dirty="0" err="1">
                <a:solidFill>
                  <a:srgbClr val="6654D9"/>
                </a:solidFill>
              </a:rPr>
              <a:t>staff_id</a:t>
            </a:r>
            <a:endParaRPr lang="en-US" sz="1600" dirty="0">
              <a:solidFill>
                <a:srgbClr val="6654D9"/>
              </a:solidFill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HAVING SUM(</a:t>
            </a:r>
            <a:r>
              <a:rPr lang="en-US" dirty="0" err="1">
                <a:latin typeface="Arial"/>
                <a:ea typeface="Arial"/>
                <a:cs typeface="Arial"/>
              </a:rPr>
              <a:t>count_pages</a:t>
            </a:r>
            <a:r>
              <a:rPr lang="en-US" sz="1600" dirty="0">
                <a:solidFill>
                  <a:srgbClr val="6654D9"/>
                </a:solidFill>
              </a:rPr>
              <a:t>)</a:t>
            </a:r>
            <a:r>
              <a:rPr lang="en-US" dirty="0">
                <a:latin typeface="Arial"/>
                <a:ea typeface="Arial"/>
                <a:cs typeface="Arial"/>
              </a:rPr>
              <a:t>&gt;500;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2.  Выведите  дни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 когда работало более 3 сотрудников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600" dirty="0">
                <a:latin typeface="Arial"/>
                <a:ea typeface="Arial"/>
                <a:cs typeface="Arial"/>
              </a:rPr>
              <a:t>Также укажите кол-во сотрудников, которые работали в выбранные дни.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SELECT </a:t>
            </a:r>
            <a:r>
              <a:rPr lang="en-US" dirty="0" err="1">
                <a:latin typeface="Arial"/>
                <a:ea typeface="Arial"/>
                <a:cs typeface="Arial"/>
              </a:rPr>
              <a:t>date_activity</a:t>
            </a:r>
            <a:r>
              <a:rPr lang="en-US" dirty="0">
                <a:latin typeface="Arial"/>
                <a:ea typeface="Arial"/>
                <a:cs typeface="Arial"/>
              </a:rPr>
              <a:t>,</a:t>
            </a:r>
            <a:r>
              <a:rPr lang="en-US" sz="1600" dirty="0">
                <a:solidFill>
                  <a:srgbClr val="6654D9"/>
                </a:solidFill>
              </a:rPr>
              <a:t> COUNT(</a:t>
            </a:r>
            <a:r>
              <a:rPr lang="en-US" dirty="0" err="1">
                <a:latin typeface="Arial"/>
                <a:ea typeface="Arial"/>
                <a:cs typeface="Arial"/>
              </a:rPr>
              <a:t>count_pages</a:t>
            </a:r>
            <a:r>
              <a:rPr lang="en-US" sz="1600" dirty="0">
                <a:solidFill>
                  <a:srgbClr val="6654D9"/>
                </a:solidFill>
              </a:rPr>
              <a:t>) AS </a:t>
            </a:r>
            <a:r>
              <a:rPr lang="en-US" dirty="0" err="1" smtClean="0">
                <a:latin typeface="Arial"/>
                <a:ea typeface="Arial"/>
                <a:cs typeface="Arial"/>
              </a:rPr>
              <a:t>cnt_staff</a:t>
            </a:r>
            <a:r>
              <a:rPr lang="en-US" dirty="0" smtClean="0">
                <a:latin typeface="Arial"/>
                <a:ea typeface="Arial"/>
                <a:cs typeface="Arial"/>
              </a:rPr>
              <a:t> </a:t>
            </a:r>
            <a:r>
              <a:rPr lang="en-US" sz="1600" dirty="0" smtClean="0">
                <a:solidFill>
                  <a:srgbClr val="6654D9"/>
                </a:solidFill>
              </a:rPr>
              <a:t>FROM </a:t>
            </a:r>
            <a:r>
              <a:rPr lang="en-US" dirty="0" err="1">
                <a:latin typeface="Arial"/>
                <a:ea typeface="Arial"/>
                <a:cs typeface="Arial"/>
              </a:rPr>
              <a:t>activity_staff</a:t>
            </a:r>
            <a:r>
              <a:rPr lang="en-US" sz="1600" dirty="0">
                <a:solidFill>
                  <a:srgbClr val="6654D9"/>
                </a:solidFill>
              </a:rPr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dirty="0" err="1">
                <a:latin typeface="Arial"/>
                <a:ea typeface="Arial"/>
                <a:cs typeface="Arial"/>
              </a:rPr>
              <a:t>date_activity</a:t>
            </a:r>
            <a:endParaRPr lang="en-US" dirty="0">
              <a:latin typeface="Arial"/>
              <a:ea typeface="Arial"/>
              <a:cs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HAVING </a:t>
            </a:r>
            <a:r>
              <a:rPr lang="en-US">
                <a:latin typeface="Arial"/>
                <a:ea typeface="Arial"/>
                <a:cs typeface="Arial"/>
              </a:rPr>
              <a:t>cnt_staff&gt;3</a:t>
            </a:r>
            <a:r>
              <a:rPr lang="en-US" dirty="0">
                <a:latin typeface="Arial"/>
                <a:ea typeface="Arial"/>
                <a:cs typeface="Arial"/>
              </a:rPr>
              <a:t>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. Выведите среднюю заработную плату по должностям, которая составляет более 30000 </a:t>
            </a:r>
            <a:endParaRPr lang="en-US" sz="1600" dirty="0" smtClean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SELECT </a:t>
            </a:r>
            <a:r>
              <a:rPr lang="en-US" dirty="0">
                <a:latin typeface="Arial"/>
                <a:ea typeface="Arial"/>
                <a:cs typeface="Arial"/>
              </a:rPr>
              <a:t>post</a:t>
            </a:r>
            <a:r>
              <a:rPr lang="en-US" sz="1600" dirty="0">
                <a:solidFill>
                  <a:srgbClr val="6654D9"/>
                </a:solidFill>
              </a:rPr>
              <a:t> FROM </a:t>
            </a:r>
            <a:r>
              <a:rPr lang="en-US" dirty="0">
                <a:latin typeface="Arial"/>
                <a:ea typeface="Arial"/>
                <a:cs typeface="Arial"/>
              </a:rPr>
              <a:t>staff</a:t>
            </a:r>
            <a:r>
              <a:rPr lang="en-US" sz="1600" dirty="0">
                <a:solidFill>
                  <a:srgbClr val="6654D9"/>
                </a:solidFill>
              </a:rPr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dirty="0">
                <a:latin typeface="Arial"/>
                <a:ea typeface="Arial"/>
                <a:cs typeface="Arial"/>
              </a:rPr>
              <a:t>post</a:t>
            </a:r>
          </a:p>
          <a:p>
            <a:r>
              <a:rPr lang="en-US" sz="1600" dirty="0">
                <a:solidFill>
                  <a:srgbClr val="6654D9"/>
                </a:solidFill>
              </a:rPr>
              <a:t>HAVING AVG(</a:t>
            </a:r>
            <a:r>
              <a:rPr lang="en-US" dirty="0">
                <a:latin typeface="Arial"/>
                <a:ea typeface="Arial"/>
                <a:cs typeface="Arial"/>
              </a:rPr>
              <a:t>salary</a:t>
            </a:r>
            <a:r>
              <a:rPr lang="en-US" sz="1600" dirty="0">
                <a:solidFill>
                  <a:srgbClr val="6654D9"/>
                </a:solidFill>
              </a:rPr>
              <a:t>) </a:t>
            </a:r>
            <a:r>
              <a:rPr lang="en-US" dirty="0">
                <a:latin typeface="Arial"/>
                <a:ea typeface="Arial"/>
                <a:cs typeface="Arial"/>
              </a:rPr>
              <a:t>&gt; </a:t>
            </a:r>
            <a:r>
              <a:rPr lang="ru-RU" dirty="0" smtClean="0">
                <a:latin typeface="Arial"/>
                <a:ea typeface="Arial"/>
                <a:cs typeface="Arial"/>
              </a:rPr>
              <a:t>3</a:t>
            </a:r>
            <a:r>
              <a:rPr lang="en-US" dirty="0" smtClean="0">
                <a:latin typeface="Arial"/>
                <a:ea typeface="Arial"/>
                <a:cs typeface="Arial"/>
              </a:rPr>
              <a:t>0000</a:t>
            </a:r>
            <a:r>
              <a:rPr lang="en-US" dirty="0">
                <a:latin typeface="Arial"/>
                <a:ea typeface="Arial"/>
                <a:cs typeface="Arial"/>
              </a:rPr>
              <a:t>;</a:t>
            </a:r>
            <a:endParaRPr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1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539750" y="1107075"/>
            <a:ext cx="46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642950" y="400500"/>
            <a:ext cx="58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Таблица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staff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для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заданий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485935" y="3235316"/>
            <a:ext cx="7999355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Отсортируйте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данные по полю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заработная плата (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)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порядке: убывания; возрастания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lang="ru-RU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5 максимальных заработных плат (</a:t>
            </a:r>
            <a:r>
              <a:rPr lang="en-US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saraly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осчитайте суммарную зарплату 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(salary)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 каждой специальности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(</a:t>
            </a:r>
            <a:r>
              <a:rPr lang="ru-RU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ро</a:t>
            </a:r>
            <a:r>
              <a:rPr lang="en-US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Найдите кол-во сотрудников с специальностью (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post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«Рабочий»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возрасте от 24 до 49 лет включительно.</a:t>
            </a:r>
            <a:endParaRPr lang="ru-RU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Найдите количество специальностей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специальности, у которых средний возраст сотрудников меньше 30 лет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49075"/>
              </p:ext>
            </p:extLst>
          </p:nvPr>
        </p:nvGraphicFramePr>
        <p:xfrm>
          <a:off x="782249" y="738978"/>
          <a:ext cx="7406728" cy="2535244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526274"/>
                <a:gridCol w="1433524"/>
                <a:gridCol w="1427517"/>
                <a:gridCol w="1105174"/>
                <a:gridCol w="1203850"/>
                <a:gridCol w="888087"/>
                <a:gridCol w="822302"/>
              </a:tblGrid>
              <a:tr h="303589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seniority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Вася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02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Власов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Саша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Сасин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94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Сидр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Сидоров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Галкин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Рабочий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2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Людмила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Маркина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Уборщик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316" name="Google Shape;316;p4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0074" y="791013"/>
            <a:ext cx="3370397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Викторина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0003" y="45366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такое агрегирующие функции?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692445" y="1719660"/>
            <a:ext cx="8107200" cy="35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фильтруют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сортируют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работают с набором данных, превращая их в одно итоговое значение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суммируют все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0003" y="45366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такое агрегирующие функции?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692445" y="1719660"/>
            <a:ext cx="8107200" cy="35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фильтруют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сортируют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функции, которые работают с набором данных, превращая их в одно итоговое значение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суммируют все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3335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Для подсчета количества записей в таблице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» 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используется команда: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2975" y="2494000"/>
            <a:ext cx="810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ROW IN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COUNT(*)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ROWS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Для подсчета количества записей в таблице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» 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используется команда: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2975" y="2494000"/>
            <a:ext cx="810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ROW IN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COUNT(*) FROM </a:t>
            </a:r>
            <a:r>
              <a:rPr lang="en-US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ROWS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094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Какая агрегатная функция используется для расчета суммы?</a:t>
            </a:r>
            <a:endParaRPr sz="2500"/>
          </a:p>
        </p:txBody>
      </p:sp>
      <p:sp>
        <p:nvSpPr>
          <p:cNvPr id="150" name="Google Shape;150;p26"/>
          <p:cNvSpPr txBox="1"/>
          <p:nvPr/>
        </p:nvSpPr>
        <p:spPr>
          <a:xfrm>
            <a:off x="652975" y="2494000"/>
            <a:ext cx="81072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18493</TotalTime>
  <Words>1610</Words>
  <Application>Microsoft Office PowerPoint</Application>
  <PresentationFormat>Экран (16:9)</PresentationFormat>
  <Paragraphs>447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Consolas</vt:lpstr>
      <vt:lpstr>Calibri</vt:lpstr>
      <vt:lpstr>IBM Plex Sans SemiBold</vt:lpstr>
      <vt:lpstr>IBM Plex Sans</vt:lpstr>
      <vt:lpstr>Макет шаблона GB</vt:lpstr>
      <vt:lpstr>Базы данных и SQL</vt:lpstr>
      <vt:lpstr>Презентация PowerPoint</vt:lpstr>
      <vt:lpstr>План на сегодня:</vt:lpstr>
      <vt:lpstr>Викторина</vt:lpstr>
      <vt:lpstr>Что такое агрегирующие функции?</vt:lpstr>
      <vt:lpstr>Что такое агрегирующие функции?</vt:lpstr>
      <vt:lpstr>Для подсчета количества записей в таблице «persons» используется команда:</vt:lpstr>
      <vt:lpstr>Для подсчета количества записей в таблице «persons» используется команда:</vt:lpstr>
      <vt:lpstr>Какая агрегатная функция используется для расчета суммы?</vt:lpstr>
      <vt:lpstr>Какая агрегатная функция используется для расчета суммы?</vt:lpstr>
      <vt:lpstr>Запрос для выборки первых 14 записей из таблицы «users» имеет вид:</vt:lpstr>
      <vt:lpstr>Запрос для выборки первых 14 записей из таблицы «users» имеет вид:</vt:lpstr>
      <vt:lpstr>Что покажет следующий запрос?  </vt:lpstr>
      <vt:lpstr>Что покажет следующий запрос?  </vt:lpstr>
      <vt:lpstr>Что покажет следующий запрос:  </vt:lpstr>
      <vt:lpstr>Что покажет следующий запрос:  </vt:lpstr>
      <vt:lpstr>Таблица «staff»</vt:lpstr>
      <vt:lpstr>ORDER BY.  Задачи</vt:lpstr>
      <vt:lpstr>ORDER BY.  Решения</vt:lpstr>
      <vt:lpstr>DISTINCT, LIMIT. Задачи</vt:lpstr>
      <vt:lpstr>DISTINCT, LIMIT. Решения</vt:lpstr>
      <vt:lpstr>Агрегатные функции. Задачи</vt:lpstr>
      <vt:lpstr>Агрегатные функции. Решения</vt:lpstr>
      <vt:lpstr>Ваши вопросы?  Перерыв</vt:lpstr>
      <vt:lpstr>Таблица «activity_staff» </vt:lpstr>
      <vt:lpstr>GROUP BY. Задачи</vt:lpstr>
      <vt:lpstr>GROUP BY. Решения</vt:lpstr>
      <vt:lpstr>  </vt:lpstr>
      <vt:lpstr>  </vt:lpstr>
      <vt:lpstr>HAVING. Задачи</vt:lpstr>
      <vt:lpstr>HAVING. Задачи</vt:lpstr>
      <vt:lpstr>Ваши вопросы?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Jurkello</cp:lastModifiedBy>
  <cp:revision>72</cp:revision>
  <cp:lastPrinted>2023-01-13T15:24:17Z</cp:lastPrinted>
  <dcterms:modified xsi:type="dcterms:W3CDTF">2023-01-27T18:58:24Z</dcterms:modified>
</cp:coreProperties>
</file>