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5" r:id="rId9"/>
    <p:sldId id="266" r:id="rId10"/>
    <p:sldId id="267" r:id="rId11"/>
    <p:sldId id="268" r:id="rId12"/>
    <p:sldId id="269" r:id="rId13"/>
    <p:sldId id="270"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BB9"/>
    <a:srgbClr val="017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388" y="3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2B9E7BE-3F9B-4AC2-908A-019ACE9715D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fr-FR"/>
        </a:p>
      </dgm:t>
    </dgm:pt>
    <dgm:pt modelId="{DDA5E41C-D8EC-43A6-B0D1-240622D9E519}" type="pres">
      <dgm:prSet presAssocID="{82B9E7BE-3F9B-4AC2-908A-019ACE9715D7}" presName="Name0" presStyleCnt="0">
        <dgm:presLayoutVars>
          <dgm:chPref val="1"/>
          <dgm:dir/>
          <dgm:animOne val="branch"/>
          <dgm:animLvl val="lvl"/>
          <dgm:resizeHandles val="exact"/>
        </dgm:presLayoutVars>
      </dgm:prSet>
      <dgm:spPr/>
      <dgm:t>
        <a:bodyPr/>
        <a:lstStyle/>
        <a:p>
          <a:endParaRPr lang="fr-FR"/>
        </a:p>
      </dgm:t>
    </dgm:pt>
  </dgm:ptLst>
  <dgm:cxnLst>
    <dgm:cxn modelId="{17E2319E-AB03-4D71-9341-0164E62E81A3}" type="presOf" srcId="{82B9E7BE-3F9B-4AC2-908A-019ACE9715D7}" destId="{DDA5E41C-D8EC-43A6-B0D1-240622D9E519}" srcOrd="0"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4934B-7DCD-4178-A9E0-7C0D142A889B}" type="datetimeFigureOut">
              <a:rPr lang="fr-FR" smtClean="0"/>
              <a:t>03/12/2024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73424-8558-4E6F-B3B8-960185A2146C}" type="slidenum">
              <a:rPr lang="fr-FR" smtClean="0"/>
              <a:t>‹N°›</a:t>
            </a:fld>
            <a:endParaRPr lang="fr-FR" dirty="0"/>
          </a:p>
        </p:txBody>
      </p:sp>
    </p:spTree>
    <p:extLst>
      <p:ext uri="{BB962C8B-B14F-4D97-AF65-F5344CB8AC3E}">
        <p14:creationId xmlns:p14="http://schemas.microsoft.com/office/powerpoint/2010/main" val="1993450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389471-A867-4ED5-8A98-6267C4640F26}" type="slidenum">
              <a:rPr lang="fr-FR" smtClean="0"/>
              <a:pPr/>
              <a:t>5</a:t>
            </a:fld>
            <a:endParaRPr lang="fr-FR"/>
          </a:p>
        </p:txBody>
      </p:sp>
    </p:spTree>
    <p:extLst>
      <p:ext uri="{BB962C8B-B14F-4D97-AF65-F5344CB8AC3E}">
        <p14:creationId xmlns:p14="http://schemas.microsoft.com/office/powerpoint/2010/main" val="4149607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25025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11981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97212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3517008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41246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379200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162589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3708878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250564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99790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788D3E-64EA-47C3-B1A6-137750D4CFEC}" type="datetimeFigureOut">
              <a:rPr lang="fr-FR" smtClean="0"/>
              <a:t>03/12/2024</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F96F4891-3F57-43BC-BC59-2D89D7D39B0E}" type="slidenum">
              <a:rPr lang="fr-FR" smtClean="0"/>
              <a:t>‹N°›</a:t>
            </a:fld>
            <a:endParaRPr lang="fr-FR" dirty="0"/>
          </a:p>
        </p:txBody>
      </p:sp>
    </p:spTree>
    <p:extLst>
      <p:ext uri="{BB962C8B-B14F-4D97-AF65-F5344CB8AC3E}">
        <p14:creationId xmlns:p14="http://schemas.microsoft.com/office/powerpoint/2010/main" val="84578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788D3E-64EA-47C3-B1A6-137750D4CFEC}" type="datetimeFigureOut">
              <a:rPr lang="fr-FR" smtClean="0"/>
              <a:t>03/12/2024</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6F4891-3F57-43BC-BC59-2D89D7D39B0E}" type="slidenum">
              <a:rPr lang="fr-FR" smtClean="0"/>
              <a:t>‹N°›</a:t>
            </a:fld>
            <a:endParaRPr lang="fr-FR" dirty="0"/>
          </a:p>
        </p:txBody>
      </p:sp>
    </p:spTree>
    <p:extLst>
      <p:ext uri="{BB962C8B-B14F-4D97-AF65-F5344CB8AC3E}">
        <p14:creationId xmlns:p14="http://schemas.microsoft.com/office/powerpoint/2010/main" val="2190522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txBox="1">
            <a:spLocks noGrp="1"/>
          </p:cNvSpPr>
          <p:nvPr>
            <p:ph type="ctrTitle"/>
          </p:nvPr>
        </p:nvSpPr>
        <p:spPr>
          <a:xfrm>
            <a:off x="621491" y="-573481"/>
            <a:ext cx="402092" cy="3449360"/>
          </a:xfrm>
          <a:prstGeom prst="roundRect">
            <a:avLst/>
          </a:prstGeom>
          <a:solidFill>
            <a:schemeClr val="bg1"/>
          </a:solidFill>
          <a:ln w="38100">
            <a:noFill/>
          </a:ln>
          <a:effectLst/>
        </p:spPr>
        <p:txBody>
          <a:bodyPr wrap="square" rtlCol="0">
            <a:spAutoFit/>
          </a:bodyPr>
          <a:lstStyle/>
          <a:p>
            <a:pPr algn="just"/>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r>
            <a:br>
              <a:rPr lang="fr-FR" sz="1800" dirty="0" smtClean="0">
                <a:latin typeface="Calibri"/>
                <a:ea typeface="Calibri"/>
                <a:cs typeface="Times New Roman"/>
              </a:rPr>
            </a:br>
            <a:r>
              <a:rPr lang="fr-FR" sz="1800" dirty="0" smtClean="0">
                <a:latin typeface="Calibri"/>
                <a:ea typeface="Calibri"/>
                <a:cs typeface="Times New Roman"/>
              </a:rPr>
              <a:t>				 	</a:t>
            </a:r>
            <a:endParaRPr lang="fr-SN" sz="2000" b="1" dirty="0">
              <a:latin typeface="Times New Roman" panose="02020603050405020304" pitchFamily="18" charset="0"/>
              <a:cs typeface="Times New Roman" panose="02020603050405020304" pitchFamily="18" charset="0"/>
            </a:endParaRPr>
          </a:p>
        </p:txBody>
      </p:sp>
      <p:sp>
        <p:nvSpPr>
          <p:cNvPr id="2" name="Sous-titre 1"/>
          <p:cNvSpPr>
            <a:spLocks noGrp="1"/>
          </p:cNvSpPr>
          <p:nvPr>
            <p:ph type="subTitle" idx="1"/>
          </p:nvPr>
        </p:nvSpPr>
        <p:spPr>
          <a:xfrm>
            <a:off x="1342761" y="3848434"/>
            <a:ext cx="9289143" cy="929532"/>
          </a:xfrm>
        </p:spPr>
        <p:txBody>
          <a:bodyPr>
            <a:noAutofit/>
          </a:bodyPr>
          <a:lstStyle/>
          <a:p>
            <a:r>
              <a:rPr lang="fr-FR" b="1" dirty="0" smtClean="0">
                <a:solidFill>
                  <a:srgbClr val="0070C0"/>
                </a:solidFill>
              </a:rPr>
              <a:t>Sujet : LA FORMATION DANS LA GESTION DES RESSOURCES </a:t>
            </a:r>
          </a:p>
          <a:p>
            <a:r>
              <a:rPr lang="fr-FR" b="1" dirty="0" smtClean="0">
                <a:solidFill>
                  <a:srgbClr val="0070C0"/>
                </a:solidFill>
              </a:rPr>
              <a:t>HUMAINES : c</a:t>
            </a:r>
            <a:r>
              <a:rPr lang="en-US" b="1" dirty="0" smtClean="0">
                <a:solidFill>
                  <a:srgbClr val="0070C0"/>
                </a:solidFill>
              </a:rPr>
              <a:t>as CRÉDIT MUTUEL DU SÉNÉGAL </a:t>
            </a:r>
            <a:endParaRPr lang="fr-FR" b="1" dirty="0" smtClean="0">
              <a:solidFill>
                <a:srgbClr val="0070C0"/>
              </a:solidFill>
            </a:endParaRPr>
          </a:p>
        </p:txBody>
      </p:sp>
      <p:sp>
        <p:nvSpPr>
          <p:cNvPr id="8" name="Espace réservé du texte 7"/>
          <p:cNvSpPr txBox="1">
            <a:spLocks/>
          </p:cNvSpPr>
          <p:nvPr/>
        </p:nvSpPr>
        <p:spPr>
          <a:xfrm flipH="1">
            <a:off x="8903374" y="5176610"/>
            <a:ext cx="3277063" cy="9396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spcBef>
                <a:spcPts val="0"/>
              </a:spcBef>
              <a:buNone/>
            </a:pPr>
            <a:r>
              <a:rPr lang="fr-FR" sz="2000" b="1" u="sng" dirty="0" smtClean="0">
                <a:latin typeface="Agency FB" panose="020B0503020202020204" pitchFamily="34" charset="0"/>
              </a:rPr>
              <a:t>Encadreur</a:t>
            </a:r>
            <a:r>
              <a:rPr lang="fr-FR" sz="2000" b="1" dirty="0" smtClean="0">
                <a:latin typeface="Agency FB" panose="020B0503020202020204" pitchFamily="34" charset="0"/>
              </a:rPr>
              <a:t> :</a:t>
            </a:r>
            <a:r>
              <a:rPr lang="fr-SN" sz="2000" b="1" dirty="0">
                <a:latin typeface="Agency FB" panose="020B0503020202020204" pitchFamily="34" charset="0"/>
              </a:rPr>
              <a:t> </a:t>
            </a:r>
            <a:r>
              <a:rPr lang="fr-SN" sz="2000" b="1" dirty="0" smtClean="0">
                <a:latin typeface="Agency FB" panose="020B0503020202020204" pitchFamily="34" charset="0"/>
              </a:rPr>
              <a:t> </a:t>
            </a:r>
          </a:p>
          <a:p>
            <a:pPr marL="0" indent="0" algn="ctr">
              <a:lnSpc>
                <a:spcPct val="150000"/>
              </a:lnSpc>
              <a:spcBef>
                <a:spcPts val="0"/>
              </a:spcBef>
              <a:buNone/>
            </a:pPr>
            <a:r>
              <a:rPr lang="en-US" sz="2000" b="1" dirty="0" smtClean="0">
                <a:latin typeface="Agency FB" panose="020B0503020202020204" pitchFamily="34" charset="0"/>
                <a:ea typeface="Calibri"/>
                <a:cs typeface="Times New Roman"/>
              </a:rPr>
              <a:t>Mr. Pape Maguette DIOP</a:t>
            </a:r>
            <a:endParaRPr lang="fr-SN" sz="2000" b="1" dirty="0" smtClean="0">
              <a:latin typeface="Agency FB" panose="020B0503020202020204" pitchFamily="34" charset="0"/>
            </a:endParaRPr>
          </a:p>
          <a:p>
            <a:pPr marL="0" indent="0" algn="ctr">
              <a:buNone/>
            </a:pPr>
            <a:endParaRPr lang="fr-F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lgn="ctr">
              <a:buNone/>
            </a:pPr>
            <a:r>
              <a:rPr lang="fr-SN" sz="1400" b="1" dirty="0" smtClean="0"/>
              <a:t>	                  </a:t>
            </a:r>
            <a:endParaRPr lang="fr-FR" sz="1400" b="1" dirty="0"/>
          </a:p>
        </p:txBody>
      </p:sp>
      <p:pic>
        <p:nvPicPr>
          <p:cNvPr id="9" name="Image 8"/>
          <p:cNvPicPr>
            <a:picLocks noChangeAspect="1"/>
          </p:cNvPicPr>
          <p:nvPr/>
        </p:nvPicPr>
        <p:blipFill rotWithShape="1">
          <a:blip r:embed="rId2"/>
          <a:srcRect l="22619" t="6329" r="9559" b="7513"/>
          <a:stretch/>
        </p:blipFill>
        <p:spPr>
          <a:xfrm>
            <a:off x="5339801" y="1929506"/>
            <a:ext cx="2689377" cy="1596740"/>
          </a:xfrm>
          <a:prstGeom prst="rect">
            <a:avLst/>
          </a:prstGeom>
        </p:spPr>
      </p:pic>
      <p:sp>
        <p:nvSpPr>
          <p:cNvPr id="12" name="Parchemin horizontal 11"/>
          <p:cNvSpPr/>
          <p:nvPr/>
        </p:nvSpPr>
        <p:spPr>
          <a:xfrm>
            <a:off x="1122392" y="3585318"/>
            <a:ext cx="9500805" cy="1504376"/>
          </a:xfrm>
          <a:prstGeom prst="horizontalScroll">
            <a:avLst/>
          </a:prstGeom>
          <a:noFill/>
          <a:ln w="9525" cap="flat" cmpd="sng" algn="ctr">
            <a:solidFill>
              <a:srgbClr val="0070C0"/>
            </a:solidFill>
            <a:prstDash val="solid"/>
            <a:round/>
            <a:headEnd type="none" w="med" len="med"/>
            <a:tailEnd type="none" w="med" len="med"/>
          </a:ln>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fr-FR">
              <a:solidFill>
                <a:schemeClr val="tx1"/>
              </a:solidFill>
            </a:endParaRPr>
          </a:p>
        </p:txBody>
      </p:sp>
      <p:sp>
        <p:nvSpPr>
          <p:cNvPr id="11" name="Espace réservé du texte 7"/>
          <p:cNvSpPr txBox="1">
            <a:spLocks/>
          </p:cNvSpPr>
          <p:nvPr/>
        </p:nvSpPr>
        <p:spPr>
          <a:xfrm>
            <a:off x="23487" y="5163173"/>
            <a:ext cx="3694272" cy="95311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0"/>
              </a:spcBef>
              <a:buNone/>
            </a:pPr>
            <a:r>
              <a:rPr lang="fr-FR" sz="2000" b="1" u="sng" dirty="0" smtClean="0">
                <a:latin typeface="Agency FB" panose="020B0503020202020204" pitchFamily="34" charset="0"/>
              </a:rPr>
              <a:t>Présenté par</a:t>
            </a:r>
            <a:r>
              <a:rPr lang="fr-FR" sz="2000" b="1" dirty="0" smtClean="0">
                <a:latin typeface="Agency FB" panose="020B0503020202020204" pitchFamily="34" charset="0"/>
              </a:rPr>
              <a:t> :</a:t>
            </a:r>
            <a:endParaRPr lang="fr-SN" sz="2000" b="1" dirty="0">
              <a:latin typeface="Agency FB" panose="020B0503020202020204" pitchFamily="34" charset="0"/>
            </a:endParaRPr>
          </a:p>
          <a:p>
            <a:pPr marL="0" indent="0" algn="just">
              <a:lnSpc>
                <a:spcPct val="150000"/>
              </a:lnSpc>
              <a:spcBef>
                <a:spcPts val="0"/>
              </a:spcBef>
              <a:buNone/>
            </a:pPr>
            <a:r>
              <a:rPr lang="fr-FR" sz="2000" b="1" dirty="0">
                <a:latin typeface="Agency FB" panose="020B0503020202020204" pitchFamily="34" charset="0"/>
              </a:rPr>
              <a:t>Mlle </a:t>
            </a:r>
            <a:r>
              <a:rPr lang="fr-FR" sz="2000" b="1" dirty="0" smtClean="0">
                <a:latin typeface="Agency FB" panose="020B0503020202020204" pitchFamily="34" charset="0"/>
              </a:rPr>
              <a:t> Maguette WADE</a:t>
            </a:r>
            <a:endParaRPr lang="fr-FR" sz="2000" b="1" dirty="0">
              <a:latin typeface="Agency FB" panose="020B0503020202020204" pitchFamily="34" charset="0"/>
            </a:endParaRPr>
          </a:p>
          <a:p>
            <a:pPr marL="0" indent="0">
              <a:buNone/>
            </a:pPr>
            <a:endParaRPr lang="fr-FR" sz="1800" b="1" dirty="0" smtClean="0"/>
          </a:p>
          <a:p>
            <a:pPr marL="0" indent="0">
              <a:buNone/>
            </a:pPr>
            <a:endParaRPr lang="fr-FR" sz="3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marL="0" indent="0" algn="ctr">
              <a:buNone/>
            </a:pPr>
            <a:r>
              <a:rPr lang="fr-SN" sz="1400" b="1" dirty="0" smtClean="0"/>
              <a:t>	                  </a:t>
            </a:r>
            <a:endParaRPr lang="fr-FR" sz="1400" b="1" dirty="0"/>
          </a:p>
        </p:txBody>
      </p:sp>
      <p:sp>
        <p:nvSpPr>
          <p:cNvPr id="13" name="Espace réservé du texte 7"/>
          <p:cNvSpPr txBox="1">
            <a:spLocks/>
          </p:cNvSpPr>
          <p:nvPr/>
        </p:nvSpPr>
        <p:spPr>
          <a:xfrm>
            <a:off x="3524587" y="6187372"/>
            <a:ext cx="5306146" cy="650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SN" sz="3600" b="1" dirty="0" smtClean="0">
                <a:solidFill>
                  <a:srgbClr val="007BB9"/>
                </a:solidFill>
                <a:latin typeface="Agency FB" panose="020B0503020202020204" pitchFamily="34" charset="0"/>
              </a:rPr>
              <a:t>Année académique  2023 - 2024</a:t>
            </a:r>
          </a:p>
          <a:p>
            <a:pPr marL="0" indent="0" algn="ctr">
              <a:buNone/>
            </a:pPr>
            <a:endParaRPr lang="fr-FR" sz="3600" dirty="0">
              <a:ln w="0"/>
              <a:solidFill>
                <a:srgbClr val="00B0F0"/>
              </a:solidFill>
              <a:effectLst>
                <a:reflection blurRad="6350" stA="53000" endA="300" endPos="35500" dir="5400000" sy="-90000" algn="bl" rotWithShape="0"/>
              </a:effectLst>
            </a:endParaRPr>
          </a:p>
          <a:p>
            <a:pPr marL="0" indent="0" algn="ctr">
              <a:buNone/>
            </a:pPr>
            <a:r>
              <a:rPr lang="fr-SN" sz="1400" b="1" dirty="0" smtClean="0">
                <a:solidFill>
                  <a:srgbClr val="00B0F0"/>
                </a:solidFill>
              </a:rPr>
              <a:t>	                  </a:t>
            </a:r>
            <a:endParaRPr lang="fr-FR" sz="1400" b="1" dirty="0">
              <a:solidFill>
                <a:srgbClr val="00B0F0"/>
              </a:solidFill>
            </a:endParaRPr>
          </a:p>
        </p:txBody>
      </p:sp>
      <p:pic>
        <p:nvPicPr>
          <p:cNvPr id="15" name="Image 14" descr="C:\Users\HP CQ5000\Desktop\0.jpg"/>
          <p:cNvPicPr/>
          <p:nvPr/>
        </p:nvPicPr>
        <p:blipFill>
          <a:blip r:embed="rId3">
            <a:extLst>
              <a:ext uri="{28A0092B-C50C-407E-A947-70E740481C1C}">
                <a14:useLocalDpi xmlns:a14="http://schemas.microsoft.com/office/drawing/2010/main" val="0"/>
              </a:ext>
            </a:extLst>
          </a:blip>
          <a:srcRect/>
          <a:stretch>
            <a:fillRect/>
          </a:stretch>
        </p:blipFill>
        <p:spPr bwMode="auto">
          <a:xfrm>
            <a:off x="5339801" y="697834"/>
            <a:ext cx="2689377" cy="1112457"/>
          </a:xfrm>
          <a:prstGeom prst="rect">
            <a:avLst/>
          </a:prstGeom>
          <a:noFill/>
          <a:ln>
            <a:noFill/>
          </a:ln>
        </p:spPr>
      </p:pic>
      <p:sp>
        <p:nvSpPr>
          <p:cNvPr id="7" name="Rectangle 6"/>
          <p:cNvSpPr/>
          <p:nvPr/>
        </p:nvSpPr>
        <p:spPr>
          <a:xfrm>
            <a:off x="2990421" y="319217"/>
            <a:ext cx="7074568" cy="369332"/>
          </a:xfrm>
          <a:prstGeom prst="rect">
            <a:avLst/>
          </a:prstGeom>
        </p:spPr>
        <p:txBody>
          <a:bodyPr wrap="square">
            <a:spAutoFit/>
          </a:bodyPr>
          <a:lstStyle/>
          <a:p>
            <a:r>
              <a:rPr lang="fr-FR" b="1" dirty="0">
                <a:latin typeface="Arial Black" panose="020B0A04020102020204" pitchFamily="34" charset="0"/>
                <a:ea typeface="Calibri" panose="020F0502020204030204" pitchFamily="34" charset="0"/>
                <a:cs typeface="Times New Roman" panose="02020603050405020304" pitchFamily="18" charset="0"/>
              </a:rPr>
              <a:t>ECOLE SUPERIEURE DE COMMERCE ET DE GESTION</a:t>
            </a:r>
            <a:endParaRPr lang="fr-FR" dirty="0"/>
          </a:p>
        </p:txBody>
      </p:sp>
    </p:spTree>
    <p:extLst>
      <p:ext uri="{BB962C8B-B14F-4D97-AF65-F5344CB8AC3E}">
        <p14:creationId xmlns:p14="http://schemas.microsoft.com/office/powerpoint/2010/main" val="278175164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 calcmode="lin" valueType="num">
                                      <p:cBhvr additive="base">
                                        <p:cTn id="7" dur="250" fill="hold"/>
                                        <p:tgtEl>
                                          <p:spTgt spid="4">
                                            <p:bg/>
                                          </p:spTgt>
                                        </p:tgtEl>
                                        <p:attrNameLst>
                                          <p:attrName>ppt_x</p:attrName>
                                        </p:attrNameLst>
                                      </p:cBhvr>
                                      <p:tavLst>
                                        <p:tav tm="0">
                                          <p:val>
                                            <p:strVal val="#ppt_x"/>
                                          </p:val>
                                        </p:tav>
                                        <p:tav tm="100000">
                                          <p:val>
                                            <p:strVal val="#ppt_x"/>
                                          </p:val>
                                        </p:tav>
                                      </p:tavLst>
                                    </p:anim>
                                    <p:anim calcmode="lin" valueType="num">
                                      <p:cBhvr additive="base">
                                        <p:cTn id="8" dur="250" fill="hold"/>
                                        <p:tgtEl>
                                          <p:spTgt spid="4">
                                            <p:bg/>
                                          </p:spTgt>
                                        </p:tgtEl>
                                        <p:attrNameLst>
                                          <p:attrName>ppt_y</p:attrName>
                                        </p:attrNameLst>
                                      </p:cBhvr>
                                      <p:tavLst>
                                        <p:tav tm="0">
                                          <p:val>
                                            <p:strVal val="1+#ppt_h/2"/>
                                          </p:val>
                                        </p:tav>
                                        <p:tav tm="100000">
                                          <p:val>
                                            <p:strVal val="#ppt_y"/>
                                          </p:val>
                                        </p:tav>
                                      </p:tavLst>
                                    </p:anim>
                                  </p:childTnLst>
                                </p:cTn>
                              </p:par>
                            </p:childTnLst>
                          </p:cTn>
                        </p:par>
                        <p:par>
                          <p:cTn id="9" fill="hold">
                            <p:stCondLst>
                              <p:cond delay="250"/>
                            </p:stCondLst>
                            <p:childTnLst>
                              <p:par>
                                <p:cTn id="10" presetID="2" presetClass="entr" presetSubtype="4" fill="hold" grpId="0" nodeType="after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25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25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grpId="0" nodeType="after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 calcmode="lin" valueType="num">
                                      <p:cBhvr additive="base">
                                        <p:cTn id="17" dur="1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8" dur="1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anim calcmode="lin" valueType="num">
                                      <p:cBhvr additive="base">
                                        <p:cTn id="23" dur="1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24" dur="1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
                            </p:stCondLst>
                            <p:childTnLst>
                              <p:par>
                                <p:cTn id="26" presetID="2" presetClass="entr" presetSubtype="4" fill="hold" grpId="0" nodeType="after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additive="base">
                                        <p:cTn id="28" dur="1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9" dur="1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0"/>
                            </p:stCondLst>
                            <p:childTnLst>
                              <p:par>
                                <p:cTn id="31" presetID="2" presetClass="entr" presetSubtype="4" fill="hold" grpId="0" nodeType="after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1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1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
                            </p:stCondLst>
                            <p:childTnLst>
                              <p:par>
                                <p:cTn id="36" presetID="2" presetClass="entr" presetSubtype="4" fill="hold" grpId="0" nodeType="after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 calcmode="lin" valueType="num">
                                      <p:cBhvr additive="base">
                                        <p:cTn id="38" dur="10" fill="hold"/>
                                        <p:tgtEl>
                                          <p:spTgt spid="11">
                                            <p:txEl>
                                              <p:pRg st="4" end="4"/>
                                            </p:txEl>
                                          </p:spTgt>
                                        </p:tgtEl>
                                        <p:attrNameLst>
                                          <p:attrName>ppt_x</p:attrName>
                                        </p:attrNameLst>
                                      </p:cBhvr>
                                      <p:tavLst>
                                        <p:tav tm="0">
                                          <p:val>
                                            <p:strVal val="#ppt_x"/>
                                          </p:val>
                                        </p:tav>
                                        <p:tav tm="100000">
                                          <p:val>
                                            <p:strVal val="#ppt_x"/>
                                          </p:val>
                                        </p:tav>
                                      </p:tavLst>
                                    </p:anim>
                                    <p:anim calcmode="lin" valueType="num">
                                      <p:cBhvr additive="base">
                                        <p:cTn id="39" dur="10" fill="hold"/>
                                        <p:tgtEl>
                                          <p:spTgt spid="11">
                                            <p:txEl>
                                              <p:pRg st="4" end="4"/>
                                            </p:txEl>
                                          </p:spTgt>
                                        </p:tgtEl>
                                        <p:attrNameLst>
                                          <p:attrName>ppt_y</p:attrName>
                                        </p:attrNameLst>
                                      </p:cBhvr>
                                      <p:tavLst>
                                        <p:tav tm="0">
                                          <p:val>
                                            <p:strVal val="1+#ppt_h/2"/>
                                          </p:val>
                                        </p:tav>
                                        <p:tav tm="100000">
                                          <p:val>
                                            <p:strVal val="#ppt_y"/>
                                          </p:val>
                                        </p:tav>
                                      </p:tavLst>
                                    </p:anim>
                                  </p:childTnLst>
                                </p:cTn>
                              </p:par>
                            </p:childTnLst>
                          </p:cTn>
                        </p:par>
                        <p:par>
                          <p:cTn id="40" fill="hold">
                            <p:stCondLst>
                              <p:cond delay="40"/>
                            </p:stCondLst>
                            <p:childTnLst>
                              <p:par>
                                <p:cTn id="41" presetID="2" presetClass="entr" presetSubtype="4" fill="hold" grpId="0" nodeType="after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anim calcmode="lin" valueType="num">
                                      <p:cBhvr additive="base">
                                        <p:cTn id="43" dur="1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4" dur="1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
                            </p:stCondLst>
                            <p:childTnLst>
                              <p:par>
                                <p:cTn id="46" presetID="2" presetClass="entr" presetSubtype="4" fill="hold" grpId="0" nodeType="afterEffect">
                                  <p:stCondLst>
                                    <p:cond delay="0"/>
                                  </p:stCondLst>
                                  <p:childTnLst>
                                    <p:set>
                                      <p:cBhvr>
                                        <p:cTn id="47" dur="1" fill="hold">
                                          <p:stCondLst>
                                            <p:cond delay="0"/>
                                          </p:stCondLst>
                                        </p:cTn>
                                        <p:tgtEl>
                                          <p:spTgt spid="13">
                                            <p:txEl>
                                              <p:pRg st="2" end="2"/>
                                            </p:txEl>
                                          </p:spTgt>
                                        </p:tgtEl>
                                        <p:attrNameLst>
                                          <p:attrName>style.visibility</p:attrName>
                                        </p:attrNameLst>
                                      </p:cBhvr>
                                      <p:to>
                                        <p:strVal val="visible"/>
                                      </p:to>
                                    </p:set>
                                    <p:anim calcmode="lin" valueType="num">
                                      <p:cBhvr additive="base">
                                        <p:cTn id="48" dur="1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49" dur="1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8" grpId="0" build="p"/>
      <p:bldP spid="11" grpId="0" build="p"/>
      <p:bldP spid="1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2"/>
          <p:cNvSpPr txBox="1">
            <a:spLocks/>
          </p:cNvSpPr>
          <p:nvPr/>
        </p:nvSpPr>
        <p:spPr>
          <a:xfrm>
            <a:off x="3307045" y="336204"/>
            <a:ext cx="4774565" cy="1369659"/>
          </a:xfrm>
          <a:prstGeom prst="wedgeEllipseCallout">
            <a:avLst>
              <a:gd name="adj1" fmla="val -24583"/>
              <a:gd name="adj2" fmla="val 67168"/>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fr-FR" sz="2000" b="1" dirty="0" smtClean="0">
                <a:solidFill>
                  <a:schemeClr val="bg1"/>
                </a:solidFill>
              </a:rPr>
              <a:t>L'analyse des résultats </a:t>
            </a:r>
            <a:endParaRPr lang="fr-SN" sz="2000" b="1" dirty="0" smtClean="0">
              <a:solidFill>
                <a:schemeClr val="bg1"/>
              </a:solidFill>
            </a:endParaRPr>
          </a:p>
          <a:p>
            <a:pPr marL="0" indent="0" algn="ctr">
              <a:buNone/>
            </a:pPr>
            <a:endParaRPr lang="fr-FR" sz="2000" dirty="0">
              <a:solidFill>
                <a:schemeClr val="bg1"/>
              </a:solidFill>
            </a:endParaRPr>
          </a:p>
        </p:txBody>
      </p:sp>
      <p:sp>
        <p:nvSpPr>
          <p:cNvPr id="7" name="Espace réservé du contenu 8"/>
          <p:cNvSpPr>
            <a:spLocks noGrp="1"/>
          </p:cNvSpPr>
          <p:nvPr>
            <p:ph idx="1"/>
          </p:nvPr>
        </p:nvSpPr>
        <p:spPr>
          <a:xfrm>
            <a:off x="0" y="2175643"/>
            <a:ext cx="12191999" cy="4430111"/>
          </a:xfrm>
        </p:spPr>
        <p:txBody>
          <a:bodyPr>
            <a:normAutofit fontScale="92500"/>
          </a:bodyPr>
          <a:lstStyle/>
          <a:p>
            <a:pPr marL="0" indent="0" algn="ctr">
              <a:buNone/>
            </a:pPr>
            <a:r>
              <a:rPr lang="fr-FR" sz="2000" b="1" u="sng" dirty="0" smtClean="0">
                <a:latin typeface="Times New Roman" panose="02020603050405020304" pitchFamily="18" charset="0"/>
                <a:ea typeface="Times New Roman" panose="02020603050405020304" pitchFamily="18" charset="0"/>
                <a:cs typeface="Times New Roman" panose="02020603050405020304" pitchFamily="18" charset="0"/>
              </a:rPr>
              <a:t>Impacts positifs des formations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internes : Adaptation aux spécificités de l’entreprise, renforcement des compétences internes.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externes : Développement de compétences spécialisées, ouverture sur les évolutions du secteur.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en ligne : Flexibilité, apprentissage à distance, accès facilité à des ressources diversifiées.</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Formations en présentiel : Interaction directe, échanges enrichissants, meilleure compréhension des concepts.</a:t>
            </a:r>
            <a:endParaRPr lang="fr-FR" sz="2000" dirty="0"/>
          </a:p>
          <a:p>
            <a:pPr marL="0" indent="0" algn="ctr">
              <a:lnSpc>
                <a:spcPct val="150000"/>
              </a:lnSpc>
              <a:buNone/>
            </a:pPr>
            <a:r>
              <a:rPr lang="fr-FR" sz="2000" b="1" u="sng" dirty="0" smtClean="0">
                <a:latin typeface="Times New Roman" panose="02020603050405020304" pitchFamily="18" charset="0"/>
                <a:ea typeface="Times New Roman" panose="02020603050405020304" pitchFamily="18" charset="0"/>
                <a:cs typeface="Times New Roman" panose="02020603050405020304" pitchFamily="18" charset="0"/>
              </a:rPr>
              <a:t>Limites et défis rencontrés	</a:t>
            </a: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Déséquilibre entre les formations proposées et les besoins des  employés</a:t>
            </a:r>
          </a:p>
          <a:p>
            <a:pPr marL="342900" indent="-342900" algn="just">
              <a:lnSpc>
                <a:spcPct val="150000"/>
              </a:lnSpc>
              <a:buFont typeface="Wingdings" charset="2"/>
              <a:buChar char="v"/>
            </a:pPr>
            <a:r>
              <a:rPr lang="fr-FR" sz="2000" b="1" dirty="0" smtClean="0">
                <a:latin typeface="Times New Roman" panose="02020603050405020304" pitchFamily="18" charset="0"/>
                <a:ea typeface="Times New Roman" panose="02020603050405020304" pitchFamily="18" charset="0"/>
                <a:cs typeface="Times New Roman" panose="02020603050405020304" pitchFamily="18" charset="0"/>
              </a:rPr>
              <a:t>Contraintes de temps pour les employés, difficulté à libérer du temps pour la formation</a:t>
            </a:r>
          </a:p>
          <a:p>
            <a:pPr marL="342900" indent="-342900" algn="just">
              <a:buFont typeface="Wingdings" charset="2"/>
              <a:buChar char="v"/>
            </a:pPr>
            <a:endParaRPr lang="fr-FR" sz="2000" b="1" dirty="0" smtClean="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303122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2" y="1355151"/>
            <a:ext cx="12191999" cy="4232131"/>
          </a:xfrm>
        </p:spPr>
        <p:txBody>
          <a:bodyPr/>
          <a:lstStyle/>
          <a:p>
            <a:pPr marL="0" indent="0">
              <a:buNone/>
            </a:pPr>
            <a:r>
              <a:rPr lang="fr-FR" dirty="0" smtClean="0"/>
              <a:t>                                               </a:t>
            </a:r>
            <a:endParaRPr lang="fr-FR" dirty="0"/>
          </a:p>
        </p:txBody>
      </p:sp>
      <p:sp>
        <p:nvSpPr>
          <p:cNvPr id="8" name="Rectangle 7"/>
          <p:cNvSpPr/>
          <p:nvPr/>
        </p:nvSpPr>
        <p:spPr>
          <a:xfrm>
            <a:off x="-1" y="-20644"/>
            <a:ext cx="12191999" cy="541713"/>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fr-FR" sz="2400" dirty="0" smtClean="0"/>
              <a:t>SUGGESTIONS ET  RECOMMANDATIONS</a:t>
            </a:r>
            <a:endParaRPr lang="fr-FR" sz="2400" dirty="0"/>
          </a:p>
        </p:txBody>
      </p:sp>
      <p:sp>
        <p:nvSpPr>
          <p:cNvPr id="10" name="Rectangle 9"/>
          <p:cNvSpPr/>
          <p:nvPr/>
        </p:nvSpPr>
        <p:spPr>
          <a:xfrm>
            <a:off x="-5" y="2201638"/>
            <a:ext cx="12191998" cy="2862322"/>
          </a:xfrm>
          <a:prstGeom prst="rect">
            <a:avLst/>
          </a:prstGeom>
        </p:spPr>
        <p:txBody>
          <a:bodyPr wrap="square">
            <a:spAutoFit/>
          </a:bodyPr>
          <a:lstStyle/>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Renforcer le suivi post-formation</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Améliorer l’intégration des soft skills</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Diversifier les modalités de formation </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Optimiser le temps de formation </a:t>
            </a:r>
          </a:p>
          <a:p>
            <a:pPr marL="342900" indent="-342900">
              <a:lnSpc>
                <a:spcPct val="150000"/>
              </a:lnSpc>
              <a:buFont typeface="Wingdings" charset="2"/>
              <a:buChar char="v"/>
            </a:pPr>
            <a:r>
              <a:rPr lang="fr-FR" sz="2400" b="1" dirty="0" smtClean="0">
                <a:latin typeface="Times New Roman" panose="02020603050405020304" pitchFamily="18" charset="0"/>
                <a:ea typeface="Times New Roman" panose="02020603050405020304" pitchFamily="18" charset="0"/>
                <a:cs typeface="Times New Roman" panose="02020603050405020304" pitchFamily="18" charset="0"/>
              </a:rPr>
              <a:t>Renforcer l'adaptation des formations en fonction des retours des employés </a:t>
            </a:r>
            <a:endParaRPr lang="fr-FR" dirty="0"/>
          </a:p>
        </p:txBody>
      </p:sp>
      <p:sp>
        <p:nvSpPr>
          <p:cNvPr id="12" name="Rectangle 11"/>
          <p:cNvSpPr/>
          <p:nvPr/>
        </p:nvSpPr>
        <p:spPr>
          <a:xfrm>
            <a:off x="0" y="1031986"/>
            <a:ext cx="12192000" cy="646331"/>
          </a:xfrm>
          <a:prstGeom prst="rect">
            <a:avLst/>
          </a:prstGeom>
        </p:spPr>
        <p:txBody>
          <a:bodyPr wrap="square">
            <a:spAutoFit/>
          </a:bodyPr>
          <a:lstStyle/>
          <a:p>
            <a:pPr algn="just">
              <a:lnSpc>
                <a:spcPct val="150000"/>
              </a:lnSpc>
            </a:pPr>
            <a:r>
              <a:rPr lang="fr-FR" sz="2400" b="1" dirty="0" smtClean="0"/>
              <a:t>Pour améliorer l’efficacité du système de formation au CMS, voici quelques recommandations</a:t>
            </a:r>
            <a:r>
              <a:rPr lang="fr-FR" sz="2400" dirty="0" smtClean="0"/>
              <a:t>:</a:t>
            </a:r>
            <a:endParaRPr lang="fr-FR" sz="2400" dirty="0"/>
          </a:p>
        </p:txBody>
      </p:sp>
    </p:spTree>
    <p:extLst>
      <p:ext uri="{BB962C8B-B14F-4D97-AF65-F5344CB8AC3E}">
        <p14:creationId xmlns:p14="http://schemas.microsoft.com/office/powerpoint/2010/main" val="250990424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0"/>
            <a:ext cx="12192000" cy="725738"/>
          </a:xfrm>
          <a:solidFill>
            <a:schemeClr val="accent2"/>
          </a:solidFill>
        </p:spPr>
        <p:txBody>
          <a:bodyPr>
            <a:normAutofit/>
          </a:bodyPr>
          <a:lstStyle/>
          <a:p>
            <a:pPr algn="ctr"/>
            <a:r>
              <a:rPr lang="fr-FR" b="1" dirty="0" smtClean="0">
                <a:solidFill>
                  <a:schemeClr val="bg1"/>
                </a:solidFill>
              </a:rPr>
              <a:t>Conclusion</a:t>
            </a:r>
            <a:endParaRPr lang="fr-FR" b="1" dirty="0">
              <a:solidFill>
                <a:schemeClr val="bg1"/>
              </a:solidFill>
            </a:endParaRPr>
          </a:p>
        </p:txBody>
      </p:sp>
      <p:sp>
        <p:nvSpPr>
          <p:cNvPr id="4" name="Rectangle 3"/>
          <p:cNvSpPr/>
          <p:nvPr/>
        </p:nvSpPr>
        <p:spPr>
          <a:xfrm>
            <a:off x="0" y="706263"/>
            <a:ext cx="12191999" cy="573683"/>
          </a:xfrm>
          <a:prstGeom prst="rect">
            <a:avLst/>
          </a:prstGeom>
        </p:spPr>
        <p:txBody>
          <a:bodyPr wrap="square">
            <a:spAutoFit/>
          </a:bodyPr>
          <a:lstStyle/>
          <a:p>
            <a:pPr algn="just">
              <a:lnSpc>
                <a:spcPct val="150000"/>
              </a:lnSpc>
            </a:pPr>
            <a:endParaRPr lang="fr-FR" sz="2400" dirty="0" smtClean="0">
              <a:latin typeface="Agency FB" panose="020B0503020202020204" pitchFamily="34" charset="0"/>
            </a:endParaRPr>
          </a:p>
        </p:txBody>
      </p:sp>
      <p:sp>
        <p:nvSpPr>
          <p:cNvPr id="3" name="Rectangle 2"/>
          <p:cNvSpPr/>
          <p:nvPr/>
        </p:nvSpPr>
        <p:spPr>
          <a:xfrm>
            <a:off x="943992" y="1157472"/>
            <a:ext cx="9910439" cy="1200329"/>
          </a:xfrm>
          <a:prstGeom prst="rect">
            <a:avLst/>
          </a:prstGeom>
        </p:spPr>
        <p:txBody>
          <a:bodyPr wrap="square">
            <a:spAutoFit/>
          </a:bodyPr>
          <a:lstStyle/>
          <a:p>
            <a:pPr algn="just">
              <a:lnSpc>
                <a:spcPct val="150000"/>
              </a:lnSpc>
            </a:pPr>
            <a:r>
              <a:rPr lang="fr-FR" sz="2400" b="1" dirty="0" smtClean="0"/>
              <a:t>Les formations au Crédit Mutuel du Sénégal apportent des résultats positifs, mais quelques ajustements sont nécessaires pour en maximiser l’impact</a:t>
            </a:r>
            <a:endParaRPr lang="fr-FR" sz="2400" b="1" dirty="0"/>
          </a:p>
        </p:txBody>
      </p:sp>
      <p:sp>
        <p:nvSpPr>
          <p:cNvPr id="5" name="Rectangle 4"/>
          <p:cNvSpPr/>
          <p:nvPr/>
        </p:nvSpPr>
        <p:spPr>
          <a:xfrm>
            <a:off x="943992" y="3435658"/>
            <a:ext cx="9718090" cy="1754326"/>
          </a:xfrm>
          <a:prstGeom prst="rect">
            <a:avLst/>
          </a:prstGeom>
        </p:spPr>
        <p:txBody>
          <a:bodyPr wrap="square">
            <a:spAutoFit/>
          </a:bodyPr>
          <a:lstStyle/>
          <a:p>
            <a:pPr algn="just">
              <a:lnSpc>
                <a:spcPct val="150000"/>
              </a:lnSpc>
            </a:pPr>
            <a:r>
              <a:rPr lang="fr-FR" sz="2400" b="1" dirty="0" smtClean="0"/>
              <a:t>Pour aller plus loin, il serait pertinent d’intégrer davantage les technologies dans les formations, de personnaliser les parcours en fonction des besoins des employés et d’améliorer le suivi ainsi que l’évaluation des formations.</a:t>
            </a:r>
            <a:endParaRPr lang="fr-FR" sz="2400" b="1" dirty="0"/>
          </a:p>
        </p:txBody>
      </p:sp>
    </p:spTree>
    <p:extLst>
      <p:ext uri="{BB962C8B-B14F-4D97-AF65-F5344CB8AC3E}">
        <p14:creationId xmlns:p14="http://schemas.microsoft.com/office/powerpoint/2010/main" val="8095486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6"/>
          <p:cNvPicPr>
            <a:picLocks noGrp="1" noChangeAspect="1"/>
          </p:cNvPicPr>
          <p:nvPr>
            <p:ph idx="1"/>
          </p:nvPr>
        </p:nvPicPr>
        <p:blipFill rotWithShape="1">
          <a:blip r:embed="rId2"/>
          <a:srcRect r="-770" b="17083"/>
          <a:stretch/>
        </p:blipFill>
        <p:spPr>
          <a:xfrm>
            <a:off x="1624428" y="850105"/>
            <a:ext cx="8548272" cy="5280869"/>
          </a:xfrm>
          <a:prstGeom prst="rect">
            <a:avLst/>
          </a:prstGeom>
        </p:spPr>
      </p:pic>
    </p:spTree>
    <p:extLst>
      <p:ext uri="{BB962C8B-B14F-4D97-AF65-F5344CB8AC3E}">
        <p14:creationId xmlns:p14="http://schemas.microsoft.com/office/powerpoint/2010/main" val="96352565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0" fill="hold"/>
                                        <p:tgtEl>
                                          <p:spTgt spid="4"/>
                                        </p:tgtEl>
                                        <p:attrNameLst>
                                          <p:attrName>ppt_w</p:attrName>
                                        </p:attrNameLst>
                                      </p:cBhvr>
                                      <p:tavLst>
                                        <p:tav tm="0" fmla="#ppt_w*sin(2.5*pi*$)">
                                          <p:val>
                                            <p:fltVal val="0"/>
                                          </p:val>
                                        </p:tav>
                                        <p:tav tm="100000">
                                          <p:val>
                                            <p:fltVal val="1"/>
                                          </p:val>
                                        </p:tav>
                                      </p:tavLst>
                                    </p:anim>
                                    <p:anim calcmode="lin" valueType="num">
                                      <p:cBhvr>
                                        <p:cTn id="8" dur="5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rotWithShape="1">
          <a:blip r:embed="rId2"/>
          <a:srcRect l="8400" t="10679" r="7456" b="17047"/>
          <a:stretch/>
        </p:blipFill>
        <p:spPr>
          <a:xfrm>
            <a:off x="559906" y="203377"/>
            <a:ext cx="2373551" cy="824533"/>
          </a:xfrm>
          <a:prstGeom prst="rect">
            <a:avLst/>
          </a:prstGeom>
        </p:spPr>
      </p:pic>
      <p:sp>
        <p:nvSpPr>
          <p:cNvPr id="6" name="Espace réservé du texte 6"/>
          <p:cNvSpPr txBox="1">
            <a:spLocks/>
          </p:cNvSpPr>
          <p:nvPr/>
        </p:nvSpPr>
        <p:spPr>
          <a:xfrm>
            <a:off x="4380932" y="889855"/>
            <a:ext cx="3084395" cy="4094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SN" sz="3200" b="1" dirty="0" smtClean="0"/>
              <a:t>Plan</a:t>
            </a:r>
          </a:p>
          <a:p>
            <a:pPr>
              <a:buNone/>
            </a:pPr>
            <a:endParaRPr lang="fr-SN" sz="3200" dirty="0" smtClean="0"/>
          </a:p>
          <a:p>
            <a:pPr marL="0" indent="0">
              <a:buNone/>
            </a:pPr>
            <a:endParaRPr lang="fr-SN" sz="3200" dirty="0"/>
          </a:p>
          <a:p>
            <a:pPr marL="0" indent="0">
              <a:buNone/>
            </a:pPr>
            <a:endParaRPr lang="fr-SN" sz="3200" dirty="0" smtClean="0"/>
          </a:p>
          <a:p>
            <a:pPr marL="0" indent="0">
              <a:buNone/>
            </a:pPr>
            <a:endParaRPr lang="fr-SN" sz="3200" dirty="0"/>
          </a:p>
          <a:p>
            <a:pPr marL="0" indent="0">
              <a:buNone/>
            </a:pPr>
            <a:endParaRPr lang="fr-SN" sz="3200" dirty="0" smtClean="0"/>
          </a:p>
          <a:p>
            <a:pPr>
              <a:buNone/>
            </a:pPr>
            <a:endParaRPr lang="fr-SN" sz="3200" dirty="0" smtClean="0"/>
          </a:p>
          <a:p>
            <a:pPr marL="0" indent="0">
              <a:buNone/>
            </a:pPr>
            <a:endParaRPr lang="fr-SN" sz="3200" dirty="0" smtClean="0"/>
          </a:p>
          <a:p>
            <a:pPr>
              <a:buNone/>
            </a:pPr>
            <a:endParaRPr lang="fr-SN" sz="3200" b="1" dirty="0" smtClean="0"/>
          </a:p>
          <a:p>
            <a:pPr marL="0" indent="0" algn="ctr">
              <a:buNone/>
            </a:pPr>
            <a:r>
              <a:rPr lang="fr-SN" sz="1800" b="1" dirty="0" smtClean="0"/>
              <a:t>   </a:t>
            </a:r>
            <a:endParaRPr lang="fr-SN" sz="3200" b="1" dirty="0" smtClean="0"/>
          </a:p>
          <a:p>
            <a:pPr marL="0" indent="0">
              <a:buNone/>
            </a:pPr>
            <a:endParaRPr lang="fr-SN" sz="3200" b="1" dirty="0" smtClean="0"/>
          </a:p>
        </p:txBody>
      </p:sp>
      <p:sp>
        <p:nvSpPr>
          <p:cNvPr id="2" name="Espace réservé du contenu 1"/>
          <p:cNvSpPr>
            <a:spLocks noGrp="1"/>
          </p:cNvSpPr>
          <p:nvPr>
            <p:ph idx="1"/>
          </p:nvPr>
        </p:nvSpPr>
        <p:spPr>
          <a:xfrm>
            <a:off x="838200" y="1825625"/>
            <a:ext cx="10515600" cy="4049082"/>
          </a:xfrm>
        </p:spPr>
        <p:txBody>
          <a:bodyPr>
            <a:normAutofit fontScale="92500" lnSpcReduction="10000"/>
          </a:bodyPr>
          <a:lstStyle/>
          <a:p>
            <a:pPr marL="0" indent="0" algn="ctr">
              <a:buNone/>
            </a:pPr>
            <a:r>
              <a:rPr lang="fr-FR" b="1" dirty="0" smtClean="0"/>
              <a:t>Introduction</a:t>
            </a:r>
          </a:p>
          <a:p>
            <a:pPr marL="571500" indent="-571500">
              <a:buAutoNum type="romanUcPeriod"/>
            </a:pPr>
            <a:r>
              <a:rPr lang="fr-FR" b="1" dirty="0" smtClean="0"/>
              <a:t>Problématique</a:t>
            </a:r>
          </a:p>
          <a:p>
            <a:pPr marL="571500" indent="-571500">
              <a:buAutoNum type="romanUcPeriod"/>
            </a:pPr>
            <a:r>
              <a:rPr lang="fr-FR" b="1" dirty="0" smtClean="0"/>
              <a:t>Objectifs : Général et Spécifique</a:t>
            </a:r>
          </a:p>
          <a:p>
            <a:pPr marL="571500" indent="-571500">
              <a:buAutoNum type="romanUcPeriod"/>
            </a:pPr>
            <a:r>
              <a:rPr lang="fr-FR" b="1" dirty="0" smtClean="0"/>
              <a:t>Hypothèses</a:t>
            </a:r>
          </a:p>
          <a:p>
            <a:pPr marL="571500" indent="-571500">
              <a:buAutoNum type="romanUcPeriod"/>
            </a:pPr>
            <a:r>
              <a:rPr lang="fr-FR" b="1" dirty="0" smtClean="0"/>
              <a:t>Méthodologie utilisée pour la collecte des données et information</a:t>
            </a:r>
          </a:p>
          <a:p>
            <a:pPr marL="571500" indent="-571500">
              <a:buAutoNum type="romanUcPeriod"/>
            </a:pPr>
            <a:r>
              <a:rPr lang="fr-FR" b="1" dirty="0" smtClean="0"/>
              <a:t>Outils de collecte d’informations utilisés</a:t>
            </a:r>
          </a:p>
          <a:p>
            <a:pPr marL="571500" indent="-571500">
              <a:buAutoNum type="romanUcPeriod"/>
            </a:pPr>
            <a:r>
              <a:rPr lang="fr-FR" b="1" dirty="0" smtClean="0"/>
              <a:t>Difficultés rencontrées</a:t>
            </a:r>
          </a:p>
          <a:p>
            <a:pPr marL="571500" indent="-571500">
              <a:buAutoNum type="romanUcPeriod"/>
            </a:pPr>
            <a:r>
              <a:rPr lang="fr-FR" b="1" dirty="0" smtClean="0"/>
              <a:t>Recommandations et suggestions </a:t>
            </a:r>
          </a:p>
          <a:p>
            <a:pPr marL="0" indent="0" algn="ctr">
              <a:buNone/>
            </a:pPr>
            <a:r>
              <a:rPr lang="fr-FR" b="1" dirty="0"/>
              <a:t> C</a:t>
            </a:r>
            <a:r>
              <a:rPr lang="fr-FR" b="1" dirty="0" smtClean="0"/>
              <a:t>onclusion </a:t>
            </a:r>
          </a:p>
          <a:p>
            <a:pPr marL="0" indent="0">
              <a:buNone/>
            </a:pPr>
            <a:endParaRPr lang="fr-FR" dirty="0"/>
          </a:p>
        </p:txBody>
      </p:sp>
      <p:sp>
        <p:nvSpPr>
          <p:cNvPr id="7" name="Espace réservé du numéro de diapositive 3"/>
          <p:cNvSpPr>
            <a:spLocks noGrp="1"/>
          </p:cNvSpPr>
          <p:nvPr>
            <p:ph type="sldNum" sz="quarter" idx="12"/>
          </p:nvPr>
        </p:nvSpPr>
        <p:spPr>
          <a:xfrm>
            <a:off x="9731829" y="5982931"/>
            <a:ext cx="2194560" cy="1047779"/>
          </a:xfrm>
        </p:spPr>
        <p:txBody>
          <a:bodyPr/>
          <a:lstStyle/>
          <a:p>
            <a:fld id="{D57F1E4F-1CFF-5643-939E-02111984F565}" type="slidenum">
              <a:rPr lang="en-US" sz="3000">
                <a:solidFill>
                  <a:schemeClr val="tx1"/>
                </a:solidFill>
              </a:rPr>
              <a:pPr/>
              <a:t>2</a:t>
            </a:fld>
            <a:endParaRPr lang="en-US" sz="3000" dirty="0">
              <a:solidFill>
                <a:schemeClr val="tx1"/>
              </a:solidFill>
            </a:endParaRPr>
          </a:p>
        </p:txBody>
      </p:sp>
    </p:spTree>
    <p:extLst>
      <p:ext uri="{BB962C8B-B14F-4D97-AF65-F5344CB8AC3E}">
        <p14:creationId xmlns:p14="http://schemas.microsoft.com/office/powerpoint/2010/main" val="37268753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ppt_w</p:attrName>
                                        </p:attrNameLst>
                                      </p:cBhvr>
                                      <p:tavLst>
                                        <p:tav tm="0">
                                          <p:val>
                                            <p:fltVal val="0"/>
                                          </p:val>
                                        </p:tav>
                                        <p:tav tm="100000">
                                          <p:val>
                                            <p:strVal val="#ppt_w"/>
                                          </p:val>
                                        </p:tav>
                                      </p:tavLst>
                                    </p:anim>
                                    <p:anim calcmode="lin" valueType="num">
                                      <p:cBhvr>
                                        <p:cTn id="8" dur="250" fill="hold"/>
                                        <p:tgtEl>
                                          <p:spTgt spid="4"/>
                                        </p:tgtEl>
                                        <p:attrNameLst>
                                          <p:attrName>ppt_h</p:attrName>
                                        </p:attrNameLst>
                                      </p:cBhvr>
                                      <p:tavLst>
                                        <p:tav tm="0">
                                          <p:val>
                                            <p:fltVal val="0"/>
                                          </p:val>
                                        </p:tav>
                                        <p:tav tm="100000">
                                          <p:val>
                                            <p:strVal val="#ppt_h"/>
                                          </p:val>
                                        </p:tav>
                                      </p:tavLst>
                                    </p:anim>
                                    <p:anim calcmode="lin" valueType="num">
                                      <p:cBhvr>
                                        <p:cTn id="9" dur="250" fill="hold"/>
                                        <p:tgtEl>
                                          <p:spTgt spid="4"/>
                                        </p:tgtEl>
                                        <p:attrNameLst>
                                          <p:attrName>style.rotation</p:attrName>
                                        </p:attrNameLst>
                                      </p:cBhvr>
                                      <p:tavLst>
                                        <p:tav tm="0">
                                          <p:val>
                                            <p:fltVal val="90"/>
                                          </p:val>
                                        </p:tav>
                                        <p:tav tm="100000">
                                          <p:val>
                                            <p:fltVal val="0"/>
                                          </p:val>
                                        </p:tav>
                                      </p:tavLst>
                                    </p:anim>
                                    <p:animEffect transition="in" filter="fade">
                                      <p:cBhvr>
                                        <p:cTn id="10" dur="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p:cNvSpPr>
            <a:spLocks noGrp="1"/>
          </p:cNvSpPr>
          <p:nvPr>
            <p:ph type="title"/>
          </p:nvPr>
        </p:nvSpPr>
        <p:spPr>
          <a:xfrm>
            <a:off x="0" y="0"/>
            <a:ext cx="12192000" cy="681797"/>
          </a:xfr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a:normAutofit/>
          </a:bodyPr>
          <a:lstStyle/>
          <a:p>
            <a:pPr algn="ctr"/>
            <a:r>
              <a:rPr lang="fr-SN" sz="3300" b="1" dirty="0">
                <a:solidFill>
                  <a:schemeClr val="bg1"/>
                </a:solidFill>
              </a:rPr>
              <a:t>INTRODUCTION</a:t>
            </a:r>
            <a:endParaRPr lang="fr-FR" sz="3300" b="1" dirty="0">
              <a:solidFill>
                <a:schemeClr val="bg1"/>
              </a:solidFill>
            </a:endParaRPr>
          </a:p>
        </p:txBody>
      </p:sp>
      <p:sp>
        <p:nvSpPr>
          <p:cNvPr id="17" name="Espace réservé du contenu 16"/>
          <p:cNvSpPr txBox="1">
            <a:spLocks noGrp="1"/>
          </p:cNvSpPr>
          <p:nvPr>
            <p:ph idx="1"/>
          </p:nvPr>
        </p:nvSpPr>
        <p:spPr>
          <a:xfrm>
            <a:off x="2696711" y="7694025"/>
            <a:ext cx="673508" cy="369332"/>
          </a:xfrm>
          <a:prstGeom prst="rect">
            <a:avLst/>
          </a:prstGeom>
          <a:noFill/>
        </p:spPr>
        <p:txBody>
          <a:bodyPr wrap="square" rtlCol="0">
            <a:spAutoFit/>
          </a:bodyPr>
          <a:lstStyle/>
          <a:p>
            <a:pPr algn="r">
              <a:buNone/>
            </a:pPr>
            <a:r>
              <a:rPr lang="fr-SN" sz="1800" dirty="0" smtClean="0">
                <a:solidFill>
                  <a:schemeClr val="bg1"/>
                </a:solidFill>
              </a:rPr>
              <a:t> </a:t>
            </a:r>
            <a:endParaRPr lang="fr-FR" sz="1800" dirty="0">
              <a:solidFill>
                <a:schemeClr val="bg1"/>
              </a:solidFill>
            </a:endParaRPr>
          </a:p>
        </p:txBody>
      </p:sp>
      <p:sp>
        <p:nvSpPr>
          <p:cNvPr id="21" name="Espace réservé du numéro de diapositive 3"/>
          <p:cNvSpPr>
            <a:spLocks noGrp="1"/>
          </p:cNvSpPr>
          <p:nvPr>
            <p:ph type="sldNum" sz="quarter" idx="12"/>
          </p:nvPr>
        </p:nvSpPr>
        <p:spPr>
          <a:xfrm>
            <a:off x="9854429" y="6209033"/>
            <a:ext cx="2058283" cy="648971"/>
          </a:xfrm>
        </p:spPr>
        <p:txBody>
          <a:bodyPr/>
          <a:lstStyle/>
          <a:p>
            <a:fld id="{D57F1E4F-1CFF-5643-939E-02111984F565}" type="slidenum">
              <a:rPr lang="en-US" sz="3000">
                <a:solidFill>
                  <a:schemeClr val="tx1"/>
                </a:solidFill>
              </a:rPr>
              <a:pPr/>
              <a:t>3</a:t>
            </a:fld>
            <a:endParaRPr lang="en-US" sz="3000" dirty="0">
              <a:solidFill>
                <a:schemeClr val="tx1"/>
              </a:solidFill>
            </a:endParaRPr>
          </a:p>
        </p:txBody>
      </p:sp>
      <p:sp>
        <p:nvSpPr>
          <p:cNvPr id="19" name="Rectangle 18"/>
          <p:cNvSpPr/>
          <p:nvPr/>
        </p:nvSpPr>
        <p:spPr>
          <a:xfrm>
            <a:off x="0" y="1136472"/>
            <a:ext cx="12192000" cy="5078313"/>
          </a:xfrm>
          <a:prstGeom prst="rect">
            <a:avLst/>
          </a:prstGeom>
        </p:spPr>
        <p:txBody>
          <a:bodyPr wrap="square">
            <a:spAutoFit/>
          </a:bodyPr>
          <a:lstStyle/>
          <a:p>
            <a:pPr algn="just">
              <a:lnSpc>
                <a:spcPct val="150000"/>
              </a:lnSpc>
            </a:pPr>
            <a:r>
              <a:rPr lang="fr-FR" sz="2400" b="1" dirty="0">
                <a:latin typeface="Agency FB" panose="020B0503020202020204" pitchFamily="34" charset="0"/>
              </a:rPr>
              <a:t> </a:t>
            </a:r>
            <a:r>
              <a:rPr lang="fr-FR" sz="2400" b="1" dirty="0" smtClean="0"/>
              <a:t>Dans le contexte actuel, marqué par une compétitivité accrue et des évolutions rapides, les entreprises doivent investir dans le développement des compétences de leurs collaborateurs pour rester performantes.</a:t>
            </a:r>
            <a:endParaRPr lang="fr-FR" sz="2800" b="1" dirty="0" smtClean="0"/>
          </a:p>
          <a:p>
            <a:pPr algn="just">
              <a:lnSpc>
                <a:spcPct val="150000"/>
              </a:lnSpc>
            </a:pPr>
            <a:r>
              <a:rPr lang="fr-FR" sz="2400" b="1" dirty="0" smtClean="0"/>
              <a:t>La formation constitue un pilier essentiel de la gestion des ressources humaines, en répondant aux besoins d’adaptation, d’innovation et de motivation des équipes.</a:t>
            </a:r>
          </a:p>
          <a:p>
            <a:pPr algn="just">
              <a:lnSpc>
                <a:spcPct val="150000"/>
              </a:lnSpc>
            </a:pPr>
            <a:r>
              <a:rPr lang="fr-FR" sz="2400" b="1" dirty="0" smtClean="0"/>
              <a:t>Le Crédit Mutuel du Sénégal, en tant qu’acteur clé du secteur bancaire, met en avant l’importance de la formation pour relever les défis de son environnement.</a:t>
            </a:r>
            <a:endParaRPr lang="fr-FR" sz="2400" b="1" dirty="0"/>
          </a:p>
          <a:p>
            <a:pPr algn="just">
              <a:lnSpc>
                <a:spcPct val="150000"/>
              </a:lnSpc>
            </a:pPr>
            <a:r>
              <a:rPr lang="fr-FR" sz="2400" b="1" dirty="0" smtClean="0"/>
              <a:t>Et c’est dans ce contexte que nous avons choisi de traiter le sujet ayant pour titre : La formation dans la gestion des ressources humaines: cas </a:t>
            </a:r>
            <a:r>
              <a:rPr lang="en-US" sz="2400" b="1" dirty="0" smtClean="0"/>
              <a:t>credit mutuel du Sénégal .</a:t>
            </a:r>
            <a:endParaRPr lang="fr-FR" sz="2400" b="1" dirty="0" smtClean="0">
              <a:ea typeface="Calibri"/>
            </a:endParaRPr>
          </a:p>
        </p:txBody>
      </p:sp>
    </p:spTree>
    <p:extLst>
      <p:ext uri="{BB962C8B-B14F-4D97-AF65-F5344CB8AC3E}">
        <p14:creationId xmlns:p14="http://schemas.microsoft.com/office/powerpoint/2010/main" val="251530894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1050"/>
                            </p:stCondLst>
                            <p:childTnLst>
                              <p:par>
                                <p:cTn id="13" presetID="3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1000" fill="hold"/>
                                        <p:tgtEl>
                                          <p:spTgt spid="19"/>
                                        </p:tgtEl>
                                        <p:attrNameLst>
                                          <p:attrName>ppt_w</p:attrName>
                                        </p:attrNameLst>
                                      </p:cBhvr>
                                      <p:tavLst>
                                        <p:tav tm="0">
                                          <p:val>
                                            <p:fltVal val="0"/>
                                          </p:val>
                                        </p:tav>
                                        <p:tav tm="100000">
                                          <p:val>
                                            <p:strVal val="#ppt_w"/>
                                          </p:val>
                                        </p:tav>
                                      </p:tavLst>
                                    </p:anim>
                                    <p:anim calcmode="lin" valueType="num">
                                      <p:cBhvr>
                                        <p:cTn id="16" dur="1000" fill="hold"/>
                                        <p:tgtEl>
                                          <p:spTgt spid="19"/>
                                        </p:tgtEl>
                                        <p:attrNameLst>
                                          <p:attrName>ppt_h</p:attrName>
                                        </p:attrNameLst>
                                      </p:cBhvr>
                                      <p:tavLst>
                                        <p:tav tm="0">
                                          <p:val>
                                            <p:fltVal val="0"/>
                                          </p:val>
                                        </p:tav>
                                        <p:tav tm="100000">
                                          <p:val>
                                            <p:strVal val="#ppt_h"/>
                                          </p:val>
                                        </p:tav>
                                      </p:tavLst>
                                    </p:anim>
                                    <p:anim calcmode="lin" valueType="num">
                                      <p:cBhvr>
                                        <p:cTn id="17" dur="1000" fill="hold"/>
                                        <p:tgtEl>
                                          <p:spTgt spid="19"/>
                                        </p:tgtEl>
                                        <p:attrNameLst>
                                          <p:attrName>style.rotation</p:attrName>
                                        </p:attrNameLst>
                                      </p:cBhvr>
                                      <p:tavLst>
                                        <p:tav tm="0">
                                          <p:val>
                                            <p:fltVal val="90"/>
                                          </p:val>
                                        </p:tav>
                                        <p:tav tm="100000">
                                          <p:val>
                                            <p:fltVal val="0"/>
                                          </p:val>
                                        </p:tav>
                                      </p:tavLst>
                                    </p:anim>
                                    <p:animEffect transition="in" filter="fade">
                                      <p:cBhvr>
                                        <p:cTn id="1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0" y="0"/>
            <a:ext cx="12192000" cy="681797"/>
          </a:xfrm>
          <a:prstGeom prst="rect">
            <a:avLst/>
          </a:prstGeom>
          <a:solidFill>
            <a:schemeClr val="accent2">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lvl="0" algn="ctr"/>
            <a:r>
              <a:rPr lang="fr-FR" sz="3200" dirty="0" smtClean="0"/>
              <a:t>PROBLEMATIQUE</a:t>
            </a:r>
            <a:endParaRPr lang="fr-FR" sz="3200" dirty="0"/>
          </a:p>
        </p:txBody>
      </p:sp>
      <p:sp>
        <p:nvSpPr>
          <p:cNvPr id="2" name="ZoneTexte 1"/>
          <p:cNvSpPr txBox="1"/>
          <p:nvPr/>
        </p:nvSpPr>
        <p:spPr>
          <a:xfrm>
            <a:off x="0" y="1303426"/>
            <a:ext cx="12050037" cy="1938992"/>
          </a:xfrm>
          <a:prstGeom prst="rect">
            <a:avLst/>
          </a:prstGeom>
          <a:noFill/>
        </p:spPr>
        <p:txBody>
          <a:bodyPr wrap="square" rtlCol="0">
            <a:spAutoFit/>
          </a:bodyPr>
          <a:lstStyle/>
          <a:p>
            <a:pPr algn="just"/>
            <a:r>
              <a:rPr lang="fr-FR" sz="2400" dirty="0" smtClean="0"/>
              <a:t>Le travail que nous avons effectué a pour problématique :</a:t>
            </a:r>
          </a:p>
          <a:p>
            <a:endParaRPr lang="fr-FR" sz="2400" b="1" dirty="0" smtClean="0"/>
          </a:p>
          <a:p>
            <a:r>
              <a:rPr lang="fr-FR" sz="2400" b="1" dirty="0"/>
              <a:t> comment la formation impacte-t-elle la gestion des ressources humaines au CMS ? </a:t>
            </a:r>
            <a:endParaRPr lang="fr-FR" sz="2400" b="1" dirty="0" smtClean="0"/>
          </a:p>
          <a:p>
            <a:endParaRPr lang="fr-FR" sz="2400" dirty="0"/>
          </a:p>
          <a:p>
            <a:pPr algn="just"/>
            <a:endParaRPr lang="fr-FR" sz="2400" dirty="0"/>
          </a:p>
        </p:txBody>
      </p:sp>
      <p:sp>
        <p:nvSpPr>
          <p:cNvPr id="4" name="ZoneTexte 3"/>
          <p:cNvSpPr txBox="1"/>
          <p:nvPr/>
        </p:nvSpPr>
        <p:spPr>
          <a:xfrm>
            <a:off x="0" y="3186236"/>
            <a:ext cx="12192000" cy="3724096"/>
          </a:xfrm>
          <a:prstGeom prst="rect">
            <a:avLst/>
          </a:prstGeom>
          <a:noFill/>
        </p:spPr>
        <p:txBody>
          <a:bodyPr wrap="square" rtlCol="0">
            <a:spAutoFit/>
          </a:bodyPr>
          <a:lstStyle/>
          <a:p>
            <a:pPr algn="just"/>
            <a:r>
              <a:rPr lang="fr-FR" sz="2400" dirty="0" smtClean="0"/>
              <a:t>Pour bien cerner cette problématique nous l’avons explicitée par les questions spécifiques ci-après :</a:t>
            </a:r>
          </a:p>
          <a:p>
            <a:pPr algn="just"/>
            <a:endParaRPr lang="fr-FR" sz="2000" dirty="0" smtClean="0"/>
          </a:p>
          <a:p>
            <a:pPr marL="457200" indent="-457200">
              <a:lnSpc>
                <a:spcPct val="150000"/>
              </a:lnSpc>
              <a:buFont typeface="+mj-lt"/>
              <a:buAutoNum type="arabicPeriod"/>
            </a:pPr>
            <a:r>
              <a:rPr lang="fr-FR" sz="2400" b="1" dirty="0" smtClean="0"/>
              <a:t>Comment la formation influence-t-elle la rétention des talents au sein de CMS ?</a:t>
            </a:r>
          </a:p>
          <a:p>
            <a:pPr marL="457200" indent="-457200">
              <a:lnSpc>
                <a:spcPct val="150000"/>
              </a:lnSpc>
              <a:buFont typeface="+mj-lt"/>
              <a:buAutoNum type="arabicPeriod"/>
            </a:pPr>
            <a:r>
              <a:rPr lang="fr-FR" sz="2400" b="1" dirty="0" smtClean="0"/>
              <a:t>De quelle manière la formation favorise- t-elle la performance globale du CMS ?</a:t>
            </a:r>
          </a:p>
          <a:p>
            <a:pPr marL="457200" indent="-457200">
              <a:lnSpc>
                <a:spcPct val="150000"/>
              </a:lnSpc>
              <a:buFont typeface="+mj-lt"/>
              <a:buAutoNum type="arabicPeriod"/>
            </a:pPr>
            <a:r>
              <a:rPr lang="fr-FR" sz="2400" b="1" dirty="0" smtClean="0"/>
              <a:t>Quels sont les défis auxquels CMS fait face dans la mise en place de ses politiques de formation ?</a:t>
            </a:r>
            <a:endParaRPr lang="fr-FR" sz="2400" dirty="0" smtClean="0"/>
          </a:p>
          <a:p>
            <a:pPr lvl="0" algn="just"/>
            <a:endParaRPr lang="fr-FR" sz="2400" dirty="0" smtClean="0"/>
          </a:p>
        </p:txBody>
      </p:sp>
    </p:spTree>
    <p:extLst>
      <p:ext uri="{BB962C8B-B14F-4D97-AF65-F5344CB8AC3E}">
        <p14:creationId xmlns:p14="http://schemas.microsoft.com/office/powerpoint/2010/main" val="125872118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6248"/>
            <a:ext cx="12191999" cy="628428"/>
          </a:xfrm>
          <a:solidFill>
            <a:srgbClr val="002060"/>
          </a:solidFill>
        </p:spPr>
        <p:txBody>
          <a:bodyPr>
            <a:normAutofit fontScale="90000"/>
          </a:bodyPr>
          <a:lstStyle/>
          <a:p>
            <a:pPr algn="ctr"/>
            <a:r>
              <a:rPr lang="fr-SN" b="1" dirty="0" smtClean="0">
                <a:solidFill>
                  <a:schemeClr val="bg1"/>
                </a:solidFill>
              </a:rPr>
              <a:t>OBJECTIFS DE RECHERCHE </a:t>
            </a:r>
          </a:p>
        </p:txBody>
      </p:sp>
      <p:sp>
        <p:nvSpPr>
          <p:cNvPr id="6" name="Espace réservé du numéro de diapositive 4"/>
          <p:cNvSpPr>
            <a:spLocks noGrp="1"/>
          </p:cNvSpPr>
          <p:nvPr>
            <p:ph type="sldNum" sz="quarter" idx="12"/>
          </p:nvPr>
        </p:nvSpPr>
        <p:spPr>
          <a:xfrm>
            <a:off x="9936564" y="6400120"/>
            <a:ext cx="2057400" cy="273844"/>
          </a:xfrm>
        </p:spPr>
        <p:txBody>
          <a:bodyPr/>
          <a:lstStyle/>
          <a:p>
            <a:fld id="{D57F1E4F-1CFF-5643-939E-02111984F565}" type="slidenum">
              <a:rPr lang="en-US" sz="3000">
                <a:solidFill>
                  <a:schemeClr val="tx1"/>
                </a:solidFill>
              </a:rPr>
              <a:pPr/>
              <a:t>5</a:t>
            </a:fld>
            <a:endParaRPr lang="en-US" sz="3000" dirty="0">
              <a:solidFill>
                <a:schemeClr val="tx1"/>
              </a:solidFill>
            </a:endParaRPr>
          </a:p>
        </p:txBody>
      </p:sp>
      <p:sp>
        <p:nvSpPr>
          <p:cNvPr id="5" name="Rectangle à coins arrondis 4"/>
          <p:cNvSpPr/>
          <p:nvPr/>
        </p:nvSpPr>
        <p:spPr>
          <a:xfrm>
            <a:off x="1" y="2443694"/>
            <a:ext cx="4299286" cy="3611820"/>
          </a:xfrm>
          <a:prstGeom prst="roundRect">
            <a:avLst/>
          </a:prstGeom>
          <a:solidFill>
            <a:schemeClr val="accent6">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dirty="0"/>
              <a:t>Objectif </a:t>
            </a:r>
            <a:r>
              <a:rPr lang="fr-FR" sz="2800" b="1" dirty="0" smtClean="0"/>
              <a:t>général</a:t>
            </a:r>
            <a:r>
              <a:rPr lang="fr-FR" sz="2400" dirty="0"/>
              <a:t> </a:t>
            </a:r>
            <a:endParaRPr lang="fr-FR" sz="2400" dirty="0" smtClean="0"/>
          </a:p>
          <a:p>
            <a:pPr algn="ctr"/>
            <a:r>
              <a:rPr lang="fr-FR" sz="2400" dirty="0" smtClean="0"/>
              <a:t> </a:t>
            </a:r>
          </a:p>
          <a:p>
            <a:pPr algn="ctr"/>
            <a:r>
              <a:rPr lang="fr-FR" sz="2400" dirty="0"/>
              <a:t>L’objectif général de notre thème est de d’étudier l’impact de la formation dans la gestion des ressources humaines </a:t>
            </a:r>
          </a:p>
        </p:txBody>
      </p:sp>
      <p:cxnSp>
        <p:nvCxnSpPr>
          <p:cNvPr id="8" name="Connecteur droit 7"/>
          <p:cNvCxnSpPr/>
          <p:nvPr/>
        </p:nvCxnSpPr>
        <p:spPr>
          <a:xfrm flipV="1">
            <a:off x="4331368" y="4075622"/>
            <a:ext cx="729917" cy="235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2" name="Connecteur droit 11"/>
          <p:cNvCxnSpPr/>
          <p:nvPr/>
        </p:nvCxnSpPr>
        <p:spPr>
          <a:xfrm>
            <a:off x="5077327" y="2501413"/>
            <a:ext cx="0" cy="3554101"/>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Connecteur droit 13"/>
          <p:cNvCxnSpPr/>
          <p:nvPr/>
        </p:nvCxnSpPr>
        <p:spPr>
          <a:xfrm>
            <a:off x="5099386" y="2533493"/>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5" name="Connecteur droit 14"/>
          <p:cNvCxnSpPr/>
          <p:nvPr/>
        </p:nvCxnSpPr>
        <p:spPr>
          <a:xfrm>
            <a:off x="5093370" y="4064445"/>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6122071" y="1765986"/>
            <a:ext cx="6069929" cy="1131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fr-FR" sz="1500" b="1" dirty="0" smtClean="0"/>
          </a:p>
          <a:p>
            <a:pPr algn="just"/>
            <a:r>
              <a:rPr lang="fr-FR" sz="1500" b="1" dirty="0" smtClean="0"/>
              <a:t>Analyser les objectifs de formation établis par le CMS.</a:t>
            </a:r>
            <a:endParaRPr lang="fr-FR" dirty="0"/>
          </a:p>
        </p:txBody>
      </p:sp>
      <p:sp>
        <p:nvSpPr>
          <p:cNvPr id="20" name="Ellipse 19"/>
          <p:cNvSpPr/>
          <p:nvPr/>
        </p:nvSpPr>
        <p:spPr>
          <a:xfrm>
            <a:off x="6149382" y="3526845"/>
            <a:ext cx="5797216" cy="10245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b="1" dirty="0" smtClean="0"/>
              <a:t>  Identifier les types de formations proposés par le CMS.</a:t>
            </a:r>
            <a:endParaRPr lang="fr-FR" sz="1600" dirty="0"/>
          </a:p>
        </p:txBody>
      </p:sp>
      <p:sp>
        <p:nvSpPr>
          <p:cNvPr id="21" name="Ellipse 20"/>
          <p:cNvSpPr/>
          <p:nvPr/>
        </p:nvSpPr>
        <p:spPr>
          <a:xfrm>
            <a:off x="6157842" y="5371183"/>
            <a:ext cx="5849931" cy="13906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tabLst>
                <a:tab pos="1384935" algn="l"/>
              </a:tabLst>
            </a:pPr>
            <a:r>
              <a:rPr lang="fr-FR" sz="1600" b="1" dirty="0" smtClean="0">
                <a:latin typeface="Calibri" panose="020F0502020204030204" pitchFamily="34" charset="0"/>
                <a:ea typeface="Calibri" panose="020F0502020204030204" pitchFamily="34" charset="0"/>
                <a:cs typeface="Calibri" panose="020F0502020204030204" pitchFamily="34" charset="0"/>
              </a:rPr>
              <a:t>Définir les critères de sélection des employés pour les formations.</a:t>
            </a:r>
            <a:endParaRPr lang="fr-FR" sz="1600" b="1" dirty="0">
              <a:latin typeface="Calibri" panose="020F0502020204030204" pitchFamily="34" charset="0"/>
              <a:ea typeface="Calibri" panose="020F0502020204030204" pitchFamily="34" charset="0"/>
              <a:cs typeface="Calibri" panose="020F0502020204030204" pitchFamily="34" charset="0"/>
            </a:endParaRPr>
          </a:p>
          <a:p>
            <a:pPr lvl="0" algn="just">
              <a:lnSpc>
                <a:spcPct val="150000"/>
              </a:lnSpc>
              <a:spcAft>
                <a:spcPts val="0"/>
              </a:spcAft>
              <a:tabLst>
                <a:tab pos="1384935" algn="l"/>
              </a:tabLst>
            </a:pPr>
            <a:r>
              <a:rPr lang="fr-FR" sz="1600" dirty="0" smtClean="0">
                <a:latin typeface="+mj-lt"/>
                <a:ea typeface="Times New Roman" panose="02020603050405020304" pitchFamily="18" charset="0"/>
                <a:cs typeface="Times New Roman" panose="02020603050405020304" pitchFamily="18" charset="0"/>
              </a:rPr>
              <a:t> </a:t>
            </a:r>
            <a:endParaRPr lang="fr-F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2" name="Ellipse 21"/>
          <p:cNvSpPr/>
          <p:nvPr/>
        </p:nvSpPr>
        <p:spPr>
          <a:xfrm>
            <a:off x="6092624" y="966655"/>
            <a:ext cx="5797216" cy="6179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t>Objectifs spécifiques</a:t>
            </a:r>
            <a:endParaRPr lang="fr-FR" b="1" dirty="0"/>
          </a:p>
        </p:txBody>
      </p:sp>
      <p:sp>
        <p:nvSpPr>
          <p:cNvPr id="23" name="Espace réservé du contenu 2"/>
          <p:cNvSpPr txBox="1">
            <a:spLocks/>
          </p:cNvSpPr>
          <p:nvPr/>
        </p:nvSpPr>
        <p:spPr>
          <a:xfrm>
            <a:off x="0" y="959920"/>
            <a:ext cx="4299285" cy="831305"/>
          </a:xfrm>
          <a:prstGeom prst="roundRect">
            <a:avLst/>
          </a:prstGeom>
          <a:solidFill>
            <a:schemeClr val="accent1">
              <a:lumMod val="75000"/>
            </a:schemeClr>
          </a:solidFill>
          <a:ln w="12700" cap="flat" cmpd="sng" algn="ctr">
            <a:noFill/>
            <a:prstDash val="solid"/>
            <a:miter lim="800000"/>
          </a:ln>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fr-FR" sz="2000" b="1" dirty="0" smtClean="0">
                <a:latin typeface="Times New Roman"/>
                <a:ea typeface="Calibri"/>
              </a:rPr>
              <a:t>Les objectifs de notre travail sont subdivisés en </a:t>
            </a:r>
            <a:endParaRPr lang="fr-SN" sz="2000" dirty="0">
              <a:solidFill>
                <a:schemeClr val="tx1"/>
              </a:solidFill>
            </a:endParaRPr>
          </a:p>
        </p:txBody>
      </p:sp>
      <p:cxnSp>
        <p:nvCxnSpPr>
          <p:cNvPr id="18" name="Connecteur droit 17"/>
          <p:cNvCxnSpPr/>
          <p:nvPr/>
        </p:nvCxnSpPr>
        <p:spPr>
          <a:xfrm>
            <a:off x="5084910" y="6064630"/>
            <a:ext cx="10287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a:stCxn id="23" idx="2"/>
            <a:endCxn id="5" idx="0"/>
          </p:cNvCxnSpPr>
          <p:nvPr/>
        </p:nvCxnSpPr>
        <p:spPr>
          <a:xfrm>
            <a:off x="2149643" y="1791225"/>
            <a:ext cx="1" cy="652469"/>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p:cNvCxnSpPr/>
          <p:nvPr/>
        </p:nvCxnSpPr>
        <p:spPr>
          <a:xfrm>
            <a:off x="4299286" y="1300132"/>
            <a:ext cx="1758617" cy="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p:nvPr/>
        </p:nvCxnSpPr>
        <p:spPr>
          <a:xfrm>
            <a:off x="9009223" y="1590446"/>
            <a:ext cx="0" cy="278111"/>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1371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450"/>
                            </p:stCondLst>
                            <p:childTnLst>
                              <p:par>
                                <p:cTn id="13" presetID="42" presetClass="entr" presetSubtype="0" fill="hold" grpId="0" nodeType="afterEffect">
                                  <p:stCondLst>
                                    <p:cond delay="0"/>
                                  </p:stCondLst>
                                  <p:childTnLst>
                                    <p:set>
                                      <p:cBhvr>
                                        <p:cTn id="14" dur="1" fill="hold">
                                          <p:stCondLst>
                                            <p:cond delay="0"/>
                                          </p:stCondLst>
                                        </p:cTn>
                                        <p:tgtEl>
                                          <p:spTgt spid="23">
                                            <p:bg/>
                                          </p:spTgt>
                                        </p:tgtEl>
                                        <p:attrNameLst>
                                          <p:attrName>style.visibility</p:attrName>
                                        </p:attrNameLst>
                                      </p:cBhvr>
                                      <p:to>
                                        <p:strVal val="visible"/>
                                      </p:to>
                                    </p:set>
                                    <p:animEffect transition="in" filter="fade">
                                      <p:cBhvr>
                                        <p:cTn id="15" dur="1000"/>
                                        <p:tgtEl>
                                          <p:spTgt spid="23">
                                            <p:bg/>
                                          </p:spTgt>
                                        </p:tgtEl>
                                      </p:cBhvr>
                                    </p:animEffect>
                                    <p:anim calcmode="lin" valueType="num">
                                      <p:cBhvr>
                                        <p:cTn id="16" dur="1000" fill="hold"/>
                                        <p:tgtEl>
                                          <p:spTgt spid="23">
                                            <p:bg/>
                                          </p:spTgt>
                                        </p:tgtEl>
                                        <p:attrNameLst>
                                          <p:attrName>ppt_x</p:attrName>
                                        </p:attrNameLst>
                                      </p:cBhvr>
                                      <p:tavLst>
                                        <p:tav tm="0">
                                          <p:val>
                                            <p:strVal val="#ppt_x"/>
                                          </p:val>
                                        </p:tav>
                                        <p:tav tm="100000">
                                          <p:val>
                                            <p:strVal val="#ppt_x"/>
                                          </p:val>
                                        </p:tav>
                                      </p:tavLst>
                                    </p:anim>
                                    <p:anim calcmode="lin" valueType="num">
                                      <p:cBhvr>
                                        <p:cTn id="17" dur="1000" fill="hold"/>
                                        <p:tgtEl>
                                          <p:spTgt spid="23">
                                            <p:bg/>
                                          </p:spTgt>
                                        </p:tgtEl>
                                        <p:attrNameLst>
                                          <p:attrName>ppt_y</p:attrName>
                                        </p:attrNameLst>
                                      </p:cBhvr>
                                      <p:tavLst>
                                        <p:tav tm="0">
                                          <p:val>
                                            <p:strVal val="#ppt_y+.1"/>
                                          </p:val>
                                        </p:tav>
                                        <p:tav tm="100000">
                                          <p:val>
                                            <p:strVal val="#ppt_y"/>
                                          </p:val>
                                        </p:tav>
                                      </p:tavLst>
                                    </p:anim>
                                  </p:childTnLst>
                                </p:cTn>
                              </p:par>
                            </p:childTnLst>
                          </p:cTn>
                        </p:par>
                        <p:par>
                          <p:cTn id="18" fill="hold">
                            <p:stCondLst>
                              <p:cond delay="2450"/>
                            </p:stCondLst>
                            <p:childTnLst>
                              <p:par>
                                <p:cTn id="19" presetID="42" presetClass="entr" presetSubtype="0" fill="hold" grpId="0" nodeType="after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1000"/>
                                        <p:tgtEl>
                                          <p:spTgt spid="23">
                                            <p:txEl>
                                              <p:pRg st="0" end="0"/>
                                            </p:txEl>
                                          </p:spTgt>
                                        </p:tgtEl>
                                      </p:cBhvr>
                                    </p:animEffect>
                                    <p:anim calcmode="lin" valueType="num">
                                      <p:cBhvr>
                                        <p:cTn id="22"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0" y="25100"/>
            <a:ext cx="12192000" cy="536023"/>
          </a:xfrm>
          <a:solidFill>
            <a:schemeClr val="accent2"/>
          </a:solidFill>
        </p:spPr>
        <p:txBody>
          <a:bodyPr>
            <a:normAutofit fontScale="90000"/>
          </a:bodyPr>
          <a:lstStyle/>
          <a:p>
            <a:pPr algn="ctr"/>
            <a:r>
              <a:rPr lang="fr-SN" b="1" dirty="0" smtClean="0">
                <a:solidFill>
                  <a:schemeClr val="bg1"/>
                </a:solidFill>
              </a:rPr>
              <a:t>HYPOTHESES DE RECHERCHE</a:t>
            </a:r>
          </a:p>
        </p:txBody>
      </p:sp>
      <p:sp>
        <p:nvSpPr>
          <p:cNvPr id="10" name="Espace réservé du numéro de diapositive 4"/>
          <p:cNvSpPr>
            <a:spLocks noGrp="1"/>
          </p:cNvSpPr>
          <p:nvPr>
            <p:ph type="sldNum" sz="quarter" idx="12"/>
          </p:nvPr>
        </p:nvSpPr>
        <p:spPr>
          <a:xfrm>
            <a:off x="9935119" y="6450395"/>
            <a:ext cx="2057400" cy="273844"/>
          </a:xfrm>
        </p:spPr>
        <p:txBody>
          <a:bodyPr/>
          <a:lstStyle/>
          <a:p>
            <a:fld id="{D57F1E4F-1CFF-5643-939E-02111984F565}" type="slidenum">
              <a:rPr lang="en-US" sz="3000">
                <a:solidFill>
                  <a:schemeClr val="tx1"/>
                </a:solidFill>
              </a:rPr>
              <a:pPr/>
              <a:t>6</a:t>
            </a:fld>
            <a:endParaRPr lang="en-US" sz="3000" dirty="0">
              <a:solidFill>
                <a:schemeClr val="tx1"/>
              </a:solidFill>
            </a:endParaRPr>
          </a:p>
        </p:txBody>
      </p:sp>
      <p:graphicFrame>
        <p:nvGraphicFramePr>
          <p:cNvPr id="8" name="Diagramme 7"/>
          <p:cNvGraphicFramePr/>
          <p:nvPr>
            <p:extLst/>
          </p:nvPr>
        </p:nvGraphicFramePr>
        <p:xfrm>
          <a:off x="838200" y="1223699"/>
          <a:ext cx="10515600" cy="5047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Image 8"/>
          <p:cNvPicPr>
            <a:picLocks noChangeAspect="1"/>
          </p:cNvPicPr>
          <p:nvPr/>
        </p:nvPicPr>
        <p:blipFill>
          <a:blip r:embed="rId7"/>
          <a:stretch>
            <a:fillRect/>
          </a:stretch>
        </p:blipFill>
        <p:spPr>
          <a:xfrm>
            <a:off x="5222006" y="647506"/>
            <a:ext cx="1323684" cy="918253"/>
          </a:xfrm>
          <a:prstGeom prst="rect">
            <a:avLst/>
          </a:prstGeom>
          <a:ln>
            <a:noFill/>
          </a:ln>
          <a:effectLst>
            <a:softEdge rad="112500"/>
          </a:effectLst>
        </p:spPr>
      </p:pic>
      <p:sp>
        <p:nvSpPr>
          <p:cNvPr id="3" name="ZoneTexte 2"/>
          <p:cNvSpPr txBox="1"/>
          <p:nvPr/>
        </p:nvSpPr>
        <p:spPr>
          <a:xfrm>
            <a:off x="0" y="1966590"/>
            <a:ext cx="12191999" cy="4893647"/>
          </a:xfrm>
          <a:prstGeom prst="rect">
            <a:avLst/>
          </a:prstGeom>
          <a:noFill/>
        </p:spPr>
        <p:txBody>
          <a:bodyPr wrap="square" rtlCol="0">
            <a:spAutoFit/>
          </a:bodyPr>
          <a:lstStyle/>
          <a:p>
            <a:pPr algn="just">
              <a:lnSpc>
                <a:spcPct val="150000"/>
              </a:lnSpc>
            </a:pPr>
            <a:r>
              <a:rPr lang="fr-FR" sz="2800" dirty="0">
                <a:latin typeface="Times New Roman" panose="02020603050405020304" pitchFamily="18" charset="0"/>
                <a:cs typeface="Times New Roman" panose="02020603050405020304" pitchFamily="18" charset="0"/>
              </a:rPr>
              <a:t>Les hypothèses de recherche sont souvent des réponses anticipées aux questions spécifiques en vue d’une confrontation aux données empiriques. </a:t>
            </a:r>
            <a:endParaRPr lang="fr-FR" sz="2800" dirty="0" smtClean="0">
              <a:latin typeface="Times New Roman" panose="02020603050405020304" pitchFamily="18" charset="0"/>
              <a:cs typeface="Times New Roman" panose="02020603050405020304" pitchFamily="18" charset="0"/>
            </a:endParaRPr>
          </a:p>
          <a:p>
            <a:pPr algn="just">
              <a:lnSpc>
                <a:spcPct val="150000"/>
              </a:lnSpc>
            </a:pPr>
            <a:r>
              <a:rPr lang="fr-FR" sz="2800" dirty="0" smtClean="0">
                <a:latin typeface="Times New Roman" panose="02020603050405020304" pitchFamily="18" charset="0"/>
                <a:cs typeface="Times New Roman" panose="02020603050405020304" pitchFamily="18" charset="0"/>
              </a:rPr>
              <a:t>Elles </a:t>
            </a:r>
            <a:r>
              <a:rPr lang="fr-FR" sz="2800" dirty="0">
                <a:latin typeface="Times New Roman" panose="02020603050405020304" pitchFamily="18" charset="0"/>
                <a:cs typeface="Times New Roman" panose="02020603050405020304" pitchFamily="18" charset="0"/>
              </a:rPr>
              <a:t>servent ainsi de lignes de conduite et permettent entre autres approches, de vérifier les problématiques posées dans une étude donnée. </a:t>
            </a:r>
            <a:endParaRPr lang="fr-FR" sz="2800" dirty="0" smtClean="0">
              <a:latin typeface="Times New Roman" panose="02020603050405020304" pitchFamily="18" charset="0"/>
              <a:cs typeface="Times New Roman" panose="02020603050405020304" pitchFamily="18" charset="0"/>
            </a:endParaRPr>
          </a:p>
          <a:p>
            <a:pPr algn="just">
              <a:lnSpc>
                <a:spcPct val="150000"/>
              </a:lnSpc>
            </a:pPr>
            <a:endParaRPr lang="fr-FR" sz="2800" dirty="0">
              <a:latin typeface="Times New Roman" panose="02020603050405020304" pitchFamily="18" charset="0"/>
              <a:cs typeface="Times New Roman" panose="02020603050405020304" pitchFamily="18" charset="0"/>
            </a:endParaRPr>
          </a:p>
          <a:p>
            <a:pPr algn="just">
              <a:lnSpc>
                <a:spcPct val="150000"/>
              </a:lnSpc>
            </a:pPr>
            <a:r>
              <a:rPr lang="fr-FR" sz="2800" dirty="0" smtClean="0">
                <a:latin typeface="Times New Roman" panose="02020603050405020304" pitchFamily="18" charset="0"/>
                <a:cs typeface="Times New Roman" panose="02020603050405020304" pitchFamily="18" charset="0"/>
              </a:rPr>
              <a:t>C’est </a:t>
            </a:r>
            <a:r>
              <a:rPr lang="fr-FR" sz="2800" dirty="0">
                <a:latin typeface="Times New Roman" panose="02020603050405020304" pitchFamily="18" charset="0"/>
                <a:cs typeface="Times New Roman" panose="02020603050405020304" pitchFamily="18" charset="0"/>
              </a:rPr>
              <a:t>dans ce cadre que nous avons élaboré les hypothèses suivantes pour traiter notre problématique </a:t>
            </a:r>
            <a:r>
              <a:rPr lang="fr-FR" sz="2800" dirty="0" smtClean="0">
                <a:latin typeface="Times New Roman" panose="02020603050405020304" pitchFamily="18" charset="0"/>
                <a:cs typeface="Times New Roman" panose="02020603050405020304" pitchFamily="18" charset="0"/>
              </a:rPr>
              <a:t>: </a:t>
            </a:r>
            <a:endParaRPr lang="fr-FR" sz="2800"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0191884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Scale>
                                      <p:cBhvr>
                                        <p:cTn id="7"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8"/>
                                        </p:tgtEl>
                                        <p:attrNameLst>
                                          <p:attrName>ppt_x</p:attrName>
                                          <p:attrName>ppt_y</p:attrName>
                                        </p:attrNameLst>
                                      </p:cBhvr>
                                    </p:animMotion>
                                    <p:animEffect transition="in" filter="fade">
                                      <p:cBhvr>
                                        <p:cTn id="9" dur="1000"/>
                                        <p:tgtEl>
                                          <p:spTgt spid="8"/>
                                        </p:tgtEl>
                                      </p:cBhvr>
                                    </p:animEffect>
                                  </p:childTnLst>
                                </p:cTn>
                              </p:par>
                            </p:childTnLst>
                          </p:cTn>
                        </p:par>
                        <p:par>
                          <p:cTn id="10" fill="hold">
                            <p:stCondLst>
                              <p:cond delay="10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8"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lipse 4"/>
          <p:cNvSpPr/>
          <p:nvPr/>
        </p:nvSpPr>
        <p:spPr>
          <a:xfrm>
            <a:off x="2067535" y="3238719"/>
            <a:ext cx="7191437" cy="93349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pPr algn="just" defTabSz="800100">
              <a:lnSpc>
                <a:spcPct val="90000"/>
              </a:lnSpc>
              <a:spcBef>
                <a:spcPct val="0"/>
              </a:spcBef>
              <a:spcAft>
                <a:spcPct val="35000"/>
              </a:spcAft>
            </a:pPr>
            <a:endParaRPr lang="fr-FR" sz="1800" b="0" kern="1200" dirty="0">
              <a:solidFill>
                <a:schemeClr val="tx1"/>
              </a:solidFill>
            </a:endParaRPr>
          </a:p>
        </p:txBody>
      </p:sp>
      <p:sp>
        <p:nvSpPr>
          <p:cNvPr id="19" name="Ellipse 8"/>
          <p:cNvSpPr/>
          <p:nvPr/>
        </p:nvSpPr>
        <p:spPr>
          <a:xfrm>
            <a:off x="1412328" y="4854822"/>
            <a:ext cx="9806584" cy="114565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 tIns="11430" rIns="11430" bIns="11430" numCol="1" spcCol="1270" anchor="ctr" anchorCtr="0">
            <a:noAutofit/>
          </a:bodyPr>
          <a:lstStyle/>
          <a:p>
            <a:endParaRPr lang="fr-FR" dirty="0" smtClean="0">
              <a:solidFill>
                <a:schemeClr val="tx1"/>
              </a:solidFill>
            </a:endParaRPr>
          </a:p>
        </p:txBody>
      </p:sp>
      <p:sp>
        <p:nvSpPr>
          <p:cNvPr id="24" name="Titre 1"/>
          <p:cNvSpPr>
            <a:spLocks noGrp="1"/>
          </p:cNvSpPr>
          <p:nvPr>
            <p:ph type="ctrTitle"/>
          </p:nvPr>
        </p:nvSpPr>
        <p:spPr>
          <a:xfrm>
            <a:off x="0" y="12526"/>
            <a:ext cx="12192000" cy="721907"/>
          </a:xfrm>
          <a:solidFill>
            <a:schemeClr val="accent2"/>
          </a:solidFill>
        </p:spPr>
        <p:txBody>
          <a:bodyPr>
            <a:normAutofit fontScale="90000"/>
          </a:bodyPr>
          <a:lstStyle/>
          <a:p>
            <a:pPr algn="ctr"/>
            <a:r>
              <a:rPr lang="fr-SN" sz="3100" b="1" dirty="0" smtClean="0">
                <a:solidFill>
                  <a:schemeClr val="bg1"/>
                </a:solidFill>
              </a:rPr>
              <a:t>HYPOTHESES</a:t>
            </a:r>
            <a:r>
              <a:rPr lang="fr-SN" b="1" dirty="0" smtClean="0">
                <a:solidFill>
                  <a:schemeClr val="bg1"/>
                </a:solidFill>
              </a:rPr>
              <a:t> </a:t>
            </a:r>
            <a:endParaRPr lang="fr-FR" b="1" dirty="0">
              <a:solidFill>
                <a:schemeClr val="bg1"/>
              </a:solidFill>
            </a:endParaRPr>
          </a:p>
        </p:txBody>
      </p:sp>
      <p:sp>
        <p:nvSpPr>
          <p:cNvPr id="8" name="Rectangle 7"/>
          <p:cNvSpPr/>
          <p:nvPr/>
        </p:nvSpPr>
        <p:spPr>
          <a:xfrm>
            <a:off x="3048000" y="2690336"/>
            <a:ext cx="6096000" cy="369332"/>
          </a:xfrm>
          <a:prstGeom prst="rect">
            <a:avLst/>
          </a:prstGeom>
        </p:spPr>
        <p:txBody>
          <a:bodyPr>
            <a:spAutoFit/>
          </a:bodyPr>
          <a:lstStyle/>
          <a:p>
            <a:endParaRPr lang="fr-FR" dirty="0"/>
          </a:p>
        </p:txBody>
      </p:sp>
      <p:sp>
        <p:nvSpPr>
          <p:cNvPr id="9" name="Rectangle 8"/>
          <p:cNvSpPr/>
          <p:nvPr/>
        </p:nvSpPr>
        <p:spPr>
          <a:xfrm>
            <a:off x="3048000" y="2690336"/>
            <a:ext cx="6096000" cy="369332"/>
          </a:xfrm>
          <a:prstGeom prst="rect">
            <a:avLst/>
          </a:prstGeom>
        </p:spPr>
        <p:txBody>
          <a:bodyPr>
            <a:spAutoFit/>
          </a:bodyPr>
          <a:lstStyle/>
          <a:p>
            <a:endParaRPr lang="fr-FR" dirty="0"/>
          </a:p>
        </p:txBody>
      </p:sp>
      <p:sp>
        <p:nvSpPr>
          <p:cNvPr id="10" name="ZoneTexte 9"/>
          <p:cNvSpPr txBox="1"/>
          <p:nvPr/>
        </p:nvSpPr>
        <p:spPr>
          <a:xfrm>
            <a:off x="9851571" y="2022929"/>
            <a:ext cx="148381" cy="369332"/>
          </a:xfrm>
          <a:prstGeom prst="rect">
            <a:avLst/>
          </a:prstGeom>
          <a:noFill/>
        </p:spPr>
        <p:txBody>
          <a:bodyPr wrap="square" rtlCol="0">
            <a:spAutoFit/>
          </a:bodyPr>
          <a:lstStyle/>
          <a:p>
            <a:endParaRPr lang="fr-FR" dirty="0"/>
          </a:p>
        </p:txBody>
      </p:sp>
      <p:sp>
        <p:nvSpPr>
          <p:cNvPr id="2" name="Rectangle 1"/>
          <p:cNvSpPr/>
          <p:nvPr/>
        </p:nvSpPr>
        <p:spPr>
          <a:xfrm>
            <a:off x="0" y="922153"/>
            <a:ext cx="12192000" cy="1754326"/>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400" b="1" smtClean="0"/>
              <a:t> Hypothèse</a:t>
            </a:r>
            <a:r>
              <a:rPr lang="en-US" smtClean="0"/>
              <a:t> </a:t>
            </a:r>
            <a:r>
              <a:rPr lang="en-US" sz="2400" b="1" smtClean="0"/>
              <a:t>1:</a:t>
            </a:r>
            <a:r>
              <a:rPr lang="fr-FR" sz="2400" b="1" smtClean="0"/>
              <a:t> </a:t>
            </a:r>
            <a:r>
              <a:rPr lang="fr-FR" sz="2400" b="1" dirty="0" smtClean="0"/>
              <a:t>La </a:t>
            </a:r>
            <a:r>
              <a:rPr lang="fr-FR" sz="2400" b="1" dirty="0"/>
              <a:t>fo</a:t>
            </a:r>
            <a:r>
              <a:rPr lang="fr-FR" sz="2400" b="1" dirty="0" smtClean="0"/>
              <a:t>rmation influence positivement la rétention des talents au CMS en permettant le développement des compétences des salariés.</a:t>
            </a:r>
            <a:endParaRPr lang="fr-FR" sz="2400" dirty="0"/>
          </a:p>
          <a:p>
            <a:pPr algn="just">
              <a:lnSpc>
                <a:spcPct val="150000"/>
              </a:lnSpc>
            </a:pPr>
            <a:endParaRPr lang="fr-FR" sz="2400" dirty="0"/>
          </a:p>
        </p:txBody>
      </p:sp>
      <p:sp>
        <p:nvSpPr>
          <p:cNvPr id="3" name="Rectangle 2"/>
          <p:cNvSpPr/>
          <p:nvPr/>
        </p:nvSpPr>
        <p:spPr>
          <a:xfrm>
            <a:off x="0" y="2874877"/>
            <a:ext cx="12191999" cy="1200329"/>
          </a:xfrm>
          <a:prstGeom prst="rect">
            <a:avLst/>
          </a:prstGeom>
        </p:spPr>
        <p:txBody>
          <a:bodyPr wrap="square">
            <a:spAutoFit/>
          </a:bodyPr>
          <a:lstStyle/>
          <a:p>
            <a:pPr indent="-285750" algn="just">
              <a:lnSpc>
                <a:spcPct val="150000"/>
              </a:lnSpc>
              <a:buFont typeface="Wingdings" panose="05000000000000000000" pitchFamily="2" charset="2"/>
              <a:buChar char="v"/>
            </a:pPr>
            <a:r>
              <a:rPr lang="fr-FR" sz="2400" b="1" dirty="0" smtClean="0"/>
              <a:t> </a:t>
            </a:r>
            <a:r>
              <a:rPr lang="fr-FR" sz="2400" b="1" dirty="0"/>
              <a:t>Hypothèse </a:t>
            </a:r>
            <a:r>
              <a:rPr lang="fr-FR" sz="2400" b="1" dirty="0" smtClean="0"/>
              <a:t>2: </a:t>
            </a:r>
            <a:r>
              <a:rPr lang="fr-FR" sz="2400" b="1" dirty="0"/>
              <a:t>La formation contribue à la performance globale du CMS en permettant aux employés d’acquérir des compétences et de rester motivés</a:t>
            </a:r>
            <a:r>
              <a:rPr lang="fr-FR" sz="2400" dirty="0" smtClean="0"/>
              <a:t>.</a:t>
            </a:r>
            <a:endParaRPr lang="fr-FR" sz="2400" dirty="0"/>
          </a:p>
        </p:txBody>
      </p:sp>
      <p:sp>
        <p:nvSpPr>
          <p:cNvPr id="4" name="Rectangle 3"/>
          <p:cNvSpPr/>
          <p:nvPr/>
        </p:nvSpPr>
        <p:spPr>
          <a:xfrm>
            <a:off x="-1" y="5025770"/>
            <a:ext cx="12192000" cy="1754326"/>
          </a:xfrm>
          <a:prstGeom prst="rect">
            <a:avLst/>
          </a:prstGeom>
        </p:spPr>
        <p:txBody>
          <a:bodyPr wrap="square">
            <a:spAutoFit/>
          </a:bodyPr>
          <a:lstStyle/>
          <a:p>
            <a:pPr indent="-285750" algn="just">
              <a:lnSpc>
                <a:spcPct val="150000"/>
              </a:lnSpc>
              <a:buFont typeface="Wingdings" panose="05000000000000000000" pitchFamily="2" charset="2"/>
              <a:buChar char="v"/>
            </a:pPr>
            <a:r>
              <a:rPr lang="fr-FR" sz="2400" b="1" dirty="0" smtClean="0"/>
              <a:t> Hypothèse 3: </a:t>
            </a:r>
            <a:r>
              <a:rPr lang="fr-FR" sz="2400" b="1" dirty="0"/>
              <a:t>Le CMS fait face à des défis tels que l’adaptation rapide aux évolutions technologiques, la diversité des besoins en formation des employés, et la gestion des ressources</a:t>
            </a:r>
            <a:r>
              <a:rPr lang="fr-FR" sz="2400" dirty="0"/>
              <a:t>. </a:t>
            </a:r>
          </a:p>
        </p:txBody>
      </p:sp>
    </p:spTree>
    <p:extLst>
      <p:ext uri="{BB962C8B-B14F-4D97-AF65-F5344CB8AC3E}">
        <p14:creationId xmlns:p14="http://schemas.microsoft.com/office/powerpoint/2010/main" val="366396710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4"/>
                                        </p:tgtEl>
                                        <p:attrNameLst>
                                          <p:attrName>ppt_y</p:attrName>
                                        </p:attrNameLst>
                                      </p:cBhvr>
                                      <p:tavLst>
                                        <p:tav tm="0">
                                          <p:val>
                                            <p:strVal val="#ppt_y"/>
                                          </p:val>
                                        </p:tav>
                                        <p:tav tm="100000">
                                          <p:val>
                                            <p:strVal val="#ppt_y"/>
                                          </p:val>
                                        </p:tav>
                                      </p:tavLst>
                                    </p:anim>
                                    <p:anim calcmode="lin" valueType="num">
                                      <p:cBhvr>
                                        <p:cTn id="9"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838200" y="365129"/>
            <a:ext cx="10515600" cy="533787"/>
          </a:xfrm>
          <a:solidFill>
            <a:schemeClr val="accent2"/>
          </a:solidFill>
        </p:spPr>
        <p:txBody>
          <a:bodyPr>
            <a:noAutofit/>
          </a:bodyPr>
          <a:lstStyle/>
          <a:p>
            <a:pPr algn="ctr"/>
            <a:r>
              <a:rPr lang="fr-SN" sz="3600" b="1" dirty="0" smtClean="0">
                <a:solidFill>
                  <a:schemeClr val="bg1"/>
                </a:solidFill>
              </a:rPr>
              <a:t>METHODES ET OUTILS D’INVESTIGATION  </a:t>
            </a:r>
            <a:endParaRPr lang="fr-SN" sz="3600" b="1" dirty="0">
              <a:solidFill>
                <a:schemeClr val="bg1"/>
              </a:solidFill>
            </a:endParaRPr>
          </a:p>
        </p:txBody>
      </p:sp>
      <p:sp>
        <p:nvSpPr>
          <p:cNvPr id="22" name="Espace réservé du numéro de diapositive 4"/>
          <p:cNvSpPr>
            <a:spLocks noGrp="1"/>
          </p:cNvSpPr>
          <p:nvPr>
            <p:ph type="sldNum" sz="quarter" idx="12"/>
          </p:nvPr>
        </p:nvSpPr>
        <p:spPr>
          <a:xfrm>
            <a:off x="9850620" y="6413616"/>
            <a:ext cx="2057400" cy="273844"/>
          </a:xfrm>
        </p:spPr>
        <p:txBody>
          <a:bodyPr/>
          <a:lstStyle/>
          <a:p>
            <a:fld id="{D57F1E4F-1CFF-5643-939E-02111984F565}" type="slidenum">
              <a:rPr lang="en-US" sz="3000">
                <a:solidFill>
                  <a:schemeClr val="tx1"/>
                </a:solidFill>
              </a:rPr>
              <a:pPr/>
              <a:t>8</a:t>
            </a:fld>
            <a:endParaRPr lang="en-US" sz="3000" dirty="0">
              <a:solidFill>
                <a:schemeClr val="tx1"/>
              </a:solidFill>
            </a:endParaRPr>
          </a:p>
        </p:txBody>
      </p:sp>
      <p:sp>
        <p:nvSpPr>
          <p:cNvPr id="28" name="Ellipse 27"/>
          <p:cNvSpPr/>
          <p:nvPr/>
        </p:nvSpPr>
        <p:spPr>
          <a:xfrm>
            <a:off x="6350696" y="3231308"/>
            <a:ext cx="5003107" cy="3017637"/>
          </a:xfrm>
          <a:prstGeom prst="ellipse">
            <a:avLst/>
          </a:prstGeom>
          <a:solidFill>
            <a:schemeClr val="accent1">
              <a:lumMod val="60000"/>
              <a:lumOff val="40000"/>
            </a:schemeClr>
          </a:solidFill>
          <a:scene3d>
            <a:camera prst="orthographicFront"/>
            <a:lightRig rig="sunset" dir="t"/>
          </a:scene3d>
          <a:sp3d prstMaterial="metal">
            <a:bevelT w="234950" h="190500"/>
            <a:bevelB w="69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dirty="0" smtClean="0"/>
          </a:p>
          <a:p>
            <a:pPr algn="ctr"/>
            <a:endParaRPr lang="fr-FR" b="1" dirty="0" smtClean="0"/>
          </a:p>
          <a:p>
            <a:pPr algn="ctr"/>
            <a:endParaRPr lang="fr-FR" b="1" dirty="0" smtClean="0"/>
          </a:p>
          <a:p>
            <a:pPr algn="ctr"/>
            <a:endParaRPr lang="fr-FR" b="1" dirty="0" smtClean="0"/>
          </a:p>
          <a:p>
            <a:pPr algn="ctr"/>
            <a:endParaRPr lang="fr-FR" b="1" dirty="0" smtClean="0"/>
          </a:p>
          <a:p>
            <a:r>
              <a:rPr lang="fr-FR" sz="1600" b="1" dirty="0" smtClean="0">
                <a:latin typeface="Times New Roman" panose="02020603050405020304" pitchFamily="18" charset="0"/>
                <a:cs typeface="Times New Roman" panose="02020603050405020304" pitchFamily="18" charset="0"/>
              </a:rPr>
              <a:t>       Outils d’investigation suivants</a:t>
            </a:r>
            <a:endParaRPr lang="fr-FR" sz="1600" b="1" dirty="0" smtClean="0">
              <a:latin typeface="Times New Roman"/>
              <a:ea typeface="Calibri"/>
              <a:cs typeface="Times New Roman"/>
            </a:endParaRPr>
          </a:p>
          <a:p>
            <a:pPr marL="342900" lvl="0" indent="-342900">
              <a:lnSpc>
                <a:spcPct val="150000"/>
              </a:lnSpc>
              <a:spcAft>
                <a:spcPts val="800"/>
              </a:spcAft>
              <a:buFont typeface="Wingdings"/>
              <a:buChar char=""/>
              <a:tabLst>
                <a:tab pos="457200" algn="l"/>
                <a:tab pos="2461895" algn="l"/>
              </a:tabLst>
            </a:pPr>
            <a:r>
              <a:rPr lang="fr-FR" sz="1600" b="1" dirty="0" smtClean="0">
                <a:latin typeface="Times New Roman"/>
                <a:ea typeface="Calibri"/>
                <a:cs typeface="Times New Roman"/>
              </a:rPr>
              <a:t>Guide d’entretien</a:t>
            </a:r>
          </a:p>
          <a:p>
            <a:pPr marL="342900" lvl="0" indent="-342900">
              <a:lnSpc>
                <a:spcPct val="150000"/>
              </a:lnSpc>
              <a:spcAft>
                <a:spcPts val="800"/>
              </a:spcAft>
              <a:buFont typeface="Wingdings"/>
              <a:buChar char=""/>
              <a:tabLst>
                <a:tab pos="457200" algn="l"/>
                <a:tab pos="2461895" algn="l"/>
              </a:tabLst>
            </a:pPr>
            <a:r>
              <a:rPr lang="fr-FR" sz="1600" b="1" dirty="0" smtClean="0">
                <a:latin typeface="Times New Roman"/>
                <a:ea typeface="Calibri"/>
                <a:cs typeface="Times New Roman"/>
              </a:rPr>
              <a:t>Grille de lecture</a:t>
            </a:r>
          </a:p>
          <a:p>
            <a:pPr marL="342900" indent="-342900">
              <a:lnSpc>
                <a:spcPct val="150000"/>
              </a:lnSpc>
              <a:spcAft>
                <a:spcPts val="800"/>
              </a:spcAft>
              <a:tabLst>
                <a:tab pos="457200" algn="l"/>
                <a:tab pos="2461895" algn="l"/>
              </a:tabLst>
            </a:pPr>
            <a:endParaRPr lang="fr-FR" sz="1600" dirty="0" smtClean="0"/>
          </a:p>
          <a:p>
            <a:pPr marL="342900" lvl="0" indent="-342900" algn="just">
              <a:lnSpc>
                <a:spcPct val="150000"/>
              </a:lnSpc>
              <a:spcAft>
                <a:spcPts val="800"/>
              </a:spcAft>
              <a:buFont typeface="Wingdings"/>
              <a:buChar char=""/>
              <a:tabLst>
                <a:tab pos="457200" algn="l"/>
                <a:tab pos="2461895" algn="l"/>
              </a:tabLst>
            </a:pPr>
            <a:endParaRPr lang="fr-FR" sz="1100" dirty="0" smtClean="0">
              <a:ea typeface="Calibri"/>
              <a:cs typeface="Times New Roman"/>
            </a:endParaRPr>
          </a:p>
          <a:p>
            <a:endParaRPr lang="fr-FR" sz="1200" b="1" dirty="0" smtClean="0"/>
          </a:p>
          <a:p>
            <a:endParaRPr lang="fr-FR" sz="2000" b="1" dirty="0" smtClean="0"/>
          </a:p>
          <a:p>
            <a:r>
              <a:rPr lang="fr-FR" sz="2000" b="1" dirty="0" smtClean="0"/>
              <a:t>  </a:t>
            </a:r>
            <a:endParaRPr lang="fr-FR" sz="2000" dirty="0" smtClean="0"/>
          </a:p>
          <a:p>
            <a:pPr algn="ctr"/>
            <a:endParaRPr lang="fr-SN" sz="1013" dirty="0"/>
          </a:p>
        </p:txBody>
      </p:sp>
      <p:sp>
        <p:nvSpPr>
          <p:cNvPr id="35" name="Ellipse 34"/>
          <p:cNvSpPr/>
          <p:nvPr/>
        </p:nvSpPr>
        <p:spPr>
          <a:xfrm>
            <a:off x="253367" y="3255839"/>
            <a:ext cx="5899759" cy="3157779"/>
          </a:xfrm>
          <a:prstGeom prst="ellipse">
            <a:avLst/>
          </a:prstGeom>
          <a:scene3d>
            <a:camera prst="orthographicFront"/>
            <a:lightRig rig="sunset" dir="t"/>
          </a:scene3d>
          <a:sp3d prstMaterial="metal">
            <a:bevelT w="234950" h="190500"/>
            <a:bevelB w="69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SN" sz="1600" b="1" dirty="0" smtClean="0"/>
          </a:p>
          <a:p>
            <a:pPr algn="ctr"/>
            <a:endParaRPr lang="fr-SN" sz="1600" b="1" dirty="0"/>
          </a:p>
          <a:p>
            <a:r>
              <a:rPr lang="fr-SN" sz="1600" b="1" dirty="0" smtClean="0">
                <a:latin typeface="News time romain"/>
                <a:cs typeface="Times New Roman" panose="02020603050405020304" pitchFamily="18" charset="0"/>
              </a:rPr>
              <a:t>Les méthodes et techniques d’investigation suivantes:</a:t>
            </a:r>
          </a:p>
          <a:p>
            <a:endParaRPr lang="fr-SN" sz="1600" b="1" dirty="0" smtClean="0">
              <a:latin typeface="News time romain"/>
              <a:cs typeface="Times New Roman" panose="02020603050405020304" pitchFamily="18" charset="0"/>
            </a:endParaRPr>
          </a:p>
          <a:p>
            <a:pPr marL="285750" indent="-285750">
              <a:buFont typeface="Wingdings" panose="05000000000000000000" pitchFamily="2" charset="2"/>
              <a:buChar char="v"/>
            </a:pPr>
            <a:r>
              <a:rPr lang="fr-SN" sz="1600" dirty="0" smtClean="0">
                <a:latin typeface="News time romain"/>
                <a:ea typeface="Calibri"/>
                <a:cs typeface="Times New Roman"/>
              </a:rPr>
              <a:t>Entretien</a:t>
            </a:r>
          </a:p>
          <a:p>
            <a:pPr marL="285750" indent="-285750">
              <a:buFont typeface="Wingdings" panose="05000000000000000000" pitchFamily="2" charset="2"/>
              <a:buChar char="v"/>
            </a:pPr>
            <a:r>
              <a:rPr lang="fr-SN" sz="1600" dirty="0" smtClean="0">
                <a:latin typeface="News time romain"/>
                <a:ea typeface="Calibri"/>
                <a:cs typeface="Times New Roman"/>
              </a:rPr>
              <a:t>Observation</a:t>
            </a:r>
            <a:endParaRPr lang="fr-FR" sz="1600" dirty="0" smtClean="0">
              <a:latin typeface="News time romain"/>
              <a:ea typeface="Calibri"/>
              <a:cs typeface="Times New Roman"/>
            </a:endParaRPr>
          </a:p>
          <a:p>
            <a:pPr marL="342900" lvl="0" indent="-342900">
              <a:lnSpc>
                <a:spcPct val="150000"/>
              </a:lnSpc>
              <a:spcAft>
                <a:spcPts val="800"/>
              </a:spcAft>
              <a:buFont typeface="Wingdings" panose="05000000000000000000" pitchFamily="2" charset="2"/>
              <a:buChar char="v"/>
              <a:tabLst>
                <a:tab pos="457200" algn="l"/>
                <a:tab pos="2461895" algn="l"/>
              </a:tabLst>
            </a:pPr>
            <a:r>
              <a:rPr lang="fr-FR" sz="1600" b="1" dirty="0" smtClean="0">
                <a:latin typeface="News time romain"/>
                <a:ea typeface="Calibri"/>
                <a:cs typeface="Times New Roman"/>
              </a:rPr>
              <a:t>Recherche documentaire</a:t>
            </a:r>
            <a:endParaRPr lang="fr-FR" sz="1600" dirty="0" smtClean="0">
              <a:latin typeface="News time romain"/>
              <a:ea typeface="Calibri"/>
              <a:cs typeface="Times New Roman"/>
            </a:endParaRPr>
          </a:p>
          <a:p>
            <a:pPr marL="285750" indent="-285750">
              <a:buFont typeface="Wingdings" panose="05000000000000000000" pitchFamily="2" charset="2"/>
              <a:buChar char="v"/>
            </a:pPr>
            <a:r>
              <a:rPr lang="fr-FR" sz="1600" dirty="0" smtClean="0">
                <a:latin typeface="News time romain"/>
                <a:cs typeface="Times New Roman"/>
              </a:rPr>
              <a:t>Recherche sur internet</a:t>
            </a:r>
            <a:r>
              <a:rPr lang="fr-SN" sz="1100" dirty="0" smtClean="0">
                <a:latin typeface="News time romain"/>
              </a:rPr>
              <a:t>  </a:t>
            </a:r>
          </a:p>
          <a:p>
            <a:endParaRPr lang="fr-FR" sz="1600" dirty="0">
              <a:latin typeface="News time romain"/>
            </a:endParaRPr>
          </a:p>
        </p:txBody>
      </p:sp>
      <p:sp>
        <p:nvSpPr>
          <p:cNvPr id="3" name="ZoneTexte 2"/>
          <p:cNvSpPr txBox="1"/>
          <p:nvPr/>
        </p:nvSpPr>
        <p:spPr>
          <a:xfrm>
            <a:off x="838200" y="1291097"/>
            <a:ext cx="10515600" cy="523220"/>
          </a:xfrm>
          <a:prstGeom prst="rect">
            <a:avLst/>
          </a:prstGeom>
          <a:noFill/>
          <a:ln>
            <a:solidFill>
              <a:schemeClr val="tx1"/>
            </a:solidFill>
          </a:ln>
        </p:spPr>
        <p:txBody>
          <a:bodyPr wrap="square" rtlCol="0">
            <a:spAutoFit/>
          </a:bodyPr>
          <a:lstStyle/>
          <a:p>
            <a:pPr algn="ctr"/>
            <a:r>
              <a:rPr lang="fr-FR" sz="2800" dirty="0" smtClean="0"/>
              <a:t>Pour mener ce travail, nous avons entre autres, utilisé</a:t>
            </a:r>
            <a:endParaRPr lang="fr-FR" sz="2800" dirty="0"/>
          </a:p>
        </p:txBody>
      </p:sp>
      <p:cxnSp>
        <p:nvCxnSpPr>
          <p:cNvPr id="5" name="Connecteur droit avec flèche 4"/>
          <p:cNvCxnSpPr/>
          <p:nvPr/>
        </p:nvCxnSpPr>
        <p:spPr>
          <a:xfrm>
            <a:off x="3526076" y="2008719"/>
            <a:ext cx="12527" cy="1046042"/>
          </a:xfrm>
          <a:prstGeom prst="straightConnector1">
            <a:avLst/>
          </a:prstGeom>
          <a:ln w="47625" cmpd="sng">
            <a:solidFill>
              <a:schemeClr val="accent1">
                <a:alpha val="98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8931058" y="1990864"/>
            <a:ext cx="24917" cy="1063897"/>
          </a:xfrm>
          <a:prstGeom prst="straightConnector1">
            <a:avLst/>
          </a:prstGeom>
          <a:ln w="47625" cmpd="sng">
            <a:solidFill>
              <a:schemeClr val="accent1">
                <a:alpha val="98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05873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2000"/>
                            </p:stCondLst>
                            <p:childTnLst>
                              <p:par>
                                <p:cTn id="13" presetID="47" presetClass="entr" presetSubtype="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1000"/>
                                        <p:tgtEl>
                                          <p:spTgt spid="35"/>
                                        </p:tgtEl>
                                      </p:cBhvr>
                                    </p:animEffect>
                                    <p:anim calcmode="lin" valueType="num">
                                      <p:cBhvr>
                                        <p:cTn id="16" dur="1000" fill="hold"/>
                                        <p:tgtEl>
                                          <p:spTgt spid="35"/>
                                        </p:tgtEl>
                                        <p:attrNameLst>
                                          <p:attrName>ppt_x</p:attrName>
                                        </p:attrNameLst>
                                      </p:cBhvr>
                                      <p:tavLst>
                                        <p:tav tm="0">
                                          <p:val>
                                            <p:strVal val="#ppt_x"/>
                                          </p:val>
                                        </p:tav>
                                        <p:tav tm="100000">
                                          <p:val>
                                            <p:strVal val="#ppt_x"/>
                                          </p:val>
                                        </p:tav>
                                      </p:tavLst>
                                    </p:anim>
                                    <p:anim calcmode="lin" valueType="num">
                                      <p:cBhvr>
                                        <p:cTn id="17" dur="1000" fill="hold"/>
                                        <p:tgtEl>
                                          <p:spTgt spid="35"/>
                                        </p:tgtEl>
                                        <p:attrNameLst>
                                          <p:attrName>ppt_y</p:attrName>
                                        </p:attrNameLst>
                                      </p:cBhvr>
                                      <p:tavLst>
                                        <p:tav tm="0">
                                          <p:val>
                                            <p:strVal val="#ppt_y-.1"/>
                                          </p:val>
                                        </p:tav>
                                        <p:tav tm="100000">
                                          <p:val>
                                            <p:strVal val="#ppt_y"/>
                                          </p:val>
                                        </p:tav>
                                      </p:tavLst>
                                    </p:anim>
                                  </p:childTnLst>
                                </p:cTn>
                              </p:par>
                            </p:childTnLst>
                          </p:cTn>
                        </p:par>
                        <p:par>
                          <p:cTn id="18" fill="hold">
                            <p:stCondLst>
                              <p:cond delay="3000"/>
                            </p:stCondLst>
                            <p:childTnLst>
                              <p:par>
                                <p:cTn id="19" presetID="47"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1000"/>
                                        <p:tgtEl>
                                          <p:spTgt spid="28"/>
                                        </p:tgtEl>
                                      </p:cBhvr>
                                    </p:animEffect>
                                    <p:anim calcmode="lin" valueType="num">
                                      <p:cBhvr>
                                        <p:cTn id="22" dur="1000" fill="hold"/>
                                        <p:tgtEl>
                                          <p:spTgt spid="28"/>
                                        </p:tgtEl>
                                        <p:attrNameLst>
                                          <p:attrName>ppt_x</p:attrName>
                                        </p:attrNameLst>
                                      </p:cBhvr>
                                      <p:tavLst>
                                        <p:tav tm="0">
                                          <p:val>
                                            <p:strVal val="#ppt_x"/>
                                          </p:val>
                                        </p:tav>
                                        <p:tav tm="100000">
                                          <p:val>
                                            <p:strVal val="#ppt_x"/>
                                          </p:val>
                                        </p:tav>
                                      </p:tavLst>
                                    </p:anim>
                                    <p:anim calcmode="lin" valueType="num">
                                      <p:cBhvr>
                                        <p:cTn id="2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8"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 y="29725"/>
            <a:ext cx="12188240" cy="740343"/>
          </a:xfrm>
          <a:solidFill>
            <a:schemeClr val="accent2"/>
          </a:solidFill>
        </p:spPr>
        <p:txBody>
          <a:bodyPr>
            <a:normAutofit/>
          </a:bodyPr>
          <a:lstStyle/>
          <a:p>
            <a:pPr algn="ctr"/>
            <a:r>
              <a:rPr lang="fr-SN" b="1" dirty="0" smtClean="0">
                <a:solidFill>
                  <a:schemeClr val="bg1"/>
                </a:solidFill>
              </a:rPr>
              <a:t>DIFFICULTES RENCONTREES</a:t>
            </a:r>
          </a:p>
        </p:txBody>
      </p:sp>
      <p:sp>
        <p:nvSpPr>
          <p:cNvPr id="5" name="Espace réservé du numéro de diapositive 4"/>
          <p:cNvSpPr>
            <a:spLocks noGrp="1"/>
          </p:cNvSpPr>
          <p:nvPr>
            <p:ph type="sldNum" sz="quarter" idx="12"/>
          </p:nvPr>
        </p:nvSpPr>
        <p:spPr>
          <a:xfrm>
            <a:off x="9601190" y="6418737"/>
            <a:ext cx="2375820" cy="323685"/>
          </a:xfrm>
        </p:spPr>
        <p:txBody>
          <a:bodyPr/>
          <a:lstStyle/>
          <a:p>
            <a:fld id="{D57F1E4F-1CFF-5643-939E-02111984F565}" type="slidenum">
              <a:rPr lang="en-US" sz="3000">
                <a:solidFill>
                  <a:schemeClr val="tx1"/>
                </a:solidFill>
              </a:rPr>
              <a:pPr/>
              <a:t>9</a:t>
            </a:fld>
            <a:endParaRPr lang="en-US" sz="3000" dirty="0">
              <a:solidFill>
                <a:schemeClr val="tx1"/>
              </a:solidFill>
            </a:endParaRPr>
          </a:p>
        </p:txBody>
      </p:sp>
      <p:pic>
        <p:nvPicPr>
          <p:cNvPr id="7" name="Image 6"/>
          <p:cNvPicPr>
            <a:picLocks noChangeAspect="1"/>
          </p:cNvPicPr>
          <p:nvPr/>
        </p:nvPicPr>
        <p:blipFill>
          <a:blip r:embed="rId2"/>
          <a:stretch>
            <a:fillRect/>
          </a:stretch>
        </p:blipFill>
        <p:spPr>
          <a:xfrm>
            <a:off x="10136779" y="990382"/>
            <a:ext cx="1840231" cy="1230307"/>
          </a:xfrm>
          <a:prstGeom prst="rect">
            <a:avLst/>
          </a:prstGeom>
        </p:spPr>
      </p:pic>
      <p:pic>
        <p:nvPicPr>
          <p:cNvPr id="10" name="Picture 2" descr="http://www.projectdoctors.fr/images/ILLUS_AnalyseDonne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3" y="5824688"/>
            <a:ext cx="1631239" cy="1033312"/>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Image 13"/>
          <p:cNvPicPr>
            <a:picLocks noChangeAspect="1"/>
          </p:cNvPicPr>
          <p:nvPr/>
        </p:nvPicPr>
        <p:blipFill>
          <a:blip r:embed="rId4"/>
          <a:stretch>
            <a:fillRect/>
          </a:stretch>
        </p:blipFill>
        <p:spPr>
          <a:xfrm>
            <a:off x="10779400" y="4857954"/>
            <a:ext cx="1408841" cy="1408841"/>
          </a:xfrm>
          <a:prstGeom prst="rect">
            <a:avLst/>
          </a:prstGeom>
        </p:spPr>
      </p:pic>
      <p:sp>
        <p:nvSpPr>
          <p:cNvPr id="3" name="Rectangle 2"/>
          <p:cNvSpPr/>
          <p:nvPr/>
        </p:nvSpPr>
        <p:spPr>
          <a:xfrm>
            <a:off x="22584" y="2871786"/>
            <a:ext cx="12165658" cy="461665"/>
          </a:xfrm>
          <a:prstGeom prst="rect">
            <a:avLst/>
          </a:prstGeom>
        </p:spPr>
        <p:txBody>
          <a:bodyPr wrap="square">
            <a:spAutoFit/>
          </a:bodyPr>
          <a:lstStyle/>
          <a:p>
            <a:pPr marL="342900" indent="-342900">
              <a:buFont typeface="Wingdings" charset="2"/>
              <a:buChar char="v"/>
            </a:pPr>
            <a:r>
              <a:rPr lang="fr-FR" sz="2400" b="1" dirty="0" smtClean="0">
                <a:latin typeface="Times New Roman" panose="02020603050405020304" pitchFamily="18" charset="0"/>
                <a:cs typeface="Times New Roman" panose="02020603050405020304" pitchFamily="18" charset="0"/>
              </a:rPr>
              <a:t>Accès </a:t>
            </a:r>
            <a:r>
              <a:rPr lang="en-US" sz="2400" b="1"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difficile aux </a:t>
            </a:r>
            <a:r>
              <a:rPr lang="fr-FR" sz="2400" b="1" smtClean="0">
                <a:latin typeface="Times New Roman" panose="02020603050405020304" pitchFamily="18" charset="0"/>
                <a:cs typeface="Times New Roman" panose="02020603050405020304" pitchFamily="18" charset="0"/>
              </a:rPr>
              <a:t>données </a:t>
            </a:r>
            <a:r>
              <a:rPr lang="en-US" sz="2400" b="1" smtClean="0">
                <a:latin typeface="Times New Roman" panose="02020603050405020304" pitchFamily="18" charset="0"/>
                <a:cs typeface="Times New Roman" panose="02020603050405020304" pitchFamily="18" charset="0"/>
              </a:rPr>
              <a:t> </a:t>
            </a:r>
            <a:r>
              <a:rPr lang="fr-FR" sz="2400" b="1" smtClean="0">
                <a:latin typeface="Times New Roman" panose="02020603050405020304" pitchFamily="18" charset="0"/>
                <a:cs typeface="Times New Roman" panose="02020603050405020304" pitchFamily="18" charset="0"/>
              </a:rPr>
              <a:t>chiffrées</a:t>
            </a:r>
            <a:r>
              <a:rPr lang="en-US" sz="2400" b="1" smtClean="0">
                <a:latin typeface="Times New Roman" panose="02020603050405020304" pitchFamily="18" charset="0"/>
                <a:cs typeface="Times New Roman" panose="02020603050405020304" pitchFamily="18" charset="0"/>
              </a:rPr>
              <a:t> </a:t>
            </a:r>
            <a:endParaRPr lang="fr-FR" dirty="0"/>
          </a:p>
        </p:txBody>
      </p:sp>
      <p:sp>
        <p:nvSpPr>
          <p:cNvPr id="6" name="Rectangle 5"/>
          <p:cNvSpPr/>
          <p:nvPr/>
        </p:nvSpPr>
        <p:spPr>
          <a:xfrm>
            <a:off x="843737" y="1889200"/>
            <a:ext cx="7181203" cy="923330"/>
          </a:xfrm>
          <a:prstGeom prst="rect">
            <a:avLst/>
          </a:prstGeom>
        </p:spPr>
        <p:txBody>
          <a:bodyPr wrap="square">
            <a:spAutoFit/>
          </a:bodyPr>
          <a:lstStyle/>
          <a:p>
            <a:pPr algn="just">
              <a:lnSpc>
                <a:spcPct val="150000"/>
              </a:lnSpc>
              <a:spcAft>
                <a:spcPts val="0"/>
              </a:spcAft>
              <a:tabLst>
                <a:tab pos="1384935" algn="l"/>
              </a:tabLst>
            </a:pPr>
            <a:r>
              <a:rPr lang="fr-FR" sz="24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fr-FR" sz="2400" dirty="0">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0"/>
              </a:spcAft>
              <a:tabLst>
                <a:tab pos="1384935" algn="l"/>
              </a:tabLst>
            </a:pPr>
            <a:r>
              <a:rPr lang="fr-FR" sz="1200" dirty="0">
                <a:latin typeface="Times New Roman" panose="02020603050405020304" pitchFamily="18" charset="0"/>
                <a:ea typeface="Times New Roman" panose="02020603050405020304" pitchFamily="18" charset="0"/>
                <a:cs typeface="Times New Roman" panose="02020603050405020304" pitchFamily="18" charset="0"/>
              </a:rPr>
              <a:t> </a:t>
            </a:r>
            <a:endParaRPr lang="fr-FR"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p:cNvSpPr/>
          <p:nvPr/>
        </p:nvSpPr>
        <p:spPr>
          <a:xfrm>
            <a:off x="0" y="3597506"/>
            <a:ext cx="12188240" cy="461665"/>
          </a:xfrm>
          <a:prstGeom prst="rect">
            <a:avLst/>
          </a:prstGeom>
        </p:spPr>
        <p:txBody>
          <a:bodyPr wrap="square">
            <a:spAutoFit/>
          </a:bodyPr>
          <a:lstStyle/>
          <a:p>
            <a:pPr marL="342900" indent="-342900">
              <a:buFont typeface="Wingdings" charset="2"/>
              <a:buChar char="v"/>
            </a:pPr>
            <a:r>
              <a:rPr lang="en-US" sz="2400" b="1" dirty="0" smtClean="0">
                <a:latin typeface="Times New Roman" panose="02020603050405020304" pitchFamily="18" charset="0"/>
                <a:cs typeface="Times New Roman" panose="02020603050405020304" pitchFamily="18" charset="0"/>
              </a:rPr>
              <a:t>Disponibilité limitée du responsible RH</a:t>
            </a:r>
            <a:endParaRPr lang="fr-FR" dirty="0"/>
          </a:p>
        </p:txBody>
      </p:sp>
      <p:sp>
        <p:nvSpPr>
          <p:cNvPr id="11" name="Rectangle 10"/>
          <p:cNvSpPr/>
          <p:nvPr/>
        </p:nvSpPr>
        <p:spPr>
          <a:xfrm>
            <a:off x="22583" y="2250746"/>
            <a:ext cx="11954427" cy="461665"/>
          </a:xfrm>
          <a:prstGeom prst="rect">
            <a:avLst/>
          </a:prstGeom>
        </p:spPr>
        <p:txBody>
          <a:bodyPr wrap="square">
            <a:spAutoFit/>
          </a:bodyPr>
          <a:lstStyle/>
          <a:p>
            <a:pPr marL="342900" indent="-342900">
              <a:buFont typeface="Wingdings" charset="2"/>
              <a:buChar char="v"/>
            </a:pPr>
            <a:r>
              <a:rPr lang="en-US" sz="2400" b="1" dirty="0" smtClean="0">
                <a:latin typeface="Times New Roman" panose="02020603050405020304" pitchFamily="18" charset="0"/>
                <a:cs typeface="Times New Roman" panose="02020603050405020304" pitchFamily="18" charset="0"/>
              </a:rPr>
              <a:t>Recherche documentaire incomplète </a:t>
            </a:r>
            <a:endParaRPr lang="fr-FR" dirty="0">
              <a:latin typeface="+mj-lt"/>
            </a:endParaRPr>
          </a:p>
        </p:txBody>
      </p:sp>
      <p:sp>
        <p:nvSpPr>
          <p:cNvPr id="12" name="Rectangle 11"/>
          <p:cNvSpPr/>
          <p:nvPr/>
        </p:nvSpPr>
        <p:spPr>
          <a:xfrm>
            <a:off x="0" y="918047"/>
            <a:ext cx="10114196" cy="1131848"/>
          </a:xfrm>
          <a:prstGeom prst="rect">
            <a:avLst/>
          </a:prstGeom>
        </p:spPr>
        <p:txBody>
          <a:bodyPr wrap="square">
            <a:spAutoFit/>
          </a:bodyPr>
          <a:lstStyle/>
          <a:p>
            <a:pPr algn="just">
              <a:lnSpc>
                <a:spcPct val="150000"/>
              </a:lnSpc>
            </a:pPr>
            <a:r>
              <a:rPr lang="fr-FR" sz="2400" dirty="0" smtClean="0">
                <a:solidFill>
                  <a:prstClr val="black"/>
                </a:solidFill>
                <a:latin typeface="+mj-lt"/>
                <a:cs typeface="Times New Roman" panose="02020603050405020304" pitchFamily="18" charset="0"/>
              </a:rPr>
              <a:t>Les difficultés rencontrées dans le cadre de cette étude peuvent être résumées comme suit :</a:t>
            </a:r>
            <a:endParaRPr lang="fr-FR" dirty="0">
              <a:latin typeface="+mj-lt"/>
            </a:endParaRPr>
          </a:p>
        </p:txBody>
      </p:sp>
      <p:sp>
        <p:nvSpPr>
          <p:cNvPr id="4" name="Rectangle 3"/>
          <p:cNvSpPr/>
          <p:nvPr/>
        </p:nvSpPr>
        <p:spPr>
          <a:xfrm>
            <a:off x="1653822" y="5380250"/>
            <a:ext cx="9125578" cy="1420325"/>
          </a:xfrm>
          <a:prstGeom prst="rect">
            <a:avLst/>
          </a:prstGeom>
        </p:spPr>
        <p:txBody>
          <a:bodyPr wrap="square">
            <a:spAutoFit/>
          </a:bodyPr>
          <a:lstStyle/>
          <a:p>
            <a:pPr algn="just">
              <a:lnSpc>
                <a:spcPct val="150000"/>
              </a:lnSpc>
            </a:pPr>
            <a:r>
              <a:rPr lang="fr-FR" sz="2000" dirty="0"/>
              <a:t>Néanmoins, les méthodes de recherche et outils d’investigation utilisés nous ont permis </a:t>
            </a:r>
            <a:r>
              <a:rPr lang="fr-FR" sz="2000" dirty="0" smtClean="0"/>
              <a:t>entre autres, d’obtenir </a:t>
            </a:r>
            <a:r>
              <a:rPr lang="fr-FR" sz="2000" dirty="0"/>
              <a:t>des données et informations considérables et nécessaires à la rédaction de notre mémoire. </a:t>
            </a:r>
          </a:p>
        </p:txBody>
      </p:sp>
      <p:sp>
        <p:nvSpPr>
          <p:cNvPr id="15" name="Rectangle 14"/>
          <p:cNvSpPr/>
          <p:nvPr/>
        </p:nvSpPr>
        <p:spPr>
          <a:xfrm>
            <a:off x="122491" y="4365974"/>
            <a:ext cx="12188240" cy="461665"/>
          </a:xfrm>
          <a:prstGeom prst="rect">
            <a:avLst/>
          </a:prstGeom>
        </p:spPr>
        <p:txBody>
          <a:bodyPr wrap="square">
            <a:spAutoFit/>
          </a:bodyPr>
          <a:lstStyle/>
          <a:p>
            <a:pPr marL="342900" indent="-342900">
              <a:buFont typeface="Wingdings" charset="2"/>
              <a:buChar char="v"/>
            </a:pPr>
            <a:r>
              <a:rPr lang="fr-FR" sz="2400" b="1" smtClean="0">
                <a:latin typeface="Times New Roman" panose="02020603050405020304" pitchFamily="18" charset="0"/>
                <a:cs typeface="Times New Roman" panose="02020603050405020304" pitchFamily="18" charset="0"/>
              </a:rPr>
              <a:t>Nécessité de patience et d'efforts </a:t>
            </a:r>
            <a:endParaRPr lang="fr-FR"/>
          </a:p>
        </p:txBody>
      </p:sp>
    </p:spTree>
    <p:extLst>
      <p:ext uri="{BB962C8B-B14F-4D97-AF65-F5344CB8AC3E}">
        <p14:creationId xmlns:p14="http://schemas.microsoft.com/office/powerpoint/2010/main" val="6046766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par>
                          <p:cTn id="12" fill="hold">
                            <p:stCondLst>
                              <p:cond delay="1550"/>
                            </p:stCondLst>
                            <p:childTnLst>
                              <p:par>
                                <p:cTn id="13" presetID="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050"/>
                            </p:stCondLst>
                            <p:childTnLst>
                              <p:par>
                                <p:cTn id="18" presetID="2" presetClass="entr" presetSubtype="3"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250" fill="hold"/>
                                        <p:tgtEl>
                                          <p:spTgt spid="7"/>
                                        </p:tgtEl>
                                        <p:attrNameLst>
                                          <p:attrName>ppt_x</p:attrName>
                                        </p:attrNameLst>
                                      </p:cBhvr>
                                      <p:tavLst>
                                        <p:tav tm="0">
                                          <p:val>
                                            <p:strVal val="1+#ppt_w/2"/>
                                          </p:val>
                                        </p:tav>
                                        <p:tav tm="100000">
                                          <p:val>
                                            <p:strVal val="#ppt_x"/>
                                          </p:val>
                                        </p:tav>
                                      </p:tavLst>
                                    </p:anim>
                                    <p:anim calcmode="lin" valueType="num">
                                      <p:cBhvr additive="base">
                                        <p:cTn id="21" dur="1250" fill="hold"/>
                                        <p:tgtEl>
                                          <p:spTgt spid="7"/>
                                        </p:tgtEl>
                                        <p:attrNameLst>
                                          <p:attrName>ppt_y</p:attrName>
                                        </p:attrNameLst>
                                      </p:cBhvr>
                                      <p:tavLst>
                                        <p:tav tm="0">
                                          <p:val>
                                            <p:strVal val="0-#ppt_h/2"/>
                                          </p:val>
                                        </p:tav>
                                        <p:tav tm="100000">
                                          <p:val>
                                            <p:strVal val="#ppt_y"/>
                                          </p:val>
                                        </p:tav>
                                      </p:tavLst>
                                    </p:anim>
                                  </p:childTnLst>
                                </p:cTn>
                              </p:par>
                            </p:childTnLst>
                          </p:cTn>
                        </p:par>
                        <p:par>
                          <p:cTn id="22" fill="hold">
                            <p:stCondLst>
                              <p:cond delay="3300"/>
                            </p:stCondLst>
                            <p:childTnLst>
                              <p:par>
                                <p:cTn id="23" presetID="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0-#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276</TotalTime>
  <Words>670</Words>
  <Application>Microsoft Office PowerPoint</Application>
  <PresentationFormat>Grand écran</PresentationFormat>
  <Paragraphs>129</Paragraphs>
  <Slides>13</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13</vt:i4>
      </vt:variant>
    </vt:vector>
  </HeadingPairs>
  <TitlesOfParts>
    <vt:vector size="22" baseType="lpstr">
      <vt:lpstr>Agency FB</vt:lpstr>
      <vt:lpstr>Arial</vt:lpstr>
      <vt:lpstr>Arial Black</vt:lpstr>
      <vt:lpstr>Calibri</vt:lpstr>
      <vt:lpstr>Calibri Light</vt:lpstr>
      <vt:lpstr>News time romain</vt:lpstr>
      <vt:lpstr>Times New Roman</vt:lpstr>
      <vt:lpstr>Wingdings</vt:lpstr>
      <vt:lpstr>Thème Office</vt:lpstr>
      <vt:lpstr>                  </vt:lpstr>
      <vt:lpstr>Présentation PowerPoint</vt:lpstr>
      <vt:lpstr>INTRODUCTION</vt:lpstr>
      <vt:lpstr>Présentation PowerPoint</vt:lpstr>
      <vt:lpstr>OBJECTIFS DE RECHERCHE </vt:lpstr>
      <vt:lpstr>HYPOTHESES DE RECHERCHE</vt:lpstr>
      <vt:lpstr>HYPOTHESES </vt:lpstr>
      <vt:lpstr>METHODES ET OUTILS D’INVESTIGATION  </vt:lpstr>
      <vt:lpstr>DIFFICULTES RENCONTREES</vt:lpstr>
      <vt:lpstr>Présentation PowerPoint</vt:lpstr>
      <vt:lpstr>Présentation PowerPoint</vt:lpstr>
      <vt:lpstr>Conclusion</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dc:creator>
  <cp:lastModifiedBy>DELL</cp:lastModifiedBy>
  <cp:revision>25</cp:revision>
  <dcterms:created xsi:type="dcterms:W3CDTF">2024-12-03T13:16:41Z</dcterms:created>
  <dcterms:modified xsi:type="dcterms:W3CDTF">2024-12-03T18:14:04Z</dcterms:modified>
</cp:coreProperties>
</file>