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Lato" charset="1" panose="020F0502020204030203"/>
      <p:regular r:id="rId16"/>
    </p:embeddedFont>
    <p:embeddedFont>
      <p:font typeface="Helios Extended Bold" charset="1" panose="02000805050000020004"/>
      <p:regular r:id="rId17"/>
    </p:embeddedFont>
    <p:embeddedFont>
      <p:font typeface="Heebo Bold" charset="1" panose="00000800000000000000"/>
      <p:regular r:id="rId18"/>
    </p:embeddedFont>
    <p:embeddedFont>
      <p:font typeface="Playfair Display" charset="1" panose="00000500000000000000"/>
      <p:regular r:id="rId19"/>
    </p:embeddedFont>
    <p:embeddedFont>
      <p:font typeface="Open Sans Bold" charset="1" panose="020B0806030504020204"/>
      <p:regular r:id="rId20"/>
    </p:embeddedFont>
    <p:embeddedFont>
      <p:font typeface="Open Sans" charset="1" panose="020B0606030504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944078" y="1326430"/>
            <a:ext cx="21203378" cy="7634140"/>
            <a:chOff x="0" y="0"/>
            <a:chExt cx="1128752" cy="406400"/>
          </a:xfrm>
        </p:grpSpPr>
        <p:sp>
          <p:nvSpPr>
            <p:cNvPr name="Freeform 3" id="3"/>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1128752" cy="454025"/>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028700" y="9009810"/>
            <a:ext cx="248490" cy="2484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7010810" y="1028700"/>
            <a:ext cx="248490" cy="2484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7600950" y="6932479"/>
            <a:ext cx="3086100" cy="804358"/>
            <a:chOff x="0" y="0"/>
            <a:chExt cx="812800" cy="211847"/>
          </a:xfrm>
        </p:grpSpPr>
        <p:sp>
          <p:nvSpPr>
            <p:cNvPr name="Freeform 12" id="12"/>
            <p:cNvSpPr/>
            <p:nvPr/>
          </p:nvSpPr>
          <p:spPr>
            <a:xfrm flipH="false" flipV="false" rot="0">
              <a:off x="0" y="0"/>
              <a:ext cx="812800" cy="211847"/>
            </a:xfrm>
            <a:custGeom>
              <a:avLst/>
              <a:gdLst/>
              <a:ahLst/>
              <a:cxnLst/>
              <a:rect r="r" b="b" t="t" l="l"/>
              <a:pathLst>
                <a:path h="211847" w="812800">
                  <a:moveTo>
                    <a:pt x="50173" y="0"/>
                  </a:moveTo>
                  <a:lnTo>
                    <a:pt x="762627" y="0"/>
                  </a:lnTo>
                  <a:cubicBezTo>
                    <a:pt x="775934" y="0"/>
                    <a:pt x="788695" y="5286"/>
                    <a:pt x="798105" y="14695"/>
                  </a:cubicBezTo>
                  <a:cubicBezTo>
                    <a:pt x="807514" y="24105"/>
                    <a:pt x="812800" y="36866"/>
                    <a:pt x="812800" y="50173"/>
                  </a:cubicBezTo>
                  <a:lnTo>
                    <a:pt x="812800" y="161675"/>
                  </a:lnTo>
                  <a:cubicBezTo>
                    <a:pt x="812800" y="174981"/>
                    <a:pt x="807514" y="187743"/>
                    <a:pt x="798105" y="197152"/>
                  </a:cubicBezTo>
                  <a:cubicBezTo>
                    <a:pt x="788695" y="206561"/>
                    <a:pt x="775934" y="211847"/>
                    <a:pt x="762627" y="211847"/>
                  </a:cubicBezTo>
                  <a:lnTo>
                    <a:pt x="50173" y="211847"/>
                  </a:lnTo>
                  <a:cubicBezTo>
                    <a:pt x="36866" y="211847"/>
                    <a:pt x="24105" y="206561"/>
                    <a:pt x="14695" y="197152"/>
                  </a:cubicBezTo>
                  <a:cubicBezTo>
                    <a:pt x="5286" y="187743"/>
                    <a:pt x="0" y="174981"/>
                    <a:pt x="0" y="161675"/>
                  </a:cubicBezTo>
                  <a:lnTo>
                    <a:pt x="0" y="50173"/>
                  </a:lnTo>
                  <a:cubicBezTo>
                    <a:pt x="0" y="36866"/>
                    <a:pt x="5286" y="24105"/>
                    <a:pt x="14695" y="14695"/>
                  </a:cubicBezTo>
                  <a:cubicBezTo>
                    <a:pt x="24105" y="5286"/>
                    <a:pt x="36866" y="0"/>
                    <a:pt x="50173" y="0"/>
                  </a:cubicBezTo>
                  <a:close/>
                </a:path>
              </a:pathLst>
            </a:custGeom>
            <a:solidFill>
              <a:srgbClr val="4E6E81"/>
            </a:solidFill>
          </p:spPr>
        </p:sp>
        <p:sp>
          <p:nvSpPr>
            <p:cNvPr name="TextBox 13" id="13"/>
            <p:cNvSpPr txBox="true"/>
            <p:nvPr/>
          </p:nvSpPr>
          <p:spPr>
            <a:xfrm>
              <a:off x="0" y="-47625"/>
              <a:ext cx="812800" cy="259472"/>
            </a:xfrm>
            <a:prstGeom prst="rect">
              <a:avLst/>
            </a:prstGeom>
          </p:spPr>
          <p:txBody>
            <a:bodyPr anchor="ctr" rtlCol="false" tIns="50800" lIns="50800" bIns="50800" rIns="50800"/>
            <a:lstStyle/>
            <a:p>
              <a:pPr algn="ctr">
                <a:lnSpc>
                  <a:spcPts val="3079"/>
                </a:lnSpc>
              </a:pPr>
              <a:r>
                <a:rPr lang="en-US" sz="2199" spc="219">
                  <a:solidFill>
                    <a:srgbClr val="FFFFFF"/>
                  </a:solidFill>
                  <a:latin typeface="Lato"/>
                  <a:ea typeface="Lato"/>
                  <a:cs typeface="Lato"/>
                  <a:sym typeface="Lato"/>
                </a:rPr>
                <a:t>02 May, 2024</a:t>
              </a:r>
            </a:p>
          </p:txBody>
        </p:sp>
      </p:grpSp>
      <p:sp>
        <p:nvSpPr>
          <p:cNvPr name="TextBox 14" id="14"/>
          <p:cNvSpPr txBox="true"/>
          <p:nvPr/>
        </p:nvSpPr>
        <p:spPr>
          <a:xfrm rot="0">
            <a:off x="2958126" y="3659446"/>
            <a:ext cx="12371749" cy="1076325"/>
          </a:xfrm>
          <a:prstGeom prst="rect">
            <a:avLst/>
          </a:prstGeom>
        </p:spPr>
        <p:txBody>
          <a:bodyPr anchor="t" rtlCol="false" tIns="0" lIns="0" bIns="0" rIns="0">
            <a:spAutoFit/>
          </a:bodyPr>
          <a:lstStyle/>
          <a:p>
            <a:pPr algn="ctr" marL="0" indent="0" lvl="0">
              <a:lnSpc>
                <a:spcPts val="8400"/>
              </a:lnSpc>
            </a:pPr>
            <a:r>
              <a:rPr lang="en-US" b="true" sz="6000" spc="300">
                <a:solidFill>
                  <a:srgbClr val="000000"/>
                </a:solidFill>
                <a:latin typeface="Helios Extended Bold"/>
                <a:ea typeface="Helios Extended Bold"/>
                <a:cs typeface="Helios Extended Bold"/>
                <a:sym typeface="Helios Extended Bold"/>
              </a:rPr>
              <a:t>SÉRIES TEMPORELLES</a:t>
            </a:r>
          </a:p>
        </p:txBody>
      </p:sp>
      <p:sp>
        <p:nvSpPr>
          <p:cNvPr name="TextBox 15" id="15"/>
          <p:cNvSpPr txBox="true"/>
          <p:nvPr/>
        </p:nvSpPr>
        <p:spPr>
          <a:xfrm rot="0">
            <a:off x="2958126" y="6255258"/>
            <a:ext cx="12371749" cy="389255"/>
          </a:xfrm>
          <a:prstGeom prst="rect">
            <a:avLst/>
          </a:prstGeom>
        </p:spPr>
        <p:txBody>
          <a:bodyPr anchor="t" rtlCol="false" tIns="0" lIns="0" bIns="0" rIns="0">
            <a:spAutoFit/>
          </a:bodyPr>
          <a:lstStyle/>
          <a:p>
            <a:pPr algn="ctr" marL="0" indent="0" lvl="0">
              <a:lnSpc>
                <a:spcPts val="3219"/>
              </a:lnSpc>
            </a:pPr>
            <a:r>
              <a:rPr lang="en-US" b="true" sz="2299" spc="229">
                <a:solidFill>
                  <a:srgbClr val="000000"/>
                </a:solidFill>
                <a:latin typeface="Heebo Bold"/>
                <a:ea typeface="Heebo Bold"/>
                <a:cs typeface="Heebo Bold"/>
                <a:sym typeface="Heebo Bold"/>
              </a:rPr>
              <a:t>ARIMA SARIMA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92207" y="4137335"/>
            <a:ext cx="11366200" cy="6149665"/>
          </a:xfrm>
          <a:custGeom>
            <a:avLst/>
            <a:gdLst/>
            <a:ahLst/>
            <a:cxnLst/>
            <a:rect r="r" b="b" t="t" l="l"/>
            <a:pathLst>
              <a:path h="6149665" w="11366200">
                <a:moveTo>
                  <a:pt x="0" y="0"/>
                </a:moveTo>
                <a:lnTo>
                  <a:pt x="11366200" y="0"/>
                </a:lnTo>
                <a:lnTo>
                  <a:pt x="11366200" y="6149665"/>
                </a:lnTo>
                <a:lnTo>
                  <a:pt x="0" y="6149665"/>
                </a:lnTo>
                <a:lnTo>
                  <a:pt x="0" y="0"/>
                </a:lnTo>
                <a:close/>
              </a:path>
            </a:pathLst>
          </a:custGeom>
          <a:blipFill>
            <a:blip r:embed="rId2"/>
            <a:stretch>
              <a:fillRect l="0" t="0" r="0" b="0"/>
            </a:stretch>
          </a:blipFill>
        </p:spPr>
      </p:sp>
      <p:sp>
        <p:nvSpPr>
          <p:cNvPr name="Freeform 3" id="3"/>
          <p:cNvSpPr/>
          <p:nvPr/>
        </p:nvSpPr>
        <p:spPr>
          <a:xfrm flipH="false" flipV="false" rot="0">
            <a:off x="3729593" y="3498533"/>
            <a:ext cx="11907299" cy="6442426"/>
          </a:xfrm>
          <a:custGeom>
            <a:avLst/>
            <a:gdLst/>
            <a:ahLst/>
            <a:cxnLst/>
            <a:rect r="r" b="b" t="t" l="l"/>
            <a:pathLst>
              <a:path h="6442426" w="11907299">
                <a:moveTo>
                  <a:pt x="0" y="0"/>
                </a:moveTo>
                <a:lnTo>
                  <a:pt x="11907299" y="0"/>
                </a:lnTo>
                <a:lnTo>
                  <a:pt x="11907299" y="6442426"/>
                </a:lnTo>
                <a:lnTo>
                  <a:pt x="0" y="6442426"/>
                </a:lnTo>
                <a:lnTo>
                  <a:pt x="0" y="0"/>
                </a:lnTo>
                <a:close/>
              </a:path>
            </a:pathLst>
          </a:custGeom>
          <a:blipFill>
            <a:blip r:embed="rId2"/>
            <a:stretch>
              <a:fillRect l="0" t="0" r="0" b="0"/>
            </a:stretch>
          </a:blipFill>
        </p:spPr>
      </p:sp>
      <p:sp>
        <p:nvSpPr>
          <p:cNvPr name="TextBox 4" id="4"/>
          <p:cNvSpPr txBox="true"/>
          <p:nvPr/>
        </p:nvSpPr>
        <p:spPr>
          <a:xfrm rot="0">
            <a:off x="760007" y="962025"/>
            <a:ext cx="16499293" cy="2119765"/>
          </a:xfrm>
          <a:prstGeom prst="rect">
            <a:avLst/>
          </a:prstGeom>
        </p:spPr>
        <p:txBody>
          <a:bodyPr anchor="t" rtlCol="false" tIns="0" lIns="0" bIns="0" rIns="0">
            <a:spAutoFit/>
          </a:bodyPr>
          <a:lstStyle/>
          <a:p>
            <a:pPr algn="ctr">
              <a:lnSpc>
                <a:spcPts val="4249"/>
              </a:lnSpc>
              <a:spcBef>
                <a:spcPct val="0"/>
              </a:spcBef>
            </a:pPr>
            <a:r>
              <a:rPr lang="en-US" sz="3035" spc="15">
                <a:solidFill>
                  <a:srgbClr val="000000"/>
                </a:solidFill>
                <a:latin typeface="Playfair Display"/>
                <a:ea typeface="Playfair Display"/>
                <a:cs typeface="Playfair Display"/>
                <a:sym typeface="Playfair Display"/>
              </a:rPr>
              <a:t>auto_arima est une méthode de prévision automatique qui sélectionne le meilleur modèle ARIMA pour les données de séries temporelles. La proximité de la ligne de prédiction avec les données réelles suggère que le modèle a bien capturé la tendance et la saisonnalité des données, ce qui est essentiel pour des prévisions précises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534270"/>
            <a:ext cx="16242893" cy="5784210"/>
          </a:xfrm>
          <a:prstGeom prst="rect">
            <a:avLst/>
          </a:prstGeom>
        </p:spPr>
        <p:txBody>
          <a:bodyPr anchor="t" rtlCol="false" tIns="0" lIns="0" bIns="0" rIns="0">
            <a:spAutoFit/>
          </a:bodyPr>
          <a:lstStyle/>
          <a:p>
            <a:pPr algn="l">
              <a:lnSpc>
                <a:spcPts val="6565"/>
              </a:lnSpc>
            </a:pPr>
            <a:r>
              <a:rPr lang="en-US" sz="5050" spc="25">
                <a:solidFill>
                  <a:srgbClr val="2B2C30"/>
                </a:solidFill>
                <a:latin typeface="Playfair Display"/>
                <a:ea typeface="Playfair Display"/>
                <a:cs typeface="Playfair Display"/>
                <a:sym typeface="Playfair Display"/>
              </a:rPr>
              <a:t>Le projet vise à développer un modèle de prévision des séries temporelles en utilisant des données météorologiques historiques provenant de l'API Historical Weather d'Open-Meteo. Différentes méthodes de prévision, notamment ARIMA, SARIMA, SARIMAX et auto_arima, sont utilisées et comparées.</a:t>
            </a:r>
          </a:p>
          <a:p>
            <a:pPr algn="l">
              <a:lnSpc>
                <a:spcPts val="6565"/>
              </a:lnSpc>
            </a:pPr>
          </a:p>
        </p:txBody>
      </p:sp>
      <p:sp>
        <p:nvSpPr>
          <p:cNvPr name="TextBox 3" id="3"/>
          <p:cNvSpPr txBox="true"/>
          <p:nvPr/>
        </p:nvSpPr>
        <p:spPr>
          <a:xfrm rot="0">
            <a:off x="0" y="189231"/>
            <a:ext cx="19076123" cy="1517012"/>
          </a:xfrm>
          <a:prstGeom prst="rect">
            <a:avLst/>
          </a:prstGeom>
        </p:spPr>
        <p:txBody>
          <a:bodyPr anchor="t" rtlCol="false" tIns="0" lIns="0" bIns="0" rIns="0">
            <a:spAutoFit/>
          </a:bodyPr>
          <a:lstStyle/>
          <a:p>
            <a:pPr algn="ctr">
              <a:lnSpc>
                <a:spcPts val="12460"/>
              </a:lnSpc>
            </a:pPr>
            <a:r>
              <a:rPr lang="en-US" sz="8900" b="true">
                <a:solidFill>
                  <a:srgbClr val="2B2C30"/>
                </a:solidFill>
                <a:latin typeface="Open Sans Bold"/>
                <a:ea typeface="Open Sans Bold"/>
                <a:cs typeface="Open Sans Bold"/>
                <a:sym typeface="Open Sans Bold"/>
              </a:rPr>
              <a:t>Prévision des séries temporelles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28824" y="5397206"/>
            <a:ext cx="15279234" cy="3599124"/>
          </a:xfrm>
          <a:custGeom>
            <a:avLst/>
            <a:gdLst/>
            <a:ahLst/>
            <a:cxnLst/>
            <a:rect r="r" b="b" t="t" l="l"/>
            <a:pathLst>
              <a:path h="3599124" w="15279234">
                <a:moveTo>
                  <a:pt x="0" y="0"/>
                </a:moveTo>
                <a:lnTo>
                  <a:pt x="15279233" y="0"/>
                </a:lnTo>
                <a:lnTo>
                  <a:pt x="15279233" y="3599124"/>
                </a:lnTo>
                <a:lnTo>
                  <a:pt x="0" y="3599124"/>
                </a:lnTo>
                <a:lnTo>
                  <a:pt x="0" y="0"/>
                </a:lnTo>
                <a:close/>
              </a:path>
            </a:pathLst>
          </a:custGeom>
          <a:blipFill>
            <a:blip r:embed="rId2"/>
            <a:stretch>
              <a:fillRect l="-1421" t="-5424" r="-179" b="0"/>
            </a:stretch>
          </a:blipFill>
        </p:spPr>
      </p:sp>
      <p:sp>
        <p:nvSpPr>
          <p:cNvPr name="TextBox 3" id="3"/>
          <p:cNvSpPr txBox="true"/>
          <p:nvPr/>
        </p:nvSpPr>
        <p:spPr>
          <a:xfrm rot="0">
            <a:off x="1327365" y="315612"/>
            <a:ext cx="9144000" cy="3591562"/>
          </a:xfrm>
          <a:prstGeom prst="rect">
            <a:avLst/>
          </a:prstGeom>
        </p:spPr>
        <p:txBody>
          <a:bodyPr anchor="t" rtlCol="false" tIns="0" lIns="0" bIns="0" rIns="0">
            <a:spAutoFit/>
          </a:bodyPr>
          <a:lstStyle/>
          <a:p>
            <a:pPr algn="ctr">
              <a:lnSpc>
                <a:spcPts val="4803"/>
              </a:lnSpc>
              <a:spcBef>
                <a:spcPct val="0"/>
              </a:spcBef>
            </a:pPr>
            <a:r>
              <a:rPr lang="en-US" sz="3431" spc="17">
                <a:solidFill>
                  <a:srgbClr val="000000"/>
                </a:solidFill>
                <a:latin typeface="Playfair Display"/>
                <a:ea typeface="Playfair Display"/>
                <a:cs typeface="Playfair Display"/>
                <a:sym typeface="Playfair Display"/>
              </a:rPr>
              <a:t>Exploration et Visualisation des Données : Les données de température sont collectées sur une période de quatre ans pour une ville spécifiée. Les données sont ensuite explorées et visualisées pour mieux comprendre les tendances et les structures.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02021" y="1623351"/>
            <a:ext cx="6026480" cy="2591155"/>
          </a:xfrm>
          <a:prstGeom prst="rect">
            <a:avLst/>
          </a:prstGeom>
        </p:spPr>
        <p:txBody>
          <a:bodyPr anchor="t" rtlCol="false" tIns="0" lIns="0" bIns="0" rIns="0">
            <a:spAutoFit/>
          </a:bodyPr>
          <a:lstStyle/>
          <a:p>
            <a:pPr algn="ctr">
              <a:lnSpc>
                <a:spcPts val="4180"/>
              </a:lnSpc>
              <a:spcBef>
                <a:spcPct val="0"/>
              </a:spcBef>
            </a:pPr>
            <a:r>
              <a:rPr lang="en-US" sz="2986" spc="14">
                <a:solidFill>
                  <a:srgbClr val="000000"/>
                </a:solidFill>
                <a:latin typeface="Playfair Display"/>
                <a:ea typeface="Playfair Display"/>
                <a:cs typeface="Playfair Display"/>
                <a:sym typeface="Playfair Display"/>
              </a:rPr>
              <a:t>Prétraitement des Données : Les données sont transformées en une série temporelle avec un pas de temps de 3 heures pour faciliter l'analyse et la modélisation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3376" y="3467863"/>
            <a:ext cx="9540889" cy="6339194"/>
          </a:xfrm>
          <a:custGeom>
            <a:avLst/>
            <a:gdLst/>
            <a:ahLst/>
            <a:cxnLst/>
            <a:rect r="r" b="b" t="t" l="l"/>
            <a:pathLst>
              <a:path h="6339194" w="9540889">
                <a:moveTo>
                  <a:pt x="0" y="0"/>
                </a:moveTo>
                <a:lnTo>
                  <a:pt x="9540889" y="0"/>
                </a:lnTo>
                <a:lnTo>
                  <a:pt x="9540889" y="6339194"/>
                </a:lnTo>
                <a:lnTo>
                  <a:pt x="0" y="6339194"/>
                </a:lnTo>
                <a:lnTo>
                  <a:pt x="0" y="0"/>
                </a:lnTo>
                <a:close/>
              </a:path>
            </a:pathLst>
          </a:custGeom>
          <a:blipFill>
            <a:blip r:embed="rId2"/>
            <a:stretch>
              <a:fillRect l="0" t="0" r="0" b="0"/>
            </a:stretch>
          </a:blipFill>
        </p:spPr>
      </p:sp>
      <p:sp>
        <p:nvSpPr>
          <p:cNvPr name="Freeform 3" id="3"/>
          <p:cNvSpPr/>
          <p:nvPr/>
        </p:nvSpPr>
        <p:spPr>
          <a:xfrm flipH="false" flipV="false" rot="0">
            <a:off x="343376" y="3467863"/>
            <a:ext cx="9540889" cy="6339194"/>
          </a:xfrm>
          <a:custGeom>
            <a:avLst/>
            <a:gdLst/>
            <a:ahLst/>
            <a:cxnLst/>
            <a:rect r="r" b="b" t="t" l="l"/>
            <a:pathLst>
              <a:path h="6339194" w="9540889">
                <a:moveTo>
                  <a:pt x="0" y="0"/>
                </a:moveTo>
                <a:lnTo>
                  <a:pt x="9540889" y="0"/>
                </a:lnTo>
                <a:lnTo>
                  <a:pt x="9540889" y="6339194"/>
                </a:lnTo>
                <a:lnTo>
                  <a:pt x="0" y="6339194"/>
                </a:lnTo>
                <a:lnTo>
                  <a:pt x="0" y="0"/>
                </a:lnTo>
                <a:close/>
              </a:path>
            </a:pathLst>
          </a:custGeom>
          <a:blipFill>
            <a:blip r:embed="rId2"/>
            <a:stretch>
              <a:fillRect l="0" t="0" r="0" b="0"/>
            </a:stretch>
          </a:blipFill>
        </p:spPr>
      </p:sp>
      <p:sp>
        <p:nvSpPr>
          <p:cNvPr name="TextBox 4" id="4"/>
          <p:cNvSpPr txBox="true"/>
          <p:nvPr/>
        </p:nvSpPr>
        <p:spPr>
          <a:xfrm rot="0">
            <a:off x="343376" y="648518"/>
            <a:ext cx="7085125" cy="2819345"/>
          </a:xfrm>
          <a:prstGeom prst="rect">
            <a:avLst/>
          </a:prstGeom>
        </p:spPr>
        <p:txBody>
          <a:bodyPr anchor="t" rtlCol="false" tIns="0" lIns="0" bIns="0" rIns="0">
            <a:spAutoFit/>
          </a:bodyPr>
          <a:lstStyle/>
          <a:p>
            <a:pPr algn="ctr">
              <a:lnSpc>
                <a:spcPts val="4539"/>
              </a:lnSpc>
              <a:spcBef>
                <a:spcPct val="0"/>
              </a:spcBef>
            </a:pPr>
            <a:r>
              <a:rPr lang="en-US" sz="3242" spc="16">
                <a:solidFill>
                  <a:srgbClr val="000000"/>
                </a:solidFill>
                <a:latin typeface="Playfair Display"/>
                <a:ea typeface="Playfair Display"/>
                <a:cs typeface="Playfair Display"/>
                <a:sym typeface="Playfair Display"/>
              </a:rPr>
              <a:t>Décomposition de la Série Temporelle : La décomposition saisonnière est effectuée pour séparer les tendances, la saisonnalité et les résidus</a:t>
            </a:r>
          </a:p>
        </p:txBody>
      </p:sp>
      <p:sp>
        <p:nvSpPr>
          <p:cNvPr name="TextBox 5" id="5"/>
          <p:cNvSpPr txBox="true"/>
          <p:nvPr/>
        </p:nvSpPr>
        <p:spPr>
          <a:xfrm rot="0">
            <a:off x="10618922" y="1648462"/>
            <a:ext cx="7129836" cy="7609838"/>
          </a:xfrm>
          <a:prstGeom prst="rect">
            <a:avLst/>
          </a:prstGeom>
        </p:spPr>
        <p:txBody>
          <a:bodyPr anchor="t" rtlCol="false" tIns="0" lIns="0" bIns="0" rIns="0">
            <a:spAutoFit/>
          </a:bodyPr>
          <a:lstStyle/>
          <a:p>
            <a:pPr algn="ctr">
              <a:lnSpc>
                <a:spcPts val="4060"/>
              </a:lnSpc>
            </a:pPr>
            <a:r>
              <a:rPr lang="en-US" sz="2900">
                <a:solidFill>
                  <a:srgbClr val="000000"/>
                </a:solidFill>
                <a:latin typeface="Open Sans"/>
                <a:ea typeface="Open Sans"/>
                <a:cs typeface="Open Sans"/>
                <a:sym typeface="Open Sans"/>
              </a:rPr>
              <a:t>Série Originale : La série complète montre les variations de température au fil du temps.</a:t>
            </a:r>
          </a:p>
          <a:p>
            <a:pPr algn="ctr">
              <a:lnSpc>
                <a:spcPts val="4060"/>
              </a:lnSpc>
            </a:pPr>
            <a:r>
              <a:rPr lang="en-US" sz="2900">
                <a:solidFill>
                  <a:srgbClr val="000000"/>
                </a:solidFill>
                <a:latin typeface="Open Sans"/>
                <a:ea typeface="Open Sans"/>
                <a:cs typeface="Open Sans"/>
                <a:sym typeface="Open Sans"/>
              </a:rPr>
              <a:t>Tendance : La tendance indique une évolution générale de la température, qui peut être à la hausse ou à la baisse sur le long terme.</a:t>
            </a:r>
          </a:p>
          <a:p>
            <a:pPr algn="ctr">
              <a:lnSpc>
                <a:spcPts val="4060"/>
              </a:lnSpc>
            </a:pPr>
            <a:r>
              <a:rPr lang="en-US" sz="2900">
                <a:solidFill>
                  <a:srgbClr val="000000"/>
                </a:solidFill>
                <a:latin typeface="Open Sans"/>
                <a:ea typeface="Open Sans"/>
                <a:cs typeface="Open Sans"/>
                <a:sym typeface="Open Sans"/>
              </a:rPr>
              <a:t>Saisonnalité : La saisonnalité révèle des motifs répétitifs ou des cycles dans les données, souvent liés aux saisons.</a:t>
            </a:r>
          </a:p>
          <a:p>
            <a:pPr algn="ctr">
              <a:lnSpc>
                <a:spcPts val="4060"/>
              </a:lnSpc>
            </a:pPr>
            <a:r>
              <a:rPr lang="en-US" sz="2900">
                <a:solidFill>
                  <a:srgbClr val="000000"/>
                </a:solidFill>
                <a:latin typeface="Open Sans"/>
                <a:ea typeface="Open Sans"/>
                <a:cs typeface="Open Sans"/>
                <a:sym typeface="Open Sans"/>
              </a:rPr>
              <a:t>Résidus : Les résidus représentent la partie de la série qui ne peut être expliquée ni par la tendance ni par la saisonnalité.</a:t>
            </a:r>
          </a:p>
          <a:p>
            <a:pPr algn="ctr">
              <a:lnSpc>
                <a:spcPts val="336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3617736"/>
            <a:ext cx="14588491" cy="1910977"/>
          </a:xfrm>
          <a:prstGeom prst="rect">
            <a:avLst/>
          </a:prstGeom>
        </p:spPr>
        <p:txBody>
          <a:bodyPr anchor="t" rtlCol="false" tIns="0" lIns="0" bIns="0" rIns="0">
            <a:spAutoFit/>
          </a:bodyPr>
          <a:lstStyle/>
          <a:p>
            <a:pPr algn="ctr">
              <a:lnSpc>
                <a:spcPts val="5154"/>
              </a:lnSpc>
              <a:spcBef>
                <a:spcPct val="0"/>
              </a:spcBef>
            </a:pPr>
            <a:r>
              <a:rPr lang="en-US" sz="3681" spc="18">
                <a:solidFill>
                  <a:srgbClr val="000000"/>
                </a:solidFill>
                <a:latin typeface="Playfair Display"/>
                <a:ea typeface="Playfair Display"/>
                <a:cs typeface="Playfair Display"/>
                <a:sym typeface="Playfair Display"/>
              </a:rPr>
              <a:t>Analyse de la Stationnarité : Des tests comme le test augmenté de Dickey-Fuller (ADF) et le test de Kwiatkowski-Phillips-Schmidt-Shin (KPSS) sont utilisés pour vérifier la stationnarité des données.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71005" y="5143500"/>
            <a:ext cx="13707435" cy="3137709"/>
          </a:xfrm>
          <a:custGeom>
            <a:avLst/>
            <a:gdLst/>
            <a:ahLst/>
            <a:cxnLst/>
            <a:rect r="r" b="b" t="t" l="l"/>
            <a:pathLst>
              <a:path h="3137709" w="13707435">
                <a:moveTo>
                  <a:pt x="0" y="0"/>
                </a:moveTo>
                <a:lnTo>
                  <a:pt x="13707435" y="0"/>
                </a:lnTo>
                <a:lnTo>
                  <a:pt x="13707435" y="3137709"/>
                </a:lnTo>
                <a:lnTo>
                  <a:pt x="0" y="3137709"/>
                </a:lnTo>
                <a:lnTo>
                  <a:pt x="0" y="0"/>
                </a:lnTo>
                <a:close/>
              </a:path>
            </a:pathLst>
          </a:custGeom>
          <a:blipFill>
            <a:blip r:embed="rId2"/>
            <a:stretch>
              <a:fillRect l="0" t="0" r="0" b="0"/>
            </a:stretch>
          </a:blipFill>
        </p:spPr>
      </p:sp>
      <p:sp>
        <p:nvSpPr>
          <p:cNvPr name="Freeform 3" id="3"/>
          <p:cNvSpPr/>
          <p:nvPr/>
        </p:nvSpPr>
        <p:spPr>
          <a:xfrm flipH="false" flipV="false" rot="0">
            <a:off x="1028700" y="4894619"/>
            <a:ext cx="14969018" cy="3386590"/>
          </a:xfrm>
          <a:custGeom>
            <a:avLst/>
            <a:gdLst/>
            <a:ahLst/>
            <a:cxnLst/>
            <a:rect r="r" b="b" t="t" l="l"/>
            <a:pathLst>
              <a:path h="3386590" w="14969018">
                <a:moveTo>
                  <a:pt x="0" y="0"/>
                </a:moveTo>
                <a:lnTo>
                  <a:pt x="14969018" y="0"/>
                </a:lnTo>
                <a:lnTo>
                  <a:pt x="14969018" y="3386590"/>
                </a:lnTo>
                <a:lnTo>
                  <a:pt x="0" y="3386590"/>
                </a:lnTo>
                <a:lnTo>
                  <a:pt x="0" y="0"/>
                </a:lnTo>
                <a:close/>
              </a:path>
            </a:pathLst>
          </a:custGeom>
          <a:blipFill>
            <a:blip r:embed="rId2"/>
            <a:stretch>
              <a:fillRect l="-1591" t="0" r="-1591" b="-4399"/>
            </a:stretch>
          </a:blipFill>
        </p:spPr>
      </p:sp>
      <p:sp>
        <p:nvSpPr>
          <p:cNvPr name="TextBox 4" id="4"/>
          <p:cNvSpPr txBox="true"/>
          <p:nvPr/>
        </p:nvSpPr>
        <p:spPr>
          <a:xfrm rot="0">
            <a:off x="248881" y="547177"/>
            <a:ext cx="18288000" cy="2591155"/>
          </a:xfrm>
          <a:prstGeom prst="rect">
            <a:avLst/>
          </a:prstGeom>
        </p:spPr>
        <p:txBody>
          <a:bodyPr anchor="t" rtlCol="false" tIns="0" lIns="0" bIns="0" rIns="0">
            <a:spAutoFit/>
          </a:bodyPr>
          <a:lstStyle/>
          <a:p>
            <a:pPr algn="ctr">
              <a:lnSpc>
                <a:spcPts val="4180"/>
              </a:lnSpc>
              <a:spcBef>
                <a:spcPct val="0"/>
              </a:spcBef>
            </a:pPr>
            <a:r>
              <a:rPr lang="en-US" sz="2986" spc="14">
                <a:solidFill>
                  <a:srgbClr val="000000"/>
                </a:solidFill>
                <a:latin typeface="Playfair Display"/>
                <a:ea typeface="Playfair Display"/>
                <a:cs typeface="Playfair Display"/>
                <a:sym typeface="Playfair Display"/>
              </a:rPr>
              <a:t>A</a:t>
            </a:r>
            <a:r>
              <a:rPr lang="en-US" sz="2986" spc="14">
                <a:solidFill>
                  <a:srgbClr val="000000"/>
                </a:solidFill>
                <a:latin typeface="Playfair Display"/>
                <a:ea typeface="Playfair Display"/>
                <a:cs typeface="Playfair Display"/>
                <a:sym typeface="Playfair Display"/>
              </a:rPr>
              <a:t>près la différenciation, les fluctuations montrent les variations de température au fil du temps sans la tendance générale ni la saisonnalité.</a:t>
            </a:r>
          </a:p>
          <a:p>
            <a:pPr algn="ctr">
              <a:lnSpc>
                <a:spcPts val="4180"/>
              </a:lnSpc>
              <a:spcBef>
                <a:spcPct val="0"/>
              </a:spcBef>
            </a:pPr>
          </a:p>
          <a:p>
            <a:pPr algn="ctr">
              <a:lnSpc>
                <a:spcPts val="4180"/>
              </a:lnSpc>
              <a:spcBef>
                <a:spcPct val="0"/>
              </a:spcBef>
            </a:pPr>
            <a:r>
              <a:rPr lang="en-US" sz="2986" spc="14">
                <a:solidFill>
                  <a:srgbClr val="000000"/>
                </a:solidFill>
                <a:latin typeface="Playfair Display"/>
                <a:ea typeface="Playfair Display"/>
                <a:cs typeface="Playfair Display"/>
                <a:sym typeface="Playfair Display"/>
              </a:rPr>
              <a:t>Nous pouvons observer des tendances à court terme qui étaient masquées par la tendance générale et la saisonnalité dans la série originale.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05362" y="1635773"/>
            <a:ext cx="8782638" cy="7015454"/>
          </a:xfrm>
          <a:custGeom>
            <a:avLst/>
            <a:gdLst/>
            <a:ahLst/>
            <a:cxnLst/>
            <a:rect r="r" b="b" t="t" l="l"/>
            <a:pathLst>
              <a:path h="7015454" w="8782638">
                <a:moveTo>
                  <a:pt x="0" y="0"/>
                </a:moveTo>
                <a:lnTo>
                  <a:pt x="8782638" y="0"/>
                </a:lnTo>
                <a:lnTo>
                  <a:pt x="8782638" y="7015454"/>
                </a:lnTo>
                <a:lnTo>
                  <a:pt x="0" y="7015454"/>
                </a:lnTo>
                <a:lnTo>
                  <a:pt x="0" y="0"/>
                </a:lnTo>
                <a:close/>
              </a:path>
            </a:pathLst>
          </a:custGeom>
          <a:blipFill>
            <a:blip r:embed="rId2"/>
            <a:stretch>
              <a:fillRect l="0" t="0" r="0" b="0"/>
            </a:stretch>
          </a:blipFill>
        </p:spPr>
      </p:sp>
      <p:sp>
        <p:nvSpPr>
          <p:cNvPr name="Freeform 3" id="3"/>
          <p:cNvSpPr/>
          <p:nvPr/>
        </p:nvSpPr>
        <p:spPr>
          <a:xfrm flipH="false" flipV="false" rot="0">
            <a:off x="9783486" y="2312033"/>
            <a:ext cx="8226390" cy="6339194"/>
          </a:xfrm>
          <a:custGeom>
            <a:avLst/>
            <a:gdLst/>
            <a:ahLst/>
            <a:cxnLst/>
            <a:rect r="r" b="b" t="t" l="l"/>
            <a:pathLst>
              <a:path h="6339194" w="8226390">
                <a:moveTo>
                  <a:pt x="0" y="0"/>
                </a:moveTo>
                <a:lnTo>
                  <a:pt x="8226390" y="0"/>
                </a:lnTo>
                <a:lnTo>
                  <a:pt x="8226390" y="6339194"/>
                </a:lnTo>
                <a:lnTo>
                  <a:pt x="0" y="6339194"/>
                </a:lnTo>
                <a:lnTo>
                  <a:pt x="0" y="0"/>
                </a:lnTo>
                <a:close/>
              </a:path>
            </a:pathLst>
          </a:custGeom>
          <a:blipFill>
            <a:blip r:embed="rId2"/>
            <a:stretch>
              <a:fillRect l="0" t="-1829" r="0" b="-1829"/>
            </a:stretch>
          </a:blipFill>
        </p:spPr>
      </p:sp>
      <p:sp>
        <p:nvSpPr>
          <p:cNvPr name="TextBox 4" id="4"/>
          <p:cNvSpPr txBox="true"/>
          <p:nvPr/>
        </p:nvSpPr>
        <p:spPr>
          <a:xfrm rot="0">
            <a:off x="0" y="297447"/>
            <a:ext cx="9144000" cy="8353780"/>
          </a:xfrm>
          <a:prstGeom prst="rect">
            <a:avLst/>
          </a:prstGeom>
        </p:spPr>
        <p:txBody>
          <a:bodyPr anchor="t" rtlCol="false" tIns="0" lIns="0" bIns="0" rIns="0">
            <a:spAutoFit/>
          </a:bodyPr>
          <a:lstStyle/>
          <a:p>
            <a:pPr algn="ctr">
              <a:lnSpc>
                <a:spcPts val="4180"/>
              </a:lnSpc>
            </a:pPr>
            <a:r>
              <a:rPr lang="en-US" sz="2986" spc="14">
                <a:solidFill>
                  <a:srgbClr val="000000"/>
                </a:solidFill>
                <a:latin typeface="Playfair Display"/>
                <a:ea typeface="Playfair Display"/>
                <a:cs typeface="Playfair Display"/>
                <a:sym typeface="Playfair Display"/>
              </a:rPr>
              <a:t>on refait les graphiques ACF et PACF pour déterminer les paramètres p,d et q ; il s'agit d'examiner les barres significatives sur les graphiques</a:t>
            </a:r>
          </a:p>
          <a:p>
            <a:pPr algn="ctr">
              <a:lnSpc>
                <a:spcPts val="4180"/>
              </a:lnSpc>
            </a:pPr>
            <a:r>
              <a:rPr lang="en-US" sz="2986" spc="14">
                <a:solidFill>
                  <a:srgbClr val="000000"/>
                </a:solidFill>
                <a:latin typeface="Playfair Display"/>
                <a:ea typeface="Playfair Display"/>
                <a:cs typeface="Playfair Display"/>
                <a:sym typeface="Playfair Display"/>
              </a:rPr>
              <a:t>p (AR) : Sur le graphique PACF, identifiez le dernier décalage significatif avant que les barres ne tombent dans la zone de non-significativité. Ce nombre indique l’ordre ( p ) des termes auto-régressifs.</a:t>
            </a:r>
          </a:p>
          <a:p>
            <a:pPr algn="ctr">
              <a:lnSpc>
                <a:spcPts val="4180"/>
              </a:lnSpc>
            </a:pPr>
            <a:r>
              <a:rPr lang="en-US" sz="2986" spc="14">
                <a:solidFill>
                  <a:srgbClr val="000000"/>
                </a:solidFill>
                <a:latin typeface="Playfair Display"/>
                <a:ea typeface="Playfair Display"/>
                <a:cs typeface="Playfair Display"/>
                <a:sym typeface="Playfair Display"/>
              </a:rPr>
              <a:t>d (I) : Le degré de différenciation ( d ) est le nombre de fois que vous avez dû différencier la série pour la rendre stationnaire.</a:t>
            </a:r>
          </a:p>
          <a:p>
            <a:pPr algn="ctr">
              <a:lnSpc>
                <a:spcPts val="4180"/>
              </a:lnSpc>
            </a:pPr>
            <a:r>
              <a:rPr lang="en-US" sz="2986" spc="14">
                <a:solidFill>
                  <a:srgbClr val="000000"/>
                </a:solidFill>
                <a:latin typeface="Playfair Display"/>
                <a:ea typeface="Playfair Display"/>
                <a:cs typeface="Playfair Display"/>
                <a:sym typeface="Playfair Display"/>
              </a:rPr>
              <a:t>q (MA) : Sur le graphique ACF, identifiez le dernier décalage significatif avant que les barres ne tombent dans la zone de non-significativité. Ce nombre indique l’ordre ( q ) des termes de moyenne mobile.</a:t>
            </a:r>
          </a:p>
          <a:p>
            <a:pPr algn="ctr">
              <a:lnSpc>
                <a:spcPts val="418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191998"/>
            <a:ext cx="9498371" cy="6345256"/>
          </a:xfrm>
          <a:custGeom>
            <a:avLst/>
            <a:gdLst/>
            <a:ahLst/>
            <a:cxnLst/>
            <a:rect r="r" b="b" t="t" l="l"/>
            <a:pathLst>
              <a:path h="6345256" w="9498371">
                <a:moveTo>
                  <a:pt x="0" y="0"/>
                </a:moveTo>
                <a:lnTo>
                  <a:pt x="9498371" y="0"/>
                </a:lnTo>
                <a:lnTo>
                  <a:pt x="9498371" y="6345256"/>
                </a:lnTo>
                <a:lnTo>
                  <a:pt x="0" y="6345256"/>
                </a:lnTo>
                <a:lnTo>
                  <a:pt x="0" y="0"/>
                </a:lnTo>
                <a:close/>
              </a:path>
            </a:pathLst>
          </a:custGeom>
          <a:blipFill>
            <a:blip r:embed="rId2"/>
            <a:stretch>
              <a:fillRect l="-2209" t="0" r="-2209" b="0"/>
            </a:stretch>
          </a:blipFill>
        </p:spPr>
      </p:sp>
      <p:sp>
        <p:nvSpPr>
          <p:cNvPr name="Freeform 3" id="3"/>
          <p:cNvSpPr/>
          <p:nvPr/>
        </p:nvSpPr>
        <p:spPr>
          <a:xfrm flipH="false" flipV="false" rot="0">
            <a:off x="2082565" y="3680780"/>
            <a:ext cx="9154087" cy="5856474"/>
          </a:xfrm>
          <a:custGeom>
            <a:avLst/>
            <a:gdLst/>
            <a:ahLst/>
            <a:cxnLst/>
            <a:rect r="r" b="b" t="t" l="l"/>
            <a:pathLst>
              <a:path h="5856474" w="9154087">
                <a:moveTo>
                  <a:pt x="0" y="0"/>
                </a:moveTo>
                <a:lnTo>
                  <a:pt x="9154088" y="0"/>
                </a:lnTo>
                <a:lnTo>
                  <a:pt x="9154088" y="5856474"/>
                </a:lnTo>
                <a:lnTo>
                  <a:pt x="0" y="5856474"/>
                </a:lnTo>
                <a:lnTo>
                  <a:pt x="0" y="0"/>
                </a:lnTo>
                <a:close/>
              </a:path>
            </a:pathLst>
          </a:custGeom>
          <a:blipFill>
            <a:blip r:embed="rId2"/>
            <a:stretch>
              <a:fillRect l="0" t="0" r="0" b="0"/>
            </a:stretch>
          </a:blipFill>
        </p:spPr>
      </p:sp>
      <p:sp>
        <p:nvSpPr>
          <p:cNvPr name="TextBox 4" id="4"/>
          <p:cNvSpPr txBox="true"/>
          <p:nvPr/>
        </p:nvSpPr>
        <p:spPr>
          <a:xfrm rot="0">
            <a:off x="572418" y="377932"/>
            <a:ext cx="12174382" cy="2224363"/>
          </a:xfrm>
          <a:prstGeom prst="rect">
            <a:avLst/>
          </a:prstGeom>
        </p:spPr>
        <p:txBody>
          <a:bodyPr anchor="t" rtlCol="false" tIns="0" lIns="0" bIns="0" rIns="0">
            <a:spAutoFit/>
          </a:bodyPr>
          <a:lstStyle/>
          <a:p>
            <a:pPr algn="ctr">
              <a:lnSpc>
                <a:spcPts val="4485"/>
              </a:lnSpc>
              <a:spcBef>
                <a:spcPct val="0"/>
              </a:spcBef>
            </a:pPr>
            <a:r>
              <a:rPr lang="en-US" sz="3204" spc="16">
                <a:solidFill>
                  <a:srgbClr val="000000"/>
                </a:solidFill>
                <a:latin typeface="Playfair Display"/>
                <a:ea typeface="Playfair Display"/>
                <a:cs typeface="Playfair Display"/>
                <a:sym typeface="Playfair Display"/>
              </a:rPr>
              <a:t>Modélisation ARIMA : Différents ordres de l'autorégression (p), de la différenciation (d) et de la moyenne mobile (q) sont testés pour ajuster un modèle ARIMA. Les performances du modèle sont évaluées sur les ensembles d'entraînement et de test</a:t>
            </a:r>
          </a:p>
        </p:txBody>
      </p:sp>
      <p:sp>
        <p:nvSpPr>
          <p:cNvPr name="TextBox 5" id="5"/>
          <p:cNvSpPr txBox="true"/>
          <p:nvPr/>
        </p:nvSpPr>
        <p:spPr>
          <a:xfrm rot="0">
            <a:off x="10940365" y="4313568"/>
            <a:ext cx="7347635" cy="3835314"/>
          </a:xfrm>
          <a:prstGeom prst="rect">
            <a:avLst/>
          </a:prstGeom>
        </p:spPr>
        <p:txBody>
          <a:bodyPr anchor="t" rtlCol="false" tIns="0" lIns="0" bIns="0" rIns="0">
            <a:spAutoFit/>
          </a:bodyPr>
          <a:lstStyle/>
          <a:p>
            <a:pPr algn="ctr">
              <a:lnSpc>
                <a:spcPts val="5136"/>
              </a:lnSpc>
            </a:pPr>
            <a:r>
              <a:rPr lang="en-US" sz="3668" spc="18">
                <a:solidFill>
                  <a:srgbClr val="000000"/>
                </a:solidFill>
                <a:latin typeface="Playfair Display"/>
                <a:ea typeface="Playfair Display"/>
                <a:cs typeface="Playfair Display"/>
                <a:sym typeface="Playfair Display"/>
              </a:rPr>
              <a:t> Métrique Ensemble d'entraînement Ensemble de test 0 MAE 0.494248 2.889380 </a:t>
            </a:r>
          </a:p>
          <a:p>
            <a:pPr algn="ctr">
              <a:lnSpc>
                <a:spcPts val="5136"/>
              </a:lnSpc>
            </a:pPr>
            <a:r>
              <a:rPr lang="en-US" sz="3668" spc="18">
                <a:solidFill>
                  <a:srgbClr val="000000"/>
                </a:solidFill>
                <a:latin typeface="Playfair Display"/>
                <a:ea typeface="Playfair Display"/>
                <a:cs typeface="Playfair Display"/>
                <a:sym typeface="Playfair Display"/>
              </a:rPr>
              <a:t>1 MSE 0.652399 12.852698 </a:t>
            </a:r>
          </a:p>
          <a:p>
            <a:pPr algn="ctr">
              <a:lnSpc>
                <a:spcPts val="5136"/>
              </a:lnSpc>
            </a:pPr>
            <a:r>
              <a:rPr lang="en-US" sz="3668" spc="18">
                <a:solidFill>
                  <a:srgbClr val="000000"/>
                </a:solidFill>
                <a:latin typeface="Playfair Display"/>
                <a:ea typeface="Playfair Display"/>
                <a:cs typeface="Playfair Display"/>
                <a:sym typeface="Playfair Display"/>
              </a:rPr>
              <a:t>2 RMSE 0.807712 3.585066 </a:t>
            </a:r>
          </a:p>
          <a:p>
            <a:pPr algn="ctr">
              <a:lnSpc>
                <a:spcPts val="5136"/>
              </a:lnSpc>
              <a:spcBef>
                <a:spcPct val="0"/>
              </a:spcBef>
            </a:pPr>
            <a:r>
              <a:rPr lang="en-US" sz="3668" spc="18">
                <a:solidFill>
                  <a:srgbClr val="000000"/>
                </a:solidFill>
                <a:latin typeface="Playfair Display"/>
                <a:ea typeface="Playfair Display"/>
                <a:cs typeface="Playfair Display"/>
                <a:sym typeface="Playfair Display"/>
              </a:rPr>
              <a:t>3 R² 0.939608 0.042431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DAGZxENwIXA</dc:identifier>
  <dcterms:modified xsi:type="dcterms:W3CDTF">2011-08-01T06:04:30Z</dcterms:modified>
  <cp:revision>1</cp:revision>
  <dc:title>Copie de Projet final de mise en situation professionnelle reconstituée</dc:title>
</cp:coreProperties>
</file>