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Lato" charset="1" panose="020F0502020204030203"/>
      <p:regular r:id="rId22"/>
    </p:embeddedFont>
    <p:embeddedFont>
      <p:font typeface="Helios Extended Bold" charset="1" panose="02000805050000020004"/>
      <p:regular r:id="rId23"/>
    </p:embeddedFont>
    <p:embeddedFont>
      <p:font typeface="Heebo Bold" charset="1" panose="00000800000000000000"/>
      <p:regular r:id="rId24"/>
    </p:embeddedFont>
    <p:embeddedFont>
      <p:font typeface="Open Sans" charset="1" panose="020B0606030504020204"/>
      <p:regular r:id="rId25"/>
    </p:embeddedFont>
    <p:embeddedFont>
      <p:font typeface="Open Sans Bold" charset="1" panose="020B0806030504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44078" y="1326430"/>
            <a:ext cx="21203378" cy="7634140"/>
            <a:chOff x="0" y="0"/>
            <a:chExt cx="1128752" cy="406400"/>
          </a:xfrm>
        </p:grpSpPr>
        <p:sp>
          <p:nvSpPr>
            <p:cNvPr name="Freeform 3" id="3"/>
            <p:cNvSpPr/>
            <p:nvPr/>
          </p:nvSpPr>
          <p:spPr>
            <a:xfrm flipH="false" flipV="false" rot="0">
              <a:off x="0" y="0"/>
              <a:ext cx="1128752" cy="406400"/>
            </a:xfrm>
            <a:custGeom>
              <a:avLst/>
              <a:gdLst/>
              <a:ahLst/>
              <a:cxnLst/>
              <a:rect r="r" b="b" t="t" l="l"/>
              <a:pathLst>
                <a:path h="406400" w="1128752">
                  <a:moveTo>
                    <a:pt x="925552" y="0"/>
                  </a:moveTo>
                  <a:cubicBezTo>
                    <a:pt x="1037776" y="0"/>
                    <a:pt x="1128752" y="90976"/>
                    <a:pt x="1128752" y="203200"/>
                  </a:cubicBezTo>
                  <a:cubicBezTo>
                    <a:pt x="1128752" y="315424"/>
                    <a:pt x="1037776" y="406400"/>
                    <a:pt x="925552" y="406400"/>
                  </a:cubicBezTo>
                  <a:lnTo>
                    <a:pt x="203200" y="406400"/>
                  </a:lnTo>
                  <a:cubicBezTo>
                    <a:pt x="90976" y="406400"/>
                    <a:pt x="0" y="315424"/>
                    <a:pt x="0" y="203200"/>
                  </a:cubicBezTo>
                  <a:cubicBezTo>
                    <a:pt x="0" y="90976"/>
                    <a:pt x="90976" y="0"/>
                    <a:pt x="203200" y="0"/>
                  </a:cubicBezTo>
                  <a:close/>
                </a:path>
              </a:pathLst>
            </a:custGeom>
            <a:solidFill>
              <a:srgbClr val="F2F1F1">
                <a:alpha val="80000"/>
              </a:srgbClr>
            </a:solidFill>
          </p:spPr>
        </p:sp>
        <p:sp>
          <p:nvSpPr>
            <p:cNvPr name="TextBox 4" id="4"/>
            <p:cNvSpPr txBox="true"/>
            <p:nvPr/>
          </p:nvSpPr>
          <p:spPr>
            <a:xfrm>
              <a:off x="0" y="-47625"/>
              <a:ext cx="1128752" cy="454025"/>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028700" y="9009810"/>
            <a:ext cx="248490" cy="2484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7010810" y="1028700"/>
            <a:ext cx="248490" cy="2484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7600950" y="6932479"/>
            <a:ext cx="3086100" cy="804358"/>
            <a:chOff x="0" y="0"/>
            <a:chExt cx="812800" cy="211847"/>
          </a:xfrm>
        </p:grpSpPr>
        <p:sp>
          <p:nvSpPr>
            <p:cNvPr name="Freeform 12" id="12"/>
            <p:cNvSpPr/>
            <p:nvPr/>
          </p:nvSpPr>
          <p:spPr>
            <a:xfrm flipH="false" flipV="false" rot="0">
              <a:off x="0" y="0"/>
              <a:ext cx="812800" cy="211847"/>
            </a:xfrm>
            <a:custGeom>
              <a:avLst/>
              <a:gdLst/>
              <a:ahLst/>
              <a:cxnLst/>
              <a:rect r="r" b="b" t="t" l="l"/>
              <a:pathLst>
                <a:path h="211847" w="812800">
                  <a:moveTo>
                    <a:pt x="50173" y="0"/>
                  </a:moveTo>
                  <a:lnTo>
                    <a:pt x="762627" y="0"/>
                  </a:lnTo>
                  <a:cubicBezTo>
                    <a:pt x="775934" y="0"/>
                    <a:pt x="788695" y="5286"/>
                    <a:pt x="798105" y="14695"/>
                  </a:cubicBezTo>
                  <a:cubicBezTo>
                    <a:pt x="807514" y="24105"/>
                    <a:pt x="812800" y="36866"/>
                    <a:pt x="812800" y="50173"/>
                  </a:cubicBezTo>
                  <a:lnTo>
                    <a:pt x="812800" y="161675"/>
                  </a:lnTo>
                  <a:cubicBezTo>
                    <a:pt x="812800" y="174981"/>
                    <a:pt x="807514" y="187743"/>
                    <a:pt x="798105" y="197152"/>
                  </a:cubicBezTo>
                  <a:cubicBezTo>
                    <a:pt x="788695" y="206561"/>
                    <a:pt x="775934" y="211847"/>
                    <a:pt x="762627" y="211847"/>
                  </a:cubicBezTo>
                  <a:lnTo>
                    <a:pt x="50173" y="211847"/>
                  </a:lnTo>
                  <a:cubicBezTo>
                    <a:pt x="36866" y="211847"/>
                    <a:pt x="24105" y="206561"/>
                    <a:pt x="14695" y="197152"/>
                  </a:cubicBezTo>
                  <a:cubicBezTo>
                    <a:pt x="5286" y="187743"/>
                    <a:pt x="0" y="174981"/>
                    <a:pt x="0" y="161675"/>
                  </a:cubicBezTo>
                  <a:lnTo>
                    <a:pt x="0" y="50173"/>
                  </a:lnTo>
                  <a:cubicBezTo>
                    <a:pt x="0" y="36866"/>
                    <a:pt x="5286" y="24105"/>
                    <a:pt x="14695" y="14695"/>
                  </a:cubicBezTo>
                  <a:cubicBezTo>
                    <a:pt x="24105" y="5286"/>
                    <a:pt x="36866" y="0"/>
                    <a:pt x="50173" y="0"/>
                  </a:cubicBezTo>
                  <a:close/>
                </a:path>
              </a:pathLst>
            </a:custGeom>
            <a:solidFill>
              <a:srgbClr val="4E6E81"/>
            </a:solidFill>
          </p:spPr>
        </p:sp>
        <p:sp>
          <p:nvSpPr>
            <p:cNvPr name="TextBox 13" id="13"/>
            <p:cNvSpPr txBox="true"/>
            <p:nvPr/>
          </p:nvSpPr>
          <p:spPr>
            <a:xfrm>
              <a:off x="0" y="-47625"/>
              <a:ext cx="812800" cy="259472"/>
            </a:xfrm>
            <a:prstGeom prst="rect">
              <a:avLst/>
            </a:prstGeom>
          </p:spPr>
          <p:txBody>
            <a:bodyPr anchor="ctr" rtlCol="false" tIns="50800" lIns="50800" bIns="50800" rIns="50800"/>
            <a:lstStyle/>
            <a:p>
              <a:pPr algn="ctr">
                <a:lnSpc>
                  <a:spcPts val="3079"/>
                </a:lnSpc>
              </a:pPr>
              <a:r>
                <a:rPr lang="en-US" sz="2199" spc="219">
                  <a:solidFill>
                    <a:srgbClr val="FFFFFF"/>
                  </a:solidFill>
                  <a:latin typeface="Lato"/>
                  <a:ea typeface="Lato"/>
                  <a:cs typeface="Lato"/>
                  <a:sym typeface="Lato"/>
                </a:rPr>
                <a:t>02 May, 2024</a:t>
              </a:r>
            </a:p>
          </p:txBody>
        </p:sp>
      </p:grpSp>
      <p:sp>
        <p:nvSpPr>
          <p:cNvPr name="TextBox 14" id="14"/>
          <p:cNvSpPr txBox="true"/>
          <p:nvPr/>
        </p:nvSpPr>
        <p:spPr>
          <a:xfrm rot="0">
            <a:off x="2958126" y="3659446"/>
            <a:ext cx="12371749" cy="2143125"/>
          </a:xfrm>
          <a:prstGeom prst="rect">
            <a:avLst/>
          </a:prstGeom>
        </p:spPr>
        <p:txBody>
          <a:bodyPr anchor="t" rtlCol="false" tIns="0" lIns="0" bIns="0" rIns="0">
            <a:spAutoFit/>
          </a:bodyPr>
          <a:lstStyle/>
          <a:p>
            <a:pPr algn="ctr" marL="0" indent="0" lvl="0">
              <a:lnSpc>
                <a:spcPts val="8400"/>
              </a:lnSpc>
            </a:pPr>
            <a:r>
              <a:rPr lang="en-US" b="true" sz="6000" spc="300">
                <a:solidFill>
                  <a:srgbClr val="000000"/>
                </a:solidFill>
                <a:latin typeface="Helios Extended Bold"/>
                <a:ea typeface="Helios Extended Bold"/>
                <a:cs typeface="Helios Extended Bold"/>
                <a:sym typeface="Helios Extended Bold"/>
              </a:rPr>
              <a:t>CLASSIFICATION D’IMAGES</a:t>
            </a:r>
          </a:p>
        </p:txBody>
      </p:sp>
      <p:sp>
        <p:nvSpPr>
          <p:cNvPr name="TextBox 15" id="15"/>
          <p:cNvSpPr txBox="true"/>
          <p:nvPr/>
        </p:nvSpPr>
        <p:spPr>
          <a:xfrm rot="0">
            <a:off x="2958126" y="6255258"/>
            <a:ext cx="12371749" cy="389255"/>
          </a:xfrm>
          <a:prstGeom prst="rect">
            <a:avLst/>
          </a:prstGeom>
        </p:spPr>
        <p:txBody>
          <a:bodyPr anchor="t" rtlCol="false" tIns="0" lIns="0" bIns="0" rIns="0">
            <a:spAutoFit/>
          </a:bodyPr>
          <a:lstStyle/>
          <a:p>
            <a:pPr algn="ctr" marL="0" indent="0" lvl="0">
              <a:lnSpc>
                <a:spcPts val="3219"/>
              </a:lnSpc>
            </a:pPr>
            <a:r>
              <a:rPr lang="en-US" b="true" sz="2299" spc="229">
                <a:solidFill>
                  <a:srgbClr val="000000"/>
                </a:solidFill>
                <a:latin typeface="Heebo Bold"/>
                <a:ea typeface="Heebo Bold"/>
                <a:cs typeface="Heebo Bold"/>
                <a:sym typeface="Heebo Bold"/>
              </a:rPr>
              <a:t>CNN LLM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5307" y="5143500"/>
            <a:ext cx="7034491" cy="5644962"/>
          </a:xfrm>
          <a:custGeom>
            <a:avLst/>
            <a:gdLst/>
            <a:ahLst/>
            <a:cxnLst/>
            <a:rect r="r" b="b" t="t" l="l"/>
            <a:pathLst>
              <a:path h="5644962" w="7034491">
                <a:moveTo>
                  <a:pt x="0" y="0"/>
                </a:moveTo>
                <a:lnTo>
                  <a:pt x="7034492" y="0"/>
                </a:lnTo>
                <a:lnTo>
                  <a:pt x="7034492" y="5644962"/>
                </a:lnTo>
                <a:lnTo>
                  <a:pt x="0" y="5644962"/>
                </a:lnTo>
                <a:lnTo>
                  <a:pt x="0" y="0"/>
                </a:lnTo>
                <a:close/>
              </a:path>
            </a:pathLst>
          </a:custGeom>
          <a:blipFill>
            <a:blip r:embed="rId2"/>
            <a:stretch>
              <a:fillRect l="0" t="0" r="0" b="0"/>
            </a:stretch>
          </a:blipFill>
        </p:spPr>
      </p:sp>
      <p:sp>
        <p:nvSpPr>
          <p:cNvPr name="Freeform 3" id="3"/>
          <p:cNvSpPr/>
          <p:nvPr/>
        </p:nvSpPr>
        <p:spPr>
          <a:xfrm flipH="false" flipV="false" rot="0">
            <a:off x="10288604" y="5143500"/>
            <a:ext cx="6972459" cy="5644962"/>
          </a:xfrm>
          <a:custGeom>
            <a:avLst/>
            <a:gdLst/>
            <a:ahLst/>
            <a:cxnLst/>
            <a:rect r="r" b="b" t="t" l="l"/>
            <a:pathLst>
              <a:path h="5644962" w="6972459">
                <a:moveTo>
                  <a:pt x="0" y="0"/>
                </a:moveTo>
                <a:lnTo>
                  <a:pt x="6972458" y="0"/>
                </a:lnTo>
                <a:lnTo>
                  <a:pt x="6972458" y="5644962"/>
                </a:lnTo>
                <a:lnTo>
                  <a:pt x="0" y="5644962"/>
                </a:lnTo>
                <a:lnTo>
                  <a:pt x="0" y="0"/>
                </a:lnTo>
                <a:close/>
              </a:path>
            </a:pathLst>
          </a:custGeom>
          <a:blipFill>
            <a:blip r:embed="rId3"/>
            <a:stretch>
              <a:fillRect l="0" t="0" r="0" b="0"/>
            </a:stretch>
          </a:blipFill>
        </p:spPr>
      </p:sp>
      <p:sp>
        <p:nvSpPr>
          <p:cNvPr name="TextBox 4" id="4"/>
          <p:cNvSpPr txBox="true"/>
          <p:nvPr/>
        </p:nvSpPr>
        <p:spPr>
          <a:xfrm rot="0">
            <a:off x="385579" y="537527"/>
            <a:ext cx="913784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Expérimentations  Dropout</a:t>
            </a:r>
            <a:r>
              <a:rPr lang="en-US" sz="5199" b="true">
                <a:solidFill>
                  <a:srgbClr val="000000"/>
                </a:solidFill>
                <a:latin typeface="Open Sans Bold"/>
                <a:ea typeface="Open Sans Bold"/>
                <a:cs typeface="Open Sans Bold"/>
                <a:sym typeface="Open Sans Bold"/>
              </a:rPr>
              <a:t> </a:t>
            </a:r>
          </a:p>
        </p:txBody>
      </p:sp>
      <p:sp>
        <p:nvSpPr>
          <p:cNvPr name="TextBox 5" id="5"/>
          <p:cNvSpPr txBox="true"/>
          <p:nvPr/>
        </p:nvSpPr>
        <p:spPr>
          <a:xfrm rot="0">
            <a:off x="1065307" y="1621314"/>
            <a:ext cx="12709525" cy="3258819"/>
          </a:xfrm>
          <a:prstGeom prst="rect">
            <a:avLst/>
          </a:prstGeom>
        </p:spPr>
        <p:txBody>
          <a:bodyPr anchor="t" rtlCol="false" tIns="0" lIns="0" bIns="0" rIns="0">
            <a:spAutoFit/>
          </a:bodyPr>
          <a:lstStyle/>
          <a:p>
            <a:pPr algn="ctr">
              <a:lnSpc>
                <a:spcPts val="5180"/>
              </a:lnSpc>
              <a:spcBef>
                <a:spcPct val="0"/>
              </a:spcBef>
            </a:pPr>
            <a:r>
              <a:rPr lang="en-US" sz="3700">
                <a:solidFill>
                  <a:srgbClr val="000000"/>
                </a:solidFill>
                <a:latin typeface="Open Sans"/>
                <a:ea typeface="Open Sans"/>
                <a:cs typeface="Open Sans"/>
                <a:sym typeface="Open Sans"/>
              </a:rPr>
              <a:t>La fonction Dropout est utilisée pour régulariser le modèle CNN .Lors de l’entraînement du modèle, à chaque époque, la fonction Dropout désactive aléatoirement 20% ,40% ou 60% pourcentage de neurones dans une couche donnée.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5250"/>
            <a:ext cx="1201092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Utilisation de Modèles Pré-entraînés</a:t>
            </a:r>
          </a:p>
        </p:txBody>
      </p:sp>
      <p:sp>
        <p:nvSpPr>
          <p:cNvPr name="TextBox 3" id="3"/>
          <p:cNvSpPr txBox="true"/>
          <p:nvPr/>
        </p:nvSpPr>
        <p:spPr>
          <a:xfrm rot="0">
            <a:off x="3973792" y="2879218"/>
            <a:ext cx="12522257" cy="280352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Open Sans"/>
                <a:ea typeface="Open Sans"/>
                <a:cs typeface="Open Sans"/>
                <a:sym typeface="Open Sans"/>
              </a:rPr>
              <a:t>Nous avons également utilisé des modèles pré-entraînés tels que VGG16, VGG19 et Xception pour bénéficier de leur capacité de généralisation sur des tâches similaires.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5193" y="2950206"/>
            <a:ext cx="12037613" cy="4386588"/>
          </a:xfrm>
          <a:custGeom>
            <a:avLst/>
            <a:gdLst/>
            <a:ahLst/>
            <a:cxnLst/>
            <a:rect r="r" b="b" t="t" l="l"/>
            <a:pathLst>
              <a:path h="4386588" w="12037613">
                <a:moveTo>
                  <a:pt x="0" y="0"/>
                </a:moveTo>
                <a:lnTo>
                  <a:pt x="12037614" y="0"/>
                </a:lnTo>
                <a:lnTo>
                  <a:pt x="12037614" y="4386588"/>
                </a:lnTo>
                <a:lnTo>
                  <a:pt x="0" y="4386588"/>
                </a:lnTo>
                <a:lnTo>
                  <a:pt x="0" y="0"/>
                </a:lnTo>
                <a:close/>
              </a:path>
            </a:pathLst>
          </a:custGeom>
          <a:blipFill>
            <a:blip r:embed="rId2"/>
            <a:stretch>
              <a:fillRect l="0" t="0" r="0" b="0"/>
            </a:stretch>
          </a:blipFill>
        </p:spPr>
      </p:sp>
      <p:sp>
        <p:nvSpPr>
          <p:cNvPr name="TextBox 3" id="3"/>
          <p:cNvSpPr txBox="true"/>
          <p:nvPr/>
        </p:nvSpPr>
        <p:spPr>
          <a:xfrm rot="0">
            <a:off x="0" y="141605"/>
            <a:ext cx="21393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VGG16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5193" y="2950206"/>
            <a:ext cx="12037613" cy="4386588"/>
          </a:xfrm>
          <a:custGeom>
            <a:avLst/>
            <a:gdLst/>
            <a:ahLst/>
            <a:cxnLst/>
            <a:rect r="r" b="b" t="t" l="l"/>
            <a:pathLst>
              <a:path h="4386588" w="12037613">
                <a:moveTo>
                  <a:pt x="0" y="0"/>
                </a:moveTo>
                <a:lnTo>
                  <a:pt x="12037614" y="0"/>
                </a:lnTo>
                <a:lnTo>
                  <a:pt x="12037614" y="4386588"/>
                </a:lnTo>
                <a:lnTo>
                  <a:pt x="0" y="4386588"/>
                </a:lnTo>
                <a:lnTo>
                  <a:pt x="0" y="0"/>
                </a:lnTo>
                <a:close/>
              </a:path>
            </a:pathLst>
          </a:custGeom>
          <a:blipFill>
            <a:blip r:embed="rId2"/>
            <a:stretch>
              <a:fillRect l="0" t="0" r="0" b="0"/>
            </a:stretch>
          </a:blipFill>
        </p:spPr>
      </p:sp>
      <p:sp>
        <p:nvSpPr>
          <p:cNvPr name="TextBox 3" id="3"/>
          <p:cNvSpPr txBox="true"/>
          <p:nvPr/>
        </p:nvSpPr>
        <p:spPr>
          <a:xfrm rot="0">
            <a:off x="524933" y="933450"/>
            <a:ext cx="21393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VGG19</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5193" y="2950206"/>
            <a:ext cx="12037613" cy="4386588"/>
          </a:xfrm>
          <a:custGeom>
            <a:avLst/>
            <a:gdLst/>
            <a:ahLst/>
            <a:cxnLst/>
            <a:rect r="r" b="b" t="t" l="l"/>
            <a:pathLst>
              <a:path h="4386588" w="12037613">
                <a:moveTo>
                  <a:pt x="0" y="0"/>
                </a:moveTo>
                <a:lnTo>
                  <a:pt x="12037614" y="0"/>
                </a:lnTo>
                <a:lnTo>
                  <a:pt x="12037614" y="4386588"/>
                </a:lnTo>
                <a:lnTo>
                  <a:pt x="0" y="4386588"/>
                </a:lnTo>
                <a:lnTo>
                  <a:pt x="0" y="0"/>
                </a:lnTo>
                <a:close/>
              </a:path>
            </a:pathLst>
          </a:custGeom>
          <a:blipFill>
            <a:blip r:embed="rId2"/>
            <a:stretch>
              <a:fillRect l="0" t="0" r="0" b="0"/>
            </a:stretch>
          </a:blipFill>
        </p:spPr>
      </p:sp>
      <p:sp>
        <p:nvSpPr>
          <p:cNvPr name="TextBox 3" id="3"/>
          <p:cNvSpPr txBox="true"/>
          <p:nvPr/>
        </p:nvSpPr>
        <p:spPr>
          <a:xfrm rot="0">
            <a:off x="206178" y="1541315"/>
            <a:ext cx="291901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Xception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6859" y="2827200"/>
            <a:ext cx="16230600" cy="2734945"/>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Open Sans"/>
                <a:ea typeface="Open Sans"/>
                <a:cs typeface="Open Sans"/>
                <a:sym typeface="Open Sans"/>
              </a:rPr>
              <a:t>Les modèles pré-entraînés ont également donné de bons résultats, avec une capacité de généralisation élevée sur notre tâche de classification spécifique</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10326" y="2608170"/>
            <a:ext cx="15467349" cy="5767070"/>
          </a:xfrm>
          <a:prstGeom prst="rect">
            <a:avLst/>
          </a:prstGeom>
        </p:spPr>
        <p:txBody>
          <a:bodyPr anchor="t" rtlCol="false" tIns="0" lIns="0" bIns="0" rIns="0">
            <a:spAutoFit/>
          </a:bodyPr>
          <a:lstStyle/>
          <a:p>
            <a:pPr algn="ctr">
              <a:lnSpc>
                <a:spcPts val="6580"/>
              </a:lnSpc>
            </a:pPr>
            <a:r>
              <a:rPr lang="en-US" sz="4700">
                <a:solidFill>
                  <a:srgbClr val="000000"/>
                </a:solidFill>
                <a:latin typeface="Open Sans"/>
                <a:ea typeface="Open Sans"/>
                <a:cs typeface="Open Sans"/>
                <a:sym typeface="Open Sans"/>
              </a:rPr>
              <a:t>Nous avons utilisé la méthode LIME pour générer des superpixels explicatifs afin d'interpréter les prédictions de notre modèle CNN</a:t>
            </a:r>
          </a:p>
          <a:p>
            <a:pPr algn="ctr">
              <a:lnSpc>
                <a:spcPts val="6580"/>
              </a:lnSpc>
              <a:spcBef>
                <a:spcPct val="0"/>
              </a:spcBef>
            </a:pPr>
            <a:r>
              <a:rPr lang="en-US" sz="4700">
                <a:solidFill>
                  <a:srgbClr val="000000"/>
                </a:solidFill>
                <a:latin typeface="Open Sans"/>
                <a:ea typeface="Open Sans"/>
                <a:cs typeface="Open Sans"/>
                <a:sym typeface="Open Sans"/>
              </a:rPr>
              <a:t> L'utilisation de LIME pour générer des superpixels explicatifs a fourni des informations précieuses sur les parties de l'image qui ont influencé les prédictions de notre modèle.</a:t>
            </a:r>
          </a:p>
        </p:txBody>
      </p:sp>
      <p:sp>
        <p:nvSpPr>
          <p:cNvPr name="TextBox 3" id="3"/>
          <p:cNvSpPr txBox="true"/>
          <p:nvPr/>
        </p:nvSpPr>
        <p:spPr>
          <a:xfrm rot="0">
            <a:off x="0" y="537527"/>
            <a:ext cx="99557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Interprétation des Prédictions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674387"/>
            <a:ext cx="17992838" cy="7480430"/>
          </a:xfrm>
          <a:prstGeom prst="rect">
            <a:avLst/>
          </a:prstGeom>
        </p:spPr>
        <p:txBody>
          <a:bodyPr anchor="t" rtlCol="false" tIns="0" lIns="0" bIns="0" rIns="0">
            <a:spAutoFit/>
          </a:bodyPr>
          <a:lstStyle/>
          <a:p>
            <a:pPr algn="ctr">
              <a:lnSpc>
                <a:spcPts val="6578"/>
              </a:lnSpc>
            </a:pPr>
            <a:r>
              <a:rPr lang="en-US" sz="4698">
                <a:solidFill>
                  <a:srgbClr val="000000"/>
                </a:solidFill>
                <a:latin typeface="Open Sans"/>
                <a:ea typeface="Open Sans"/>
                <a:cs typeface="Open Sans"/>
                <a:sym typeface="Open Sans"/>
              </a:rPr>
              <a:t>Le projet consiste à développer un modèle de classification multi-classes d'images de champs de maïs, capturées à l'aide d'un smartphone, afin de simuler une vue depuis une machine de pulvérisation équipée d'une caméra. L'objectif est d'identifier les zones à arroser en distinguant quatre classes principales : sol sec sans végétation (ground), végétation de maïs (corn), plantes herbacées diverses (weeds), et une combinaison de maïs et de mauvaises herbes (corn/weeds).</a:t>
            </a:r>
          </a:p>
          <a:p>
            <a:pPr algn="ctr">
              <a:lnSpc>
                <a:spcPts val="6578"/>
              </a:lnSpc>
              <a:spcBef>
                <a:spcPct val="0"/>
              </a:spcBef>
            </a:pPr>
          </a:p>
        </p:txBody>
      </p:sp>
      <p:sp>
        <p:nvSpPr>
          <p:cNvPr name="TextBox 3" id="3"/>
          <p:cNvSpPr txBox="true"/>
          <p:nvPr/>
        </p:nvSpPr>
        <p:spPr>
          <a:xfrm rot="0">
            <a:off x="479172" y="-171450"/>
            <a:ext cx="1349489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Classification d’images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79413" y="5926701"/>
            <a:ext cx="11148556" cy="3209386"/>
          </a:xfrm>
          <a:custGeom>
            <a:avLst/>
            <a:gdLst/>
            <a:ahLst/>
            <a:cxnLst/>
            <a:rect r="r" b="b" t="t" l="l"/>
            <a:pathLst>
              <a:path h="3209386" w="11148556">
                <a:moveTo>
                  <a:pt x="0" y="0"/>
                </a:moveTo>
                <a:lnTo>
                  <a:pt x="11148556" y="0"/>
                </a:lnTo>
                <a:lnTo>
                  <a:pt x="11148556" y="3209387"/>
                </a:lnTo>
                <a:lnTo>
                  <a:pt x="0" y="3209387"/>
                </a:lnTo>
                <a:lnTo>
                  <a:pt x="0" y="0"/>
                </a:lnTo>
                <a:close/>
              </a:path>
            </a:pathLst>
          </a:custGeom>
          <a:blipFill>
            <a:blip r:embed="rId2"/>
            <a:stretch>
              <a:fillRect l="-2232" t="0" r="0" b="0"/>
            </a:stretch>
          </a:blipFill>
        </p:spPr>
      </p:sp>
      <p:sp>
        <p:nvSpPr>
          <p:cNvPr name="Freeform 3" id="3"/>
          <p:cNvSpPr/>
          <p:nvPr/>
        </p:nvSpPr>
        <p:spPr>
          <a:xfrm flipH="false" flipV="false" rot="0">
            <a:off x="5654973" y="1934114"/>
            <a:ext cx="11397437" cy="3209386"/>
          </a:xfrm>
          <a:custGeom>
            <a:avLst/>
            <a:gdLst/>
            <a:ahLst/>
            <a:cxnLst/>
            <a:rect r="r" b="b" t="t" l="l"/>
            <a:pathLst>
              <a:path h="3209386" w="11397437">
                <a:moveTo>
                  <a:pt x="0" y="0"/>
                </a:moveTo>
                <a:lnTo>
                  <a:pt x="11397436" y="0"/>
                </a:lnTo>
                <a:lnTo>
                  <a:pt x="11397436" y="3209386"/>
                </a:lnTo>
                <a:lnTo>
                  <a:pt x="0" y="3209386"/>
                </a:lnTo>
                <a:lnTo>
                  <a:pt x="0" y="0"/>
                </a:lnTo>
                <a:close/>
              </a:path>
            </a:pathLst>
          </a:custGeom>
          <a:blipFill>
            <a:blip r:embed="rId3"/>
            <a:stretch>
              <a:fillRect l="0" t="0" r="0" b="0"/>
            </a:stretch>
          </a:blipFill>
        </p:spPr>
      </p:sp>
      <p:sp>
        <p:nvSpPr>
          <p:cNvPr name="TextBox 4" id="4"/>
          <p:cNvSpPr txBox="true"/>
          <p:nvPr/>
        </p:nvSpPr>
        <p:spPr>
          <a:xfrm rot="0">
            <a:off x="1028700" y="537527"/>
            <a:ext cx="925254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Prétraitement des Données </a:t>
            </a:r>
          </a:p>
        </p:txBody>
      </p:sp>
      <p:sp>
        <p:nvSpPr>
          <p:cNvPr name="TextBox 5" id="5"/>
          <p:cNvSpPr txBox="true"/>
          <p:nvPr/>
        </p:nvSpPr>
        <p:spPr>
          <a:xfrm rot="0">
            <a:off x="447978" y="3842632"/>
            <a:ext cx="4848427" cy="4091939"/>
          </a:xfrm>
          <a:prstGeom prst="rect">
            <a:avLst/>
          </a:prstGeom>
        </p:spPr>
        <p:txBody>
          <a:bodyPr anchor="t" rtlCol="false" tIns="0" lIns="0" bIns="0" rIns="0">
            <a:spAutoFit/>
          </a:bodyPr>
          <a:lstStyle/>
          <a:p>
            <a:pPr algn="ctr">
              <a:lnSpc>
                <a:spcPts val="5460"/>
              </a:lnSpc>
              <a:spcBef>
                <a:spcPct val="0"/>
              </a:spcBef>
            </a:pPr>
            <a:r>
              <a:rPr lang="en-US" sz="3900">
                <a:solidFill>
                  <a:srgbClr val="000000"/>
                </a:solidFill>
                <a:latin typeface="Open Sans"/>
                <a:ea typeface="Open Sans"/>
                <a:cs typeface="Open Sans"/>
                <a:sym typeface="Open Sans"/>
              </a:rPr>
              <a:t>Les images ont été redimensionnées en 224x224 pixels et normalisées pour être utilisées dans notre modèle CNN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0140" y="4642038"/>
            <a:ext cx="7146150" cy="5644962"/>
          </a:xfrm>
          <a:custGeom>
            <a:avLst/>
            <a:gdLst/>
            <a:ahLst/>
            <a:cxnLst/>
            <a:rect r="r" b="b" t="t" l="l"/>
            <a:pathLst>
              <a:path h="5644962" w="7146150">
                <a:moveTo>
                  <a:pt x="0" y="0"/>
                </a:moveTo>
                <a:lnTo>
                  <a:pt x="7146150" y="0"/>
                </a:lnTo>
                <a:lnTo>
                  <a:pt x="7146150" y="5644962"/>
                </a:lnTo>
                <a:lnTo>
                  <a:pt x="0" y="5644962"/>
                </a:lnTo>
                <a:lnTo>
                  <a:pt x="0" y="0"/>
                </a:lnTo>
                <a:close/>
              </a:path>
            </a:pathLst>
          </a:custGeom>
          <a:blipFill>
            <a:blip r:embed="rId2"/>
            <a:stretch>
              <a:fillRect l="0" t="0" r="0" b="0"/>
            </a:stretch>
          </a:blipFill>
        </p:spPr>
      </p:sp>
      <p:sp>
        <p:nvSpPr>
          <p:cNvPr name="Freeform 3" id="3"/>
          <p:cNvSpPr/>
          <p:nvPr/>
        </p:nvSpPr>
        <p:spPr>
          <a:xfrm flipH="false" flipV="false" rot="0">
            <a:off x="9156443" y="632777"/>
            <a:ext cx="6972459" cy="5644962"/>
          </a:xfrm>
          <a:custGeom>
            <a:avLst/>
            <a:gdLst/>
            <a:ahLst/>
            <a:cxnLst/>
            <a:rect r="r" b="b" t="t" l="l"/>
            <a:pathLst>
              <a:path h="5644962" w="6972459">
                <a:moveTo>
                  <a:pt x="0" y="0"/>
                </a:moveTo>
                <a:lnTo>
                  <a:pt x="6972458" y="0"/>
                </a:lnTo>
                <a:lnTo>
                  <a:pt x="6972458" y="5644962"/>
                </a:lnTo>
                <a:lnTo>
                  <a:pt x="0" y="5644962"/>
                </a:lnTo>
                <a:lnTo>
                  <a:pt x="0" y="0"/>
                </a:lnTo>
                <a:close/>
              </a:path>
            </a:pathLst>
          </a:custGeom>
          <a:blipFill>
            <a:blip r:embed="rId3"/>
            <a:stretch>
              <a:fillRect l="0" t="0" r="0" b="0"/>
            </a:stretch>
          </a:blipFill>
        </p:spPr>
      </p:sp>
      <p:sp>
        <p:nvSpPr>
          <p:cNvPr name="TextBox 4" id="4"/>
          <p:cNvSpPr txBox="true"/>
          <p:nvPr/>
        </p:nvSpPr>
        <p:spPr>
          <a:xfrm rot="0">
            <a:off x="0" y="1454474"/>
            <a:ext cx="8885788" cy="3181212"/>
          </a:xfrm>
          <a:prstGeom prst="rect">
            <a:avLst/>
          </a:prstGeom>
        </p:spPr>
        <p:txBody>
          <a:bodyPr anchor="t" rtlCol="false" tIns="0" lIns="0" bIns="0" rIns="0">
            <a:spAutoFit/>
          </a:bodyPr>
          <a:lstStyle/>
          <a:p>
            <a:pPr algn="ctr">
              <a:lnSpc>
                <a:spcPts val="4207"/>
              </a:lnSpc>
              <a:spcBef>
                <a:spcPct val="0"/>
              </a:spcBef>
            </a:pPr>
            <a:r>
              <a:rPr lang="en-US" sz="3005">
                <a:solidFill>
                  <a:srgbClr val="000000"/>
                </a:solidFill>
                <a:latin typeface="Open Sans"/>
                <a:ea typeface="Open Sans"/>
                <a:cs typeface="Open Sans"/>
                <a:sym typeface="Open Sans"/>
              </a:rPr>
              <a:t>Nous avons construit un modèle CNN avec trois couches de convolution, de pooling, de normalisation et de couche dense. Nous avons également utilisé la fonction d'activation ReLU, le dropout pour la régularisation, et l'optimiseur Adam pour l'entraînement.</a:t>
            </a:r>
          </a:p>
        </p:txBody>
      </p:sp>
      <p:sp>
        <p:nvSpPr>
          <p:cNvPr name="TextBox 5" id="5"/>
          <p:cNvSpPr txBox="true"/>
          <p:nvPr/>
        </p:nvSpPr>
        <p:spPr>
          <a:xfrm rot="0">
            <a:off x="1028700" y="141605"/>
            <a:ext cx="149453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CNN</a:t>
            </a:r>
          </a:p>
        </p:txBody>
      </p:sp>
      <p:sp>
        <p:nvSpPr>
          <p:cNvPr name="TextBox 6" id="6"/>
          <p:cNvSpPr txBox="true"/>
          <p:nvPr/>
        </p:nvSpPr>
        <p:spPr>
          <a:xfrm rot="0">
            <a:off x="9444674" y="6718351"/>
            <a:ext cx="8096683" cy="3013227"/>
          </a:xfrm>
          <a:prstGeom prst="rect">
            <a:avLst/>
          </a:prstGeom>
        </p:spPr>
        <p:txBody>
          <a:bodyPr anchor="t" rtlCol="false" tIns="0" lIns="0" bIns="0" rIns="0">
            <a:spAutoFit/>
          </a:bodyPr>
          <a:lstStyle/>
          <a:p>
            <a:pPr algn="ctr">
              <a:lnSpc>
                <a:spcPts val="4016"/>
              </a:lnSpc>
              <a:spcBef>
                <a:spcPct val="0"/>
              </a:spcBef>
            </a:pPr>
            <a:r>
              <a:rPr lang="en-US" sz="2868">
                <a:solidFill>
                  <a:srgbClr val="000000"/>
                </a:solidFill>
                <a:latin typeface="Open Sans"/>
                <a:ea typeface="Open Sans"/>
                <a:cs typeface="Open Sans"/>
                <a:sym typeface="Open Sans"/>
              </a:rPr>
              <a:t>la précision de l’entraînement est beaucoup plus élevée que la précision de la validation, cela peut indiquer un surapprentissage, c’est-à-dire que le modèle a trop appris les détails spécifiques des données d’entraînement et ne généralise pas bien à de nouvelles Images.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993937"/>
            <a:ext cx="18288000" cy="2646679"/>
          </a:xfrm>
          <a:prstGeom prst="rect">
            <a:avLst/>
          </a:prstGeom>
        </p:spPr>
        <p:txBody>
          <a:bodyPr anchor="t" rtlCol="false" tIns="0" lIns="0" bIns="0" rIns="0">
            <a:spAutoFit/>
          </a:bodyPr>
          <a:lstStyle/>
          <a:p>
            <a:pPr algn="ctr">
              <a:lnSpc>
                <a:spcPts val="5320"/>
              </a:lnSpc>
              <a:spcBef>
                <a:spcPct val="0"/>
              </a:spcBef>
            </a:pPr>
            <a:r>
              <a:rPr lang="en-US" sz="3800">
                <a:solidFill>
                  <a:srgbClr val="000000"/>
                </a:solidFill>
                <a:latin typeface="Open Sans"/>
                <a:ea typeface="Open Sans"/>
                <a:cs typeface="Open Sans"/>
                <a:sym typeface="Open Sans"/>
              </a:rPr>
              <a:t>Le modèle CNN que nous avons construit a montré de bonnes performances lors de l'entraînement et de la validation. Cependant, nous avons observé une certaine tendance au surapprentissage, ce qui nécessiterait une régularisation supplémentaire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4694" y="1858303"/>
            <a:ext cx="7034491" cy="5644962"/>
          </a:xfrm>
          <a:custGeom>
            <a:avLst/>
            <a:gdLst/>
            <a:ahLst/>
            <a:cxnLst/>
            <a:rect r="r" b="b" t="t" l="l"/>
            <a:pathLst>
              <a:path h="5644962" w="7034491">
                <a:moveTo>
                  <a:pt x="0" y="0"/>
                </a:moveTo>
                <a:lnTo>
                  <a:pt x="7034491" y="0"/>
                </a:lnTo>
                <a:lnTo>
                  <a:pt x="7034491" y="5644962"/>
                </a:lnTo>
                <a:lnTo>
                  <a:pt x="0" y="5644962"/>
                </a:lnTo>
                <a:lnTo>
                  <a:pt x="0" y="0"/>
                </a:lnTo>
                <a:close/>
              </a:path>
            </a:pathLst>
          </a:custGeom>
          <a:blipFill>
            <a:blip r:embed="rId2"/>
            <a:stretch>
              <a:fillRect l="0" t="0" r="0" b="0"/>
            </a:stretch>
          </a:blipFill>
        </p:spPr>
      </p:sp>
      <p:sp>
        <p:nvSpPr>
          <p:cNvPr name="Freeform 3" id="3"/>
          <p:cNvSpPr/>
          <p:nvPr/>
        </p:nvSpPr>
        <p:spPr>
          <a:xfrm flipH="false" flipV="false" rot="0">
            <a:off x="10286841" y="3851181"/>
            <a:ext cx="6972459" cy="5644962"/>
          </a:xfrm>
          <a:custGeom>
            <a:avLst/>
            <a:gdLst/>
            <a:ahLst/>
            <a:cxnLst/>
            <a:rect r="r" b="b" t="t" l="l"/>
            <a:pathLst>
              <a:path h="5644962" w="6972459">
                <a:moveTo>
                  <a:pt x="0" y="0"/>
                </a:moveTo>
                <a:lnTo>
                  <a:pt x="6972459" y="0"/>
                </a:lnTo>
                <a:lnTo>
                  <a:pt x="6972459" y="5644962"/>
                </a:lnTo>
                <a:lnTo>
                  <a:pt x="0" y="5644962"/>
                </a:lnTo>
                <a:lnTo>
                  <a:pt x="0" y="0"/>
                </a:lnTo>
                <a:close/>
              </a:path>
            </a:pathLst>
          </a:custGeom>
          <a:blipFill>
            <a:blip r:embed="rId3"/>
            <a:stretch>
              <a:fillRect l="0" t="0" r="0" b="0"/>
            </a:stretch>
          </a:blipFill>
        </p:spPr>
      </p:sp>
      <p:sp>
        <p:nvSpPr>
          <p:cNvPr name="TextBox 4" id="4"/>
          <p:cNvSpPr txBox="true"/>
          <p:nvPr/>
        </p:nvSpPr>
        <p:spPr>
          <a:xfrm rot="0">
            <a:off x="0" y="141605"/>
            <a:ext cx="1305044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Expérimentations avec les Optimiseurs </a:t>
            </a:r>
          </a:p>
        </p:txBody>
      </p:sp>
      <p:sp>
        <p:nvSpPr>
          <p:cNvPr name="TextBox 5" id="5"/>
          <p:cNvSpPr txBox="true"/>
          <p:nvPr/>
        </p:nvSpPr>
        <p:spPr>
          <a:xfrm rot="0">
            <a:off x="8389768" y="1763053"/>
            <a:ext cx="7440127"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ns Bold"/>
                <a:ea typeface="Open Sans Bold"/>
                <a:cs typeface="Open Sans Bold"/>
                <a:sym typeface="Open Sans Bold"/>
              </a:rPr>
              <a:t>Optimiseur Adams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741073"/>
            <a:ext cx="7034491" cy="5644962"/>
          </a:xfrm>
          <a:custGeom>
            <a:avLst/>
            <a:gdLst/>
            <a:ahLst/>
            <a:cxnLst/>
            <a:rect r="r" b="b" t="t" l="l"/>
            <a:pathLst>
              <a:path h="5644962" w="7034491">
                <a:moveTo>
                  <a:pt x="0" y="0"/>
                </a:moveTo>
                <a:lnTo>
                  <a:pt x="7034491" y="0"/>
                </a:lnTo>
                <a:lnTo>
                  <a:pt x="7034491" y="5644962"/>
                </a:lnTo>
                <a:lnTo>
                  <a:pt x="0" y="5644962"/>
                </a:lnTo>
                <a:lnTo>
                  <a:pt x="0" y="0"/>
                </a:lnTo>
                <a:close/>
              </a:path>
            </a:pathLst>
          </a:custGeom>
          <a:blipFill>
            <a:blip r:embed="rId2"/>
            <a:stretch>
              <a:fillRect l="0" t="0" r="0" b="0"/>
            </a:stretch>
          </a:blipFill>
        </p:spPr>
      </p:sp>
      <p:sp>
        <p:nvSpPr>
          <p:cNvPr name="Freeform 3" id="3"/>
          <p:cNvSpPr/>
          <p:nvPr/>
        </p:nvSpPr>
        <p:spPr>
          <a:xfrm flipH="false" flipV="false" rot="0">
            <a:off x="10286841" y="3613338"/>
            <a:ext cx="6972459" cy="5644962"/>
          </a:xfrm>
          <a:custGeom>
            <a:avLst/>
            <a:gdLst/>
            <a:ahLst/>
            <a:cxnLst/>
            <a:rect r="r" b="b" t="t" l="l"/>
            <a:pathLst>
              <a:path h="5644962" w="6972459">
                <a:moveTo>
                  <a:pt x="0" y="0"/>
                </a:moveTo>
                <a:lnTo>
                  <a:pt x="6972459" y="0"/>
                </a:lnTo>
                <a:lnTo>
                  <a:pt x="6972459" y="5644962"/>
                </a:lnTo>
                <a:lnTo>
                  <a:pt x="0" y="5644962"/>
                </a:lnTo>
                <a:lnTo>
                  <a:pt x="0" y="0"/>
                </a:lnTo>
                <a:close/>
              </a:path>
            </a:pathLst>
          </a:custGeom>
          <a:blipFill>
            <a:blip r:embed="rId3"/>
            <a:stretch>
              <a:fillRect l="0" t="0" r="0" b="0"/>
            </a:stretch>
          </a:blipFill>
        </p:spPr>
      </p:sp>
      <p:sp>
        <p:nvSpPr>
          <p:cNvPr name="TextBox 4" id="4"/>
          <p:cNvSpPr txBox="true"/>
          <p:nvPr/>
        </p:nvSpPr>
        <p:spPr>
          <a:xfrm rot="0">
            <a:off x="8977650" y="1541315"/>
            <a:ext cx="8281650"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ns Bold"/>
                <a:ea typeface="Open Sans Bold"/>
                <a:cs typeface="Open Sans Bold"/>
                <a:sym typeface="Open Sans Bold"/>
              </a:rPr>
              <a:t>Optimiseur RMSprop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9135" y="620332"/>
            <a:ext cx="7034491" cy="5644962"/>
          </a:xfrm>
          <a:custGeom>
            <a:avLst/>
            <a:gdLst/>
            <a:ahLst/>
            <a:cxnLst/>
            <a:rect r="r" b="b" t="t" l="l"/>
            <a:pathLst>
              <a:path h="5644962" w="7034491">
                <a:moveTo>
                  <a:pt x="0" y="0"/>
                </a:moveTo>
                <a:lnTo>
                  <a:pt x="7034491" y="0"/>
                </a:lnTo>
                <a:lnTo>
                  <a:pt x="7034491" y="5644962"/>
                </a:lnTo>
                <a:lnTo>
                  <a:pt x="0" y="5644962"/>
                </a:lnTo>
                <a:lnTo>
                  <a:pt x="0" y="0"/>
                </a:lnTo>
                <a:close/>
              </a:path>
            </a:pathLst>
          </a:custGeom>
          <a:blipFill>
            <a:blip r:embed="rId2"/>
            <a:stretch>
              <a:fillRect l="0" t="0" r="0" b="0"/>
            </a:stretch>
          </a:blipFill>
        </p:spPr>
      </p:sp>
      <p:sp>
        <p:nvSpPr>
          <p:cNvPr name="Freeform 3" id="3"/>
          <p:cNvSpPr/>
          <p:nvPr/>
        </p:nvSpPr>
        <p:spPr>
          <a:xfrm flipH="false" flipV="false" rot="0">
            <a:off x="9144000" y="4008185"/>
            <a:ext cx="7146150" cy="5644962"/>
          </a:xfrm>
          <a:custGeom>
            <a:avLst/>
            <a:gdLst/>
            <a:ahLst/>
            <a:cxnLst/>
            <a:rect r="r" b="b" t="t" l="l"/>
            <a:pathLst>
              <a:path h="5644962" w="7146150">
                <a:moveTo>
                  <a:pt x="0" y="0"/>
                </a:moveTo>
                <a:lnTo>
                  <a:pt x="7146150" y="0"/>
                </a:lnTo>
                <a:lnTo>
                  <a:pt x="7146150" y="5644962"/>
                </a:lnTo>
                <a:lnTo>
                  <a:pt x="0" y="5644962"/>
                </a:lnTo>
                <a:lnTo>
                  <a:pt x="0" y="0"/>
                </a:lnTo>
                <a:close/>
              </a:path>
            </a:pathLst>
          </a:custGeom>
          <a:blipFill>
            <a:blip r:embed="rId3"/>
            <a:stretch>
              <a:fillRect l="0" t="0" r="0" b="0"/>
            </a:stretch>
          </a:blipFill>
        </p:spPr>
      </p:sp>
      <p:sp>
        <p:nvSpPr>
          <p:cNvPr name="TextBox 4" id="4"/>
          <p:cNvSpPr txBox="true"/>
          <p:nvPr/>
        </p:nvSpPr>
        <p:spPr>
          <a:xfrm rot="0">
            <a:off x="9383424" y="1997597"/>
            <a:ext cx="6667302"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Open Sans Bold"/>
                <a:ea typeface="Open Sans Bold"/>
                <a:cs typeface="Open Sans Bold"/>
                <a:sym typeface="Open Sans Bold"/>
              </a:rPr>
              <a:t>Optimiseur Adagrad</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642802"/>
            <a:ext cx="18288000" cy="263525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Open Sans"/>
                <a:ea typeface="Open Sans"/>
                <a:cs typeface="Open Sans"/>
                <a:sym typeface="Open Sans"/>
              </a:rPr>
              <a:t>Nous avons constaté que l'optimiseur Adam donnait généralement de meilleurs résultats par rapport à RMSprop et Adagrad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DAGZxFSdUk0</dc:identifier>
  <dcterms:modified xsi:type="dcterms:W3CDTF">2011-08-01T06:04:30Z</dcterms:modified>
  <cp:revision>1</cp:revision>
  <dc:title>Copie de Copie de Projet final de mise en situation professionnelle reconstituée</dc:title>
</cp:coreProperties>
</file>