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Lato" charset="1" panose="020F0502020204030203"/>
      <p:regular r:id="rId17"/>
    </p:embeddedFont>
    <p:embeddedFont>
      <p:font typeface="Helios Extended Bold" charset="1" panose="02000805050000020004"/>
      <p:regular r:id="rId18"/>
    </p:embeddedFont>
    <p:embeddedFont>
      <p:font typeface="Heebo Bold" charset="1" panose="00000800000000000000"/>
      <p:regular r:id="rId19"/>
    </p:embeddedFont>
    <p:embeddedFont>
      <p:font typeface="Open Sans Bold" charset="1" panose="020B0806030504020204"/>
      <p:regular r:id="rId20"/>
    </p:embeddedFont>
    <p:embeddedFont>
      <p:font typeface="Playfair Display" charset="1" panose="00000500000000000000"/>
      <p:regular r:id="rId21"/>
    </p:embeddedFont>
    <p:embeddedFont>
      <p:font typeface="Open Sans" charset="1" panose="020B0606030504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944078" y="1326430"/>
            <a:ext cx="21203378" cy="7634140"/>
            <a:chOff x="0" y="0"/>
            <a:chExt cx="1128752" cy="406400"/>
          </a:xfrm>
        </p:grpSpPr>
        <p:sp>
          <p:nvSpPr>
            <p:cNvPr name="Freeform 3" id="3"/>
            <p:cNvSpPr/>
            <p:nvPr/>
          </p:nvSpPr>
          <p:spPr>
            <a:xfrm flipH="false" flipV="false" rot="0">
              <a:off x="0" y="0"/>
              <a:ext cx="1128752" cy="406400"/>
            </a:xfrm>
            <a:custGeom>
              <a:avLst/>
              <a:gdLst/>
              <a:ahLst/>
              <a:cxnLst/>
              <a:rect r="r" b="b" t="t" l="l"/>
              <a:pathLst>
                <a:path h="406400" w="1128752">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47625"/>
              <a:ext cx="1128752" cy="454025"/>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028700" y="9009810"/>
            <a:ext cx="248490" cy="2484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7010810" y="1028700"/>
            <a:ext cx="248490" cy="2484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7600950" y="6932479"/>
            <a:ext cx="3086100" cy="804358"/>
            <a:chOff x="0" y="0"/>
            <a:chExt cx="812800" cy="211847"/>
          </a:xfrm>
        </p:grpSpPr>
        <p:sp>
          <p:nvSpPr>
            <p:cNvPr name="Freeform 12" id="12"/>
            <p:cNvSpPr/>
            <p:nvPr/>
          </p:nvSpPr>
          <p:spPr>
            <a:xfrm flipH="false" flipV="false" rot="0">
              <a:off x="0" y="0"/>
              <a:ext cx="812800" cy="211847"/>
            </a:xfrm>
            <a:custGeom>
              <a:avLst/>
              <a:gdLst/>
              <a:ahLst/>
              <a:cxnLst/>
              <a:rect r="r" b="b" t="t" l="l"/>
              <a:pathLst>
                <a:path h="211847" w="812800">
                  <a:moveTo>
                    <a:pt x="50173" y="0"/>
                  </a:moveTo>
                  <a:lnTo>
                    <a:pt x="762627" y="0"/>
                  </a:lnTo>
                  <a:cubicBezTo>
                    <a:pt x="775934" y="0"/>
                    <a:pt x="788695" y="5286"/>
                    <a:pt x="798105" y="14695"/>
                  </a:cubicBezTo>
                  <a:cubicBezTo>
                    <a:pt x="807514" y="24105"/>
                    <a:pt x="812800" y="36866"/>
                    <a:pt x="812800" y="50173"/>
                  </a:cubicBezTo>
                  <a:lnTo>
                    <a:pt x="812800" y="161675"/>
                  </a:lnTo>
                  <a:cubicBezTo>
                    <a:pt x="812800" y="174981"/>
                    <a:pt x="807514" y="187743"/>
                    <a:pt x="798105" y="197152"/>
                  </a:cubicBezTo>
                  <a:cubicBezTo>
                    <a:pt x="788695" y="206561"/>
                    <a:pt x="775934" y="211847"/>
                    <a:pt x="762627" y="211847"/>
                  </a:cubicBezTo>
                  <a:lnTo>
                    <a:pt x="50173" y="211847"/>
                  </a:lnTo>
                  <a:cubicBezTo>
                    <a:pt x="36866" y="211847"/>
                    <a:pt x="24105" y="206561"/>
                    <a:pt x="14695" y="197152"/>
                  </a:cubicBezTo>
                  <a:cubicBezTo>
                    <a:pt x="5286" y="187743"/>
                    <a:pt x="0" y="174981"/>
                    <a:pt x="0" y="161675"/>
                  </a:cubicBezTo>
                  <a:lnTo>
                    <a:pt x="0" y="50173"/>
                  </a:lnTo>
                  <a:cubicBezTo>
                    <a:pt x="0" y="36866"/>
                    <a:pt x="5286" y="24105"/>
                    <a:pt x="14695" y="14695"/>
                  </a:cubicBezTo>
                  <a:cubicBezTo>
                    <a:pt x="24105" y="5286"/>
                    <a:pt x="36866" y="0"/>
                    <a:pt x="50173" y="0"/>
                  </a:cubicBezTo>
                  <a:close/>
                </a:path>
              </a:pathLst>
            </a:custGeom>
            <a:solidFill>
              <a:srgbClr val="4E6E81"/>
            </a:solidFill>
          </p:spPr>
        </p:sp>
        <p:sp>
          <p:nvSpPr>
            <p:cNvPr name="TextBox 13" id="13"/>
            <p:cNvSpPr txBox="true"/>
            <p:nvPr/>
          </p:nvSpPr>
          <p:spPr>
            <a:xfrm>
              <a:off x="0" y="-47625"/>
              <a:ext cx="812800" cy="259472"/>
            </a:xfrm>
            <a:prstGeom prst="rect">
              <a:avLst/>
            </a:prstGeom>
          </p:spPr>
          <p:txBody>
            <a:bodyPr anchor="ctr" rtlCol="false" tIns="50800" lIns="50800" bIns="50800" rIns="50800"/>
            <a:lstStyle/>
            <a:p>
              <a:pPr algn="ctr">
                <a:lnSpc>
                  <a:spcPts val="3079"/>
                </a:lnSpc>
              </a:pPr>
              <a:r>
                <a:rPr lang="en-US" sz="2199" spc="219">
                  <a:solidFill>
                    <a:srgbClr val="FFFFFF"/>
                  </a:solidFill>
                  <a:latin typeface="Lato"/>
                  <a:ea typeface="Lato"/>
                  <a:cs typeface="Lato"/>
                  <a:sym typeface="Lato"/>
                </a:rPr>
                <a:t>02 May, 2024</a:t>
              </a:r>
            </a:p>
          </p:txBody>
        </p:sp>
      </p:grpSp>
      <p:sp>
        <p:nvSpPr>
          <p:cNvPr name="TextBox 14" id="14"/>
          <p:cNvSpPr txBox="true"/>
          <p:nvPr/>
        </p:nvSpPr>
        <p:spPr>
          <a:xfrm rot="0">
            <a:off x="2958126" y="3659446"/>
            <a:ext cx="12371749" cy="2143125"/>
          </a:xfrm>
          <a:prstGeom prst="rect">
            <a:avLst/>
          </a:prstGeom>
        </p:spPr>
        <p:txBody>
          <a:bodyPr anchor="t" rtlCol="false" tIns="0" lIns="0" bIns="0" rIns="0">
            <a:spAutoFit/>
          </a:bodyPr>
          <a:lstStyle/>
          <a:p>
            <a:pPr algn="ctr" marL="0" indent="0" lvl="0">
              <a:lnSpc>
                <a:spcPts val="8400"/>
              </a:lnSpc>
            </a:pPr>
            <a:r>
              <a:rPr lang="en-US" b="true" sz="6000" spc="300">
                <a:solidFill>
                  <a:srgbClr val="000000"/>
                </a:solidFill>
                <a:latin typeface="Helios Extended Bold"/>
                <a:ea typeface="Helios Extended Bold"/>
                <a:cs typeface="Helios Extended Bold"/>
                <a:sym typeface="Helios Extended Bold"/>
              </a:rPr>
              <a:t>CLASSIFICATION DE TEXTE</a:t>
            </a:r>
          </a:p>
        </p:txBody>
      </p:sp>
      <p:sp>
        <p:nvSpPr>
          <p:cNvPr name="TextBox 15" id="15"/>
          <p:cNvSpPr txBox="true"/>
          <p:nvPr/>
        </p:nvSpPr>
        <p:spPr>
          <a:xfrm rot="0">
            <a:off x="2958126" y="6255258"/>
            <a:ext cx="12371749" cy="389255"/>
          </a:xfrm>
          <a:prstGeom prst="rect">
            <a:avLst/>
          </a:prstGeom>
        </p:spPr>
        <p:txBody>
          <a:bodyPr anchor="t" rtlCol="false" tIns="0" lIns="0" bIns="0" rIns="0">
            <a:spAutoFit/>
          </a:bodyPr>
          <a:lstStyle/>
          <a:p>
            <a:pPr algn="ctr" marL="0" indent="0" lvl="0">
              <a:lnSpc>
                <a:spcPts val="3219"/>
              </a:lnSpc>
            </a:pPr>
            <a:r>
              <a:rPr lang="en-US" b="true" sz="2299" spc="229">
                <a:solidFill>
                  <a:srgbClr val="000000"/>
                </a:solidFill>
                <a:latin typeface="Heebo Bold"/>
                <a:ea typeface="Heebo Bold"/>
                <a:cs typeface="Heebo Bold"/>
                <a:sym typeface="Heebo Bold"/>
              </a:rPr>
              <a:t>NLP</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418590"/>
            <a:ext cx="18288000" cy="7354570"/>
          </a:xfrm>
          <a:prstGeom prst="rect">
            <a:avLst/>
          </a:prstGeom>
        </p:spPr>
        <p:txBody>
          <a:bodyPr anchor="t" rtlCol="false" tIns="0" lIns="0" bIns="0" rIns="0">
            <a:spAutoFit/>
          </a:bodyPr>
          <a:lstStyle/>
          <a:p>
            <a:pPr algn="ctr">
              <a:lnSpc>
                <a:spcPts val="7279"/>
              </a:lnSpc>
              <a:spcBef>
                <a:spcPct val="0"/>
              </a:spcBef>
            </a:pPr>
            <a:r>
              <a:rPr lang="en-US" sz="5199">
                <a:solidFill>
                  <a:srgbClr val="000000"/>
                </a:solidFill>
                <a:latin typeface="Open Sans"/>
                <a:ea typeface="Open Sans"/>
                <a:cs typeface="Open Sans"/>
                <a:sym typeface="Open Sans"/>
              </a:rPr>
              <a:t>L'expérimentation avec le cnn combiné avec le LSTM donne une accuracy de 0.93, ce qui indique que le modèle apprend efficacement à partir des données d’entraînement. Malgré l’amélioration de la précision, la perte de validation augmente. Cela peut indiquer un surajustement (overfitting), où le modèle apprend trop bien les détails de l’ensemble d’entraînement au point de perdre en généralisation sur de nouvelles données.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933450"/>
            <a:ext cx="17611527"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Analyse des tendances et des améliorations possibles</a:t>
            </a:r>
          </a:p>
        </p:txBody>
      </p:sp>
      <p:sp>
        <p:nvSpPr>
          <p:cNvPr name="TextBox 3" id="3"/>
          <p:cNvSpPr txBox="true"/>
          <p:nvPr/>
        </p:nvSpPr>
        <p:spPr>
          <a:xfrm rot="0">
            <a:off x="1028700" y="3761105"/>
            <a:ext cx="16230600" cy="6043514"/>
          </a:xfrm>
          <a:prstGeom prst="rect">
            <a:avLst/>
          </a:prstGeom>
        </p:spPr>
        <p:txBody>
          <a:bodyPr anchor="t" rtlCol="false" tIns="0" lIns="0" bIns="0" rIns="0">
            <a:spAutoFit/>
          </a:bodyPr>
          <a:lstStyle/>
          <a:p>
            <a:pPr algn="ctr" marL="1055765" indent="-527882" lvl="1">
              <a:lnSpc>
                <a:spcPts val="6846"/>
              </a:lnSpc>
              <a:spcBef>
                <a:spcPct val="0"/>
              </a:spcBef>
              <a:buFont typeface="Arial"/>
              <a:buChar char="•"/>
            </a:pPr>
            <a:r>
              <a:rPr lang="en-US" sz="4890">
                <a:solidFill>
                  <a:srgbClr val="000000"/>
                </a:solidFill>
                <a:latin typeface="Open Sans"/>
                <a:ea typeface="Open Sans"/>
                <a:cs typeface="Open Sans"/>
                <a:sym typeface="Open Sans"/>
              </a:rPr>
              <a:t>Malgré les perf</a:t>
            </a:r>
            <a:r>
              <a:rPr lang="en-US" sz="4890">
                <a:solidFill>
                  <a:srgbClr val="000000"/>
                </a:solidFill>
                <a:latin typeface="Open Sans"/>
                <a:ea typeface="Open Sans"/>
                <a:cs typeface="Open Sans"/>
                <a:sym typeface="Open Sans"/>
              </a:rPr>
              <a:t>ormances élevées, des signes de surajustement ont été observés dans certains modèles.</a:t>
            </a:r>
          </a:p>
          <a:p>
            <a:pPr algn="ctr" marL="1055765" indent="-527882" lvl="1">
              <a:lnSpc>
                <a:spcPts val="6846"/>
              </a:lnSpc>
              <a:spcBef>
                <a:spcPct val="0"/>
              </a:spcBef>
              <a:buFont typeface="Arial"/>
              <a:buChar char="•"/>
            </a:pPr>
            <a:r>
              <a:rPr lang="en-US" sz="4890">
                <a:solidFill>
                  <a:srgbClr val="000000"/>
                </a:solidFill>
                <a:latin typeface="Open Sans"/>
                <a:ea typeface="Open Sans"/>
                <a:cs typeface="Open Sans"/>
                <a:sym typeface="Open Sans"/>
              </a:rPr>
              <a:t>Des techniques de régularisation et d'augmentation des données pourraient être explorées pour améliorer la généralisation des modèles.</a:t>
            </a:r>
          </a:p>
          <a:p>
            <a:pPr algn="ctr">
              <a:lnSpc>
                <a:spcPts val="6846"/>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69754" y="-123825"/>
            <a:ext cx="10943297" cy="1106480"/>
          </a:xfrm>
          <a:prstGeom prst="rect">
            <a:avLst/>
          </a:prstGeom>
        </p:spPr>
        <p:txBody>
          <a:bodyPr anchor="t" rtlCol="false" tIns="0" lIns="0" bIns="0" rIns="0">
            <a:spAutoFit/>
          </a:bodyPr>
          <a:lstStyle/>
          <a:p>
            <a:pPr algn="ctr">
              <a:lnSpc>
                <a:spcPts val="9072"/>
              </a:lnSpc>
            </a:pPr>
            <a:r>
              <a:rPr lang="en-US" sz="6480" b="true">
                <a:solidFill>
                  <a:srgbClr val="000000"/>
                </a:solidFill>
                <a:latin typeface="Open Sans Bold"/>
                <a:ea typeface="Open Sans Bold"/>
                <a:cs typeface="Open Sans Bold"/>
                <a:sym typeface="Open Sans Bold"/>
              </a:rPr>
              <a:t>Classification des textes</a:t>
            </a:r>
          </a:p>
        </p:txBody>
      </p:sp>
      <p:sp>
        <p:nvSpPr>
          <p:cNvPr name="TextBox 3" id="3"/>
          <p:cNvSpPr txBox="true"/>
          <p:nvPr/>
        </p:nvSpPr>
        <p:spPr>
          <a:xfrm rot="0">
            <a:off x="937974" y="3292659"/>
            <a:ext cx="16321326" cy="3654056"/>
          </a:xfrm>
          <a:prstGeom prst="rect">
            <a:avLst/>
          </a:prstGeom>
        </p:spPr>
        <p:txBody>
          <a:bodyPr anchor="t" rtlCol="false" tIns="0" lIns="0" bIns="0" rIns="0">
            <a:spAutoFit/>
          </a:bodyPr>
          <a:lstStyle/>
          <a:p>
            <a:pPr algn="ctr">
              <a:lnSpc>
                <a:spcPts val="4198"/>
              </a:lnSpc>
            </a:pPr>
            <a:r>
              <a:rPr lang="en-US" sz="2998" spc="14">
                <a:solidFill>
                  <a:srgbClr val="000000"/>
                </a:solidFill>
                <a:latin typeface="Playfair Display"/>
                <a:ea typeface="Playfair Display"/>
                <a:cs typeface="Playfair Display"/>
                <a:sym typeface="Playfair Display"/>
              </a:rPr>
              <a:t>L'objectif de ce projet est de construire un modèle de classification de critiques de films en français selon leur tonalité, qu'elle soit positive ou négative. Pour ce faire, nous disposons d'un ensemble de données comprenant 100 000 critiques positives et 100 000 critiques négatives extraites du site allocine.fr sur la période de 2006 à 2020. Le jeu de données est divisé en ensembles d'entraînement (160 000 critiques), de validation (20 000 critiques) et de test (20 000 critiques)</a:t>
            </a:r>
          </a:p>
          <a:p>
            <a:pPr algn="ctr">
              <a:lnSpc>
                <a:spcPts val="4198"/>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90361" y="2919856"/>
            <a:ext cx="18288000" cy="3264890"/>
          </a:xfrm>
          <a:prstGeom prst="rect">
            <a:avLst/>
          </a:prstGeom>
        </p:spPr>
        <p:txBody>
          <a:bodyPr anchor="t" rtlCol="false" tIns="0" lIns="0" bIns="0" rIns="0">
            <a:spAutoFit/>
          </a:bodyPr>
          <a:lstStyle/>
          <a:p>
            <a:pPr algn="ctr" marL="795810" indent="-397905" lvl="1">
              <a:lnSpc>
                <a:spcPts val="5160"/>
              </a:lnSpc>
              <a:spcBef>
                <a:spcPct val="0"/>
              </a:spcBef>
              <a:buFont typeface="Arial"/>
              <a:buChar char="•"/>
            </a:pPr>
            <a:r>
              <a:rPr lang="en-US" sz="3686" spc="18">
                <a:solidFill>
                  <a:srgbClr val="000000"/>
                </a:solidFill>
                <a:latin typeface="Playfair Display"/>
                <a:ea typeface="Playfair Display"/>
                <a:cs typeface="Playfair Display"/>
                <a:sym typeface="Playfair Display"/>
              </a:rPr>
              <a:t>Les données textuelles </a:t>
            </a:r>
            <a:r>
              <a:rPr lang="en-US" sz="3686" spc="18">
                <a:solidFill>
                  <a:srgbClr val="000000"/>
                </a:solidFill>
                <a:latin typeface="Playfair Display"/>
                <a:ea typeface="Playfair Display"/>
                <a:cs typeface="Playfair Display"/>
                <a:sym typeface="Playfair Display"/>
              </a:rPr>
              <a:t>ont été nettoyées en supprimant les liens hypertextes, les balises HTML, la ponctuation, et en lemmatisant les mots.</a:t>
            </a:r>
          </a:p>
          <a:p>
            <a:pPr algn="ctr" marL="795810" indent="-397905" lvl="1">
              <a:lnSpc>
                <a:spcPts val="5160"/>
              </a:lnSpc>
              <a:spcBef>
                <a:spcPct val="0"/>
              </a:spcBef>
              <a:buFont typeface="Arial"/>
              <a:buChar char="•"/>
            </a:pPr>
            <a:r>
              <a:rPr lang="en-US" sz="3686" spc="18">
                <a:solidFill>
                  <a:srgbClr val="000000"/>
                </a:solidFill>
                <a:latin typeface="Playfair Display"/>
                <a:ea typeface="Playfair Display"/>
                <a:cs typeface="Playfair Display"/>
                <a:sym typeface="Playfair Display"/>
              </a:rPr>
              <a:t>Les critiques ont été tokenisées et transformées en séquences numériques avec un vocabulaire limité.</a:t>
            </a:r>
          </a:p>
          <a:p>
            <a:pPr algn="ctr">
              <a:lnSpc>
                <a:spcPts val="5580"/>
              </a:lnSpc>
              <a:spcBef>
                <a:spcPct val="0"/>
              </a:spcBef>
            </a:pPr>
          </a:p>
        </p:txBody>
      </p:sp>
      <p:sp>
        <p:nvSpPr>
          <p:cNvPr name="TextBox 3" id="3"/>
          <p:cNvSpPr txBox="true"/>
          <p:nvPr/>
        </p:nvSpPr>
        <p:spPr>
          <a:xfrm rot="0">
            <a:off x="0" y="159703"/>
            <a:ext cx="16670274"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Open Sans Bold"/>
                <a:ea typeface="Open Sans Bold"/>
                <a:cs typeface="Open Sans Bold"/>
                <a:sym typeface="Open Sans Bold"/>
              </a:rPr>
              <a:t>Prétraitement des données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56194" y="141605"/>
            <a:ext cx="1282759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Modélisation avec Bag-of-Words (BoW) </a:t>
            </a:r>
          </a:p>
        </p:txBody>
      </p:sp>
      <p:sp>
        <p:nvSpPr>
          <p:cNvPr name="TextBox 3" id="3"/>
          <p:cNvSpPr txBox="true"/>
          <p:nvPr/>
        </p:nvSpPr>
        <p:spPr>
          <a:xfrm rot="0">
            <a:off x="1028700" y="2557321"/>
            <a:ext cx="12827596" cy="4162780"/>
          </a:xfrm>
          <a:prstGeom prst="rect">
            <a:avLst/>
          </a:prstGeom>
        </p:spPr>
        <p:txBody>
          <a:bodyPr anchor="t" rtlCol="false" tIns="0" lIns="0" bIns="0" rIns="0">
            <a:spAutoFit/>
          </a:bodyPr>
          <a:lstStyle/>
          <a:p>
            <a:pPr algn="ctr" marL="644683" indent="-322342" lvl="1">
              <a:lnSpc>
                <a:spcPts val="4180"/>
              </a:lnSpc>
              <a:spcBef>
                <a:spcPct val="0"/>
              </a:spcBef>
              <a:buFont typeface="Arial"/>
              <a:buChar char="•"/>
            </a:pPr>
            <a:r>
              <a:rPr lang="en-US" sz="2986" spc="14">
                <a:solidFill>
                  <a:srgbClr val="000000"/>
                </a:solidFill>
                <a:latin typeface="Playfair Display"/>
                <a:ea typeface="Playfair Display"/>
                <a:cs typeface="Playfair Display"/>
                <a:sym typeface="Playfair Display"/>
              </a:rPr>
              <a:t>Une représentation BoW a été utilisée pour c</a:t>
            </a:r>
            <a:r>
              <a:rPr lang="en-US" sz="2986" spc="14">
                <a:solidFill>
                  <a:srgbClr val="000000"/>
                </a:solidFill>
                <a:latin typeface="Playfair Display"/>
                <a:ea typeface="Playfair Display"/>
                <a:cs typeface="Playfair Display"/>
                <a:sym typeface="Playfair Display"/>
              </a:rPr>
              <a:t>onvertir les textes en vecteurs numériques.</a:t>
            </a:r>
          </a:p>
          <a:p>
            <a:pPr algn="ctr" marL="644683" indent="-322342" lvl="1">
              <a:lnSpc>
                <a:spcPts val="4180"/>
              </a:lnSpc>
              <a:spcBef>
                <a:spcPct val="0"/>
              </a:spcBef>
              <a:buFont typeface="Arial"/>
              <a:buChar char="•"/>
            </a:pPr>
            <a:r>
              <a:rPr lang="en-US" sz="2986" spc="14">
                <a:solidFill>
                  <a:srgbClr val="000000"/>
                </a:solidFill>
                <a:latin typeface="Playfair Display"/>
                <a:ea typeface="Playfair Display"/>
                <a:cs typeface="Playfair Display"/>
                <a:sym typeface="Playfair Display"/>
              </a:rPr>
              <a:t>Des modèles classiques comme la régression logistique et le random forest ont été entraînés et évalués.</a:t>
            </a:r>
          </a:p>
          <a:p>
            <a:pPr algn="ctr" marL="644683" indent="-322342" lvl="1">
              <a:lnSpc>
                <a:spcPts val="4180"/>
              </a:lnSpc>
              <a:spcBef>
                <a:spcPct val="0"/>
              </a:spcBef>
              <a:buFont typeface="Arial"/>
              <a:buChar char="•"/>
            </a:pPr>
            <a:r>
              <a:rPr lang="en-US" sz="2986" spc="14">
                <a:solidFill>
                  <a:srgbClr val="000000"/>
                </a:solidFill>
                <a:latin typeface="Playfair Display"/>
                <a:ea typeface="Playfair Display"/>
                <a:cs typeface="Playfair Display"/>
                <a:sym typeface="Playfair Display"/>
              </a:rPr>
              <a:t>Les performances ont été évaluées avec une accuracy globale de 0.89 pour le random forest et 0.99 pour la régression logistique sur l'ensemble de test.</a:t>
            </a:r>
          </a:p>
          <a:p>
            <a:pPr algn="ctr">
              <a:lnSpc>
                <a:spcPts val="418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27796" y="141605"/>
            <a:ext cx="8174931"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Modélisation avec TF-IDF</a:t>
            </a:r>
          </a:p>
        </p:txBody>
      </p:sp>
      <p:sp>
        <p:nvSpPr>
          <p:cNvPr name="TextBox 3" id="3"/>
          <p:cNvSpPr txBox="true"/>
          <p:nvPr/>
        </p:nvSpPr>
        <p:spPr>
          <a:xfrm rot="0">
            <a:off x="1028700" y="1343781"/>
            <a:ext cx="10497820" cy="4686655"/>
          </a:xfrm>
          <a:prstGeom prst="rect">
            <a:avLst/>
          </a:prstGeom>
        </p:spPr>
        <p:txBody>
          <a:bodyPr anchor="t" rtlCol="false" tIns="0" lIns="0" bIns="0" rIns="0">
            <a:spAutoFit/>
          </a:bodyPr>
          <a:lstStyle/>
          <a:p>
            <a:pPr algn="ctr" marL="1289367" indent="-429789" lvl="2">
              <a:lnSpc>
                <a:spcPts val="4180"/>
              </a:lnSpc>
              <a:spcBef>
                <a:spcPct val="0"/>
              </a:spcBef>
              <a:buFont typeface="Arial"/>
              <a:buChar char="⚬"/>
            </a:pPr>
            <a:r>
              <a:rPr lang="en-US" sz="2986" spc="14">
                <a:solidFill>
                  <a:srgbClr val="000000"/>
                </a:solidFill>
                <a:latin typeface="Playfair Display"/>
                <a:ea typeface="Playfair Display"/>
                <a:cs typeface="Playfair Display"/>
                <a:sym typeface="Playfair Display"/>
              </a:rPr>
              <a:t>Une représentati</a:t>
            </a:r>
            <a:r>
              <a:rPr lang="en-US" sz="2986" spc="14">
                <a:solidFill>
                  <a:srgbClr val="000000"/>
                </a:solidFill>
                <a:latin typeface="Playfair Display"/>
                <a:ea typeface="Playfair Display"/>
                <a:cs typeface="Playfair Display"/>
                <a:sym typeface="Playfair Display"/>
              </a:rPr>
              <a:t>on TF-IDF a été utilisée en remplacement de BoW.</a:t>
            </a:r>
          </a:p>
          <a:p>
            <a:pPr algn="ctr" marL="1289367" indent="-429789" lvl="2">
              <a:lnSpc>
                <a:spcPts val="4180"/>
              </a:lnSpc>
              <a:spcBef>
                <a:spcPct val="0"/>
              </a:spcBef>
              <a:buFont typeface="Arial"/>
              <a:buChar char="⚬"/>
            </a:pPr>
            <a:r>
              <a:rPr lang="en-US" sz="2986" spc="14">
                <a:solidFill>
                  <a:srgbClr val="000000"/>
                </a:solidFill>
                <a:latin typeface="Playfair Display"/>
                <a:ea typeface="Playfair Display"/>
                <a:cs typeface="Playfair Display"/>
                <a:sym typeface="Playfair Display"/>
              </a:rPr>
              <a:t>Des modèles classiques comme la régression logistique et le random forest ont été entraînés et évalués.</a:t>
            </a:r>
          </a:p>
          <a:p>
            <a:pPr algn="ctr" marL="1289367" indent="-429789" lvl="2">
              <a:lnSpc>
                <a:spcPts val="4180"/>
              </a:lnSpc>
              <a:spcBef>
                <a:spcPct val="0"/>
              </a:spcBef>
              <a:buFont typeface="Arial"/>
              <a:buChar char="⚬"/>
            </a:pPr>
            <a:r>
              <a:rPr lang="en-US" sz="2986" spc="14">
                <a:solidFill>
                  <a:srgbClr val="000000"/>
                </a:solidFill>
                <a:latin typeface="Playfair Display"/>
                <a:ea typeface="Playfair Display"/>
                <a:cs typeface="Playfair Display"/>
                <a:sym typeface="Playfair Display"/>
              </a:rPr>
              <a:t>Les performances ont été évaluées avec une accuracy globale de 0.89 pour le random forest et 0.99 pour la régression logistique sur l'ensemble de test.</a:t>
            </a:r>
          </a:p>
          <a:p>
            <a:pPr algn="ctr">
              <a:lnSpc>
                <a:spcPts val="418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2552351"/>
            <a:ext cx="18288000" cy="3786861"/>
          </a:xfrm>
          <a:prstGeom prst="rect">
            <a:avLst/>
          </a:prstGeom>
        </p:spPr>
        <p:txBody>
          <a:bodyPr anchor="t" rtlCol="false" tIns="0" lIns="0" bIns="0" rIns="0">
            <a:spAutoFit/>
          </a:bodyPr>
          <a:lstStyle/>
          <a:p>
            <a:pPr algn="ctr">
              <a:lnSpc>
                <a:spcPts val="6000"/>
              </a:lnSpc>
              <a:spcBef>
                <a:spcPct val="0"/>
              </a:spcBef>
            </a:pPr>
            <a:r>
              <a:rPr lang="en-US" sz="4285" spc="21">
                <a:solidFill>
                  <a:srgbClr val="000000"/>
                </a:solidFill>
                <a:latin typeface="Playfair Display"/>
                <a:ea typeface="Playfair Display"/>
                <a:cs typeface="Playfair Display"/>
                <a:sym typeface="Playfair Display"/>
              </a:rPr>
              <a:t>Le modèle semble performant et équilibré en termes de précision, de rappel et de score F1, avec une légère tendance à mieux prédire la classe négative . Cependant il serait judicieux de le tester sur un ensemble de validation supplémentaire ou d’utiliser la validation croisée pour évaluer sa performance sur différentes partitions de l’ensemble de données.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66417" y="141605"/>
            <a:ext cx="16174443"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Modélisation avec Word Embeddings (Word2Vec) </a:t>
            </a:r>
          </a:p>
        </p:txBody>
      </p:sp>
      <p:sp>
        <p:nvSpPr>
          <p:cNvPr name="TextBox 3" id="3"/>
          <p:cNvSpPr txBox="true"/>
          <p:nvPr/>
        </p:nvSpPr>
        <p:spPr>
          <a:xfrm rot="0">
            <a:off x="0" y="2297483"/>
            <a:ext cx="17707278" cy="4529454"/>
          </a:xfrm>
          <a:prstGeom prst="rect">
            <a:avLst/>
          </a:prstGeom>
        </p:spPr>
        <p:txBody>
          <a:bodyPr anchor="t" rtlCol="false" tIns="0" lIns="0" bIns="0" rIns="0">
            <a:spAutoFit/>
          </a:bodyPr>
          <a:lstStyle/>
          <a:p>
            <a:pPr algn="ctr" marL="1856749" indent="-618916" lvl="2">
              <a:lnSpc>
                <a:spcPts val="6020"/>
              </a:lnSpc>
              <a:spcBef>
                <a:spcPct val="0"/>
              </a:spcBef>
              <a:buFont typeface="Arial"/>
              <a:buChar char="⚬"/>
            </a:pPr>
            <a:r>
              <a:rPr lang="en-US" sz="4300">
                <a:solidFill>
                  <a:srgbClr val="000000"/>
                </a:solidFill>
                <a:latin typeface="Open Sans"/>
                <a:ea typeface="Open Sans"/>
                <a:cs typeface="Open Sans"/>
                <a:sym typeface="Open Sans"/>
              </a:rPr>
              <a:t>Des embeddings de m</a:t>
            </a:r>
            <a:r>
              <a:rPr lang="en-US" sz="4300">
                <a:solidFill>
                  <a:srgbClr val="000000"/>
                </a:solidFill>
                <a:latin typeface="Open Sans"/>
                <a:ea typeface="Open Sans"/>
                <a:cs typeface="Open Sans"/>
                <a:sym typeface="Open Sans"/>
              </a:rPr>
              <a:t>ots pré-entraînés ont été utilisés pour encoder les textes(modèle de </a:t>
            </a:r>
            <a:r>
              <a:rPr lang="en-US" b="true" sz="4300">
                <a:solidFill>
                  <a:srgbClr val="000000"/>
                </a:solidFill>
                <a:latin typeface="Open Sans Bold"/>
                <a:ea typeface="Open Sans Bold"/>
                <a:cs typeface="Open Sans Bold"/>
                <a:sym typeface="Open Sans Bold"/>
              </a:rPr>
              <a:t>Jean-Philippe Fauconnier</a:t>
            </a:r>
          </a:p>
          <a:p>
            <a:pPr algn="ctr" marL="1856749" indent="-618916" lvl="2">
              <a:lnSpc>
                <a:spcPts val="6020"/>
              </a:lnSpc>
              <a:spcBef>
                <a:spcPct val="0"/>
              </a:spcBef>
              <a:buFont typeface="Arial"/>
              <a:buChar char="⚬"/>
            </a:pPr>
            <a:r>
              <a:rPr lang="en-US" sz="4300">
                <a:solidFill>
                  <a:srgbClr val="000000"/>
                </a:solidFill>
                <a:latin typeface="Open Sans"/>
                <a:ea typeface="Open Sans"/>
                <a:cs typeface="Open Sans"/>
                <a:sym typeface="Open Sans"/>
              </a:rPr>
              <a:t>Un modèle LSTM bidirectionnel a été entraîné pour la classification des critiques.</a:t>
            </a:r>
          </a:p>
          <a:p>
            <a:pPr algn="ctr" marL="1813570" indent="-604523" lvl="2">
              <a:lnSpc>
                <a:spcPts val="5880"/>
              </a:lnSpc>
              <a:spcBef>
                <a:spcPct val="0"/>
              </a:spcBef>
              <a:buFont typeface="Arial"/>
              <a:buChar char="⚬"/>
            </a:pPr>
            <a:r>
              <a:rPr lang="en-US" sz="4200">
                <a:solidFill>
                  <a:srgbClr val="000000"/>
                </a:solidFill>
                <a:latin typeface="Open Sans"/>
                <a:ea typeface="Open Sans"/>
                <a:cs typeface="Open Sans"/>
                <a:sym typeface="Open Sans"/>
              </a:rPr>
              <a:t>Une accuracy de 0.92 a été obtenue sur l'ensemble de test.</a:t>
            </a:r>
          </a:p>
          <a:p>
            <a:pPr algn="ctr">
              <a:lnSpc>
                <a:spcPts val="602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30562" y="0"/>
            <a:ext cx="7452359" cy="5589269"/>
          </a:xfrm>
          <a:custGeom>
            <a:avLst/>
            <a:gdLst/>
            <a:ahLst/>
            <a:cxnLst/>
            <a:rect r="r" b="b" t="t" l="l"/>
            <a:pathLst>
              <a:path h="5589269" w="7452359">
                <a:moveTo>
                  <a:pt x="0" y="0"/>
                </a:moveTo>
                <a:lnTo>
                  <a:pt x="7452359" y="0"/>
                </a:lnTo>
                <a:lnTo>
                  <a:pt x="7452359" y="5589269"/>
                </a:lnTo>
                <a:lnTo>
                  <a:pt x="0" y="5589269"/>
                </a:lnTo>
                <a:lnTo>
                  <a:pt x="0" y="0"/>
                </a:lnTo>
                <a:close/>
              </a:path>
            </a:pathLst>
          </a:custGeom>
          <a:blipFill>
            <a:blip r:embed="rId2"/>
            <a:stretch>
              <a:fillRect l="0" t="0" r="0" b="0"/>
            </a:stretch>
          </a:blipFill>
        </p:spPr>
      </p:sp>
      <p:sp>
        <p:nvSpPr>
          <p:cNvPr name="Freeform 3" id="3"/>
          <p:cNvSpPr/>
          <p:nvPr/>
        </p:nvSpPr>
        <p:spPr>
          <a:xfrm flipH="false" flipV="false" rot="0">
            <a:off x="10113150" y="0"/>
            <a:ext cx="7146150" cy="5644962"/>
          </a:xfrm>
          <a:custGeom>
            <a:avLst/>
            <a:gdLst/>
            <a:ahLst/>
            <a:cxnLst/>
            <a:rect r="r" b="b" t="t" l="l"/>
            <a:pathLst>
              <a:path h="5644962" w="7146150">
                <a:moveTo>
                  <a:pt x="0" y="0"/>
                </a:moveTo>
                <a:lnTo>
                  <a:pt x="7146150" y="0"/>
                </a:lnTo>
                <a:lnTo>
                  <a:pt x="7146150" y="5644962"/>
                </a:lnTo>
                <a:lnTo>
                  <a:pt x="0" y="5644962"/>
                </a:lnTo>
                <a:lnTo>
                  <a:pt x="0" y="0"/>
                </a:lnTo>
                <a:close/>
              </a:path>
            </a:pathLst>
          </a:custGeom>
          <a:blipFill>
            <a:blip r:embed="rId3"/>
            <a:stretch>
              <a:fillRect l="0" t="0" r="0" b="0"/>
            </a:stretch>
          </a:blipFill>
        </p:spPr>
      </p:sp>
      <p:sp>
        <p:nvSpPr>
          <p:cNvPr name="TextBox 4" id="4"/>
          <p:cNvSpPr txBox="true"/>
          <p:nvPr/>
        </p:nvSpPr>
        <p:spPr>
          <a:xfrm rot="0">
            <a:off x="0" y="6393677"/>
            <a:ext cx="18288000" cy="3469004"/>
          </a:xfrm>
          <a:prstGeom prst="rect">
            <a:avLst/>
          </a:prstGeom>
        </p:spPr>
        <p:txBody>
          <a:bodyPr anchor="t" rtlCol="false" tIns="0" lIns="0" bIns="0" rIns="0">
            <a:spAutoFit/>
          </a:bodyPr>
          <a:lstStyle/>
          <a:p>
            <a:pPr algn="ctr">
              <a:lnSpc>
                <a:spcPts val="4620"/>
              </a:lnSpc>
              <a:spcBef>
                <a:spcPct val="0"/>
              </a:spcBef>
            </a:pPr>
            <a:r>
              <a:rPr lang="en-US" sz="3300">
                <a:solidFill>
                  <a:srgbClr val="000000"/>
                </a:solidFill>
                <a:latin typeface="Open Sans"/>
                <a:ea typeface="Open Sans"/>
                <a:cs typeface="Open Sans"/>
                <a:sym typeface="Open Sans"/>
              </a:rPr>
              <a:t>L’accuracy sur l’ensemble d’entraînement a augmenté de manière constante au fil des époques, Cela indique que le modèle apprend efficacement à partir des données d’entraînement. Augmentation de val_los peut être un signe de overfitting. Cela signifie que le modèle pourrait apprendre des détails spécifiques à l’ensemble d’entraînement qui ne se généralisent pas bien aux nouvelles données.. Pour contrer le surajustement potentiel, nous pourrions envisager appliquer la technique de dropout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5250"/>
            <a:ext cx="14602917"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Modélisation avec CNN combiné avec LSTM :</a:t>
            </a:r>
          </a:p>
        </p:txBody>
      </p:sp>
      <p:sp>
        <p:nvSpPr>
          <p:cNvPr name="TextBox 3" id="3"/>
          <p:cNvSpPr txBox="true"/>
          <p:nvPr/>
        </p:nvSpPr>
        <p:spPr>
          <a:xfrm rot="0">
            <a:off x="-456282" y="3266440"/>
            <a:ext cx="18288000" cy="3658870"/>
          </a:xfrm>
          <a:prstGeom prst="rect">
            <a:avLst/>
          </a:prstGeom>
        </p:spPr>
        <p:txBody>
          <a:bodyPr anchor="t" rtlCol="false" tIns="0" lIns="0" bIns="0" rIns="0">
            <a:spAutoFit/>
          </a:bodyPr>
          <a:lstStyle/>
          <a:p>
            <a:pPr algn="ctr" marL="2245359" indent="-748453" lvl="2">
              <a:lnSpc>
                <a:spcPts val="7279"/>
              </a:lnSpc>
              <a:spcBef>
                <a:spcPct val="0"/>
              </a:spcBef>
              <a:buFont typeface="Arial"/>
              <a:buChar char="⚬"/>
            </a:pPr>
            <a:r>
              <a:rPr lang="en-US" sz="5199">
                <a:solidFill>
                  <a:srgbClr val="000000"/>
                </a:solidFill>
                <a:latin typeface="Open Sans"/>
                <a:ea typeface="Open Sans"/>
                <a:cs typeface="Open Sans"/>
                <a:sym typeface="Open Sans"/>
              </a:rPr>
              <a:t>Un modèle c</a:t>
            </a:r>
            <a:r>
              <a:rPr lang="en-US" sz="5199">
                <a:solidFill>
                  <a:srgbClr val="000000"/>
                </a:solidFill>
                <a:latin typeface="Open Sans"/>
                <a:ea typeface="Open Sans"/>
                <a:cs typeface="Open Sans"/>
                <a:sym typeface="Open Sans"/>
              </a:rPr>
              <a:t>ombinant des couches CNN et LSTM a été entraîné pour la classification des critiques.</a:t>
            </a:r>
          </a:p>
          <a:p>
            <a:pPr algn="ctr" marL="2245359" indent="-748453" lvl="2">
              <a:lnSpc>
                <a:spcPts val="7279"/>
              </a:lnSpc>
              <a:spcBef>
                <a:spcPct val="0"/>
              </a:spcBef>
              <a:buFont typeface="Arial"/>
              <a:buChar char="⚬"/>
            </a:pPr>
            <a:r>
              <a:rPr lang="en-US" sz="5199">
                <a:solidFill>
                  <a:srgbClr val="000000"/>
                </a:solidFill>
                <a:latin typeface="Open Sans"/>
                <a:ea typeface="Open Sans"/>
                <a:cs typeface="Open Sans"/>
                <a:sym typeface="Open Sans"/>
              </a:rPr>
              <a:t>Une accuracy de 0.93 a été obtenue sur l'ensemble de test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DAGZxPzaQd8</dc:identifier>
  <dcterms:modified xsi:type="dcterms:W3CDTF">2011-08-01T06:04:30Z</dcterms:modified>
  <cp:revision>1</cp:revision>
  <dc:title>Copie de Projet final de mise en situation professionnelle reconstituée</dc:title>
</cp:coreProperties>
</file>