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8" r:id="rId4"/>
    <p:sldId id="282" r:id="rId5"/>
    <p:sldId id="281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6" r:id="rId15"/>
    <p:sldId id="265" r:id="rId16"/>
    <p:sldId id="284" r:id="rId17"/>
    <p:sldId id="268" r:id="rId18"/>
    <p:sldId id="269" r:id="rId19"/>
    <p:sldId id="28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6" r:id="rId28"/>
    <p:sldId id="280" r:id="rId29"/>
    <p:sldId id="278" r:id="rId30"/>
    <p:sldId id="287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>
        <p:scale>
          <a:sx n="75" d="100"/>
          <a:sy n="75" d="100"/>
        </p:scale>
        <p:origin x="90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6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8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7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3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80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85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57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7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5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B7457-1D08-4304-8FB6-8C4D2E9C0B85}" type="datetimeFigureOut">
              <a:rPr lang="fr-FR" smtClean="0"/>
              <a:t>11/05/2022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CD3D46-3F1A-4ACA-B015-E9CC5794267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1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A269F-DE93-BB9C-5F83-8CA3A534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871" y="648069"/>
            <a:ext cx="10058400" cy="2849733"/>
          </a:xfrm>
        </p:spPr>
        <p:txBody>
          <a:bodyPr>
            <a:normAutofit fontScale="90000"/>
          </a:bodyPr>
          <a:lstStyle/>
          <a:p>
            <a:pPr algn="just"/>
            <a:r>
              <a:rPr lang="fr-FR" dirty="0"/>
              <a:t>Analyse Des Indicateurs De L’égalité Femme-Homme Avec  KNIME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8E0C2-3CB0-2211-F251-7BBAC96C4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800" dirty="0"/>
              <a:t>Par Arame GUEYE</a:t>
            </a:r>
          </a:p>
        </p:txBody>
      </p:sp>
    </p:spTree>
    <p:extLst>
      <p:ext uri="{BB962C8B-B14F-4D97-AF65-F5344CB8AC3E}">
        <p14:creationId xmlns:p14="http://schemas.microsoft.com/office/powerpoint/2010/main" val="34025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0A667-759C-DF30-1D8C-7699D5FF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36" y="1845734"/>
            <a:ext cx="3219043" cy="4023360"/>
          </a:xfrm>
        </p:spPr>
        <p:txBody>
          <a:bodyPr/>
          <a:lstStyle/>
          <a:p>
            <a:r>
              <a:rPr lang="fr-FR" dirty="0"/>
              <a:t>On remarque une disparité des sexe dans le service R&amp;D ou les hommes sont majoritaires alors nous allons faire un test statistique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2BB3A0-3052-4B7A-E843-0EA4A7FB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2" y="585927"/>
            <a:ext cx="6958006" cy="5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3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8BFDA-97FC-CA11-0F3C-95FE54F2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640" y="1845734"/>
            <a:ext cx="445303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 test statistique dechi2 invalide l’impression visuelle d’une dépendance entre service et genre. P-value</a:t>
            </a:r>
            <a:r>
              <a:rPr lang="fr-FR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dirty="0"/>
              <a:t>&gt; 0.05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1556F-B6D2-2FB3-4398-24B8B80A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9" y="1896826"/>
            <a:ext cx="3111031" cy="43771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FE256C0-9FE3-A0AA-D48C-386161D8C1B5}"/>
              </a:ext>
            </a:extLst>
          </p:cNvPr>
          <p:cNvSpPr txBox="1"/>
          <p:nvPr/>
        </p:nvSpPr>
        <p:spPr>
          <a:xfrm>
            <a:off x="1290320" y="1183466"/>
            <a:ext cx="1180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/>
              <a:t>Tableau De Contingence Et Test De CHI2</a:t>
            </a:r>
          </a:p>
        </p:txBody>
      </p:sp>
    </p:spTree>
    <p:extLst>
      <p:ext uri="{BB962C8B-B14F-4D97-AF65-F5344CB8AC3E}">
        <p14:creationId xmlns:p14="http://schemas.microsoft.com/office/powerpoint/2010/main" val="554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24432-01E0-A2BB-8F29-FE07EECF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 Promotion Et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EE610-0F39-D406-876F-B9FF0709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534" y="1845734"/>
            <a:ext cx="4808146" cy="4023360"/>
          </a:xfrm>
        </p:spPr>
        <p:txBody>
          <a:bodyPr/>
          <a:lstStyle/>
          <a:p>
            <a:r>
              <a:rPr lang="fr-FR" dirty="0"/>
              <a:t>Column </a:t>
            </a:r>
            <a:r>
              <a:rPr lang="fr-FR" dirty="0" err="1"/>
              <a:t>Filter</a:t>
            </a:r>
            <a:r>
              <a:rPr lang="fr-FR" dirty="0"/>
              <a:t>: filtre les colonnes de la table d’entrée</a:t>
            </a:r>
          </a:p>
          <a:p>
            <a:r>
              <a:rPr lang="fr-FR" dirty="0"/>
              <a:t>Row </a:t>
            </a:r>
            <a:r>
              <a:rPr lang="fr-FR" dirty="0" err="1"/>
              <a:t>Filter</a:t>
            </a:r>
            <a:r>
              <a:rPr lang="fr-FR" dirty="0"/>
              <a:t>:  filtre les lignes selon certains </a:t>
            </a:r>
            <a:r>
              <a:rPr lang="fr-FR" dirty="0" err="1"/>
              <a:t>critéres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6E09B7-C93D-3283-58FC-8FD756D8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5" y="1981231"/>
            <a:ext cx="6040489" cy="35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1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361A6-32EF-06F3-420B-D85234FE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706" y="1845734"/>
            <a:ext cx="2570973" cy="4023360"/>
          </a:xfrm>
        </p:spPr>
        <p:txBody>
          <a:bodyPr/>
          <a:lstStyle/>
          <a:p>
            <a:r>
              <a:rPr lang="fr-FR" dirty="0"/>
              <a:t>L’histogramme ne montre pas une grande différence au niveau des augmentations par rapport au sexe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EA5D1B-88CA-767B-2AFA-F3C8DBFD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97" y="751261"/>
            <a:ext cx="7574634" cy="53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6A6F4-8024-E5C0-C932-3A08D3B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Contingence Et Test De CHI2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6FA8A-4889-6E48-3152-B3F965E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2" y="1845734"/>
            <a:ext cx="5296418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Test de CHI2 entre sexe et augmentation </a:t>
            </a:r>
          </a:p>
          <a:p>
            <a:pPr marL="0" indent="0">
              <a:buNone/>
            </a:pPr>
            <a:r>
              <a:rPr lang="fr-FR" dirty="0"/>
              <a:t>il n’y a pas de dépendance entre le sexe et l’augmentation car le p-value est supérieur à 5 %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9B625D-67E4-56EA-2224-BDFECF5D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78" y="1737360"/>
            <a:ext cx="3311229" cy="44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8F8B1-1511-31C8-F790-E940DFCC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606" y="1845734"/>
            <a:ext cx="2491073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Pas de distinction entre la promotion selon le sexe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FCEE1F-694D-F5FC-B39C-C877E617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816745"/>
            <a:ext cx="7197020" cy="53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071DA-E46B-932F-27DA-282BB89D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502" y="1845734"/>
            <a:ext cx="4080177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test de CHI2 entre sexe et promotion </a:t>
            </a:r>
          </a:p>
          <a:p>
            <a:r>
              <a:rPr lang="fr-FR" dirty="0"/>
              <a:t>La promotion ne dépend pas du sexe car le test donne un p-value supérieur à 5%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5B9EA5-1A00-484E-F844-0FE25B3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0" y="1751976"/>
            <a:ext cx="3311520" cy="46109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70C8A2-6232-55EE-DB2F-1659686D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99" y="797504"/>
            <a:ext cx="1025436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DEACD-A0C8-FBC6-72D2-3602A5E0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 Embauche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B4121-2106-0648-743C-4CE75721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576" y="1845734"/>
            <a:ext cx="4666103" cy="4023360"/>
          </a:xfrm>
        </p:spPr>
        <p:txBody>
          <a:bodyPr/>
          <a:lstStyle/>
          <a:p>
            <a:r>
              <a:rPr lang="fr-FR" dirty="0" err="1"/>
              <a:t>Pivoting</a:t>
            </a:r>
            <a:r>
              <a:rPr lang="fr-FR" dirty="0"/>
              <a:t> : faire des TCD pour déterminer la répartition H/F par type de contrat et par tranche d’âge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AFB0A6-9303-0920-6200-2692B109B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67" y="2135536"/>
            <a:ext cx="4192632" cy="3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31CFA-117D-C394-2841-EB50F2FF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826" y="497150"/>
            <a:ext cx="4248853" cy="537194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La variable âge est ici discrétisé . Avec cette discrétisation en 8 catégories d’âge le test  ne ressort pas une dépendance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B2BC26-95E1-A8F2-226C-DD19A9D3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269495"/>
            <a:ext cx="6321368" cy="43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4165C-CE77-8E14-7D2E-C0A499B9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053FBE-9E94-D65B-4158-468E4422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45734"/>
            <a:ext cx="4297680" cy="4023360"/>
          </a:xfrm>
        </p:spPr>
        <p:txBody>
          <a:bodyPr/>
          <a:lstStyle/>
          <a:p>
            <a:r>
              <a:rPr lang="fr-FR" dirty="0"/>
              <a:t>Car le </a:t>
            </a:r>
            <a:r>
              <a:rPr lang="fr-FR" dirty="0" err="1"/>
              <a:t>pvalue</a:t>
            </a:r>
            <a:r>
              <a:rPr lang="fr-FR" dirty="0"/>
              <a:t> est supérieur à 0.05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AE51E5-0182-E4CC-8DF3-5DF7DB03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85" y="2316479"/>
            <a:ext cx="6070767" cy="36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E8FE9-3EBD-B25D-354C-6914B264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09" y="2550409"/>
            <a:ext cx="10058400" cy="1450757"/>
          </a:xfrm>
        </p:spPr>
        <p:txBody>
          <a:bodyPr/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 La préparation des données avec le workflow KNIME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23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14B01-3256-F812-D432-6E230E62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2" y="1845734"/>
            <a:ext cx="3698437" cy="4023360"/>
          </a:xfrm>
        </p:spPr>
        <p:txBody>
          <a:bodyPr/>
          <a:lstStyle/>
          <a:p>
            <a:r>
              <a:rPr lang="fr-FR" dirty="0"/>
              <a:t>Pas de forte disparité entre répartition H/F par type de contrat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0087FE-1783-9DF8-88AE-38998834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1479483"/>
            <a:ext cx="6448364" cy="43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24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A5FB8-9051-87A6-18E8-08E489C0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 Condition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B66DE-0C0E-A47E-F268-D7C78DA6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496" y="1845734"/>
            <a:ext cx="4515183" cy="4023360"/>
          </a:xfrm>
        </p:spPr>
        <p:txBody>
          <a:bodyPr/>
          <a:lstStyle/>
          <a:p>
            <a:r>
              <a:rPr lang="fr-FR" dirty="0"/>
              <a:t>Satisfaction selon le sexe et</a:t>
            </a:r>
          </a:p>
          <a:p>
            <a:r>
              <a:rPr lang="fr-FR" dirty="0"/>
              <a:t>Work accident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265B7E-EB9B-305A-3E3B-80BA20CD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01" y="2205412"/>
            <a:ext cx="5799323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2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438C2-9BE8-6553-E394-F8C8F8E4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705" y="1845734"/>
            <a:ext cx="4239974" cy="4023360"/>
          </a:xfrm>
        </p:spPr>
        <p:txBody>
          <a:bodyPr/>
          <a:lstStyle/>
          <a:p>
            <a:r>
              <a:rPr lang="fr-FR" dirty="0"/>
              <a:t>Satisfaction sensiblement égale entre les H/F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A5B4DE-D796-31F1-996B-BF305D45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1678578"/>
            <a:ext cx="6303146" cy="42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4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E49EF-B948-191B-A5B4-D5DB5F2A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300" y="1845734"/>
            <a:ext cx="3920379" cy="4023360"/>
          </a:xfrm>
        </p:spPr>
        <p:txBody>
          <a:bodyPr/>
          <a:lstStyle/>
          <a:p>
            <a:r>
              <a:rPr lang="fr-FR" dirty="0"/>
              <a:t>Work accident sensiblement égale entre les H/F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15982-1113-E025-D90B-400918EF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6" y="1596206"/>
            <a:ext cx="6590671" cy="43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72679-09DD-E9CA-8F42-11112678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 Articulation Du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BD201-9632-AE62-79C9-77DED1C6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752" y="1845734"/>
            <a:ext cx="3662927" cy="4023360"/>
          </a:xfrm>
        </p:spPr>
        <p:txBody>
          <a:bodyPr/>
          <a:lstStyle/>
          <a:p>
            <a:r>
              <a:rPr lang="fr-FR" dirty="0"/>
              <a:t>Nombre d’heure par semaine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E2AB59-3D37-1BE6-335E-2290075B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88" y="2582910"/>
            <a:ext cx="596697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D327F-51E8-DBA4-3D5C-15C41802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845734"/>
            <a:ext cx="3840480" cy="4023360"/>
          </a:xfrm>
        </p:spPr>
        <p:txBody>
          <a:bodyPr/>
          <a:lstStyle/>
          <a:p>
            <a:r>
              <a:rPr lang="fr-FR" dirty="0"/>
              <a:t>Même répartition horaire par sexe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7B571C-4244-0451-9398-A0B9E05C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02" y="1845734"/>
            <a:ext cx="600637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77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106B8-59B9-03E5-E503-95935C9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83216-00A2-EE2B-C2AB-2C87D86D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45734"/>
            <a:ext cx="4754880" cy="4023360"/>
          </a:xfrm>
        </p:spPr>
        <p:txBody>
          <a:bodyPr/>
          <a:lstStyle/>
          <a:p>
            <a:r>
              <a:rPr lang="fr-FR" dirty="0"/>
              <a:t>intervalles de % de variation</a:t>
            </a:r>
          </a:p>
          <a:p>
            <a:r>
              <a:rPr lang="fr-FR" dirty="0"/>
              <a:t>Ensuite un TCD pour déterminer la répartition des % de variable entre H/F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74F209-E7E5-9F06-BAC8-40E0D3F5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48" y="2335347"/>
            <a:ext cx="5051632" cy="21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6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CD4A1-BEE4-7A9D-91EB-3FB2786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44" y="1845734"/>
            <a:ext cx="3858235" cy="4023360"/>
          </a:xfrm>
        </p:spPr>
        <p:txBody>
          <a:bodyPr/>
          <a:lstStyle/>
          <a:p>
            <a:r>
              <a:rPr lang="fr-FR" dirty="0"/>
              <a:t>Pas de disparité de la répartition des % variable entre H/F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F15CA1-5E52-6701-90BE-092728D6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7" y="1845734"/>
            <a:ext cx="6283118" cy="44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BD49D-BBD9-3A95-C4DD-B511D78F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08" y="1845734"/>
            <a:ext cx="4559571" cy="4023360"/>
          </a:xfrm>
        </p:spPr>
        <p:txBody>
          <a:bodyPr/>
          <a:lstStyle/>
          <a:p>
            <a:r>
              <a:rPr lang="fr-FR" dirty="0"/>
              <a:t>Le salaire médian est sensiblement égal entre les hommes et les femmes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07DBE1-7EC2-A910-F75B-5B185315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3" y="1207363"/>
            <a:ext cx="5722878" cy="46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5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52743-C22E-AD47-28BD-238BCBE0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CSV et Respect de la RGDP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16F1B-D81D-F658-B6BD-FDF02C79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fichier ne comporte aucune données à caractère personnel c’est-à-dire toutes informations relative à une personne physique susceptible d’être identifier directement ou indirectement</a:t>
            </a:r>
          </a:p>
          <a:p>
            <a:pPr marL="0" indent="0">
              <a:buNone/>
            </a:pPr>
            <a:r>
              <a:rPr lang="fr-FR" dirty="0"/>
              <a:t>Le principe de finalité: faire un Dashboard</a:t>
            </a:r>
          </a:p>
          <a:p>
            <a:pPr marL="0" indent="0">
              <a:buNone/>
            </a:pPr>
            <a:r>
              <a:rPr lang="fr-FR" dirty="0"/>
              <a:t>Le principe de proportionnalité et de pertinence: les informations enregistrées sont pertinentes et strictement nécessaire pour établir un diagnostic d’égalité Homme-Femme</a:t>
            </a:r>
          </a:p>
          <a:p>
            <a:pPr marL="0" indent="0">
              <a:buNone/>
            </a:pPr>
            <a:r>
              <a:rPr lang="fr-FR" dirty="0"/>
              <a:t>Le principe de sécurité et de confidentialité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02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95BBC-22D8-D144-87EC-FDBC00B9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Workflow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961D2A-0090-A9C8-AF62-3D038C59E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927" y="1846263"/>
            <a:ext cx="6891634" cy="4422457"/>
          </a:xfrm>
        </p:spPr>
      </p:pic>
    </p:spTree>
    <p:extLst>
      <p:ext uri="{BB962C8B-B14F-4D97-AF65-F5344CB8AC3E}">
        <p14:creationId xmlns:p14="http://schemas.microsoft.com/office/powerpoint/2010/main" val="1475790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A1BA8-04B3-F3FB-C211-99901D28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CSV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9194A92-D20F-6577-EC7B-F3BADB7EC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965" y="1817300"/>
            <a:ext cx="7750146" cy="330334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697D44-BE9F-9C45-DC8C-EF541AF4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7" y="1933740"/>
            <a:ext cx="309398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9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242C5-520A-0EA3-9E7F-B3D9934E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B26EC-ED24-DEAB-8742-0BE689A1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64186"/>
          </a:xfrm>
        </p:spPr>
        <p:txBody>
          <a:bodyPr/>
          <a:lstStyle/>
          <a:p>
            <a:r>
              <a:rPr lang="fr-FR" dirty="0"/>
              <a:t>D’après l’analyse des indicateurs  on peut dire que l’entreprise respecte l’égalité Homme-Femme car on a pas une disparité importante entre les Hommes et les Femmes pour chacun des indicateurs.</a:t>
            </a:r>
          </a:p>
        </p:txBody>
      </p:sp>
    </p:spTree>
    <p:extLst>
      <p:ext uri="{BB962C8B-B14F-4D97-AF65-F5344CB8AC3E}">
        <p14:creationId xmlns:p14="http://schemas.microsoft.com/office/powerpoint/2010/main" val="24442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02A0468-B9CC-19A6-1854-9CA4C34E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618" y="0"/>
            <a:ext cx="9281618" cy="47560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FA082F1-4BA1-4BE3-6E06-A054FD87E820}"/>
              </a:ext>
            </a:extLst>
          </p:cNvPr>
          <p:cNvSpPr txBox="1"/>
          <p:nvPr/>
        </p:nvSpPr>
        <p:spPr>
          <a:xfrm>
            <a:off x="0" y="48506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kurtosis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proche de zéro indique une distribution relativement aplatie pour une même variance.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7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A91D11-A174-FB26-42A2-C0626EE8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210" y="1845734"/>
            <a:ext cx="4639470" cy="4023360"/>
          </a:xfrm>
        </p:spPr>
        <p:txBody>
          <a:bodyPr/>
          <a:lstStyle/>
          <a:p>
            <a:r>
              <a:rPr lang="fr-FR" dirty="0"/>
              <a:t>Apart la variable sexe le graphe ne montre pas de groupe distinct H/F  entre les variables ce qui montre une bonne répartition entre les H/F dans les autres variables.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5E24BA-8504-244C-82FB-6297BEAC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9" y="1845734"/>
            <a:ext cx="6149868" cy="40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3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92E8-D201-B086-A2D3-458228BF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5665"/>
          </a:xfrm>
        </p:spPr>
        <p:txBody>
          <a:bodyPr/>
          <a:lstStyle/>
          <a:p>
            <a:r>
              <a:rPr lang="fr-FR" dirty="0"/>
              <a:t>Lecture Des Fichiers Excel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CFC77-207E-E223-00B7-6B0AA79E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433" y="1872367"/>
            <a:ext cx="3902624" cy="3978017"/>
          </a:xfrm>
        </p:spPr>
        <p:txBody>
          <a:bodyPr/>
          <a:lstStyle/>
          <a:p>
            <a:r>
              <a:rPr lang="fr-FR" dirty="0"/>
              <a:t>Le Node Excel Reader permet de lire les fichiers de format </a:t>
            </a:r>
            <a:r>
              <a:rPr lang="en-US" dirty="0">
                <a:solidFill>
                  <a:srgbClr val="3E3A39"/>
                </a:solidFill>
                <a:effectLst/>
                <a:latin typeface="Roboto" panose="020B0604020202020204" pitchFamily="2" charset="0"/>
              </a:rPr>
              <a:t>s(xlsx, </a:t>
            </a:r>
            <a:r>
              <a:rPr lang="en-US" dirty="0" err="1">
                <a:solidFill>
                  <a:srgbClr val="3E3A39"/>
                </a:solidFill>
                <a:effectLst/>
                <a:latin typeface="Roboto" panose="020B0604020202020204" pitchFamily="2" charset="0"/>
              </a:rPr>
              <a:t>xlsm</a:t>
            </a:r>
            <a:r>
              <a:rPr lang="en-US" dirty="0">
                <a:solidFill>
                  <a:srgbClr val="3E3A39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en-US" dirty="0" err="1">
                <a:solidFill>
                  <a:srgbClr val="3E3A39"/>
                </a:solidFill>
                <a:effectLst/>
                <a:latin typeface="Roboto" panose="020B0604020202020204" pitchFamily="2" charset="0"/>
              </a:rPr>
              <a:t>xlsb</a:t>
            </a:r>
            <a:r>
              <a:rPr lang="en-US" dirty="0">
                <a:solidFill>
                  <a:srgbClr val="3E3A39"/>
                </a:solidFill>
                <a:effectLst/>
                <a:latin typeface="Roboto" panose="020B0604020202020204" pitchFamily="2" charset="0"/>
              </a:rPr>
              <a:t>, and </a:t>
            </a:r>
            <a:r>
              <a:rPr lang="en-US" dirty="0" err="1">
                <a:solidFill>
                  <a:srgbClr val="3E3A39"/>
                </a:solidFill>
                <a:effectLst/>
                <a:latin typeface="Roboto" panose="020B0604020202020204" pitchFamily="2" charset="0"/>
              </a:rPr>
              <a:t>xls</a:t>
            </a:r>
            <a:r>
              <a:rPr lang="en-US" dirty="0">
                <a:solidFill>
                  <a:srgbClr val="3E3A39"/>
                </a:solidFill>
                <a:effectLst/>
                <a:latin typeface="Roboto" panose="020B0604020202020204" pitchFamily="2" charset="0"/>
              </a:rPr>
              <a:t> ).</a:t>
            </a:r>
          </a:p>
          <a:p>
            <a:r>
              <a:rPr lang="en-US" dirty="0">
                <a:solidFill>
                  <a:srgbClr val="3E3A39"/>
                </a:solidFill>
                <a:latin typeface="Roboto" panose="020B0604020202020204" pitchFamily="2" charset="0"/>
              </a:rPr>
              <a:t>Il peut lire un simple fichiers 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AE73FA2-E678-E025-A035-B355E740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10" y="1872367"/>
            <a:ext cx="2392468" cy="41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6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0FAF6-39FF-FEBD-C60F-C40F420D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8440C-B700-1751-1336-ADE64D58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1845734"/>
            <a:ext cx="4231097" cy="4023360"/>
          </a:xfrm>
        </p:spPr>
        <p:txBody>
          <a:bodyPr/>
          <a:lstStyle/>
          <a:p>
            <a:r>
              <a:rPr lang="fr-FR" dirty="0"/>
              <a:t>Duplicate Row </a:t>
            </a:r>
            <a:r>
              <a:rPr lang="fr-FR" dirty="0" err="1"/>
              <a:t>Filter</a:t>
            </a:r>
            <a:r>
              <a:rPr lang="fr-FR" dirty="0"/>
              <a:t>: supprimer les doublons</a:t>
            </a:r>
          </a:p>
          <a:p>
            <a:r>
              <a:rPr lang="fr-FR" dirty="0" err="1"/>
              <a:t>Joiner</a:t>
            </a:r>
            <a:r>
              <a:rPr lang="fr-FR" dirty="0"/>
              <a:t>: joindre mes 3 tables par le </a:t>
            </a:r>
            <a:r>
              <a:rPr lang="fr-FR" dirty="0" err="1"/>
              <a:t>id_salarié</a:t>
            </a:r>
            <a:endParaRPr lang="fr-FR" dirty="0"/>
          </a:p>
          <a:p>
            <a:r>
              <a:rPr lang="fr-FR" dirty="0"/>
              <a:t>Column </a:t>
            </a:r>
            <a:r>
              <a:rPr lang="fr-FR" dirty="0" err="1"/>
              <a:t>Filter</a:t>
            </a:r>
            <a:r>
              <a:rPr lang="fr-FR" dirty="0"/>
              <a:t>: filtrer des colonnes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1C362D-BF97-0C30-164A-DDC947EA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1845734"/>
            <a:ext cx="5609890" cy="41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BE9BD-93AC-FC83-89DE-EDB73431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5107"/>
            <a:ext cx="10058400" cy="1382253"/>
          </a:xfrm>
        </p:spPr>
        <p:txBody>
          <a:bodyPr/>
          <a:lstStyle/>
          <a:p>
            <a:r>
              <a:rPr lang="fr-FR" dirty="0"/>
              <a:t>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3DD91-CCCE-633D-4E9E-19889E8D6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2" y="1845734"/>
            <a:ext cx="4843657" cy="4023360"/>
          </a:xfrm>
        </p:spPr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Date&amp;Time</a:t>
            </a:r>
            <a:r>
              <a:rPr lang="fr-FR" dirty="0"/>
              <a:t> Range: crée soit la date, l’heure ou la date et l’heure.</a:t>
            </a:r>
          </a:p>
          <a:p>
            <a:r>
              <a:rPr lang="fr-FR" dirty="0"/>
              <a:t>Column </a:t>
            </a:r>
            <a:r>
              <a:rPr lang="fr-FR" dirty="0" err="1"/>
              <a:t>Appender</a:t>
            </a:r>
            <a:r>
              <a:rPr lang="fr-FR" dirty="0"/>
              <a:t>: prend deux tables ou plus et les combine en ajoutant leur colonne</a:t>
            </a:r>
          </a:p>
          <a:p>
            <a:r>
              <a:rPr lang="fr-FR" dirty="0" err="1"/>
              <a:t>Date&amp;Time</a:t>
            </a:r>
            <a:r>
              <a:rPr lang="fr-FR" dirty="0"/>
              <a:t> Différence: Calcul les différences entre deux cellule de </a:t>
            </a:r>
            <a:r>
              <a:rPr lang="fr-FR" dirty="0" err="1"/>
              <a:t>Date&amp;Time</a:t>
            </a:r>
            <a:r>
              <a:rPr lang="fr-FR" dirty="0"/>
              <a:t> et ajoute une nouvelle colonne</a:t>
            </a:r>
          </a:p>
          <a:p>
            <a:r>
              <a:rPr lang="fr-FR" dirty="0"/>
              <a:t>Numeric Binner: défini un certain nombre d’intervalles avec des bordures fermées ou ouvertes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6B5D83-AD0B-C645-1011-05A95AA4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0297"/>
            <a:ext cx="5122414" cy="3161816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7CFC476F-8879-1BB5-5EA9-E20DC192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définie et des bordures d'intervalle ouvertes ou fermées.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2B76C-A60C-FF5A-A609-EF8C68C1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 Qualification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4EC4B-3DF9-1211-038A-50EA299F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586" y="1845734"/>
            <a:ext cx="5465094" cy="4023360"/>
          </a:xfrm>
        </p:spPr>
        <p:txBody>
          <a:bodyPr/>
          <a:lstStyle/>
          <a:p>
            <a:r>
              <a:rPr lang="fr-FR" dirty="0" err="1"/>
              <a:t>Pivoting</a:t>
            </a:r>
            <a:r>
              <a:rPr lang="fr-FR" dirty="0"/>
              <a:t>: TCD répartition Homme Femme par service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1379F8-9133-5B47-495D-F81A3988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8" y="2130642"/>
            <a:ext cx="3839380" cy="27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265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14600</TotalTime>
  <Words>623</Words>
  <Application>Microsoft Office PowerPoint</Application>
  <PresentationFormat>Grand écran</PresentationFormat>
  <Paragraphs>63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inherit</vt:lpstr>
      <vt:lpstr>Montserrat</vt:lpstr>
      <vt:lpstr>Roboto</vt:lpstr>
      <vt:lpstr>Rétrospective</vt:lpstr>
      <vt:lpstr>Analyse Des Indicateurs De L’égalité Femme-Homme Avec  KNIME</vt:lpstr>
      <vt:lpstr> La préparation des données avec le workflow KNIME</vt:lpstr>
      <vt:lpstr>Le Workflow</vt:lpstr>
      <vt:lpstr>Présentation PowerPoint</vt:lpstr>
      <vt:lpstr>Présentation PowerPoint</vt:lpstr>
      <vt:lpstr>Lecture Des Fichiers Excel</vt:lpstr>
      <vt:lpstr>Transformation Des Données</vt:lpstr>
      <vt:lpstr>Transformation Des Données</vt:lpstr>
      <vt:lpstr>Indicateur Qualification</vt:lpstr>
      <vt:lpstr>Présentation PowerPoint</vt:lpstr>
      <vt:lpstr>Présentation PowerPoint</vt:lpstr>
      <vt:lpstr>Indicateur Promotion Et Augmentation</vt:lpstr>
      <vt:lpstr>Présentation PowerPoint</vt:lpstr>
      <vt:lpstr>Tableau De Contingence Et Test De CHI2</vt:lpstr>
      <vt:lpstr>Présentation PowerPoint</vt:lpstr>
      <vt:lpstr>Présentation PowerPoint</vt:lpstr>
      <vt:lpstr>Indicateur Embauche</vt:lpstr>
      <vt:lpstr>Présentation PowerPoint</vt:lpstr>
      <vt:lpstr>Présentation PowerPoint</vt:lpstr>
      <vt:lpstr>Présentation PowerPoint</vt:lpstr>
      <vt:lpstr>Indicateur Condition De Travail</vt:lpstr>
      <vt:lpstr>Présentation PowerPoint</vt:lpstr>
      <vt:lpstr>Présentation PowerPoint</vt:lpstr>
      <vt:lpstr>Indicateur Articulation Du Temps</vt:lpstr>
      <vt:lpstr>Présentation PowerPoint</vt:lpstr>
      <vt:lpstr>Indicateur Rémunération</vt:lpstr>
      <vt:lpstr>Présentation PowerPoint</vt:lpstr>
      <vt:lpstr>Présentation PowerPoint</vt:lpstr>
      <vt:lpstr>Fichier CSV et Respect de la RGDP</vt:lpstr>
      <vt:lpstr>Fichier CSV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Indicateurs De L’égalité Femme-Homme Avec  KNIME</dc:title>
  <dc:creator>ARAME GUEYE</dc:creator>
  <cp:lastModifiedBy>ARAME GUEYE</cp:lastModifiedBy>
  <cp:revision>3</cp:revision>
  <dcterms:created xsi:type="dcterms:W3CDTF">2022-05-11T09:12:36Z</dcterms:created>
  <dcterms:modified xsi:type="dcterms:W3CDTF">2022-05-21T12:32:57Z</dcterms:modified>
</cp:coreProperties>
</file>