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3"/>
  </p:notesMasterIdLst>
  <p:sldIdLst>
    <p:sldId id="256" r:id="rId2"/>
    <p:sldId id="263" r:id="rId3"/>
    <p:sldId id="261" r:id="rId4"/>
    <p:sldId id="282" r:id="rId5"/>
    <p:sldId id="283" r:id="rId6"/>
    <p:sldId id="262" r:id="rId7"/>
    <p:sldId id="281" r:id="rId8"/>
    <p:sldId id="264" r:id="rId9"/>
    <p:sldId id="277" r:id="rId10"/>
    <p:sldId id="278" r:id="rId11"/>
    <p:sldId id="279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84" r:id="rId20"/>
    <p:sldId id="28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65432" autoAdjust="0"/>
  </p:normalViewPr>
  <p:slideViewPr>
    <p:cSldViewPr snapToGrid="0">
      <p:cViewPr varScale="1">
        <p:scale>
          <a:sx n="40" d="100"/>
          <a:sy n="40" d="100"/>
        </p:scale>
        <p:origin x="1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922C-0646-4539-ABB2-A4E5D9C79E01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F34C1-CA72-41DD-8FE8-034C8249A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37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CWE-117 Neutralización de salida incorrecta para registros</a:t>
            </a:r>
          </a:p>
          <a:p>
            <a:pPr algn="l"/>
            <a:r>
              <a:rPr lang="es-MX" dirty="0"/>
              <a:t>	Podría permitir que un atacante forje entradas de log o que inyecte contenido </a:t>
            </a:r>
            <a:r>
              <a:rPr lang="es-MX" dirty="0" err="1"/>
              <a:t>maliciono</a:t>
            </a:r>
            <a:r>
              <a:rPr lang="es-MX" dirty="0"/>
              <a:t> en el mismo log.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Vulnerabilidades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forja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 logs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pueden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ocurrir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cuando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Los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datos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entran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aplicación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desde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Fuente sin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confianza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Los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datos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escritos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aplicación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 archive log de Sistema.</a:t>
            </a:r>
          </a:p>
          <a:p>
            <a:r>
              <a:rPr lang="es-ES" dirty="0"/>
              <a:t>CWE-223 Omisión de información relevante para la seguridad</a:t>
            </a:r>
          </a:p>
          <a:p>
            <a:r>
              <a:rPr lang="es-ES" dirty="0"/>
              <a:t>	Si un atacante tuviera una cierta noción de como funciona una aplicación, este podría evitar que su ataque sea descubierto y etiquetado como tal</a:t>
            </a:r>
          </a:p>
          <a:p>
            <a:r>
              <a:rPr lang="es-ES" dirty="0"/>
              <a:t>cWE-532 Inserción de información sensible en archivo de registro.</a:t>
            </a:r>
          </a:p>
          <a:p>
            <a:r>
              <a:rPr lang="es-ES" dirty="0"/>
              <a:t>	Si bien </a:t>
            </a:r>
            <a:r>
              <a:rPr lang="es-ES" dirty="0" err="1"/>
              <a:t>loggear</a:t>
            </a:r>
            <a:r>
              <a:rPr lang="es-ES" dirty="0"/>
              <a:t> toda la información puede ser útil, es importante que los niveles de </a:t>
            </a:r>
            <a:r>
              <a:rPr lang="es-ES" dirty="0" err="1"/>
              <a:t>loggeo</a:t>
            </a:r>
            <a:r>
              <a:rPr lang="es-ES" dirty="0"/>
              <a:t> sean establecidos apropiadamente para evitar que información sensible o del usuario sea accidentalmente expuesta.</a:t>
            </a:r>
            <a:br>
              <a:rPr lang="en-US" dirty="0"/>
            </a:br>
            <a:br>
              <a:rPr lang="en-US" dirty="0"/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F34C1-CA72-41DD-8FE8-034C8249ADC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44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F34C1-CA72-41DD-8FE8-034C8249ADC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24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0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0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64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02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50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76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2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38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1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09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8DCD6F-1752-422F-9870-9EA76B4F2D6D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16AECAB-E04C-4B52-8F64-C22C9C562B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92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heatsheetseries.owasp.org/cheatsheets/Logging_Cheat_Sheet.html" TargetMode="External"/><Relationship Id="rId3" Type="http://schemas.openxmlformats.org/officeDocument/2006/relationships/hyperlink" Target="https://owasp.org/Top10/es/A09_2021-Security_Logging_and_Monitoring_Failures/" TargetMode="External"/><Relationship Id="rId7" Type="http://schemas.openxmlformats.org/officeDocument/2006/relationships/hyperlink" Target="https://cheatsheetseries.owasp.org/cheatsheets/Application_Logging_Vocabulary_Cheat_She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owasp.org/www-project-web-security-testing-guide/v41/4-Web_Application_Security_Testing/08-Testing_for_Error_Handling/01-Testing_for_Error_Code" TargetMode="External"/><Relationship Id="rId11" Type="http://schemas.openxmlformats.org/officeDocument/2006/relationships/hyperlink" Target="https://csrc.nist.gov/publications/detail/sp/1800-26/final" TargetMode="External"/><Relationship Id="rId5" Type="http://schemas.openxmlformats.org/officeDocument/2006/relationships/hyperlink" Target="https://owasp.org/www-project-application-security-verification-standard" TargetMode="External"/><Relationship Id="rId10" Type="http://schemas.openxmlformats.org/officeDocument/2006/relationships/hyperlink" Target="https://csrc.nist.gov/publications/detail/sp/1800-25/final" TargetMode="External"/><Relationship Id="rId4" Type="http://schemas.openxmlformats.org/officeDocument/2006/relationships/hyperlink" Target="https://owasp.org/www-project-proactive-controls/v3/en/c9-security-logging.html" TargetMode="External"/><Relationship Id="rId9" Type="http://schemas.openxmlformats.org/officeDocument/2006/relationships/hyperlink" Target="https://csrc.nist.gov/publications/detail/sp/1800-11/fin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A82B-984E-E258-1F14-0486682E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11757"/>
            <a:ext cx="10572000" cy="4400950"/>
          </a:xfrm>
        </p:spPr>
        <p:txBody>
          <a:bodyPr/>
          <a:lstStyle/>
          <a:p>
            <a:pPr algn="ctr"/>
            <a:r>
              <a:rPr lang="en-US" dirty="0"/>
              <a:t>Security Logging and Monitoring Failures</a:t>
            </a:r>
            <a:br>
              <a:rPr lang="en-US" dirty="0"/>
            </a:br>
            <a:r>
              <a:rPr lang="en-US" dirty="0"/>
              <a:t>-/-</a:t>
            </a:r>
            <a:br>
              <a:rPr lang="en-US" dirty="0"/>
            </a:b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y </a:t>
            </a:r>
            <a:r>
              <a:rPr lang="en-US" dirty="0" err="1"/>
              <a:t>fallos</a:t>
            </a:r>
            <a:r>
              <a:rPr lang="en-US" dirty="0"/>
              <a:t> de </a:t>
            </a:r>
            <a:r>
              <a:rPr lang="en-US" dirty="0" err="1"/>
              <a:t>monitoreo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DACDAD-0285-8C44-454B-819FBD0B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56" y="5271222"/>
            <a:ext cx="9967087" cy="946698"/>
          </a:xfrm>
        </p:spPr>
        <p:txBody>
          <a:bodyPr>
            <a:normAutofit/>
          </a:bodyPr>
          <a:lstStyle/>
          <a:p>
            <a:r>
              <a:rPr lang="es-ES" b="1" dirty="0"/>
              <a:t>El dúo dinámico</a:t>
            </a:r>
          </a:p>
          <a:p>
            <a:r>
              <a:rPr lang="es-MX" dirty="0"/>
              <a:t>Aramis Martínez		-		Jesús Olmos</a:t>
            </a:r>
          </a:p>
        </p:txBody>
      </p:sp>
    </p:spTree>
    <p:extLst>
      <p:ext uri="{BB962C8B-B14F-4D97-AF65-F5344CB8AC3E}">
        <p14:creationId xmlns:p14="http://schemas.microsoft.com/office/powerpoint/2010/main" val="416957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8B751-6755-37B6-8C4F-A7BD8EF8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20" y="2858250"/>
            <a:ext cx="4486656" cy="1141497"/>
          </a:xfrm>
        </p:spPr>
        <p:txBody>
          <a:bodyPr/>
          <a:lstStyle/>
          <a:p>
            <a:r>
              <a:rPr lang="es-ES" dirty="0"/>
              <a:t>Ejemplo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B1A7D-5F57-163F-6EC0-D1809E68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725" y="1586432"/>
            <a:ext cx="4815840" cy="3685135"/>
          </a:xfrm>
        </p:spPr>
        <p:txBody>
          <a:bodyPr/>
          <a:lstStyle/>
          <a:p>
            <a:r>
              <a:rPr lang="es-ES" dirty="0"/>
              <a:t>Una gran aerolínea India tuvo una brecha de seguridad que involucró a la pérdida de datos personales de millones de pasajeros por más de 10 años, incluyendo pasaportes y tarjetas de crédito.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brecha se produjo por un proveedor de servicios de almacenamiento en la nube, quien notificó a la aerolínea después de un 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65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F8E33-6943-DA4F-34FD-2F3B8211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71" y="2858250"/>
            <a:ext cx="4486656" cy="1141497"/>
          </a:xfrm>
        </p:spPr>
        <p:txBody>
          <a:bodyPr/>
          <a:lstStyle/>
          <a:p>
            <a:r>
              <a:rPr lang="es-ES" dirty="0"/>
              <a:t>Ejemplo 3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A96B8-97C0-6069-357C-9439974C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274" y="1319304"/>
            <a:ext cx="4815840" cy="4219391"/>
          </a:xfrm>
        </p:spPr>
        <p:txBody>
          <a:bodyPr/>
          <a:lstStyle/>
          <a:p>
            <a:r>
              <a:rPr lang="es-ES" dirty="0"/>
              <a:t>Una gran aerolínea Europea sufrió un incumplimiento de la GRPD que debe reportar.</a:t>
            </a:r>
          </a:p>
          <a:p>
            <a:endParaRPr lang="es-ES" dirty="0"/>
          </a:p>
          <a:p>
            <a:r>
              <a:rPr lang="es-ES" dirty="0"/>
              <a:t>La causa de la brecha se debió a que un atacante explotó una vulnerabilidad en una aplicación de pago, obteniendo más de 400,000 registros de pagos de usuarios.</a:t>
            </a:r>
          </a:p>
          <a:p>
            <a:endParaRPr lang="es-ES" dirty="0"/>
          </a:p>
          <a:p>
            <a:r>
              <a:rPr lang="es-ES" dirty="0"/>
              <a:t>La aerolínea fue multada con 20 millones de libras como resultado del regulador de privacidad.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439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A6561-A08F-482D-BFC6-4808A8A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mitigarlas?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FB6A1-E1E0-9F1B-0C84-0D0AFE46D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21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764E5-A2F1-CFAB-3C7A-F01E73C0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100468"/>
          </a:xfrm>
        </p:spPr>
        <p:txBody>
          <a:bodyPr>
            <a:normAutofit/>
          </a:bodyPr>
          <a:lstStyle/>
          <a:p>
            <a:r>
              <a:rPr lang="es-ES" cap="none" dirty="0"/>
              <a:t>Asegúrese de que todos los errores de inicio de sesión, de control de acceso y de validación de entradas de datos del lado del servidor se pueden registrar con suficiente </a:t>
            </a:r>
            <a:r>
              <a:rPr lang="es-ES" b="1" cap="none" dirty="0"/>
              <a:t>contexto</a:t>
            </a:r>
            <a:r>
              <a:rPr lang="es-ES" cap="none" dirty="0"/>
              <a:t> como para identificar cuentas sospechosas o maliciosas y mantenerlo durante el tiempo suficiente para permitir un posterior análisis forense.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382676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85329-E73F-A6A8-5F2F-04E8B69D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06528"/>
            <a:ext cx="7729728" cy="1644944"/>
          </a:xfrm>
        </p:spPr>
        <p:txBody>
          <a:bodyPr>
            <a:normAutofit/>
          </a:bodyPr>
          <a:lstStyle/>
          <a:p>
            <a:r>
              <a:rPr lang="es-ES" cap="none" dirty="0"/>
              <a:t>Asegúrese de que los registros se generen en un formato </a:t>
            </a:r>
            <a:r>
              <a:rPr lang="es-ES" b="1" cap="none" dirty="0">
                <a:solidFill>
                  <a:schemeClr val="tx1"/>
                </a:solidFill>
              </a:rPr>
              <a:t>fácil de procesar </a:t>
            </a:r>
            <a:r>
              <a:rPr lang="es-ES" cap="none" dirty="0"/>
              <a:t>por las herramientas de gestión de registros.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25244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2DC2-8F7E-2B7A-54D6-FE2599CE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08577"/>
            <a:ext cx="7729728" cy="2240845"/>
          </a:xfrm>
        </p:spPr>
        <p:txBody>
          <a:bodyPr>
            <a:normAutofit/>
          </a:bodyPr>
          <a:lstStyle/>
          <a:p>
            <a:r>
              <a:rPr lang="es-ES" cap="none" dirty="0"/>
              <a:t>Asegúrese de que los datos de registros son </a:t>
            </a:r>
            <a:r>
              <a:rPr lang="es-ES" b="1" cap="none" dirty="0"/>
              <a:t>correctamente codificados </a:t>
            </a:r>
            <a:r>
              <a:rPr lang="es-ES" cap="none" dirty="0"/>
              <a:t>para prevenir inyecciones o ataques en el sistema de monitoreo o registros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83726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A3387-13AF-7B5F-73FD-E3BBE52B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69184"/>
            <a:ext cx="7729728" cy="3319632"/>
          </a:xfrm>
        </p:spPr>
        <p:txBody>
          <a:bodyPr>
            <a:normAutofit/>
          </a:bodyPr>
          <a:lstStyle/>
          <a:p>
            <a:r>
              <a:rPr lang="es-ES" cap="none" dirty="0"/>
              <a:t>Asegúrese de que las transacciones de alto valor poseen una </a:t>
            </a:r>
            <a:r>
              <a:rPr lang="es-ES" b="1" cap="none" dirty="0"/>
              <a:t>traza de auditoria </a:t>
            </a:r>
            <a:r>
              <a:rPr lang="es-ES" cap="none" dirty="0"/>
              <a:t>con controles de integridad para </a:t>
            </a:r>
            <a:r>
              <a:rPr lang="es-ES" b="1" cap="none" dirty="0"/>
              <a:t>evitar</a:t>
            </a:r>
            <a:r>
              <a:rPr lang="es-ES" cap="none" dirty="0"/>
              <a:t> la modificación o el borrado, tales como permitir únicamente la inserción en las tablas de base de datos o similares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408941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D56E2-E8F0-C42C-83C7-3DED7B34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6846"/>
            <a:ext cx="7729728" cy="2464308"/>
          </a:xfrm>
        </p:spPr>
        <p:txBody>
          <a:bodyPr>
            <a:normAutofit/>
          </a:bodyPr>
          <a:lstStyle/>
          <a:p>
            <a:r>
              <a:rPr lang="es-ES" cap="none" dirty="0"/>
              <a:t>Los equipos de </a:t>
            </a:r>
            <a:r>
              <a:rPr lang="es-ES" cap="none" dirty="0" err="1"/>
              <a:t>devsecops</a:t>
            </a:r>
            <a:r>
              <a:rPr lang="es-ES" cap="none" dirty="0"/>
              <a:t> deben establecer </a:t>
            </a:r>
            <a:r>
              <a:rPr lang="es-ES" b="1" cap="none" dirty="0"/>
              <a:t>alertas y monitoreo efectivo </a:t>
            </a:r>
            <a:r>
              <a:rPr lang="es-ES" cap="none" dirty="0"/>
              <a:t>tal que se detecte actividades sospechosas y responderlas rápidamente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400886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FD75-8E38-4B7C-BE8C-D3708F6F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690"/>
            <a:ext cx="7729728" cy="1932620"/>
          </a:xfrm>
        </p:spPr>
        <p:txBody>
          <a:bodyPr>
            <a:normAutofit/>
          </a:bodyPr>
          <a:lstStyle/>
          <a:p>
            <a:r>
              <a:rPr lang="es-ES" cap="none" dirty="0"/>
              <a:t>Establecer o adoptar un </a:t>
            </a:r>
            <a:r>
              <a:rPr lang="es-ES" b="1" cap="none" dirty="0"/>
              <a:t>plan de respuesta y recuperación</a:t>
            </a:r>
            <a:r>
              <a:rPr lang="es-ES" cap="none" dirty="0"/>
              <a:t>, tal como NIST 800-61r2 o posterior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239005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9339E-3319-EE60-9DA2-53836D91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CWE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31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B951B-CCDA-AC2E-EB09-9EC7B0C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011794"/>
            <a:ext cx="4486656" cy="1141497"/>
          </a:xfrm>
        </p:spPr>
        <p:txBody>
          <a:bodyPr/>
          <a:lstStyle/>
          <a:p>
            <a:r>
              <a:rPr lang="es-ES" dirty="0"/>
              <a:t>Contenido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AC67D-9BA2-8EA6-7D4F-3CE09B32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428323"/>
            <a:ext cx="4815840" cy="6001353"/>
          </a:xfrm>
        </p:spPr>
        <p:txBody>
          <a:bodyPr>
            <a:normAutofit lnSpcReduction="10000"/>
          </a:bodyPr>
          <a:lstStyle/>
          <a:p>
            <a:r>
              <a:rPr lang="es-ES" sz="3000" dirty="0"/>
              <a:t>¿Cómo se produce?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Causas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Ejemplos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¿Cómo mitigarlas?</a:t>
            </a:r>
          </a:p>
          <a:p>
            <a:endParaRPr lang="es-ES" sz="3000" dirty="0"/>
          </a:p>
          <a:p>
            <a:r>
              <a:rPr lang="es-ES" sz="3000" dirty="0"/>
              <a:t>CWE</a:t>
            </a:r>
          </a:p>
          <a:p>
            <a:endParaRPr lang="es-ES" sz="3000" dirty="0"/>
          </a:p>
          <a:p>
            <a:r>
              <a:rPr lang="es-ES" sz="3000" dirty="0"/>
              <a:t>Referencias</a:t>
            </a:r>
            <a:endParaRPr lang="es-MX" sz="3000" dirty="0"/>
          </a:p>
        </p:txBody>
      </p:sp>
      <p:pic>
        <p:nvPicPr>
          <p:cNvPr id="1026" name="Picture 2" descr="Hacker Checking Computer Code - Stock Video | Motion Array">
            <a:extLst>
              <a:ext uri="{FF2B5EF4-FFF2-40B4-BE49-F238E27FC236}">
                <a16:creationId xmlns:a16="http://schemas.microsoft.com/office/drawing/2014/main" id="{F3D08BA4-B598-39B3-ACCD-C8991E85C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3324161"/>
            <a:ext cx="4486656" cy="252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51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945C0-4C56-5288-73B0-52CA2175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CWE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053B7-D36D-D8E5-CCE6-A5231263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273" y="1604609"/>
            <a:ext cx="4815840" cy="3890618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6C1D1F"/>
                </a:solidFill>
                <a:effectLst/>
                <a:latin typeface="Verdana" panose="020B0604030504040204" pitchFamily="34" charset="0"/>
              </a:rPr>
              <a:t>CWE-117: Improper Output Neutralization for Logs</a:t>
            </a:r>
          </a:p>
          <a:p>
            <a:pPr algn="just"/>
            <a:endParaRPr lang="en-US" b="1" dirty="0">
              <a:solidFill>
                <a:srgbClr val="6C1D1F"/>
              </a:solidFill>
              <a:latin typeface="Verdana" panose="020B0604030504040204" pitchFamily="34" charset="0"/>
            </a:endParaRPr>
          </a:p>
          <a:p>
            <a:pPr algn="just"/>
            <a:endParaRPr lang="en-US" b="1" i="0" dirty="0">
              <a:solidFill>
                <a:srgbClr val="6C1D1F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b="1" i="0" dirty="0">
                <a:solidFill>
                  <a:srgbClr val="6C1D1F"/>
                </a:solidFill>
                <a:effectLst/>
                <a:latin typeface="Verdana" panose="020B0604030504040204" pitchFamily="34" charset="0"/>
              </a:rPr>
              <a:t>CWE-223: Omission of Security-relevant Information</a:t>
            </a:r>
            <a:endParaRPr lang="en-US" b="1" dirty="0">
              <a:solidFill>
                <a:srgbClr val="6C1D1F"/>
              </a:solidFill>
              <a:latin typeface="Verdana" panose="020B0604030504040204" pitchFamily="34" charset="0"/>
            </a:endParaRPr>
          </a:p>
          <a:p>
            <a:pPr algn="just"/>
            <a:endParaRPr lang="en-US" b="1" i="0" dirty="0">
              <a:solidFill>
                <a:srgbClr val="6C1D1F"/>
              </a:solidFill>
              <a:effectLst/>
              <a:latin typeface="Verdana" panose="020B0604030504040204" pitchFamily="34" charset="0"/>
            </a:endParaRPr>
          </a:p>
          <a:p>
            <a:pPr algn="just"/>
            <a:endParaRPr lang="en-US" b="1" dirty="0">
              <a:solidFill>
                <a:srgbClr val="6C1D1F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b="1" i="0" dirty="0">
                <a:solidFill>
                  <a:srgbClr val="6C1D1F"/>
                </a:solidFill>
                <a:effectLst/>
                <a:latin typeface="Verdana" panose="020B0604030504040204" pitchFamily="34" charset="0"/>
              </a:rPr>
              <a:t>CWE-532: Insertion of Sensitive Information into Log File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DC9D66-ADEF-41D9-C387-824D9D45A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1895385"/>
          </a:xfrm>
        </p:spPr>
        <p:txBody>
          <a:bodyPr>
            <a:normAutofit/>
          </a:bodyPr>
          <a:lstStyle/>
          <a:p>
            <a:r>
              <a:rPr lang="es-ES" sz="2000" b="1" dirty="0" err="1"/>
              <a:t>Common</a:t>
            </a:r>
            <a:endParaRPr lang="es-ES" sz="2000" b="1" dirty="0"/>
          </a:p>
          <a:p>
            <a:r>
              <a:rPr lang="es-ES" sz="2000" b="1" dirty="0" err="1"/>
              <a:t>Weakness</a:t>
            </a:r>
            <a:endParaRPr lang="es-ES" sz="2000" b="1" dirty="0"/>
          </a:p>
          <a:p>
            <a:r>
              <a:rPr lang="es-ES" sz="2000" b="1" dirty="0" err="1"/>
              <a:t>Enumeration</a:t>
            </a:r>
            <a:endParaRPr lang="es-ES" sz="900" b="1" dirty="0"/>
          </a:p>
        </p:txBody>
      </p:sp>
    </p:spTree>
    <p:extLst>
      <p:ext uri="{BB962C8B-B14F-4D97-AF65-F5344CB8AC3E}">
        <p14:creationId xmlns:p14="http://schemas.microsoft.com/office/powerpoint/2010/main" val="114832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C16DB-0652-862B-1008-AA53CE9F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4" y="2858251"/>
            <a:ext cx="4486656" cy="114149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Referencias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65B97-191A-CD79-06E3-9E3FF58F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016" y="557371"/>
            <a:ext cx="5582636" cy="57432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Proactive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Controls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Security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Standard: V8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</a:t>
            </a:r>
            <a:endParaRPr lang="es-MX" b="0" i="0" strike="noStrike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Detailed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Error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Vocabulary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Integrity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Recovering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Ransomware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Destructive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Events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Integrity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Identifying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Assets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Against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Ransomware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Destructive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Events</a:t>
            </a:r>
            <a:endParaRPr lang="es-MX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Integrity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Responding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Ransomware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</a:t>
            </a:r>
            <a:r>
              <a:rPr lang="es-MX" b="0" i="0" strike="noStrike" dirty="0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Destructive </a:t>
            </a:r>
            <a:r>
              <a:rPr lang="es-MX" b="0" i="0" strike="noStrike" dirty="0" err="1">
                <a:effectLst/>
                <a:latin typeface="Roboto" panose="020000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Events</a:t>
            </a:r>
            <a:endParaRPr lang="es-MX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4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8DFF9-92B5-7EA2-DDEE-6B792F33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produce?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2AB44-EF8C-793B-79B1-AE781A427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6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C29D3-7E78-2FF5-3731-14D32F10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723" y="1905000"/>
            <a:ext cx="3915877" cy="3048000"/>
          </a:xfrm>
        </p:spPr>
        <p:txBody>
          <a:bodyPr/>
          <a:lstStyle/>
          <a:p>
            <a:r>
              <a:rPr lang="es-ES" cap="none" dirty="0"/>
              <a:t>Es producida cuando los eventos </a:t>
            </a:r>
            <a:r>
              <a:rPr lang="es-ES" b="1" cap="none" dirty="0"/>
              <a:t>críticos</a:t>
            </a:r>
            <a:r>
              <a:rPr lang="es-ES" cap="none" dirty="0"/>
              <a:t> para la seguridad </a:t>
            </a:r>
            <a:r>
              <a:rPr lang="es-ES" b="1" cap="none" dirty="0"/>
              <a:t>no son registrados </a:t>
            </a:r>
            <a:r>
              <a:rPr lang="es-ES" cap="none" dirty="0"/>
              <a:t>correctamente y el sistema no se encuentra supervisando acontecimientos actuales. </a:t>
            </a:r>
            <a:endParaRPr lang="es-MX" cap="none" dirty="0"/>
          </a:p>
        </p:txBody>
      </p:sp>
      <p:pic>
        <p:nvPicPr>
          <p:cNvPr id="2050" name="Picture 2" descr="The Best No-Logs VPNs in 2023 | Free &amp; Paid VPNs for Privacy">
            <a:extLst>
              <a:ext uri="{FF2B5EF4-FFF2-40B4-BE49-F238E27FC236}">
                <a16:creationId xmlns:a16="http://schemas.microsoft.com/office/drawing/2014/main" id="{0C54E3FE-3560-5B17-3892-54A325FC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463" y="1762018"/>
            <a:ext cx="4917597" cy="33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7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DD9E-C71F-9279-85C8-B22CAB47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71" y="2454160"/>
            <a:ext cx="3967537" cy="1949679"/>
          </a:xfrm>
        </p:spPr>
        <p:txBody>
          <a:bodyPr>
            <a:normAutofit fontScale="90000"/>
          </a:bodyPr>
          <a:lstStyle/>
          <a:p>
            <a:r>
              <a:rPr lang="es-ES" cap="none" dirty="0"/>
              <a:t>La arquitectura de registro típica </a:t>
            </a:r>
            <a:r>
              <a:rPr lang="es-ES" b="1" cap="none" dirty="0"/>
              <a:t>debería</a:t>
            </a:r>
            <a:r>
              <a:rPr lang="es-ES" cap="none" dirty="0"/>
              <a:t> generar </a:t>
            </a:r>
            <a:r>
              <a:rPr lang="es-ES" b="1" cap="none" dirty="0"/>
              <a:t>registros de seguridad y operativos</a:t>
            </a:r>
            <a:r>
              <a:rPr lang="es-ES" cap="none" dirty="0"/>
              <a:t>, analizar, almacenar y supervisar esos registros.</a:t>
            </a:r>
            <a:endParaRPr lang="es-MX" cap="none" dirty="0"/>
          </a:p>
        </p:txBody>
      </p:sp>
      <p:pic>
        <p:nvPicPr>
          <p:cNvPr id="3074" name="Picture 2" descr="Top Log Monitoring Tools">
            <a:extLst>
              <a:ext uri="{FF2B5EF4-FFF2-40B4-BE49-F238E27FC236}">
                <a16:creationId xmlns:a16="http://schemas.microsoft.com/office/drawing/2014/main" id="{B103AD3B-E8EA-314C-90CA-D2DA14CD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36" y="362698"/>
            <a:ext cx="4820294" cy="34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 monitoring with PRTG: Keep an eye on what matters">
            <a:extLst>
              <a:ext uri="{FF2B5EF4-FFF2-40B4-BE49-F238E27FC236}">
                <a16:creationId xmlns:a16="http://schemas.microsoft.com/office/drawing/2014/main" id="{82EDDF0C-8BD1-BFD4-E4B4-478AC930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350" y="4101659"/>
            <a:ext cx="4920465" cy="257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CB7D-22CC-C735-33AE-6C41A402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Causas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5CD46-6D89-DD98-99B6-8F642E2A4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28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A7B23-0E62-6E2E-3B25-384A9024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9692"/>
            <a:ext cx="7729728" cy="788281"/>
          </a:xfrm>
        </p:spPr>
        <p:txBody>
          <a:bodyPr/>
          <a:lstStyle/>
          <a:p>
            <a:r>
              <a:rPr lang="es-ES" dirty="0"/>
              <a:t>Causas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5146C-CEDF-F088-4669-FB4DB27D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21" y="1413934"/>
            <a:ext cx="11496782" cy="524372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Eventos auditables, tales como los inicios de sesión, fallas en el inicio de sesión (Atacas de fuerza bruta) y transacciones de alto valor no son registradas.</a:t>
            </a:r>
          </a:p>
          <a:p>
            <a:endParaRPr lang="es-ES" dirty="0"/>
          </a:p>
          <a:p>
            <a:r>
              <a:rPr lang="es-ES" dirty="0"/>
              <a:t>Advertencias y errores generan registros poco claros, inadecuados y en algunos casos no son generados.</a:t>
            </a:r>
          </a:p>
          <a:p>
            <a:endParaRPr lang="es-ES" dirty="0"/>
          </a:p>
          <a:p>
            <a:r>
              <a:rPr lang="es-ES" dirty="0"/>
              <a:t>Registros en aplicaciones y API no son monitoreados para detectar actividades sospechosas (SQL </a:t>
            </a:r>
            <a:r>
              <a:rPr lang="es-ES" dirty="0" err="1"/>
              <a:t>Inyections</a:t>
            </a:r>
            <a:r>
              <a:rPr lang="es-ES" dirty="0"/>
              <a:t>, XSS, Security </a:t>
            </a:r>
            <a:r>
              <a:rPr lang="es-ES" dirty="0" err="1"/>
              <a:t>misconfiguration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Los registros son únicamente almacenados en forma local (Centralización de la información).</a:t>
            </a:r>
          </a:p>
          <a:p>
            <a:endParaRPr lang="es-ES" dirty="0"/>
          </a:p>
          <a:p>
            <a:r>
              <a:rPr lang="es-ES" dirty="0"/>
              <a:t>Los umbrales de alerta y procesos de escalamiento (Perdida de control de acceso) no están correctamente implementados o no son efectivos.</a:t>
            </a:r>
          </a:p>
          <a:p>
            <a:endParaRPr lang="es-ES" dirty="0"/>
          </a:p>
          <a:p>
            <a:r>
              <a:rPr lang="es-ES" dirty="0"/>
              <a:t>Las pruebas de penetración y los escaneos utilizando herramientas de pruebas dinámicas de seguridad en aplicaciones (como ser OWASP ZAP) no generan alertas.</a:t>
            </a:r>
          </a:p>
          <a:p>
            <a:endParaRPr lang="es-ES" dirty="0"/>
          </a:p>
          <a:p>
            <a:r>
              <a:rPr lang="es-ES" dirty="0"/>
              <a:t>Las aplicaciones no logran detectar, escalar, o alertar sobre ataques activos en tiempo real ni cercanos al tiempo real.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190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7A5D-C082-DEFE-CB5F-643829BB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BB99A6-E8CC-79AA-4B82-B1D25BFDA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96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674B2-21D3-5F5B-DB02-C5C27011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72" y="2858251"/>
            <a:ext cx="4486656" cy="1141497"/>
          </a:xfrm>
        </p:spPr>
        <p:txBody>
          <a:bodyPr/>
          <a:lstStyle/>
          <a:p>
            <a:r>
              <a:rPr lang="es-ES" dirty="0"/>
              <a:t>Ejemplo 1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027B2-7861-4BEA-DF46-1833BCCE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273" y="723403"/>
            <a:ext cx="4815840" cy="541119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sitio web de un prestador de salud que provee un plan para niños no pudo detectar una brecha debido a la falta de monitoreo y registro. </a:t>
            </a:r>
          </a:p>
          <a:p>
            <a:endParaRPr lang="es-ES" dirty="0"/>
          </a:p>
          <a:p>
            <a:r>
              <a:rPr lang="es-ES" dirty="0"/>
              <a:t>Alguien externo informó al prestador que un atacante había accedido y modificados registros médicos sensibles de más de 3,5 millones de niños. </a:t>
            </a:r>
          </a:p>
          <a:p>
            <a:endParaRPr lang="es-ES" dirty="0"/>
          </a:p>
          <a:p>
            <a:r>
              <a:rPr lang="es-ES" dirty="0"/>
              <a:t>Una revisión post incidente detectó que los desarrolladores del sitio web no habían encontrado vulnerabilidades significativas. </a:t>
            </a:r>
          </a:p>
          <a:p>
            <a:endParaRPr lang="es-ES" dirty="0"/>
          </a:p>
          <a:p>
            <a:r>
              <a:rPr lang="es-ES" dirty="0"/>
              <a:t>Como no hubo ni registro ni monitores del sistema, la brecha de datos pudo haber estado en proceso desde el 2013, por un período de más de 7 años.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840219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107</TotalTime>
  <Words>895</Words>
  <Application>Microsoft Office PowerPoint</Application>
  <PresentationFormat>Panorámica</PresentationFormat>
  <Paragraphs>92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Roboto</vt:lpstr>
      <vt:lpstr>Verdana</vt:lpstr>
      <vt:lpstr>Paquete</vt:lpstr>
      <vt:lpstr>Security Logging and Monitoring Failures -/- Registro de seguridad y fallos de monitoreo</vt:lpstr>
      <vt:lpstr>Contenido</vt:lpstr>
      <vt:lpstr>¿Cómo se produce?</vt:lpstr>
      <vt:lpstr>Es producida cuando los eventos críticos para la seguridad no son registrados correctamente y el sistema no se encuentra supervisando acontecimientos actuales. </vt:lpstr>
      <vt:lpstr>La arquitectura de registro típica debería generar registros de seguridad y operativos, analizar, almacenar y supervisar esos registros.</vt:lpstr>
      <vt:lpstr>Causas</vt:lpstr>
      <vt:lpstr>Causas</vt:lpstr>
      <vt:lpstr>Ejemplos</vt:lpstr>
      <vt:lpstr>Ejemplo 1</vt:lpstr>
      <vt:lpstr>Ejemplo 2</vt:lpstr>
      <vt:lpstr>Ejemplo 3</vt:lpstr>
      <vt:lpstr>¿Cómo mitigarlas?</vt:lpstr>
      <vt:lpstr>Asegúrese de que todos los errores de inicio de sesión, de control de acceso y de validación de entradas de datos del lado del servidor se pueden registrar con suficiente contexto como para identificar cuentas sospechosas o maliciosas y mantenerlo durante el tiempo suficiente para permitir un posterior análisis forense.</vt:lpstr>
      <vt:lpstr>Asegúrese de que los registros se generen en un formato fácil de procesar por las herramientas de gestión de registros.</vt:lpstr>
      <vt:lpstr>Asegúrese de que los datos de registros son correctamente codificados para prevenir inyecciones o ataques en el sistema de monitoreo o registros</vt:lpstr>
      <vt:lpstr>Asegúrese de que las transacciones de alto valor poseen una traza de auditoria con controles de integridad para evitar la modificación o el borrado, tales como permitir únicamente la inserción en las tablas de base de datos o similares</vt:lpstr>
      <vt:lpstr>Los equipos de devsecops deben establecer alertas y monitoreo efectivo tal que se detecte actividades sospechosas y responderlas rápidamente</vt:lpstr>
      <vt:lpstr>Establecer o adoptar un plan de respuesta y recuperación, tal como NIST 800-61r2 o posterior</vt:lpstr>
      <vt:lpstr>CWE</vt:lpstr>
      <vt:lpstr>CWE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Logging and Monitoring Failures -/- Registro de seguridad y fallos de monitoreo</dc:title>
  <dc:creator>Trainee 39</dc:creator>
  <cp:lastModifiedBy>Trainee 39</cp:lastModifiedBy>
  <cp:revision>2</cp:revision>
  <dcterms:created xsi:type="dcterms:W3CDTF">2023-09-01T18:13:10Z</dcterms:created>
  <dcterms:modified xsi:type="dcterms:W3CDTF">2023-09-01T20:00:36Z</dcterms:modified>
</cp:coreProperties>
</file>