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69" r:id="rId3"/>
    <p:sldId id="294" r:id="rId4"/>
    <p:sldId id="260" r:id="rId5"/>
    <p:sldId id="295" r:id="rId6"/>
    <p:sldId id="304" r:id="rId7"/>
    <p:sldId id="298" r:id="rId8"/>
    <p:sldId id="296" r:id="rId9"/>
    <p:sldId id="299" r:id="rId10"/>
    <p:sldId id="301" r:id="rId11"/>
    <p:sldId id="305" r:id="rId12"/>
    <p:sldId id="302" r:id="rId13"/>
    <p:sldId id="303" r:id="rId14"/>
    <p:sldId id="300" r:id="rId15"/>
  </p:sldIdLst>
  <p:sldSz cx="9144000" cy="5143500" type="screen16x9"/>
  <p:notesSz cx="6858000" cy="9144000"/>
  <p:embeddedFontLst>
    <p:embeddedFont>
      <p:font typeface="Roboto Black" charset="0"/>
      <p:bold r:id="rId17"/>
      <p:boldItalic r:id="rId18"/>
    </p:embeddedFont>
    <p:embeddedFont>
      <p:font typeface="Roboto Light" charset="0"/>
      <p:regular r:id="rId19"/>
      <p:bold r:id="rId20"/>
      <p:italic r:id="rId21"/>
      <p:boldItalic r:id="rId22"/>
    </p:embeddedFont>
    <p:embeddedFont>
      <p:font typeface="Bree Serif" charset="0"/>
      <p:regular r:id="rId23"/>
    </p:embeddedFont>
    <p:embeddedFont>
      <p:font typeface="Roboto Mono Thin"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2BE0201-12BE-4C2F-8431-CECFC9407A2F}">
  <a:tblStyle styleId="{82BE0201-12BE-4C2F-8431-CECFC9407A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130" autoAdjust="0"/>
  </p:normalViewPr>
  <p:slideViewPr>
    <p:cSldViewPr>
      <p:cViewPr varScale="1">
        <p:scale>
          <a:sx n="74" d="100"/>
          <a:sy n="74" d="100"/>
        </p:scale>
        <p:origin x="-1036" y="-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a:t>
            </a:r>
            <a:r>
              <a:rPr lang="en-US" baseline="0" dirty="0" smtClean="0"/>
              <a:t> player, there are many actions that we need to figure it out. For example, if player accumulate too much power, the player will jump over the next platform. If player accumulate too little power, the player won’t jump on the platform. This is easy to think of, but what if the player have already touch the platform but eventually fall because more than half of the object is out of the platform. Instead of fall straight, in this situation, the object will tilt then fall, same as in reality</a:t>
            </a:r>
            <a:r>
              <a:rPr lang="en-US" baseline="0" dirty="0" smtClean="0"/>
              <a:t>. </a:t>
            </a:r>
            <a:r>
              <a:rPr lang="en-US" altLang="zh-CN" baseline="0" dirty="0" smtClean="0"/>
              <a:t>We need to make sure that the ‘tilt’ action is complete to continue the ‘fall’ action.</a:t>
            </a:r>
          </a:p>
          <a:p>
            <a:pPr marL="0" lvl="0" indent="0" algn="l" rtl="0">
              <a:spcBef>
                <a:spcPts val="0"/>
              </a:spcBef>
              <a:spcAft>
                <a:spcPts val="0"/>
              </a:spcAft>
              <a:buNone/>
            </a:pPr>
            <a:r>
              <a:rPr lang="en-US" baseline="0" dirty="0" smtClean="0"/>
              <a:t>Animation and sounds are required in most of the states and actions. In this game, we design animation for accumulation, jump, and fall. Timer is required for calculating the distance we jump over. Tilt fall animation have two parts, it will tilt to one direction, and then fall straight. Sound is used to remind the player what is happening in this game. The sound of land and fall is different in order to distinguish themselves. We think it is necessary for player to know how far will I jump over according to their accumulation time, so we apply a special audio for accumulation to give player feedback on the auditory level. The longer the accumulation of force, the sharper the audio sounds.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latin typeface="Arial"/>
                <a:ea typeface="Arial"/>
                <a:cs typeface="Arial"/>
                <a:sym typeface="Arial"/>
              </a:rPr>
              <a:t>All engine and game logic uses Bevy ECS, a custom Entity Component System. Bevy ECS is Bevy's implementation of the ECS pattern. Unlike other Rust ECS implementations, which often require complex lifetimes, traits, builder patterns, or macros, Bevy ECS uses normal Rust </a:t>
            </a:r>
            <a:r>
              <a:rPr lang="en-US" sz="1100" b="0" i="0" u="none" strike="noStrike" cap="none" dirty="0" err="1" smtClean="0">
                <a:solidFill>
                  <a:srgbClr val="000000"/>
                </a:solidFill>
                <a:latin typeface="Arial"/>
                <a:ea typeface="Arial"/>
                <a:cs typeface="Arial"/>
                <a:sym typeface="Arial"/>
              </a:rPr>
              <a:t>datatypes</a:t>
            </a:r>
            <a:r>
              <a:rPr lang="en-US" sz="1100" b="0" i="0" u="none" strike="noStrike" cap="none" dirty="0" smtClean="0">
                <a:solidFill>
                  <a:srgbClr val="000000"/>
                </a:solidFill>
                <a:latin typeface="Arial"/>
                <a:ea typeface="Arial"/>
                <a:cs typeface="Arial"/>
                <a:sym typeface="Arial"/>
              </a:rPr>
              <a:t>. Bevy has a modern and flexible 3D renderer. It</a:t>
            </a:r>
            <a:r>
              <a:rPr lang="en-US" sz="1100" b="0" i="0" u="none" strike="noStrike" cap="none" baseline="0" dirty="0" smtClean="0">
                <a:solidFill>
                  <a:srgbClr val="000000"/>
                </a:solidFill>
                <a:latin typeface="Arial"/>
                <a:ea typeface="Arial"/>
                <a:cs typeface="Arial"/>
                <a:sym typeface="Arial"/>
              </a:rPr>
              <a:t> supports features such as </a:t>
            </a:r>
            <a:r>
              <a:rPr lang="en-US" sz="1100" b="0" i="0" u="none" strike="noStrike" cap="none" dirty="0" smtClean="0">
                <a:solidFill>
                  <a:srgbClr val="000000"/>
                </a:solidFill>
                <a:latin typeface="Arial"/>
                <a:ea typeface="Arial"/>
                <a:cs typeface="Arial"/>
                <a:sym typeface="Arial"/>
              </a:rPr>
              <a:t>lights, shadows, cameras, meshes, textures, and materials</a:t>
            </a:r>
            <a:r>
              <a:rPr lang="en-US" sz="1100" b="0" i="0" u="none" strike="noStrike" cap="none" baseline="0" dirty="0" smtClean="0">
                <a:solidFill>
                  <a:srgbClr val="000000"/>
                </a:solidFill>
                <a:latin typeface="Arial"/>
                <a:ea typeface="Arial"/>
                <a:cs typeface="Arial"/>
                <a:sym typeface="Arial"/>
              </a:rPr>
              <a:t> By using Bevy, you can l</a:t>
            </a:r>
            <a:r>
              <a:rPr lang="en-US" sz="1100" b="0" i="0" u="none" strike="noStrike" cap="none" dirty="0" smtClean="0">
                <a:solidFill>
                  <a:srgbClr val="000000"/>
                </a:solidFill>
                <a:latin typeface="Arial"/>
                <a:ea typeface="Arial"/>
                <a:cs typeface="Arial"/>
                <a:sym typeface="Arial"/>
              </a:rPr>
              <a:t>oad audio files and play them on demand. You can load audio files as Assets,</a:t>
            </a:r>
            <a:r>
              <a:rPr lang="en-US" sz="1100" b="0" i="0" u="none" strike="noStrike" cap="none" baseline="0" dirty="0" smtClean="0">
                <a:solidFill>
                  <a:srgbClr val="000000"/>
                </a:solidFill>
                <a:latin typeface="Arial"/>
                <a:ea typeface="Arial"/>
                <a:cs typeface="Arial"/>
                <a:sym typeface="Arial"/>
              </a:rPr>
              <a:t> or </a:t>
            </a:r>
            <a:r>
              <a:rPr lang="en-US" sz="1100" b="0" i="0" u="none" strike="noStrike" cap="none" dirty="0" smtClean="0">
                <a:solidFill>
                  <a:srgbClr val="000000"/>
                </a:solidFill>
                <a:latin typeface="Arial"/>
                <a:ea typeface="Arial"/>
                <a:cs typeface="Arial"/>
                <a:sym typeface="Arial"/>
              </a:rPr>
              <a:t>play audio Assets using the Audio resource.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First I want</a:t>
            </a:r>
            <a:r>
              <a:rPr lang="en-US" baseline="0" dirty="0" smtClean="0"/>
              <a:t> to do a quick introduce about pages and entities in our game. </a:t>
            </a:r>
            <a:r>
              <a:rPr lang="en-US" dirty="0" smtClean="0"/>
              <a:t>The main page is simple, only title and start game button.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In</a:t>
            </a:r>
            <a:r>
              <a:rPr lang="en-US" baseline="0" dirty="0" smtClean="0"/>
              <a:t> the game, we have two entity: player and platform.</a:t>
            </a:r>
            <a:r>
              <a:rPr lang="en-US" dirty="0" smtClean="0"/>
              <a:t> We also have </a:t>
            </a:r>
            <a:r>
              <a:rPr lang="en-US" dirty="0" err="1" smtClean="0"/>
              <a:t>ui</a:t>
            </a:r>
            <a:r>
              <a:rPr lang="en-US" dirty="0" smtClean="0"/>
              <a:t> design for different actions and animations.</a:t>
            </a:r>
            <a:r>
              <a:rPr lang="en-US" baseline="0" dirty="0" smtClean="0"/>
              <a:t> We need a camera to keep track of player.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The game over page have title, restart</a:t>
            </a:r>
            <a:r>
              <a:rPr lang="en-US" baseline="0" dirty="0" smtClean="0"/>
              <a:t> button and home button. That’s it.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smtClean="0"/>
              <a:t>Now</a:t>
            </a:r>
            <a:r>
              <a:rPr lang="en-US" altLang="zh-CN" baseline="0" dirty="0" smtClean="0"/>
              <a:t> I want to introduce our design process. We have two menus, start menu and game over menu. Our game started from start menu when we click ‘start game’ in this screen. Then the game will generate a random opening, with two blocks and one </a:t>
            </a:r>
            <a:r>
              <a:rPr lang="en-US" altLang="zh-CN" sz="1100" b="0" i="0" u="none" strike="noStrike" cap="none" baseline="0" dirty="0" smtClean="0">
                <a:solidFill>
                  <a:srgbClr val="000000"/>
                </a:solidFill>
                <a:latin typeface="Arial"/>
                <a:cs typeface="Arial"/>
                <a:sym typeface="Arial"/>
              </a:rPr>
              <a:t>c</a:t>
            </a:r>
            <a:r>
              <a:rPr lang="en-US" sz="1100" b="0" i="0" u="none" strike="noStrike" cap="none" dirty="0" smtClean="0">
                <a:solidFill>
                  <a:srgbClr val="000000"/>
                </a:solidFill>
                <a:latin typeface="Arial"/>
                <a:ea typeface="Arial"/>
                <a:cs typeface="Arial"/>
                <a:sym typeface="Arial"/>
              </a:rPr>
              <a:t>ylinder</a:t>
            </a:r>
            <a:r>
              <a:rPr lang="zh-CN" altLang="en-US" sz="1100" b="0" i="0" u="none" strike="noStrike" cap="none" baseline="0" dirty="0" smtClean="0">
                <a:solidFill>
                  <a:srgbClr val="000000"/>
                </a:solidFill>
                <a:latin typeface="Arial"/>
                <a:ea typeface="Arial"/>
                <a:cs typeface="Arial"/>
                <a:sym typeface="Arial"/>
              </a:rPr>
              <a:t> </a:t>
            </a:r>
            <a:r>
              <a:rPr lang="en-US" altLang="zh-CN" sz="1100" b="0" i="0" u="none" strike="noStrike" cap="none" baseline="0" dirty="0" smtClean="0">
                <a:solidFill>
                  <a:srgbClr val="000000"/>
                </a:solidFill>
                <a:latin typeface="Arial"/>
                <a:ea typeface="Arial"/>
                <a:cs typeface="Arial"/>
                <a:sym typeface="Arial"/>
              </a:rPr>
              <a:t>‘player’ on starting block. Now the player accumulate power and release it using mouse. If we release it at the right time, we will land on the next block. We will see the score increases, the new block appears, and the camera moves according to our current location. The camera always follows player as the central of the screen. If we jump too far or too close that we don’t land on the platform, the c</a:t>
            </a:r>
            <a:r>
              <a:rPr lang="en-US" sz="1100" b="0" i="0" u="none" strike="noStrike" cap="none" dirty="0" smtClean="0">
                <a:solidFill>
                  <a:srgbClr val="000000"/>
                </a:solidFill>
                <a:latin typeface="Arial"/>
                <a:ea typeface="Arial"/>
                <a:cs typeface="Arial"/>
                <a:sym typeface="Arial"/>
              </a:rPr>
              <a:t>ylinder will fall down. Then</a:t>
            </a:r>
            <a:r>
              <a:rPr lang="en-US" sz="1100" b="0" i="0" u="none" strike="noStrike" cap="none" baseline="0" dirty="0" smtClean="0">
                <a:solidFill>
                  <a:srgbClr val="000000"/>
                </a:solidFill>
                <a:latin typeface="Arial"/>
                <a:ea typeface="Arial"/>
                <a:cs typeface="Arial"/>
                <a:sym typeface="Arial"/>
              </a:rPr>
              <a:t> we will see the game over menu. Now we have two choices, play again or back to home page. If we click “play again”, it will generate a new opening. If we click the home button, it will bring us to the start menu. Both of these actions will empty your previous score.</a:t>
            </a:r>
            <a:endParaRPr lang="en-US" sz="1100" b="0" i="0" u="none" strike="noStrike" cap="none" dirty="0" smtClean="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dirty="0" smtClean="0"/>
              <a:t>Here we have</a:t>
            </a:r>
            <a:r>
              <a:rPr lang="en-US" altLang="zh-CN" baseline="0" dirty="0" smtClean="0"/>
              <a:t> three game states: Main page, which is the initial screen; Playing, which is the process of playing the game; Game</a:t>
            </a:r>
          </a:p>
          <a:p>
            <a:pPr>
              <a:buNone/>
            </a:pPr>
            <a:r>
              <a:rPr lang="en-US" altLang="zh-CN" baseline="0" dirty="0" smtClean="0"/>
              <a:t>Over, which is the end screen. We also apply images for </a:t>
            </a:r>
            <a:r>
              <a:rPr lang="en-US" altLang="zh-CN" baseline="0" dirty="0" err="1" smtClean="0"/>
              <a:t>ui</a:t>
            </a:r>
            <a:r>
              <a:rPr lang="en-US" altLang="zh-CN" baseline="0" dirty="0" smtClean="0"/>
              <a:t> design and buttons, and apply sounds in demand.</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500562" y="1000114"/>
            <a:ext cx="4429156" cy="34193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dirty="0" smtClean="0">
                <a:solidFill>
                  <a:schemeClr val="accent1"/>
                </a:solidFill>
              </a:rPr>
              <a:t>Jump Block Game</a:t>
            </a:r>
            <a:br>
              <a:rPr lang="en-US" sz="4000" dirty="0" smtClean="0">
                <a:solidFill>
                  <a:schemeClr val="accent1"/>
                </a:solidFill>
              </a:rPr>
            </a:br>
            <a:r>
              <a:rPr lang="en-US" sz="4000" dirty="0" smtClean="0">
                <a:solidFill>
                  <a:schemeClr val="accent1"/>
                </a:solidFill>
              </a:rPr>
              <a:t>Rust Project</a:t>
            </a:r>
            <a:endParaRPr sz="4000" dirty="0">
              <a:solidFill>
                <a:schemeClr val="accent1"/>
              </a:solidFill>
            </a:endParaRPr>
          </a:p>
        </p:txBody>
      </p:sp>
      <p:sp>
        <p:nvSpPr>
          <p:cNvPr id="110" name="Google Shape;110;p22"/>
          <p:cNvSpPr txBox="1">
            <a:spLocks noGrp="1"/>
          </p:cNvSpPr>
          <p:nvPr>
            <p:ph type="subTitle" idx="1"/>
          </p:nvPr>
        </p:nvSpPr>
        <p:spPr>
          <a:xfrm>
            <a:off x="6143636" y="3429006"/>
            <a:ext cx="2294777" cy="1358744"/>
          </a:xfrm>
          <a:prstGeom prst="rect">
            <a:avLst/>
          </a:prstGeom>
        </p:spPr>
        <p:txBody>
          <a:bodyPr spcFirstLastPara="1" wrap="square" lIns="91425" tIns="91425" rIns="91425" bIns="91425" anchor="t" anchorCtr="0">
            <a:noAutofit/>
          </a:bodyPr>
          <a:lstStyle/>
          <a:p>
            <a:pPr marL="0" lvl="0" indent="0" algn="l"/>
            <a:r>
              <a:rPr lang="en-US" sz="1800" dirty="0" smtClean="0"/>
              <a:t>Li Guan</a:t>
            </a:r>
            <a:endParaRPr lang="es" sz="1800" dirty="0" smtClean="0"/>
          </a:p>
          <a:p>
            <a:pPr marL="0" lvl="0" indent="0" algn="l" rtl="0">
              <a:spcBef>
                <a:spcPts val="0"/>
              </a:spcBef>
              <a:spcAft>
                <a:spcPts val="0"/>
              </a:spcAft>
              <a:buNone/>
            </a:pPr>
            <a:r>
              <a:rPr lang="es" sz="1800" dirty="0" smtClean="0"/>
              <a:t>Haoran Lyu</a:t>
            </a:r>
          </a:p>
          <a:p>
            <a:pPr marL="0" lvl="0" indent="0" algn="l"/>
            <a:r>
              <a:rPr lang="en-US" sz="1800" dirty="0" smtClean="0"/>
              <a:t>Satish Sarma Palepu</a:t>
            </a:r>
          </a:p>
          <a:p>
            <a:pPr marL="0" lvl="0" indent="0" algn="l"/>
            <a:r>
              <a:rPr lang="en-US" sz="1800" dirty="0" smtClean="0"/>
              <a:t>Weiwei Qin</a:t>
            </a:r>
            <a:endParaRPr sz="1800"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smtClean="0"/>
              <a:t>Player</a:t>
            </a:r>
            <a:endParaRPr dirty="0"/>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矩形 4"/>
          <p:cNvSpPr/>
          <p:nvPr/>
        </p:nvSpPr>
        <p:spPr>
          <a:xfrm>
            <a:off x="357158" y="271462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Stationary</a:t>
            </a:r>
            <a:endParaRPr lang="zh-CN" altLang="en-US" dirty="0">
              <a:solidFill>
                <a:schemeClr val="tx1"/>
              </a:solidFill>
            </a:endParaRPr>
          </a:p>
        </p:txBody>
      </p:sp>
      <p:sp>
        <p:nvSpPr>
          <p:cNvPr id="6" name="矩形 5"/>
          <p:cNvSpPr/>
          <p:nvPr/>
        </p:nvSpPr>
        <p:spPr>
          <a:xfrm>
            <a:off x="1785918" y="271462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Accumulate</a:t>
            </a:r>
            <a:endParaRPr lang="zh-CN" altLang="en-US" dirty="0">
              <a:solidFill>
                <a:schemeClr val="tx1"/>
              </a:solidFill>
            </a:endParaRPr>
          </a:p>
        </p:txBody>
      </p:sp>
      <p:sp>
        <p:nvSpPr>
          <p:cNvPr id="7" name="矩形 6"/>
          <p:cNvSpPr/>
          <p:nvPr/>
        </p:nvSpPr>
        <p:spPr>
          <a:xfrm>
            <a:off x="3214678" y="271462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Jump</a:t>
            </a:r>
            <a:endParaRPr lang="zh-CN" altLang="en-US" dirty="0">
              <a:solidFill>
                <a:schemeClr val="tx1"/>
              </a:solidFill>
            </a:endParaRPr>
          </a:p>
        </p:txBody>
      </p:sp>
      <p:sp>
        <p:nvSpPr>
          <p:cNvPr id="8" name="矩形 7"/>
          <p:cNvSpPr/>
          <p:nvPr/>
        </p:nvSpPr>
        <p:spPr>
          <a:xfrm>
            <a:off x="4714876" y="3500444"/>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Fall</a:t>
            </a:r>
            <a:endParaRPr lang="zh-CN" altLang="en-US" dirty="0">
              <a:solidFill>
                <a:schemeClr val="tx1"/>
              </a:solidFill>
            </a:endParaRPr>
          </a:p>
        </p:txBody>
      </p:sp>
      <p:sp>
        <p:nvSpPr>
          <p:cNvPr id="9" name="矩形 8"/>
          <p:cNvSpPr/>
          <p:nvPr/>
        </p:nvSpPr>
        <p:spPr>
          <a:xfrm>
            <a:off x="6215074" y="307181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Straight</a:t>
            </a:r>
            <a:endParaRPr lang="zh-CN" altLang="en-US" dirty="0">
              <a:solidFill>
                <a:schemeClr val="tx1"/>
              </a:solidFill>
            </a:endParaRPr>
          </a:p>
        </p:txBody>
      </p:sp>
      <p:sp>
        <p:nvSpPr>
          <p:cNvPr id="10" name="矩形 9"/>
          <p:cNvSpPr/>
          <p:nvPr/>
        </p:nvSpPr>
        <p:spPr>
          <a:xfrm>
            <a:off x="7643834" y="342900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Forward</a:t>
            </a:r>
            <a:endParaRPr lang="zh-CN" altLang="en-US" dirty="0">
              <a:solidFill>
                <a:schemeClr val="tx1"/>
              </a:solidFill>
            </a:endParaRPr>
          </a:p>
        </p:txBody>
      </p:sp>
      <p:sp>
        <p:nvSpPr>
          <p:cNvPr id="11" name="矩形 10"/>
          <p:cNvSpPr/>
          <p:nvPr/>
        </p:nvSpPr>
        <p:spPr>
          <a:xfrm>
            <a:off x="4714876" y="1857370"/>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Land</a:t>
            </a:r>
            <a:endParaRPr lang="zh-CN" altLang="en-US" dirty="0">
              <a:solidFill>
                <a:schemeClr val="tx1"/>
              </a:solidFill>
            </a:endParaRPr>
          </a:p>
        </p:txBody>
      </p:sp>
      <p:sp>
        <p:nvSpPr>
          <p:cNvPr id="12" name="矩形 11"/>
          <p:cNvSpPr/>
          <p:nvPr/>
        </p:nvSpPr>
        <p:spPr>
          <a:xfrm>
            <a:off x="6215074" y="3929072"/>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Tilt</a:t>
            </a:r>
            <a:endParaRPr lang="zh-CN" altLang="en-US" dirty="0">
              <a:solidFill>
                <a:schemeClr val="tx1"/>
              </a:solidFill>
            </a:endParaRPr>
          </a:p>
        </p:txBody>
      </p:sp>
      <p:sp>
        <p:nvSpPr>
          <p:cNvPr id="13" name="矩形 12"/>
          <p:cNvSpPr/>
          <p:nvPr/>
        </p:nvSpPr>
        <p:spPr>
          <a:xfrm>
            <a:off x="6215074" y="2214560"/>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This block</a:t>
            </a:r>
            <a:endParaRPr lang="zh-CN" altLang="en-US" dirty="0">
              <a:solidFill>
                <a:schemeClr val="tx1"/>
              </a:solidFill>
            </a:endParaRPr>
          </a:p>
        </p:txBody>
      </p:sp>
      <p:sp>
        <p:nvSpPr>
          <p:cNvPr id="14" name="矩形 13"/>
          <p:cNvSpPr/>
          <p:nvPr/>
        </p:nvSpPr>
        <p:spPr>
          <a:xfrm>
            <a:off x="6215074" y="1428742"/>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Next block</a:t>
            </a:r>
            <a:endParaRPr lang="zh-CN" altLang="en-US" dirty="0">
              <a:solidFill>
                <a:schemeClr val="tx1"/>
              </a:solidFill>
            </a:endParaRPr>
          </a:p>
        </p:txBody>
      </p:sp>
      <p:sp>
        <p:nvSpPr>
          <p:cNvPr id="15" name="矩形 14"/>
          <p:cNvSpPr/>
          <p:nvPr/>
        </p:nvSpPr>
        <p:spPr>
          <a:xfrm>
            <a:off x="7643834" y="4357700"/>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Backward</a:t>
            </a:r>
            <a:endParaRPr lang="zh-CN" altLang="en-US" dirty="0">
              <a:solidFill>
                <a:schemeClr val="tx1"/>
              </a:solidFill>
            </a:endParaRPr>
          </a:p>
        </p:txBody>
      </p:sp>
      <p:cxnSp>
        <p:nvCxnSpPr>
          <p:cNvPr id="17" name="直接箭头连接符 16"/>
          <p:cNvCxnSpPr>
            <a:stCxn id="5" idx="3"/>
            <a:endCxn id="6" idx="1"/>
          </p:cNvCxnSpPr>
          <p:nvPr/>
        </p:nvCxnSpPr>
        <p:spPr>
          <a:xfrm>
            <a:off x="1500166" y="2964659"/>
            <a:ext cx="285752"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a:endCxn id="7" idx="1"/>
          </p:cNvCxnSpPr>
          <p:nvPr/>
        </p:nvCxnSpPr>
        <p:spPr>
          <a:xfrm>
            <a:off x="2928926" y="2964659"/>
            <a:ext cx="285752"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3"/>
            <a:endCxn id="11" idx="1"/>
          </p:cNvCxnSpPr>
          <p:nvPr/>
        </p:nvCxnSpPr>
        <p:spPr>
          <a:xfrm flipV="1">
            <a:off x="4357686" y="2107403"/>
            <a:ext cx="357190" cy="857256"/>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14" idx="1"/>
          </p:cNvCxnSpPr>
          <p:nvPr/>
        </p:nvCxnSpPr>
        <p:spPr>
          <a:xfrm flipV="1">
            <a:off x="5857884" y="1678775"/>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1" idx="3"/>
            <a:endCxn id="13" idx="1"/>
          </p:cNvCxnSpPr>
          <p:nvPr/>
        </p:nvCxnSpPr>
        <p:spPr>
          <a:xfrm>
            <a:off x="5857884" y="2107403"/>
            <a:ext cx="357190" cy="35719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7" idx="3"/>
            <a:endCxn id="8" idx="1"/>
          </p:cNvCxnSpPr>
          <p:nvPr/>
        </p:nvCxnSpPr>
        <p:spPr>
          <a:xfrm>
            <a:off x="4357686" y="2964659"/>
            <a:ext cx="357190" cy="78581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8" idx="3"/>
            <a:endCxn id="9" idx="1"/>
          </p:cNvCxnSpPr>
          <p:nvPr/>
        </p:nvCxnSpPr>
        <p:spPr>
          <a:xfrm flipV="1">
            <a:off x="5857884" y="3321849"/>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8" idx="3"/>
            <a:endCxn id="12" idx="1"/>
          </p:cNvCxnSpPr>
          <p:nvPr/>
        </p:nvCxnSpPr>
        <p:spPr>
          <a:xfrm>
            <a:off x="5857884" y="3750477"/>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2" idx="3"/>
            <a:endCxn id="10" idx="1"/>
          </p:cNvCxnSpPr>
          <p:nvPr/>
        </p:nvCxnSpPr>
        <p:spPr>
          <a:xfrm flipV="1">
            <a:off x="7358082" y="3679039"/>
            <a:ext cx="285752" cy="500066"/>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2" idx="3"/>
            <a:endCxn id="15" idx="1"/>
          </p:cNvCxnSpPr>
          <p:nvPr/>
        </p:nvCxnSpPr>
        <p:spPr>
          <a:xfrm>
            <a:off x="7358082" y="4179105"/>
            <a:ext cx="285752"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smtClean="0"/>
              <a:t>Platform</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There are two main actions about platform: generate new block and accumulation.</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By using extern crate rand, we can set up a new platform in random distance, direction, and color.</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Accumulation sound is not enough, we apply platform deformation in this document. As we accumulate power, the current platform will compress downward until we release player or the platform reach a limited degree.</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smtClean="0"/>
              <a:t>Camera</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We are using self-contained camera_3d from bevy engine, apply directional light, </a:t>
            </a:r>
            <a:r>
              <a:rPr lang="en-US" sz="1800" dirty="0" err="1" smtClean="0">
                <a:solidFill>
                  <a:srgbClr val="FFFFFF"/>
                </a:solidFill>
                <a:latin typeface="Roboto Light"/>
                <a:ea typeface="Roboto Light"/>
                <a:cs typeface="Roboto Light"/>
                <a:sym typeface="Roboto Light"/>
              </a:rPr>
              <a:t>illuminance</a:t>
            </a:r>
            <a:r>
              <a:rPr lang="en-US" sz="1800" dirty="0" smtClean="0">
                <a:solidFill>
                  <a:srgbClr val="FFFFFF"/>
                </a:solidFill>
                <a:latin typeface="Roboto Light"/>
                <a:ea typeface="Roboto Light"/>
                <a:cs typeface="Roboto Light"/>
                <a:sym typeface="Roboto Light"/>
              </a:rPr>
              <a:t>, shadow, and so on.</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Only if we complete the jump or fall action, the camera will move.</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Only if we land the next platform, the camera will follow the player, and place the player in the center of the shot.</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Future Plan</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altLang="zh-CN" sz="1800" dirty="0" smtClean="0">
                <a:solidFill>
                  <a:srgbClr val="FFFFFF"/>
                </a:solidFill>
                <a:latin typeface="Roboto Light"/>
                <a:ea typeface="Roboto Light"/>
                <a:cs typeface="Roboto Light"/>
                <a:sym typeface="Roboto Light"/>
              </a:rPr>
              <a:t>Record player’s best score</a:t>
            </a:r>
          </a:p>
          <a:p>
            <a:pPr lvl="0">
              <a:lnSpc>
                <a:spcPct val="150000"/>
              </a:lnSpc>
              <a:buClr>
                <a:schemeClr val="bg1"/>
              </a:buClr>
              <a:buFont typeface="Wingdings" pitchFamily="2" charset="2"/>
              <a:buChar char="Ø"/>
            </a:pPr>
            <a:r>
              <a:rPr lang="en-US" altLang="zh-CN" sz="1800" dirty="0" smtClean="0">
                <a:solidFill>
                  <a:srgbClr val="FFFFFF"/>
                </a:solidFill>
                <a:latin typeface="Roboto Light"/>
                <a:ea typeface="Roboto Light"/>
                <a:cs typeface="Roboto Light"/>
                <a:sym typeface="Roboto Light"/>
              </a:rPr>
              <a:t>Add ranking</a:t>
            </a:r>
          </a:p>
          <a:p>
            <a:pPr lvl="0">
              <a:lnSpc>
                <a:spcPct val="150000"/>
              </a:lnSpc>
              <a:buClr>
                <a:schemeClr val="bg1"/>
              </a:buClr>
              <a:buFont typeface="Wingdings" pitchFamily="2" charset="2"/>
              <a:buChar char="Ø"/>
            </a:pPr>
            <a:r>
              <a:rPr lang="en-US" altLang="zh-CN" sz="1800" dirty="0" smtClean="0">
                <a:solidFill>
                  <a:srgbClr val="FFFFFF"/>
                </a:solidFill>
                <a:latin typeface="Roboto Light"/>
                <a:ea typeface="Roboto Light"/>
                <a:cs typeface="Roboto Light"/>
                <a:sym typeface="Roboto Light"/>
              </a:rPr>
              <a:t>Create a web-version</a:t>
            </a: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500562" y="1000114"/>
            <a:ext cx="4429156" cy="34193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solidFill>
                  <a:schemeClr val="accent1"/>
                </a:solidFill>
              </a:rPr>
              <a:t>Thanks</a:t>
            </a:r>
            <a:endParaRPr sz="4000" dirty="0">
              <a:solidFill>
                <a:schemeClr val="accent1"/>
              </a:solidFill>
            </a:endParaRPr>
          </a:p>
        </p:txBody>
      </p:sp>
      <p:sp>
        <p:nvSpPr>
          <p:cNvPr id="110" name="Google Shape;110;p22"/>
          <p:cNvSpPr txBox="1">
            <a:spLocks noGrp="1"/>
          </p:cNvSpPr>
          <p:nvPr>
            <p:ph type="subTitle" idx="1"/>
          </p:nvPr>
        </p:nvSpPr>
        <p:spPr>
          <a:xfrm>
            <a:off x="6143636" y="3429006"/>
            <a:ext cx="2294777" cy="1358744"/>
          </a:xfrm>
          <a:prstGeom prst="rect">
            <a:avLst/>
          </a:prstGeom>
        </p:spPr>
        <p:txBody>
          <a:bodyPr spcFirstLastPara="1" wrap="square" lIns="91425" tIns="91425" rIns="91425" bIns="91425" anchor="t" anchorCtr="0">
            <a:noAutofit/>
          </a:bodyPr>
          <a:lstStyle/>
          <a:p>
            <a:pPr marL="0" lvl="0" indent="0" algn="l"/>
            <a:r>
              <a:rPr lang="en-US" sz="1800" dirty="0" smtClean="0"/>
              <a:t>Li Guan</a:t>
            </a:r>
            <a:endParaRPr lang="es" sz="1800" dirty="0" smtClean="0"/>
          </a:p>
          <a:p>
            <a:pPr marL="0" lvl="0" indent="0" algn="l" rtl="0">
              <a:spcBef>
                <a:spcPts val="0"/>
              </a:spcBef>
              <a:spcAft>
                <a:spcPts val="0"/>
              </a:spcAft>
              <a:buNone/>
            </a:pPr>
            <a:r>
              <a:rPr lang="es" sz="1800" dirty="0" smtClean="0"/>
              <a:t>Haoran Lyu</a:t>
            </a:r>
          </a:p>
          <a:p>
            <a:pPr marL="0" lvl="0" indent="0" algn="l"/>
            <a:r>
              <a:rPr lang="en-US" sz="1800" dirty="0" smtClean="0"/>
              <a:t>Satish Sarma Palepu</a:t>
            </a:r>
          </a:p>
          <a:p>
            <a:pPr marL="0" lvl="0" indent="0" algn="l"/>
            <a:r>
              <a:rPr lang="en-US" sz="1800" dirty="0" smtClean="0"/>
              <a:t>Weiwei Qin</a:t>
            </a:r>
            <a:endParaRPr sz="1800"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What is Jump Block Game</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In this game, the player will play as a cylindrical object, and jump from one platform to another.</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You need to press and hold the left mouse button to accumulate power, and release the left mouse button to let the cylindrical object jump forward.</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How far you can jump depends on the time you accumulate power. </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What is Jump Block Game</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The game have only one path, and you can only jump forward not backward.</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If you successfully land on the next platform, you will score one point and the game will generate the next platform.</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If you do not land on the next platform, you will fall and the game is over.</a:t>
            </a:r>
          </a:p>
          <a:p>
            <a:pPr lvl="0">
              <a:lnSpc>
                <a:spcPct val="150000"/>
              </a:lnSpc>
              <a:buClr>
                <a:schemeClr val="bg1"/>
              </a:buClr>
              <a:buFont typeface="Wingdings" pitchFamily="2" charset="2"/>
              <a:buChar char="Ø"/>
            </a:pPr>
            <a:r>
              <a:rPr lang="en-US" sz="1800" dirty="0" smtClean="0">
                <a:solidFill>
                  <a:srgbClr val="FFFFFF"/>
                </a:solidFill>
                <a:latin typeface="Roboto Light"/>
                <a:ea typeface="Roboto Light"/>
                <a:cs typeface="Roboto Light"/>
                <a:sym typeface="Roboto Light"/>
              </a:rPr>
              <a:t>The goal is to get the score as much as possible.</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rgbClr val="FFFFFF"/>
                </a:solidFill>
              </a:rPr>
              <a:t>Introduce </a:t>
            </a:r>
            <a:br>
              <a:rPr lang="es" dirty="0" smtClean="0">
                <a:solidFill>
                  <a:srgbClr val="FFFFFF"/>
                </a:solidFill>
              </a:rPr>
            </a:br>
            <a:r>
              <a:rPr lang="es" dirty="0" smtClean="0">
                <a:solidFill>
                  <a:srgbClr val="FFFFFF"/>
                </a:solidFill>
              </a:rPr>
              <a:t>Bevy Engine</a:t>
            </a:r>
            <a:endParaRPr dirty="0">
              <a:solidFill>
                <a:srgbClr val="FFFFFF"/>
              </a:solidFill>
            </a:endParaRPr>
          </a:p>
        </p:txBody>
      </p:sp>
      <p:sp>
        <p:nvSpPr>
          <p:cNvPr id="297" name="Google Shape;297;p26"/>
          <p:cNvSpPr txBox="1">
            <a:spLocks noGrp="1"/>
          </p:cNvSpPr>
          <p:nvPr>
            <p:ph type="subTitle" idx="1"/>
          </p:nvPr>
        </p:nvSpPr>
        <p:spPr>
          <a:xfrm>
            <a:off x="4857752" y="2643188"/>
            <a:ext cx="3457500" cy="1539887"/>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smtClean="0"/>
              <a:t>Bevy is a refreshingly simple data-driven game engine built in Rust.</a:t>
            </a:r>
          </a:p>
          <a:p>
            <a:pPr marL="0" lvl="0" indent="0">
              <a:lnSpc>
                <a:spcPct val="150000"/>
              </a:lnSpc>
              <a:buFont typeface="Wingdings" pitchFamily="2" charset="2"/>
              <a:buChar char="Ø"/>
            </a:pPr>
            <a:r>
              <a:rPr lang="en-US" sz="1800" dirty="0" smtClean="0"/>
              <a:t>It offers a complete 2D and 3D feature set.</a:t>
            </a:r>
            <a:endParaRPr sz="18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79" name="图片 78" descr="1.PNG"/>
          <p:cNvPicPr>
            <a:picLocks noChangeAspect="1"/>
          </p:cNvPicPr>
          <p:nvPr/>
        </p:nvPicPr>
        <p:blipFill>
          <a:blip r:embed="rId3"/>
          <a:stretch>
            <a:fillRect/>
          </a:stretch>
        </p:blipFill>
        <p:spPr>
          <a:xfrm>
            <a:off x="0" y="0"/>
            <a:ext cx="3357554" cy="1785932"/>
          </a:xfrm>
          <a:prstGeom prst="rect">
            <a:avLst/>
          </a:prstGeom>
        </p:spPr>
      </p:pic>
      <p:pic>
        <p:nvPicPr>
          <p:cNvPr id="80" name="图片 79" descr="2.PNG"/>
          <p:cNvPicPr>
            <a:picLocks noChangeAspect="1"/>
          </p:cNvPicPr>
          <p:nvPr/>
        </p:nvPicPr>
        <p:blipFill>
          <a:blip r:embed="rId4"/>
          <a:stretch>
            <a:fillRect/>
          </a:stretch>
        </p:blipFill>
        <p:spPr>
          <a:xfrm>
            <a:off x="0" y="1785932"/>
            <a:ext cx="3364300" cy="1785950"/>
          </a:xfrm>
          <a:prstGeom prst="rect">
            <a:avLst/>
          </a:prstGeom>
        </p:spPr>
      </p:pic>
      <p:pic>
        <p:nvPicPr>
          <p:cNvPr id="81" name="图片 80" descr="3.PNG"/>
          <p:cNvPicPr>
            <a:picLocks noChangeAspect="1"/>
          </p:cNvPicPr>
          <p:nvPr/>
        </p:nvPicPr>
        <p:blipFill>
          <a:blip r:embed="rId5"/>
          <a:stretch>
            <a:fillRect/>
          </a:stretch>
        </p:blipFill>
        <p:spPr>
          <a:xfrm>
            <a:off x="0" y="3429006"/>
            <a:ext cx="3357554" cy="1714494"/>
          </a:xfrm>
          <a:prstGeom prst="rect">
            <a:avLst/>
          </a:prstGeom>
        </p:spPr>
      </p:pic>
      <p:pic>
        <p:nvPicPr>
          <p:cNvPr id="8" name="图片 7" descr="bevy.PNG"/>
          <p:cNvPicPr>
            <a:picLocks noChangeAspect="1"/>
          </p:cNvPicPr>
          <p:nvPr/>
        </p:nvPicPr>
        <p:blipFill>
          <a:blip r:embed="rId6"/>
          <a:stretch>
            <a:fillRect/>
          </a:stretch>
        </p:blipFill>
        <p:spPr>
          <a:xfrm>
            <a:off x="7072330" y="1142990"/>
            <a:ext cx="1676486" cy="6223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Main Page</a:t>
            </a:r>
            <a:endParaRPr dirty="0">
              <a:solidFill>
                <a:srgbClr val="FFFFFF"/>
              </a:solidFill>
            </a:endParaRPr>
          </a:p>
        </p:txBody>
      </p:sp>
      <p:sp>
        <p:nvSpPr>
          <p:cNvPr id="297" name="Google Shape;297;p26"/>
          <p:cNvSpPr txBox="1">
            <a:spLocks noGrp="1"/>
          </p:cNvSpPr>
          <p:nvPr>
            <p:ph type="subTitle" idx="1"/>
          </p:nvPr>
        </p:nvSpPr>
        <p:spPr>
          <a:xfrm>
            <a:off x="4893700" y="2746374"/>
            <a:ext cx="3457500" cy="1539887"/>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smtClean="0">
                <a:solidFill>
                  <a:srgbClr val="FFFFFF"/>
                </a:solidFill>
              </a:rPr>
              <a:t>Title</a:t>
            </a:r>
          </a:p>
          <a:p>
            <a:pPr marL="0" lvl="0" indent="0">
              <a:lnSpc>
                <a:spcPct val="150000"/>
              </a:lnSpc>
              <a:buFont typeface="Wingdings" pitchFamily="2" charset="2"/>
              <a:buChar char="Ø"/>
            </a:pPr>
            <a:r>
              <a:rPr lang="en-US" sz="1800" dirty="0" err="1" smtClean="0"/>
              <a:t>Start_game_button</a:t>
            </a:r>
            <a:endParaRPr sz="18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8" name="图片 7" descr="1.PNG"/>
          <p:cNvPicPr>
            <a:picLocks noChangeAspect="1"/>
          </p:cNvPicPr>
          <p:nvPr/>
        </p:nvPicPr>
        <p:blipFill>
          <a:blip r:embed="rId3"/>
          <a:stretch>
            <a:fillRect/>
          </a:stretch>
        </p:blipFill>
        <p:spPr>
          <a:xfrm>
            <a:off x="285720" y="1285866"/>
            <a:ext cx="4289204" cy="2500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 Game</a:t>
            </a:r>
            <a:endParaRPr dirty="0">
              <a:solidFill>
                <a:srgbClr val="FFFFFF"/>
              </a:solidFill>
            </a:endParaRPr>
          </a:p>
        </p:txBody>
      </p:sp>
      <p:sp>
        <p:nvSpPr>
          <p:cNvPr id="297" name="Google Shape;297;p26"/>
          <p:cNvSpPr txBox="1">
            <a:spLocks noGrp="1"/>
          </p:cNvSpPr>
          <p:nvPr>
            <p:ph type="subTitle" idx="1"/>
          </p:nvPr>
        </p:nvSpPr>
        <p:spPr>
          <a:xfrm>
            <a:off x="4893700" y="2746374"/>
            <a:ext cx="3457500" cy="1539887"/>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smtClean="0"/>
              <a:t>Player</a:t>
            </a:r>
            <a:endParaRPr lang="en-US" sz="1800" dirty="0" smtClean="0">
              <a:solidFill>
                <a:srgbClr val="FFFFFF"/>
              </a:solidFill>
            </a:endParaRPr>
          </a:p>
          <a:p>
            <a:pPr marL="0" lvl="0" indent="0">
              <a:lnSpc>
                <a:spcPct val="150000"/>
              </a:lnSpc>
              <a:buFont typeface="Wingdings" pitchFamily="2" charset="2"/>
              <a:buChar char="Ø"/>
            </a:pPr>
            <a:r>
              <a:rPr lang="en-US" sz="1800" dirty="0" smtClean="0">
                <a:solidFill>
                  <a:srgbClr val="FFFFFF"/>
                </a:solidFill>
              </a:rPr>
              <a:t>Platform</a:t>
            </a:r>
          </a:p>
          <a:p>
            <a:pPr marL="0" lvl="0" indent="0">
              <a:lnSpc>
                <a:spcPct val="150000"/>
              </a:lnSpc>
              <a:buFont typeface="Wingdings" pitchFamily="2" charset="2"/>
              <a:buChar char="Ø"/>
            </a:pPr>
            <a:r>
              <a:rPr lang="en-US" sz="1800" dirty="0" smtClean="0"/>
              <a:t>Camera</a:t>
            </a:r>
          </a:p>
          <a:p>
            <a:pPr marL="0" lvl="0" indent="0">
              <a:lnSpc>
                <a:spcPct val="150000"/>
              </a:lnSpc>
              <a:buFont typeface="Wingdings" pitchFamily="2" charset="2"/>
              <a:buChar char="Ø"/>
            </a:pPr>
            <a:r>
              <a:rPr lang="en-US" sz="1800" dirty="0" smtClean="0"/>
              <a:t>U</a:t>
            </a:r>
            <a:r>
              <a:rPr lang="en-US" altLang="zh-CN" sz="1800" dirty="0" smtClean="0"/>
              <a:t>I</a:t>
            </a:r>
            <a:endParaRPr sz="18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8" name="图片 7" descr="2.PNG"/>
          <p:cNvPicPr>
            <a:picLocks noChangeAspect="1"/>
          </p:cNvPicPr>
          <p:nvPr/>
        </p:nvPicPr>
        <p:blipFill>
          <a:blip r:embed="rId3"/>
          <a:stretch>
            <a:fillRect/>
          </a:stretch>
        </p:blipFill>
        <p:spPr>
          <a:xfrm>
            <a:off x="285720" y="1285866"/>
            <a:ext cx="4286280" cy="25303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82170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Game Over Page</a:t>
            </a:r>
            <a:endParaRPr dirty="0">
              <a:solidFill>
                <a:srgbClr val="FFFFFF"/>
              </a:solidFill>
            </a:endParaRPr>
          </a:p>
        </p:txBody>
      </p:sp>
      <p:sp>
        <p:nvSpPr>
          <p:cNvPr id="297" name="Google Shape;297;p26"/>
          <p:cNvSpPr txBox="1">
            <a:spLocks noGrp="1"/>
          </p:cNvSpPr>
          <p:nvPr>
            <p:ph type="subTitle" idx="1"/>
          </p:nvPr>
        </p:nvSpPr>
        <p:spPr>
          <a:xfrm>
            <a:off x="4893700" y="2746374"/>
            <a:ext cx="3457500" cy="1539887"/>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smtClean="0">
                <a:solidFill>
                  <a:srgbClr val="FFFFFF"/>
                </a:solidFill>
              </a:rPr>
              <a:t>Title</a:t>
            </a:r>
          </a:p>
          <a:p>
            <a:pPr marL="0" lvl="0" indent="0">
              <a:lnSpc>
                <a:spcPct val="150000"/>
              </a:lnSpc>
              <a:buFont typeface="Wingdings" pitchFamily="2" charset="2"/>
              <a:buChar char="Ø"/>
            </a:pPr>
            <a:r>
              <a:rPr lang="en-US" sz="1800" dirty="0" err="1" smtClean="0">
                <a:solidFill>
                  <a:srgbClr val="FFFFFF"/>
                </a:solidFill>
              </a:rPr>
              <a:t>Restart_game_button</a:t>
            </a:r>
            <a:endParaRPr lang="en-US" sz="1800" dirty="0" smtClean="0">
              <a:solidFill>
                <a:srgbClr val="FFFFFF"/>
              </a:solidFill>
            </a:endParaRPr>
          </a:p>
          <a:p>
            <a:pPr marL="0" lvl="0" indent="0">
              <a:lnSpc>
                <a:spcPct val="150000"/>
              </a:lnSpc>
              <a:buFont typeface="Wingdings" pitchFamily="2" charset="2"/>
              <a:buChar char="Ø"/>
            </a:pPr>
            <a:r>
              <a:rPr lang="en-US" sz="1800" dirty="0" err="1" smtClean="0"/>
              <a:t>Return_home_button</a:t>
            </a:r>
            <a:endParaRPr sz="18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8" name="图片 7" descr="3.PNG"/>
          <p:cNvPicPr>
            <a:picLocks noChangeAspect="1"/>
          </p:cNvPicPr>
          <p:nvPr/>
        </p:nvPicPr>
        <p:blipFill>
          <a:blip r:embed="rId3"/>
          <a:stretch>
            <a:fillRect/>
          </a:stretch>
        </p:blipFill>
        <p:spPr>
          <a:xfrm>
            <a:off x="285720" y="1285866"/>
            <a:ext cx="4294324" cy="25003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Overall Process</a:t>
            </a:r>
            <a:endParaRPr lang="zh-CN" altLang="en-US" dirty="0"/>
          </a:p>
        </p:txBody>
      </p:sp>
      <p:sp>
        <p:nvSpPr>
          <p:cNvPr id="3" name="矩形 2"/>
          <p:cNvSpPr/>
          <p:nvPr/>
        </p:nvSpPr>
        <p:spPr>
          <a:xfrm>
            <a:off x="642910" y="2285998"/>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Main page</a:t>
            </a:r>
            <a:endParaRPr lang="zh-CN" altLang="en-US" sz="1600" dirty="0">
              <a:solidFill>
                <a:schemeClr val="tx1"/>
              </a:solidFill>
            </a:endParaRPr>
          </a:p>
        </p:txBody>
      </p:sp>
      <p:sp>
        <p:nvSpPr>
          <p:cNvPr id="5" name="矩形 4"/>
          <p:cNvSpPr/>
          <p:nvPr/>
        </p:nvSpPr>
        <p:spPr>
          <a:xfrm>
            <a:off x="2357422" y="2285998"/>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Initialize</a:t>
            </a:r>
            <a:endParaRPr lang="zh-CN" altLang="en-US" sz="1600" dirty="0">
              <a:solidFill>
                <a:schemeClr val="tx1"/>
              </a:solidFill>
            </a:endParaRPr>
          </a:p>
        </p:txBody>
      </p:sp>
      <p:sp>
        <p:nvSpPr>
          <p:cNvPr id="6" name="矩形 5"/>
          <p:cNvSpPr/>
          <p:nvPr/>
        </p:nvSpPr>
        <p:spPr>
          <a:xfrm>
            <a:off x="4071934" y="2285998"/>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Accumulate</a:t>
            </a:r>
            <a:endParaRPr lang="zh-CN" altLang="en-US" sz="1600" dirty="0">
              <a:solidFill>
                <a:schemeClr val="tx1"/>
              </a:solidFill>
            </a:endParaRPr>
          </a:p>
        </p:txBody>
      </p:sp>
      <p:sp>
        <p:nvSpPr>
          <p:cNvPr id="7" name="矩形 6"/>
          <p:cNvSpPr/>
          <p:nvPr/>
        </p:nvSpPr>
        <p:spPr>
          <a:xfrm>
            <a:off x="5786446" y="1857370"/>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Land</a:t>
            </a:r>
            <a:endParaRPr lang="zh-CN" altLang="en-US" sz="1600" dirty="0">
              <a:solidFill>
                <a:schemeClr val="tx1"/>
              </a:solidFill>
            </a:endParaRPr>
          </a:p>
        </p:txBody>
      </p:sp>
      <p:sp>
        <p:nvSpPr>
          <p:cNvPr id="8" name="矩形 7"/>
          <p:cNvSpPr/>
          <p:nvPr/>
        </p:nvSpPr>
        <p:spPr>
          <a:xfrm>
            <a:off x="7429520" y="1857370"/>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Refresh</a:t>
            </a:r>
            <a:endParaRPr lang="zh-CN" altLang="en-US" sz="1600" dirty="0">
              <a:solidFill>
                <a:schemeClr val="tx1"/>
              </a:solidFill>
            </a:endParaRPr>
          </a:p>
        </p:txBody>
      </p:sp>
      <p:sp>
        <p:nvSpPr>
          <p:cNvPr id="9" name="矩形 8"/>
          <p:cNvSpPr/>
          <p:nvPr/>
        </p:nvSpPr>
        <p:spPr>
          <a:xfrm>
            <a:off x="5786446" y="2786064"/>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Fall</a:t>
            </a:r>
            <a:endParaRPr lang="zh-CN" altLang="en-US" sz="1600" dirty="0">
              <a:solidFill>
                <a:schemeClr val="tx1"/>
              </a:solidFill>
            </a:endParaRPr>
          </a:p>
        </p:txBody>
      </p:sp>
      <p:sp>
        <p:nvSpPr>
          <p:cNvPr id="10" name="矩形 9"/>
          <p:cNvSpPr/>
          <p:nvPr/>
        </p:nvSpPr>
        <p:spPr>
          <a:xfrm>
            <a:off x="7429520" y="2786064"/>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Game Over</a:t>
            </a:r>
            <a:endParaRPr lang="zh-CN" altLang="en-US" sz="1600" dirty="0">
              <a:solidFill>
                <a:schemeClr val="tx1"/>
              </a:solidFill>
            </a:endParaRPr>
          </a:p>
        </p:txBody>
      </p:sp>
      <p:cxnSp>
        <p:nvCxnSpPr>
          <p:cNvPr id="12" name="直接箭头连接符 11"/>
          <p:cNvCxnSpPr>
            <a:stCxn id="3" idx="3"/>
            <a:endCxn id="5" idx="1"/>
          </p:cNvCxnSpPr>
          <p:nvPr/>
        </p:nvCxnSpPr>
        <p:spPr>
          <a:xfrm>
            <a:off x="1928794" y="2571750"/>
            <a:ext cx="428628"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a:off x="3643306" y="2571750"/>
            <a:ext cx="428628"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6" idx="3"/>
            <a:endCxn id="7" idx="1"/>
          </p:cNvCxnSpPr>
          <p:nvPr/>
        </p:nvCxnSpPr>
        <p:spPr>
          <a:xfrm flipV="1">
            <a:off x="5357818" y="2143122"/>
            <a:ext cx="428628"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9" idx="1"/>
          </p:cNvCxnSpPr>
          <p:nvPr/>
        </p:nvCxnSpPr>
        <p:spPr>
          <a:xfrm>
            <a:off x="5357818" y="2571750"/>
            <a:ext cx="428628" cy="500066"/>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3"/>
            <a:endCxn id="8" idx="1"/>
          </p:cNvCxnSpPr>
          <p:nvPr/>
        </p:nvCxnSpPr>
        <p:spPr>
          <a:xfrm>
            <a:off x="7072330" y="2143122"/>
            <a:ext cx="357190"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3"/>
            <a:endCxn id="10" idx="1"/>
          </p:cNvCxnSpPr>
          <p:nvPr/>
        </p:nvCxnSpPr>
        <p:spPr>
          <a:xfrm>
            <a:off x="7072330" y="3071816"/>
            <a:ext cx="357190"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形状 26"/>
          <p:cNvCxnSpPr>
            <a:stCxn id="8" idx="3"/>
            <a:endCxn id="6" idx="0"/>
          </p:cNvCxnSpPr>
          <p:nvPr/>
        </p:nvCxnSpPr>
        <p:spPr>
          <a:xfrm flipH="1">
            <a:off x="4714876" y="2143122"/>
            <a:ext cx="4000528" cy="142876"/>
          </a:xfrm>
          <a:prstGeom prst="bentConnector4">
            <a:avLst>
              <a:gd name="adj1" fmla="val -5714"/>
              <a:gd name="adj2" fmla="val -359999"/>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0" idx="2"/>
            <a:endCxn id="5" idx="2"/>
          </p:cNvCxnSpPr>
          <p:nvPr/>
        </p:nvCxnSpPr>
        <p:spPr>
          <a:xfrm rot="5400000" flipH="1">
            <a:off x="5286380" y="571486"/>
            <a:ext cx="500066" cy="5072098"/>
          </a:xfrm>
          <a:prstGeom prst="bentConnector3">
            <a:avLst>
              <a:gd name="adj1" fmla="val -45714"/>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0" idx="3"/>
            <a:endCxn id="3" idx="2"/>
          </p:cNvCxnSpPr>
          <p:nvPr/>
        </p:nvCxnSpPr>
        <p:spPr>
          <a:xfrm flipH="1" flipV="1">
            <a:off x="1285852" y="2857502"/>
            <a:ext cx="7429552" cy="214314"/>
          </a:xfrm>
          <a:prstGeom prst="bentConnector4">
            <a:avLst>
              <a:gd name="adj1" fmla="val -3077"/>
              <a:gd name="adj2" fmla="val -394072"/>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785800"/>
            <a:ext cx="5214974" cy="606600"/>
          </a:xfrm>
        </p:spPr>
        <p:txBody>
          <a:bodyPr/>
          <a:lstStyle/>
          <a:p>
            <a:r>
              <a:rPr lang="en-US" altLang="zh-CN" dirty="0" smtClean="0"/>
              <a:t>Components and Structs</a:t>
            </a:r>
            <a:endParaRPr lang="zh-CN" altLang="en-US" dirty="0"/>
          </a:p>
        </p:txBody>
      </p:sp>
      <p:sp>
        <p:nvSpPr>
          <p:cNvPr id="6" name="TextBox 5"/>
          <p:cNvSpPr txBox="1"/>
          <p:nvPr/>
        </p:nvSpPr>
        <p:spPr>
          <a:xfrm>
            <a:off x="5357818" y="928676"/>
            <a:ext cx="1285884" cy="338554"/>
          </a:xfrm>
          <a:prstGeom prst="rect">
            <a:avLst/>
          </a:prstGeom>
          <a:solidFill>
            <a:schemeClr val="bg1"/>
          </a:solidFill>
        </p:spPr>
        <p:txBody>
          <a:bodyPr wrap="square" rtlCol="0">
            <a:spAutoFit/>
          </a:bodyPr>
          <a:lstStyle/>
          <a:p>
            <a:pPr algn="ctr"/>
            <a:r>
              <a:rPr lang="en-US" altLang="zh-CN" sz="1600" dirty="0" smtClean="0"/>
              <a:t>Game State</a:t>
            </a:r>
            <a:endParaRPr lang="zh-CN" altLang="en-US" sz="1600" dirty="0"/>
          </a:p>
        </p:txBody>
      </p:sp>
      <p:sp>
        <p:nvSpPr>
          <p:cNvPr id="7" name="TextBox 6"/>
          <p:cNvSpPr txBox="1"/>
          <p:nvPr/>
        </p:nvSpPr>
        <p:spPr>
          <a:xfrm>
            <a:off x="7000892" y="214296"/>
            <a:ext cx="1285884" cy="338554"/>
          </a:xfrm>
          <a:prstGeom prst="rect">
            <a:avLst/>
          </a:prstGeom>
          <a:solidFill>
            <a:schemeClr val="bg1"/>
          </a:solidFill>
        </p:spPr>
        <p:txBody>
          <a:bodyPr wrap="square" rtlCol="0">
            <a:spAutoFit/>
          </a:bodyPr>
          <a:lstStyle/>
          <a:p>
            <a:pPr algn="ctr"/>
            <a:r>
              <a:rPr lang="en-US" altLang="zh-CN" sz="1600" dirty="0" smtClean="0"/>
              <a:t>Main Page</a:t>
            </a:r>
            <a:endParaRPr lang="zh-CN" altLang="en-US" sz="1600" dirty="0"/>
          </a:p>
        </p:txBody>
      </p:sp>
      <p:sp>
        <p:nvSpPr>
          <p:cNvPr id="8" name="TextBox 7"/>
          <p:cNvSpPr txBox="1"/>
          <p:nvPr/>
        </p:nvSpPr>
        <p:spPr>
          <a:xfrm>
            <a:off x="7000892" y="928676"/>
            <a:ext cx="1285884" cy="338554"/>
          </a:xfrm>
          <a:prstGeom prst="rect">
            <a:avLst/>
          </a:prstGeom>
          <a:solidFill>
            <a:schemeClr val="bg1"/>
          </a:solidFill>
        </p:spPr>
        <p:txBody>
          <a:bodyPr wrap="square" rtlCol="0">
            <a:spAutoFit/>
          </a:bodyPr>
          <a:lstStyle/>
          <a:p>
            <a:pPr algn="ctr"/>
            <a:r>
              <a:rPr lang="en-US" altLang="zh-CN" sz="1600" dirty="0" smtClean="0"/>
              <a:t>Playing</a:t>
            </a:r>
            <a:endParaRPr lang="zh-CN" altLang="en-US" sz="1600" dirty="0"/>
          </a:p>
        </p:txBody>
      </p:sp>
      <p:sp>
        <p:nvSpPr>
          <p:cNvPr id="9" name="TextBox 8"/>
          <p:cNvSpPr txBox="1"/>
          <p:nvPr/>
        </p:nvSpPr>
        <p:spPr>
          <a:xfrm>
            <a:off x="7000892" y="1643056"/>
            <a:ext cx="1285884" cy="338554"/>
          </a:xfrm>
          <a:prstGeom prst="rect">
            <a:avLst/>
          </a:prstGeom>
          <a:solidFill>
            <a:schemeClr val="bg1"/>
          </a:solidFill>
        </p:spPr>
        <p:txBody>
          <a:bodyPr wrap="square" rtlCol="0">
            <a:spAutoFit/>
          </a:bodyPr>
          <a:lstStyle/>
          <a:p>
            <a:pPr algn="ctr"/>
            <a:r>
              <a:rPr lang="en-US" altLang="zh-CN" sz="1600" dirty="0" smtClean="0"/>
              <a:t>Game Over</a:t>
            </a:r>
            <a:endParaRPr lang="zh-CN" altLang="en-US" sz="1600" dirty="0"/>
          </a:p>
        </p:txBody>
      </p:sp>
      <p:cxnSp>
        <p:nvCxnSpPr>
          <p:cNvPr id="11" name="肘形连接符 10"/>
          <p:cNvCxnSpPr>
            <a:stCxn id="6" idx="3"/>
            <a:endCxn id="7" idx="1"/>
          </p:cNvCxnSpPr>
          <p:nvPr/>
        </p:nvCxnSpPr>
        <p:spPr>
          <a:xfrm flipV="1">
            <a:off x="6643702" y="383573"/>
            <a:ext cx="357190" cy="71438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 idx="3"/>
            <a:endCxn id="8" idx="1"/>
          </p:cNvCxnSpPr>
          <p:nvPr/>
        </p:nvCxnSpPr>
        <p:spPr>
          <a:xfrm>
            <a:off x="6643702" y="1097953"/>
            <a:ext cx="357190" cy="158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3"/>
            <a:endCxn id="9" idx="1"/>
          </p:cNvCxnSpPr>
          <p:nvPr/>
        </p:nvCxnSpPr>
        <p:spPr>
          <a:xfrm>
            <a:off x="6643702" y="1097953"/>
            <a:ext cx="357190" cy="71438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29190" y="3571882"/>
            <a:ext cx="1285884" cy="338554"/>
          </a:xfrm>
          <a:prstGeom prst="rect">
            <a:avLst/>
          </a:prstGeom>
          <a:solidFill>
            <a:schemeClr val="bg1"/>
          </a:solidFill>
        </p:spPr>
        <p:txBody>
          <a:bodyPr wrap="square" rtlCol="0">
            <a:spAutoFit/>
          </a:bodyPr>
          <a:lstStyle/>
          <a:p>
            <a:pPr algn="ctr"/>
            <a:r>
              <a:rPr lang="en-US" altLang="zh-CN" sz="1600" dirty="0" smtClean="0"/>
              <a:t>Sound</a:t>
            </a:r>
            <a:endParaRPr lang="zh-CN" altLang="en-US" sz="1600" dirty="0"/>
          </a:p>
        </p:txBody>
      </p:sp>
      <p:sp>
        <p:nvSpPr>
          <p:cNvPr id="17" name="TextBox 16"/>
          <p:cNvSpPr txBox="1"/>
          <p:nvPr/>
        </p:nvSpPr>
        <p:spPr>
          <a:xfrm>
            <a:off x="6572264" y="3143254"/>
            <a:ext cx="1285884" cy="338554"/>
          </a:xfrm>
          <a:prstGeom prst="rect">
            <a:avLst/>
          </a:prstGeom>
          <a:solidFill>
            <a:schemeClr val="bg1"/>
          </a:solidFill>
        </p:spPr>
        <p:txBody>
          <a:bodyPr wrap="square" rtlCol="0">
            <a:spAutoFit/>
          </a:bodyPr>
          <a:lstStyle/>
          <a:p>
            <a:pPr algn="ctr"/>
            <a:r>
              <a:rPr lang="en-US" altLang="zh-CN" sz="1600" dirty="0" smtClean="0"/>
              <a:t>accumulate</a:t>
            </a:r>
            <a:endParaRPr lang="zh-CN" altLang="en-US" sz="1600" dirty="0"/>
          </a:p>
        </p:txBody>
      </p:sp>
      <p:sp>
        <p:nvSpPr>
          <p:cNvPr id="18" name="TextBox 17"/>
          <p:cNvSpPr txBox="1"/>
          <p:nvPr/>
        </p:nvSpPr>
        <p:spPr>
          <a:xfrm>
            <a:off x="6572264" y="3857634"/>
            <a:ext cx="1285884" cy="338554"/>
          </a:xfrm>
          <a:prstGeom prst="rect">
            <a:avLst/>
          </a:prstGeom>
          <a:solidFill>
            <a:schemeClr val="bg1"/>
          </a:solidFill>
        </p:spPr>
        <p:txBody>
          <a:bodyPr wrap="square" rtlCol="0">
            <a:spAutoFit/>
          </a:bodyPr>
          <a:lstStyle/>
          <a:p>
            <a:pPr algn="ctr"/>
            <a:r>
              <a:rPr lang="en-US" altLang="zh-CN" sz="1600" dirty="0" smtClean="0"/>
              <a:t>land</a:t>
            </a:r>
            <a:endParaRPr lang="zh-CN" altLang="en-US" sz="1600" dirty="0"/>
          </a:p>
        </p:txBody>
      </p:sp>
      <p:sp>
        <p:nvSpPr>
          <p:cNvPr id="19" name="TextBox 18"/>
          <p:cNvSpPr txBox="1"/>
          <p:nvPr/>
        </p:nvSpPr>
        <p:spPr>
          <a:xfrm>
            <a:off x="6572264" y="4572014"/>
            <a:ext cx="1285884" cy="338554"/>
          </a:xfrm>
          <a:prstGeom prst="rect">
            <a:avLst/>
          </a:prstGeom>
          <a:solidFill>
            <a:schemeClr val="bg1"/>
          </a:solidFill>
        </p:spPr>
        <p:txBody>
          <a:bodyPr wrap="square" rtlCol="0">
            <a:spAutoFit/>
          </a:bodyPr>
          <a:lstStyle/>
          <a:p>
            <a:pPr algn="ctr"/>
            <a:r>
              <a:rPr lang="en-US" altLang="zh-CN" sz="1600" dirty="0" smtClean="0"/>
              <a:t>fall</a:t>
            </a:r>
            <a:endParaRPr lang="zh-CN" altLang="en-US" sz="1600" dirty="0"/>
          </a:p>
        </p:txBody>
      </p:sp>
      <p:cxnSp>
        <p:nvCxnSpPr>
          <p:cNvPr id="20" name="肘形连接符 19"/>
          <p:cNvCxnSpPr>
            <a:stCxn id="16" idx="3"/>
            <a:endCxn id="17" idx="1"/>
          </p:cNvCxnSpPr>
          <p:nvPr/>
        </p:nvCxnSpPr>
        <p:spPr>
          <a:xfrm flipV="1">
            <a:off x="6215074" y="3312531"/>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6" idx="3"/>
            <a:endCxn id="18" idx="1"/>
          </p:cNvCxnSpPr>
          <p:nvPr/>
        </p:nvCxnSpPr>
        <p:spPr>
          <a:xfrm>
            <a:off x="6215074" y="3741159"/>
            <a:ext cx="357190" cy="28575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6" idx="3"/>
            <a:endCxn id="19" idx="1"/>
          </p:cNvCxnSpPr>
          <p:nvPr/>
        </p:nvCxnSpPr>
        <p:spPr>
          <a:xfrm>
            <a:off x="6215074" y="3741159"/>
            <a:ext cx="357190" cy="100013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72264" y="2500312"/>
            <a:ext cx="1285884" cy="338554"/>
          </a:xfrm>
          <a:prstGeom prst="rect">
            <a:avLst/>
          </a:prstGeom>
          <a:solidFill>
            <a:schemeClr val="bg1"/>
          </a:solidFill>
        </p:spPr>
        <p:txBody>
          <a:bodyPr wrap="square" rtlCol="0">
            <a:spAutoFit/>
          </a:bodyPr>
          <a:lstStyle/>
          <a:p>
            <a:pPr algn="ctr"/>
            <a:r>
              <a:rPr lang="en-US" altLang="zh-CN" sz="1600" dirty="0" smtClean="0"/>
              <a:t>start</a:t>
            </a:r>
            <a:endParaRPr lang="zh-CN" altLang="en-US" sz="1600" dirty="0"/>
          </a:p>
        </p:txBody>
      </p:sp>
      <p:cxnSp>
        <p:nvCxnSpPr>
          <p:cNvPr id="33" name="肘形连接符 32"/>
          <p:cNvCxnSpPr>
            <a:stCxn id="16" idx="3"/>
            <a:endCxn id="31" idx="1"/>
          </p:cNvCxnSpPr>
          <p:nvPr/>
        </p:nvCxnSpPr>
        <p:spPr>
          <a:xfrm flipV="1">
            <a:off x="6215074" y="2669589"/>
            <a:ext cx="357190" cy="107157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348" y="3571882"/>
            <a:ext cx="1285884" cy="338554"/>
          </a:xfrm>
          <a:prstGeom prst="rect">
            <a:avLst/>
          </a:prstGeom>
          <a:solidFill>
            <a:schemeClr val="bg1"/>
          </a:solidFill>
        </p:spPr>
        <p:txBody>
          <a:bodyPr wrap="square" rtlCol="0">
            <a:spAutoFit/>
          </a:bodyPr>
          <a:lstStyle/>
          <a:p>
            <a:pPr algn="ctr"/>
            <a:r>
              <a:rPr lang="en-US" altLang="zh-CN" sz="1600" dirty="0" smtClean="0"/>
              <a:t>Image</a:t>
            </a:r>
            <a:endParaRPr lang="zh-CN" altLang="en-US" sz="1600" dirty="0"/>
          </a:p>
        </p:txBody>
      </p:sp>
      <p:sp>
        <p:nvSpPr>
          <p:cNvPr id="39" name="TextBox 38"/>
          <p:cNvSpPr txBox="1"/>
          <p:nvPr/>
        </p:nvSpPr>
        <p:spPr>
          <a:xfrm>
            <a:off x="2357422" y="3143254"/>
            <a:ext cx="1285884" cy="338554"/>
          </a:xfrm>
          <a:prstGeom prst="rect">
            <a:avLst/>
          </a:prstGeom>
          <a:solidFill>
            <a:schemeClr val="bg1"/>
          </a:solidFill>
        </p:spPr>
        <p:txBody>
          <a:bodyPr wrap="square" rtlCol="0">
            <a:spAutoFit/>
          </a:bodyPr>
          <a:lstStyle/>
          <a:p>
            <a:pPr algn="ctr"/>
            <a:r>
              <a:rPr lang="en-US" altLang="zh-CN" sz="1600" dirty="0" err="1" smtClean="0"/>
              <a:t>btn_start</a:t>
            </a:r>
            <a:endParaRPr lang="zh-CN" altLang="en-US" sz="1600" dirty="0"/>
          </a:p>
        </p:txBody>
      </p:sp>
      <p:sp>
        <p:nvSpPr>
          <p:cNvPr id="40" name="TextBox 39"/>
          <p:cNvSpPr txBox="1"/>
          <p:nvPr/>
        </p:nvSpPr>
        <p:spPr>
          <a:xfrm>
            <a:off x="2357422" y="3857634"/>
            <a:ext cx="1285884" cy="338554"/>
          </a:xfrm>
          <a:prstGeom prst="rect">
            <a:avLst/>
          </a:prstGeom>
          <a:solidFill>
            <a:schemeClr val="bg1"/>
          </a:solidFill>
        </p:spPr>
        <p:txBody>
          <a:bodyPr wrap="square" rtlCol="0">
            <a:spAutoFit/>
          </a:bodyPr>
          <a:lstStyle/>
          <a:p>
            <a:pPr algn="ctr"/>
            <a:r>
              <a:rPr lang="en-US" altLang="zh-CN" sz="1600" dirty="0" err="1" smtClean="0"/>
              <a:t>btn_restart</a:t>
            </a:r>
            <a:endParaRPr lang="zh-CN" altLang="en-US" sz="1600" dirty="0"/>
          </a:p>
        </p:txBody>
      </p:sp>
      <p:sp>
        <p:nvSpPr>
          <p:cNvPr id="41" name="TextBox 40"/>
          <p:cNvSpPr txBox="1"/>
          <p:nvPr/>
        </p:nvSpPr>
        <p:spPr>
          <a:xfrm>
            <a:off x="2357422" y="4572014"/>
            <a:ext cx="1285884" cy="338554"/>
          </a:xfrm>
          <a:prstGeom prst="rect">
            <a:avLst/>
          </a:prstGeom>
          <a:solidFill>
            <a:schemeClr val="bg1"/>
          </a:solidFill>
        </p:spPr>
        <p:txBody>
          <a:bodyPr wrap="square" rtlCol="0">
            <a:spAutoFit/>
          </a:bodyPr>
          <a:lstStyle/>
          <a:p>
            <a:pPr algn="ctr"/>
            <a:r>
              <a:rPr lang="en-US" altLang="zh-CN" sz="1600" dirty="0" err="1" smtClean="0"/>
              <a:t>btn_home</a:t>
            </a:r>
            <a:endParaRPr lang="zh-CN" altLang="en-US" sz="1600" dirty="0"/>
          </a:p>
        </p:txBody>
      </p:sp>
      <p:cxnSp>
        <p:nvCxnSpPr>
          <p:cNvPr id="42" name="肘形连接符 41"/>
          <p:cNvCxnSpPr>
            <a:stCxn id="38" idx="3"/>
            <a:endCxn id="39" idx="1"/>
          </p:cNvCxnSpPr>
          <p:nvPr/>
        </p:nvCxnSpPr>
        <p:spPr>
          <a:xfrm flipV="1">
            <a:off x="2000232" y="3312531"/>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8" idx="3"/>
            <a:endCxn id="40" idx="1"/>
          </p:cNvCxnSpPr>
          <p:nvPr/>
        </p:nvCxnSpPr>
        <p:spPr>
          <a:xfrm>
            <a:off x="2000232" y="3741159"/>
            <a:ext cx="357190" cy="28575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8" idx="3"/>
            <a:endCxn id="41" idx="1"/>
          </p:cNvCxnSpPr>
          <p:nvPr/>
        </p:nvCxnSpPr>
        <p:spPr>
          <a:xfrm>
            <a:off x="2000232" y="3741159"/>
            <a:ext cx="357190" cy="100013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57422" y="2500312"/>
            <a:ext cx="1285884" cy="338554"/>
          </a:xfrm>
          <a:prstGeom prst="rect">
            <a:avLst/>
          </a:prstGeom>
          <a:solidFill>
            <a:schemeClr val="bg1"/>
          </a:solidFill>
        </p:spPr>
        <p:txBody>
          <a:bodyPr wrap="square" rtlCol="0">
            <a:spAutoFit/>
          </a:bodyPr>
          <a:lstStyle/>
          <a:p>
            <a:pPr algn="ctr"/>
            <a:r>
              <a:rPr lang="en-US" altLang="zh-CN" sz="1600" dirty="0" smtClean="0"/>
              <a:t>title</a:t>
            </a:r>
            <a:endParaRPr lang="zh-CN" altLang="en-US" sz="1600" dirty="0"/>
          </a:p>
        </p:txBody>
      </p:sp>
      <p:cxnSp>
        <p:nvCxnSpPr>
          <p:cNvPr id="46" name="肘形连接符 45"/>
          <p:cNvCxnSpPr>
            <a:stCxn id="38" idx="3"/>
            <a:endCxn id="45" idx="1"/>
          </p:cNvCxnSpPr>
          <p:nvPr/>
        </p:nvCxnSpPr>
        <p:spPr>
          <a:xfrm flipV="1">
            <a:off x="2000232" y="2669589"/>
            <a:ext cx="357190" cy="107157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1106</Words>
  <PresentationFormat>全屏显示(16:9)</PresentationFormat>
  <Paragraphs>90</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Roboto Black</vt:lpstr>
      <vt:lpstr>Roboto Light</vt:lpstr>
      <vt:lpstr>Wingdings</vt:lpstr>
      <vt:lpstr>Bree Serif</vt:lpstr>
      <vt:lpstr>Roboto Mono Thin</vt:lpstr>
      <vt:lpstr>WEB PROPOSAL</vt:lpstr>
      <vt:lpstr>Jump Block Game Rust Project</vt:lpstr>
      <vt:lpstr>What is Jump Block Game</vt:lpstr>
      <vt:lpstr>What is Jump Block Game</vt:lpstr>
      <vt:lpstr>Introduce  Bevy Engine</vt:lpstr>
      <vt:lpstr>Main Page</vt:lpstr>
      <vt:lpstr>In Game</vt:lpstr>
      <vt:lpstr>Game Over Page</vt:lpstr>
      <vt:lpstr>Overall Process</vt:lpstr>
      <vt:lpstr>Components and Structs</vt:lpstr>
      <vt:lpstr>Player</vt:lpstr>
      <vt:lpstr>Platform</vt:lpstr>
      <vt:lpstr>Camera</vt:lpstr>
      <vt:lpstr>Future Plan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 Block Game Rust Project</dc:title>
  <dc:creator>Admin</dc:creator>
  <cp:lastModifiedBy>HFP</cp:lastModifiedBy>
  <cp:revision>7</cp:revision>
  <dcterms:modified xsi:type="dcterms:W3CDTF">2023-04-18T23:00:56Z</dcterms:modified>
</cp:coreProperties>
</file>