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C0BF99D0-F638-4C6C-B6CD-3642DEE52D03}" type="datetimeFigureOut">
              <a:rPr lang="es-MX" smtClean="0"/>
              <a:t>12/11/2014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8CEA51A-5471-4D2A-B567-CF7251584524}"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83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BF99D0-F638-4C6C-B6CD-3642DEE52D03}" type="datetimeFigureOut">
              <a:rPr lang="es-MX" smtClean="0"/>
              <a:t>12/11/2014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8CEA51A-5471-4D2A-B567-CF7251584524}" type="slidenum">
              <a:rPr lang="es-MX" smtClean="0"/>
              <a:t>‹Nº›</a:t>
            </a:fld>
            <a:endParaRPr lang="es-MX"/>
          </a:p>
        </p:txBody>
      </p:sp>
    </p:spTree>
    <p:extLst>
      <p:ext uri="{BB962C8B-B14F-4D97-AF65-F5344CB8AC3E}">
        <p14:creationId xmlns:p14="http://schemas.microsoft.com/office/powerpoint/2010/main" val="161396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BF99D0-F638-4C6C-B6CD-3642DEE52D03}" type="datetimeFigureOut">
              <a:rPr lang="es-MX" smtClean="0"/>
              <a:t>12/11/2014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8CEA51A-5471-4D2A-B567-CF7251584524}" type="slidenum">
              <a:rPr lang="es-MX" smtClean="0"/>
              <a:t>‹Nº›</a:t>
            </a:fld>
            <a:endParaRPr lang="es-MX"/>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779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BF99D0-F638-4C6C-B6CD-3642DEE52D03}" type="datetimeFigureOut">
              <a:rPr lang="es-MX" smtClean="0"/>
              <a:t>12/11/2014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8CEA51A-5471-4D2A-B567-CF7251584524}" type="slidenum">
              <a:rPr lang="es-MX" smtClean="0"/>
              <a:t>‹Nº›</a:t>
            </a:fld>
            <a:endParaRPr lang="es-MX"/>
          </a:p>
        </p:txBody>
      </p:sp>
    </p:spTree>
    <p:extLst>
      <p:ext uri="{BB962C8B-B14F-4D97-AF65-F5344CB8AC3E}">
        <p14:creationId xmlns:p14="http://schemas.microsoft.com/office/powerpoint/2010/main" val="75832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0BF99D0-F638-4C6C-B6CD-3642DEE52D03}" type="datetimeFigureOut">
              <a:rPr lang="es-MX" smtClean="0"/>
              <a:t>12/11/2014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8CEA51A-5471-4D2A-B567-CF7251584524}"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37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0BF99D0-F638-4C6C-B6CD-3642DEE52D03}" type="datetimeFigureOut">
              <a:rPr lang="es-MX" smtClean="0"/>
              <a:t>12/11/2014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8CEA51A-5471-4D2A-B567-CF7251584524}" type="slidenum">
              <a:rPr lang="es-MX" smtClean="0"/>
              <a:t>‹Nº›</a:t>
            </a:fld>
            <a:endParaRPr lang="es-MX"/>
          </a:p>
        </p:txBody>
      </p:sp>
    </p:spTree>
    <p:extLst>
      <p:ext uri="{BB962C8B-B14F-4D97-AF65-F5344CB8AC3E}">
        <p14:creationId xmlns:p14="http://schemas.microsoft.com/office/powerpoint/2010/main" val="336628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0BF99D0-F638-4C6C-B6CD-3642DEE52D03}" type="datetimeFigureOut">
              <a:rPr lang="es-MX" smtClean="0"/>
              <a:t>12/11/2014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8CEA51A-5471-4D2A-B567-CF7251584524}" type="slidenum">
              <a:rPr lang="es-MX" smtClean="0"/>
              <a:t>‹Nº›</a:t>
            </a:fld>
            <a:endParaRPr lang="es-MX"/>
          </a:p>
        </p:txBody>
      </p:sp>
    </p:spTree>
    <p:extLst>
      <p:ext uri="{BB962C8B-B14F-4D97-AF65-F5344CB8AC3E}">
        <p14:creationId xmlns:p14="http://schemas.microsoft.com/office/powerpoint/2010/main" val="3902140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0BF99D0-F638-4C6C-B6CD-3642DEE52D03}" type="datetimeFigureOut">
              <a:rPr lang="es-MX" smtClean="0"/>
              <a:t>12/11/2014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8CEA51A-5471-4D2A-B567-CF7251584524}" type="slidenum">
              <a:rPr lang="es-MX" smtClean="0"/>
              <a:t>‹Nº›</a:t>
            </a:fld>
            <a:endParaRPr lang="es-MX"/>
          </a:p>
        </p:txBody>
      </p:sp>
    </p:spTree>
    <p:extLst>
      <p:ext uri="{BB962C8B-B14F-4D97-AF65-F5344CB8AC3E}">
        <p14:creationId xmlns:p14="http://schemas.microsoft.com/office/powerpoint/2010/main" val="3944828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F99D0-F638-4C6C-B6CD-3642DEE52D03}" type="datetimeFigureOut">
              <a:rPr lang="es-MX" smtClean="0"/>
              <a:t>12/11/2014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8CEA51A-5471-4D2A-B567-CF7251584524}" type="slidenum">
              <a:rPr lang="es-MX" smtClean="0"/>
              <a:t>‹Nº›</a:t>
            </a:fld>
            <a:endParaRPr lang="es-MX"/>
          </a:p>
        </p:txBody>
      </p:sp>
    </p:spTree>
    <p:extLst>
      <p:ext uri="{BB962C8B-B14F-4D97-AF65-F5344CB8AC3E}">
        <p14:creationId xmlns:p14="http://schemas.microsoft.com/office/powerpoint/2010/main" val="2172881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0BF99D0-F638-4C6C-B6CD-3642DEE52D03}" type="datetimeFigureOut">
              <a:rPr lang="es-MX" smtClean="0"/>
              <a:t>12/11/2014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8CEA51A-5471-4D2A-B567-CF7251584524}" type="slidenum">
              <a:rPr lang="es-MX" smtClean="0"/>
              <a:t>‹Nº›</a:t>
            </a:fld>
            <a:endParaRPr lang="es-MX"/>
          </a:p>
        </p:txBody>
      </p:sp>
    </p:spTree>
    <p:extLst>
      <p:ext uri="{BB962C8B-B14F-4D97-AF65-F5344CB8AC3E}">
        <p14:creationId xmlns:p14="http://schemas.microsoft.com/office/powerpoint/2010/main" val="366394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0BF99D0-F638-4C6C-B6CD-3642DEE52D03}" type="datetimeFigureOut">
              <a:rPr lang="es-MX" smtClean="0"/>
              <a:t>12/11/2014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8CEA51A-5471-4D2A-B567-CF7251584524}"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07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0BF99D0-F638-4C6C-B6CD-3642DEE52D03}" type="datetimeFigureOut">
              <a:rPr lang="es-MX" smtClean="0"/>
              <a:t>12/11/2014</a:t>
            </a:fld>
            <a:endParaRPr lang="es-MX"/>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MX"/>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CEA51A-5471-4D2A-B567-CF7251584524}" type="slidenum">
              <a:rPr lang="es-MX" smtClean="0"/>
              <a:t>‹Nº›</a:t>
            </a:fld>
            <a:endParaRPr lang="es-MX"/>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12889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hci.uniovi.es/Products/DSTool/busqueda/busqueda-operaciones.html" TargetMode="External"/><Relationship Id="rId2" Type="http://schemas.openxmlformats.org/officeDocument/2006/relationships/hyperlink" Target="http://estructura-de-datos-itsav.blogspot.mx/2012/03/511-clasificacion-de-arboles.html" TargetMode="External"/><Relationship Id="rId1" Type="http://schemas.openxmlformats.org/officeDocument/2006/relationships/slideLayout" Target="../slideLayouts/slideLayout2.xml"/><Relationship Id="rId4" Type="http://schemas.openxmlformats.org/officeDocument/2006/relationships/hyperlink" Target="http://www.algoritmia.net/articles.php?id=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Unidad 4: Arboles y grafos</a:t>
            </a:r>
            <a:endParaRPr lang="es-MX" dirty="0"/>
          </a:p>
        </p:txBody>
      </p:sp>
      <p:sp>
        <p:nvSpPr>
          <p:cNvPr id="3" name="Subtítulo 2"/>
          <p:cNvSpPr>
            <a:spLocks noGrp="1"/>
          </p:cNvSpPr>
          <p:nvPr>
            <p:ph type="subTitle" idx="1"/>
          </p:nvPr>
        </p:nvSpPr>
        <p:spPr>
          <a:xfrm>
            <a:off x="8461420" y="4960137"/>
            <a:ext cx="3349580" cy="1775514"/>
          </a:xfrm>
        </p:spPr>
        <p:txBody>
          <a:bodyPr>
            <a:normAutofit lnSpcReduction="10000"/>
          </a:bodyPr>
          <a:lstStyle/>
          <a:p>
            <a:r>
              <a:rPr lang="es-MX" sz="2400" dirty="0" smtClean="0"/>
              <a:t>Equipo 5</a:t>
            </a:r>
          </a:p>
          <a:p>
            <a:r>
              <a:rPr lang="es-MX" b="1" dirty="0" smtClean="0"/>
              <a:t/>
            </a:r>
            <a:br>
              <a:rPr lang="es-MX" b="1" dirty="0" smtClean="0"/>
            </a:br>
            <a:r>
              <a:rPr lang="es-MX" sz="1700" b="1" dirty="0" smtClean="0"/>
              <a:t>Integrantes:</a:t>
            </a:r>
          </a:p>
          <a:p>
            <a:pPr lvl="0"/>
            <a:r>
              <a:rPr lang="es-MX" sz="1700" dirty="0"/>
              <a:t>Karla Beatriz Martínez Solís</a:t>
            </a:r>
          </a:p>
          <a:p>
            <a:pPr lvl="0"/>
            <a:r>
              <a:rPr lang="es-MX" sz="1700" dirty="0"/>
              <a:t>Oscar Iván García Rivera</a:t>
            </a:r>
          </a:p>
          <a:p>
            <a:pPr lvl="0"/>
            <a:r>
              <a:rPr lang="es-MX" sz="1700" dirty="0"/>
              <a:t>Eduardo Daniel Romero Enríquez </a:t>
            </a:r>
          </a:p>
          <a:p>
            <a:endParaRPr lang="es-MX" dirty="0"/>
          </a:p>
        </p:txBody>
      </p:sp>
    </p:spTree>
    <p:extLst>
      <p:ext uri="{BB962C8B-B14F-4D97-AF65-F5344CB8AC3E}">
        <p14:creationId xmlns:p14="http://schemas.microsoft.com/office/powerpoint/2010/main" val="222554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3823" y="783679"/>
            <a:ext cx="9720073" cy="4023360"/>
          </a:xfrm>
        </p:spPr>
        <p:txBody>
          <a:bodyPr/>
          <a:lstStyle/>
          <a:p>
            <a:r>
              <a:rPr lang="es-MX" dirty="0"/>
              <a:t>El procedimiento de árboles binarios equilibrados es más sencillo que los árboles no equilibrados.</a:t>
            </a:r>
          </a:p>
          <a:p>
            <a:endParaRPr lang="es-MX" dirty="0"/>
          </a:p>
        </p:txBody>
      </p:sp>
      <p:pic>
        <p:nvPicPr>
          <p:cNvPr id="4" name="Imagen 3"/>
          <p:cNvPicPr/>
          <p:nvPr/>
        </p:nvPicPr>
        <p:blipFill>
          <a:blip r:embed="rId2"/>
          <a:stretch>
            <a:fillRect/>
          </a:stretch>
        </p:blipFill>
        <p:spPr>
          <a:xfrm>
            <a:off x="3412903" y="1459604"/>
            <a:ext cx="3709114" cy="4773771"/>
          </a:xfrm>
          <a:prstGeom prst="rect">
            <a:avLst/>
          </a:prstGeom>
        </p:spPr>
      </p:pic>
    </p:spTree>
    <p:extLst>
      <p:ext uri="{BB962C8B-B14F-4D97-AF65-F5344CB8AC3E}">
        <p14:creationId xmlns:p14="http://schemas.microsoft.com/office/powerpoint/2010/main" val="3412217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21097" y="907960"/>
            <a:ext cx="9720073" cy="5312536"/>
          </a:xfrm>
        </p:spPr>
        <p:txBody>
          <a:bodyPr/>
          <a:lstStyle/>
          <a:p>
            <a:r>
              <a:rPr lang="es-MX" dirty="0"/>
              <a:t>Se define un árbol  completo  (lleno)  </a:t>
            </a:r>
            <a:r>
              <a:rPr lang="es-MX" dirty="0" smtClean="0"/>
              <a:t>como un </a:t>
            </a:r>
            <a:r>
              <a:rPr lang="es-MX" dirty="0"/>
              <a:t> árbol  en  el  que  todos  sus  nodos, excepto los del ultimo nivel, tienen dos hijos ; el subárbol izquierdo y el subárbol derecho</a:t>
            </a:r>
            <a:r>
              <a:rPr lang="es-MX" dirty="0" smtClean="0"/>
              <a:t>.</a:t>
            </a:r>
          </a:p>
          <a:p>
            <a:endParaRPr lang="es-MX" dirty="0"/>
          </a:p>
          <a:p>
            <a:endParaRPr lang="es-MX" dirty="0" smtClean="0"/>
          </a:p>
          <a:p>
            <a:endParaRPr lang="es-MX" dirty="0"/>
          </a:p>
          <a:p>
            <a:endParaRPr lang="es-MX" dirty="0" smtClean="0"/>
          </a:p>
          <a:p>
            <a:pPr marL="0" indent="0">
              <a:buNone/>
            </a:pPr>
            <a:endParaRPr lang="es-MX" dirty="0" smtClean="0"/>
          </a:p>
          <a:p>
            <a:r>
              <a:rPr lang="es-MX" dirty="0"/>
              <a:t>Se puede calcular el número de nodos de un árbol binario completo de altura h, aplicando la siguiente formula.</a:t>
            </a:r>
          </a:p>
          <a:p>
            <a:endParaRPr lang="es-MX" dirty="0"/>
          </a:p>
          <a:p>
            <a:endParaRPr lang="es-MX" dirty="0" smtClean="0"/>
          </a:p>
          <a:p>
            <a:endParaRPr lang="es-MX" dirty="0"/>
          </a:p>
          <a:p>
            <a:endParaRPr lang="es-MX" dirty="0"/>
          </a:p>
          <a:p>
            <a:endParaRPr lang="es-MX" dirty="0"/>
          </a:p>
        </p:txBody>
      </p:sp>
      <p:pic>
        <p:nvPicPr>
          <p:cNvPr id="4" name="Imagen 3"/>
          <p:cNvPicPr/>
          <p:nvPr/>
        </p:nvPicPr>
        <p:blipFill>
          <a:blip r:embed="rId2"/>
          <a:stretch>
            <a:fillRect/>
          </a:stretch>
        </p:blipFill>
        <p:spPr>
          <a:xfrm>
            <a:off x="3736282" y="2083626"/>
            <a:ext cx="3019425" cy="2124075"/>
          </a:xfrm>
          <a:prstGeom prst="rect">
            <a:avLst/>
          </a:prstGeom>
        </p:spPr>
      </p:pic>
      <p:pic>
        <p:nvPicPr>
          <p:cNvPr id="5" name="Imagen 4"/>
          <p:cNvPicPr/>
          <p:nvPr/>
        </p:nvPicPr>
        <p:blipFill>
          <a:blip r:embed="rId3"/>
          <a:stretch>
            <a:fillRect/>
          </a:stretch>
        </p:blipFill>
        <p:spPr>
          <a:xfrm>
            <a:off x="4222057" y="5042648"/>
            <a:ext cx="2533650" cy="342900"/>
          </a:xfrm>
          <a:prstGeom prst="rect">
            <a:avLst/>
          </a:prstGeom>
        </p:spPr>
      </p:pic>
    </p:spTree>
    <p:extLst>
      <p:ext uri="{BB962C8B-B14F-4D97-AF65-F5344CB8AC3E}">
        <p14:creationId xmlns:p14="http://schemas.microsoft.com/office/powerpoint/2010/main" val="2427629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5339" y="611745"/>
            <a:ext cx="9720073" cy="5273899"/>
          </a:xfrm>
        </p:spPr>
        <p:txBody>
          <a:bodyPr>
            <a:normAutofit lnSpcReduction="10000"/>
          </a:bodyPr>
          <a:lstStyle/>
          <a:p>
            <a:r>
              <a:rPr lang="es-MX" dirty="0" smtClean="0"/>
              <a:t>Un árbol binario t es un conjunto finito de nodos tales que</a:t>
            </a:r>
          </a:p>
          <a:p>
            <a:pPr lvl="0"/>
            <a:r>
              <a:rPr lang="es-MX" dirty="0" smtClean="0"/>
              <a:t>t es vacío</a:t>
            </a:r>
          </a:p>
          <a:p>
            <a:pPr lvl="0"/>
            <a:r>
              <a:rPr lang="es-MX" dirty="0" smtClean="0"/>
              <a:t>t consiste de un nodo r, llamado raíz de t y dos árboles disyuntos t</a:t>
            </a:r>
            <a:r>
              <a:rPr lang="es-MX" baseline="-25000" dirty="0" smtClean="0"/>
              <a:t>1</a:t>
            </a:r>
            <a:r>
              <a:rPr lang="es-MX" dirty="0" smtClean="0"/>
              <a:t> y t</a:t>
            </a:r>
            <a:r>
              <a:rPr lang="es-MX" baseline="-25000" dirty="0" smtClean="0"/>
              <a:t>2</a:t>
            </a:r>
            <a:r>
              <a:rPr lang="es-MX" dirty="0" smtClean="0"/>
              <a:t> llamados subárboles izquierdo y subárbol derecho.</a:t>
            </a:r>
          </a:p>
          <a:p>
            <a:r>
              <a:rPr lang="es-MX" dirty="0" smtClean="0"/>
              <a:t> </a:t>
            </a:r>
          </a:p>
          <a:p>
            <a:endParaRPr lang="es-MX" dirty="0" smtClean="0"/>
          </a:p>
          <a:p>
            <a:endParaRPr lang="es-MX" dirty="0" smtClean="0"/>
          </a:p>
          <a:p>
            <a:endParaRPr lang="es-MX" dirty="0"/>
          </a:p>
          <a:p>
            <a:endParaRPr lang="es-MX" dirty="0" smtClean="0"/>
          </a:p>
          <a:p>
            <a:endParaRPr lang="es-MX" dirty="0"/>
          </a:p>
          <a:p>
            <a:r>
              <a:rPr lang="es-MX" dirty="0"/>
              <a:t>Figura 1.8. Árboles binarios a) subárbol derecho vacío.</a:t>
            </a:r>
          </a:p>
          <a:p>
            <a:r>
              <a:rPr lang="es-MX" dirty="0"/>
              <a:t>b) subárbol izquierdo vacío. c) un árbol binario.</a:t>
            </a:r>
          </a:p>
          <a:p>
            <a:endParaRPr lang="es-MX" dirty="0" smtClean="0"/>
          </a:p>
          <a:p>
            <a:endParaRPr lang="es-MX" dirty="0" smtClean="0"/>
          </a:p>
          <a:p>
            <a:endParaRPr lang="es-MX" dirty="0"/>
          </a:p>
        </p:txBody>
      </p:sp>
      <p:pic>
        <p:nvPicPr>
          <p:cNvPr id="4" name="Imagen 3"/>
          <p:cNvPicPr/>
          <p:nvPr/>
        </p:nvPicPr>
        <p:blipFill>
          <a:blip r:embed="rId2"/>
          <a:stretch>
            <a:fillRect/>
          </a:stretch>
        </p:blipFill>
        <p:spPr>
          <a:xfrm>
            <a:off x="895339" y="2437193"/>
            <a:ext cx="2381250" cy="2266950"/>
          </a:xfrm>
          <a:prstGeom prst="rect">
            <a:avLst/>
          </a:prstGeom>
        </p:spPr>
      </p:pic>
    </p:spTree>
    <p:extLst>
      <p:ext uri="{BB962C8B-B14F-4D97-AF65-F5344CB8AC3E}">
        <p14:creationId xmlns:p14="http://schemas.microsoft.com/office/powerpoint/2010/main" val="411350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59734" y="534473"/>
            <a:ext cx="9720073" cy="5853448"/>
          </a:xfrm>
        </p:spPr>
        <p:txBody>
          <a:bodyPr/>
          <a:lstStyle/>
          <a:p>
            <a:r>
              <a:rPr lang="es-MX" dirty="0"/>
              <a:t>Dos árboles son distintos cuando sus estructuras son diferentes. </a:t>
            </a:r>
          </a:p>
          <a:p>
            <a:r>
              <a:rPr lang="es-MX" dirty="0"/>
              <a:t> </a:t>
            </a:r>
          </a:p>
          <a:p>
            <a:r>
              <a:rPr lang="es-MX" dirty="0"/>
              <a:t>Dos árboles son similares cuando sus estructuras son idénticas pero la información de los nodos es diferente.</a:t>
            </a:r>
          </a:p>
          <a:p>
            <a:r>
              <a:rPr lang="es-MX" dirty="0"/>
              <a:t>Dos árboles son equivalentes cuando son similares y además tienen la misma información.</a:t>
            </a:r>
          </a:p>
          <a:p>
            <a:endParaRPr lang="es-MX" dirty="0" smtClean="0"/>
          </a:p>
          <a:p>
            <a:endParaRPr lang="es-MX" dirty="0"/>
          </a:p>
          <a:p>
            <a:endParaRPr lang="es-MX" dirty="0" smtClean="0"/>
          </a:p>
          <a:p>
            <a:r>
              <a:rPr lang="es-MX" dirty="0"/>
              <a:t>Figura 1.9. a) árboles distintos. b) árboles equivalentes</a:t>
            </a:r>
          </a:p>
          <a:p>
            <a:endParaRPr lang="es-MX" dirty="0"/>
          </a:p>
        </p:txBody>
      </p:sp>
      <p:pic>
        <p:nvPicPr>
          <p:cNvPr id="4" name="Imagen 3"/>
          <p:cNvPicPr/>
          <p:nvPr/>
        </p:nvPicPr>
        <p:blipFill>
          <a:blip r:embed="rId2"/>
          <a:stretch>
            <a:fillRect/>
          </a:stretch>
        </p:blipFill>
        <p:spPr>
          <a:xfrm>
            <a:off x="3193290" y="3281483"/>
            <a:ext cx="3409950" cy="1276350"/>
          </a:xfrm>
          <a:prstGeom prst="rect">
            <a:avLst/>
          </a:prstGeom>
        </p:spPr>
      </p:pic>
    </p:spTree>
    <p:extLst>
      <p:ext uri="{BB962C8B-B14F-4D97-AF65-F5344CB8AC3E}">
        <p14:creationId xmlns:p14="http://schemas.microsoft.com/office/powerpoint/2010/main" val="2476266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72612" y="753414"/>
            <a:ext cx="9720073" cy="5441324"/>
          </a:xfrm>
        </p:spPr>
        <p:txBody>
          <a:bodyPr/>
          <a:lstStyle/>
          <a:p>
            <a:r>
              <a:rPr lang="es-MX" b="1" dirty="0"/>
              <a:t>Árboles Binarios Completos</a:t>
            </a:r>
          </a:p>
          <a:p>
            <a:r>
              <a:rPr lang="es-MX" dirty="0"/>
              <a:t>Un árbol binario es completo cuando todos los nodos de un árbol, excepto los del ultimo nivel tienen dos hijos: subárbol izquierdo y subárbol derecho</a:t>
            </a:r>
            <a:r>
              <a:rPr lang="es-MX" dirty="0" smtClean="0"/>
              <a:t>.</a:t>
            </a:r>
          </a:p>
          <a:p>
            <a:endParaRPr lang="es-MX" dirty="0"/>
          </a:p>
          <a:p>
            <a:endParaRPr lang="es-MX" dirty="0" smtClean="0"/>
          </a:p>
          <a:p>
            <a:endParaRPr lang="es-MX" dirty="0"/>
          </a:p>
          <a:p>
            <a:endParaRPr lang="es-MX" dirty="0" smtClean="0"/>
          </a:p>
          <a:p>
            <a:r>
              <a:rPr lang="es-MX" dirty="0"/>
              <a:t>Figura 1.10. Árboles Binarios</a:t>
            </a:r>
          </a:p>
          <a:p>
            <a:r>
              <a:rPr lang="es-MX" dirty="0"/>
              <a:t>El número de nodos en un árbol binario completo de altura h es:</a:t>
            </a:r>
          </a:p>
          <a:p>
            <a:r>
              <a:rPr lang="es-MX" dirty="0"/>
              <a:t>Nodos: 2</a:t>
            </a:r>
            <a:r>
              <a:rPr lang="es-MX" baseline="30000" dirty="0"/>
              <a:t>h</a:t>
            </a:r>
            <a:r>
              <a:rPr lang="es-MX" dirty="0"/>
              <a:t> - 1.</a:t>
            </a:r>
          </a:p>
          <a:p>
            <a:endParaRPr lang="es-MX" dirty="0"/>
          </a:p>
          <a:p>
            <a:endParaRPr lang="es-MX" dirty="0"/>
          </a:p>
        </p:txBody>
      </p:sp>
      <p:pic>
        <p:nvPicPr>
          <p:cNvPr id="7" name="Imagen 6"/>
          <p:cNvPicPr/>
          <p:nvPr/>
        </p:nvPicPr>
        <p:blipFill>
          <a:blip r:embed="rId2"/>
          <a:stretch>
            <a:fillRect/>
          </a:stretch>
        </p:blipFill>
        <p:spPr>
          <a:xfrm>
            <a:off x="3166994" y="2311356"/>
            <a:ext cx="4006537" cy="1693974"/>
          </a:xfrm>
          <a:prstGeom prst="rect">
            <a:avLst/>
          </a:prstGeom>
        </p:spPr>
      </p:pic>
    </p:spTree>
    <p:extLst>
      <p:ext uri="{BB962C8B-B14F-4D97-AF65-F5344CB8AC3E}">
        <p14:creationId xmlns:p14="http://schemas.microsoft.com/office/powerpoint/2010/main" val="247063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dirty="0"/>
              <a:t>4.3 OPERACIONES BÁSICAS SOBRE ÁRBOLES BINARIOS</a:t>
            </a:r>
            <a:br>
              <a:rPr lang="es-MX" dirty="0"/>
            </a:br>
            <a:endParaRPr lang="es-MX" dirty="0"/>
          </a:p>
        </p:txBody>
      </p:sp>
      <p:sp>
        <p:nvSpPr>
          <p:cNvPr id="3" name="Marcador de contenido 2"/>
          <p:cNvSpPr>
            <a:spLocks noGrp="1"/>
          </p:cNvSpPr>
          <p:nvPr>
            <p:ph idx="1"/>
          </p:nvPr>
        </p:nvSpPr>
        <p:spPr>
          <a:xfrm>
            <a:off x="1024128" y="1642056"/>
            <a:ext cx="9720073" cy="4604197"/>
          </a:xfrm>
        </p:spPr>
        <p:txBody>
          <a:bodyPr/>
          <a:lstStyle/>
          <a:p>
            <a:r>
              <a:rPr lang="es-MX" dirty="0"/>
              <a:t>Como en toda estructura de datos hay dos operaciones básicas, inserción y eliminación.</a:t>
            </a:r>
          </a:p>
          <a:p>
            <a:r>
              <a:rPr lang="es-MX" b="1" dirty="0"/>
              <a:t>Inserción</a:t>
            </a:r>
            <a:endParaRPr lang="es-MX" dirty="0"/>
          </a:p>
          <a:p>
            <a:r>
              <a:rPr lang="es-MX" dirty="0"/>
              <a:t>El procedimiento de inserción en un árbol binario de búsqueda es muy sencillo, únicamente hay que tener cuidado de no romper la estructura ni el orden del árbol.</a:t>
            </a:r>
          </a:p>
          <a:p>
            <a:r>
              <a:rPr lang="es-MX" dirty="0"/>
              <a:t>Cuando se inserta un nuevo nodo en el árbol hay que tener en cuenta que cada nodo no puede tener más de dos hijos, por esta razón si un nodo ya tiene 2 hijos, el nuevo nodo nunca se podrá insertar como su hijo. Con esta restricción nos aseguramos mantener la estructura del árbol, pero aún nos falta mantener el orden.</a:t>
            </a:r>
          </a:p>
          <a:p>
            <a:endParaRPr lang="es-MX" dirty="0"/>
          </a:p>
        </p:txBody>
      </p:sp>
    </p:spTree>
    <p:extLst>
      <p:ext uri="{BB962C8B-B14F-4D97-AF65-F5344CB8AC3E}">
        <p14:creationId xmlns:p14="http://schemas.microsoft.com/office/powerpoint/2010/main" val="374957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62765" y="573110"/>
            <a:ext cx="9720073" cy="5853448"/>
          </a:xfrm>
        </p:spPr>
        <p:txBody>
          <a:bodyPr/>
          <a:lstStyle/>
          <a:p>
            <a:r>
              <a:rPr lang="es-MX" dirty="0"/>
              <a:t>Para localizar el lugar adecuado del árbol donde insertar el nuevo nodo se realizan comparaciones entre los nodos del árbol y el elemento a insertar. El primer nodo que se compara es la raíz, si el nuevo nodo es menor que la raíz, la búsqueda prosigue por el nodo izquierdo de éste. Si el nuevo nodo fuese mayor, la búsqueda seguiría por el hijo derecho de la raíz.</a:t>
            </a:r>
          </a:p>
          <a:p>
            <a:r>
              <a:rPr lang="es-MX" dirty="0"/>
              <a:t>Este procedimiento es recursivo, y su condición de parada es llegar a un nodo que no tenga hijo en la rama por la que la búsqueda debería seguir. En este caso el nuevo nodo se inserta en ese hueco, como su nuevo hijo.</a:t>
            </a:r>
          </a:p>
        </p:txBody>
      </p:sp>
    </p:spTree>
    <p:extLst>
      <p:ext uri="{BB962C8B-B14F-4D97-AF65-F5344CB8AC3E}">
        <p14:creationId xmlns:p14="http://schemas.microsoft.com/office/powerpoint/2010/main" val="387610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8218" y="560231"/>
            <a:ext cx="9720073" cy="4023360"/>
          </a:xfrm>
        </p:spPr>
        <p:txBody>
          <a:bodyPr/>
          <a:lstStyle/>
          <a:p>
            <a:r>
              <a:rPr lang="es-MX" b="1" dirty="0"/>
              <a:t>Borrar: </a:t>
            </a:r>
            <a:r>
              <a:rPr lang="es-MX" dirty="0"/>
              <a:t>El borrado en árboles binarios de búsqueda es otra operación bastante sencilla excepto en un caso. Vamos a ir estudiando los distintos casos.</a:t>
            </a:r>
          </a:p>
          <a:p>
            <a:r>
              <a:rPr lang="es-MX" dirty="0"/>
              <a:t>Tras realizar la búsqueda del nodo a eliminar observamos que el nodo no tiene hijos. Este es el caso más sencillo, únicamente habrá que borrar el elemento y ya habremos concluido la operación.</a:t>
            </a:r>
          </a:p>
          <a:p>
            <a:r>
              <a:rPr lang="es-MX" dirty="0"/>
              <a:t>Si tras realizar la búsqueda nos encontramos con que tiene un sólo hijo. Este caso también es sencillo, para borrar el nodo deseado, hacemos una especie de</a:t>
            </a:r>
            <a:r>
              <a:rPr lang="es-MX" i="1" dirty="0"/>
              <a:t> puente</a:t>
            </a:r>
            <a:r>
              <a:rPr lang="es-MX" dirty="0"/>
              <a:t>, el padre del nodo a borrar pasa a apuntar al hijo del nodo borrado.</a:t>
            </a:r>
          </a:p>
          <a:p>
            <a:endParaRPr lang="es-MX" dirty="0"/>
          </a:p>
        </p:txBody>
      </p:sp>
      <p:pic>
        <p:nvPicPr>
          <p:cNvPr id="4" name="Imagen 3"/>
          <p:cNvPicPr/>
          <p:nvPr/>
        </p:nvPicPr>
        <p:blipFill>
          <a:blip r:embed="rId2"/>
          <a:stretch>
            <a:fillRect/>
          </a:stretch>
        </p:blipFill>
        <p:spPr>
          <a:xfrm>
            <a:off x="4185634" y="3680661"/>
            <a:ext cx="2399226" cy="1805860"/>
          </a:xfrm>
          <a:prstGeom prst="rect">
            <a:avLst/>
          </a:prstGeom>
        </p:spPr>
      </p:pic>
    </p:spTree>
    <p:extLst>
      <p:ext uri="{BB962C8B-B14F-4D97-AF65-F5344CB8AC3E}">
        <p14:creationId xmlns:p14="http://schemas.microsoft.com/office/powerpoint/2010/main" val="2789496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5340" y="405683"/>
            <a:ext cx="9720073" cy="4913291"/>
          </a:xfrm>
        </p:spPr>
        <p:txBody>
          <a:bodyPr>
            <a:normAutofit fontScale="92500"/>
          </a:bodyPr>
          <a:lstStyle/>
          <a:p>
            <a:r>
              <a:rPr lang="es-MX" b="1" dirty="0"/>
              <a:t>Otras operaciones</a:t>
            </a:r>
            <a:endParaRPr lang="es-MX" dirty="0"/>
          </a:p>
          <a:p>
            <a:r>
              <a:rPr lang="es-MX" dirty="0"/>
              <a:t>En los árboles de búsqueda la operación buscar es muy eficiente. El algoritmo compara el elemento a buscar con la raíz, si es menor continua la búsqueda por la rama izquierda, si es mayor continua por la izquierda. Este procedimiento se realiza recursivamente hasta que se encuentra el nodo o hasta que se llega al final del árbol.</a:t>
            </a:r>
          </a:p>
          <a:p>
            <a:r>
              <a:rPr lang="es-MX" dirty="0"/>
              <a:t>Otra operación importante en el árbol es el recorrido el mismo. El recorrido se puede realizar de tres formas diferentes:</a:t>
            </a:r>
          </a:p>
          <a:p>
            <a:pPr lvl="0"/>
            <a:r>
              <a:rPr lang="es-MX" dirty="0"/>
              <a:t>Pre orden: Primero el nodo raíz, luego el subárbol izquierdo y a continuación el subárbol derecho.</a:t>
            </a:r>
          </a:p>
          <a:p>
            <a:pPr lvl="0"/>
            <a:r>
              <a:rPr lang="es-MX" dirty="0"/>
              <a:t>In orden: Primero el subárbol izquierdo, luego la raíz y a continuación el subárbol derecho.</a:t>
            </a:r>
          </a:p>
          <a:p>
            <a:pPr lvl="0"/>
            <a:r>
              <a:rPr lang="es-MX" dirty="0"/>
              <a:t>Post orden: Primero el subárbol izquierdo, luego el subárbol derecho y a continuación la raíz.</a:t>
            </a:r>
          </a:p>
          <a:p>
            <a:r>
              <a:rPr lang="es-MX" dirty="0"/>
              <a:t> </a:t>
            </a:r>
          </a:p>
          <a:p>
            <a:endParaRPr lang="es-MX" dirty="0"/>
          </a:p>
        </p:txBody>
      </p:sp>
    </p:spTree>
    <p:extLst>
      <p:ext uri="{BB962C8B-B14F-4D97-AF65-F5344CB8AC3E}">
        <p14:creationId xmlns:p14="http://schemas.microsoft.com/office/powerpoint/2010/main" val="3724014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4.4 APLICACIONES DE ÁRBOLES</a:t>
            </a:r>
          </a:p>
        </p:txBody>
      </p:sp>
      <p:sp>
        <p:nvSpPr>
          <p:cNvPr id="3" name="Marcador de contenido 2"/>
          <p:cNvSpPr>
            <a:spLocks noGrp="1"/>
          </p:cNvSpPr>
          <p:nvPr>
            <p:ph idx="1"/>
          </p:nvPr>
        </p:nvSpPr>
        <p:spPr>
          <a:xfrm>
            <a:off x="1024128" y="2285999"/>
            <a:ext cx="9720073" cy="4398135"/>
          </a:xfrm>
        </p:spPr>
        <p:txBody>
          <a:bodyPr/>
          <a:lstStyle/>
          <a:p>
            <a:r>
              <a:rPr lang="es-MX" dirty="0"/>
              <a:t>Un árbol binario es una estructura de datos útil cuando se trata de hacer modelos de procesos en donde se requiere tomar decisiones en uno de dos sentidos en cada parte del proceso. Por ejemplo, supongamos que tenemos un arreglo en donde queremos encontrar todos los duplicados. Esta situación es bastante útil en el manejo de las bases de datos, para evitar un problema que se llama redundancia.</a:t>
            </a:r>
          </a:p>
          <a:p>
            <a:r>
              <a:rPr lang="es-MX" dirty="0"/>
              <a:t>Una manera de encontrar los elementos duplicados en un arreglo es recorrer todo el arreglo y comparar con cada uno de los elementos del arreglo. Esto implica que si el arreglo tiene N elementos, se deben hacer N comparaciones, claro, no es mucho problema si N es un número pequeño, pero el problema se va complicando más a medida que N aumenta.</a:t>
            </a:r>
          </a:p>
          <a:p>
            <a:r>
              <a:rPr lang="es-MX" dirty="0"/>
              <a:t>Si usamos un árbol binario, el número de comparaciones se reduce </a:t>
            </a:r>
            <a:r>
              <a:rPr lang="es-MX" dirty="0" smtClean="0"/>
              <a:t>bastante</a:t>
            </a:r>
            <a:r>
              <a:rPr lang="es-MX" dirty="0"/>
              <a:t>.</a:t>
            </a:r>
          </a:p>
        </p:txBody>
      </p:sp>
    </p:spTree>
    <p:extLst>
      <p:ext uri="{BB962C8B-B14F-4D97-AF65-F5344CB8AC3E}">
        <p14:creationId xmlns:p14="http://schemas.microsoft.com/office/powerpoint/2010/main" val="297398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Introducción</a:t>
            </a:r>
            <a:endParaRPr lang="es-MX" dirty="0"/>
          </a:p>
        </p:txBody>
      </p:sp>
      <p:sp>
        <p:nvSpPr>
          <p:cNvPr id="3" name="Marcador de contenido 2"/>
          <p:cNvSpPr>
            <a:spLocks noGrp="1"/>
          </p:cNvSpPr>
          <p:nvPr>
            <p:ph idx="1"/>
          </p:nvPr>
        </p:nvSpPr>
        <p:spPr/>
        <p:txBody>
          <a:bodyPr>
            <a:normAutofit lnSpcReduction="10000"/>
          </a:bodyPr>
          <a:lstStyle/>
          <a:p>
            <a:r>
              <a:rPr lang="es-MX" dirty="0"/>
              <a:t>El presente trabajo trata sobre las estructuras de datos no lineales: árboles y grafos. En ambos tipos de estructuras se profundizara sobre su definición y las operaciones que podremos realizar con ellos. </a:t>
            </a:r>
          </a:p>
          <a:p>
            <a:r>
              <a:rPr lang="es-MX" dirty="0"/>
              <a:t>Los árboles en estructura de datos tienen ciertos conceptos parecidos a los que encontramos en un árbol en la vida real, por ejemplo, raíz, rama, hoja, anchura, altura, lo que puede ayudar a comprender mejor su uso y funciones. En el trabajo se hablaran lo los tipos de árboles sin embargo es necesario mencionar que el más usado en computación es el binario, el cual tiene 0, 1 o 2 descendientes como máximo.</a:t>
            </a:r>
          </a:p>
          <a:p>
            <a:r>
              <a:rPr lang="es-MX" dirty="0"/>
              <a:t>Los grafos guardan cierto parecido con los árboles, la diferencia es que los grafos poseen ciclos. En el trabajo se hablara también de la terminología así como de la teoría de grafos.</a:t>
            </a:r>
          </a:p>
          <a:p>
            <a:endParaRPr lang="es-MX" dirty="0"/>
          </a:p>
        </p:txBody>
      </p:sp>
    </p:spTree>
    <p:extLst>
      <p:ext uri="{BB962C8B-B14F-4D97-AF65-F5344CB8AC3E}">
        <p14:creationId xmlns:p14="http://schemas.microsoft.com/office/powerpoint/2010/main" val="1080276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82461" y="740535"/>
            <a:ext cx="9720073" cy="5531476"/>
          </a:xfrm>
        </p:spPr>
        <p:txBody>
          <a:bodyPr>
            <a:normAutofit lnSpcReduction="10000"/>
          </a:bodyPr>
          <a:lstStyle/>
          <a:p>
            <a:r>
              <a:rPr lang="es-MX" dirty="0"/>
              <a:t>Para saber el contenido de todos los nodos en un árbol es necesario </a:t>
            </a:r>
            <a:r>
              <a:rPr lang="es-MX" b="1" dirty="0"/>
              <a:t>recorrer</a:t>
            </a:r>
            <a:r>
              <a:rPr lang="es-MX" dirty="0"/>
              <a:t> el árbol. Esto es debido a que solo tenemos conocimiento del contenido de la dirección de un nodo a la vez</a:t>
            </a:r>
            <a:r>
              <a:rPr lang="es-MX" dirty="0" smtClean="0"/>
              <a:t>.</a:t>
            </a:r>
          </a:p>
          <a:p>
            <a:r>
              <a:rPr lang="es-MX" dirty="0" smtClean="0"/>
              <a:t> </a:t>
            </a:r>
            <a:r>
              <a:rPr lang="es-MX" dirty="0"/>
              <a:t>Al recorrer el árbol es necesario tener la dirección de cada nodo, no necesariamente todos al mismo tiempo, de hecho normalmente se tiene la dirección de uno o dos nodos a la vez; de manera que cuando se tiene la dirección de un nodo, se dice que se</a:t>
            </a:r>
            <a:r>
              <a:rPr lang="es-MX" b="1" dirty="0"/>
              <a:t> </a:t>
            </a:r>
            <a:r>
              <a:rPr lang="es-MX" dirty="0"/>
              <a:t>visita ese </a:t>
            </a:r>
            <a:r>
              <a:rPr lang="es-MX" dirty="0" smtClean="0"/>
              <a:t>nodo</a:t>
            </a:r>
          </a:p>
          <a:p>
            <a:r>
              <a:rPr lang="es-MX" dirty="0"/>
              <a:t>Los tres criterios principales para recorrer un árbol binario y visitar todos sus nodos son, recorrer el árbol en:</a:t>
            </a:r>
          </a:p>
          <a:p>
            <a:pPr>
              <a:buFont typeface="Wingdings" panose="05000000000000000000" pitchFamily="2" charset="2"/>
              <a:buChar char="q"/>
            </a:pPr>
            <a:r>
              <a:rPr lang="es-MX" b="1" dirty="0"/>
              <a:t>Pre orden:</a:t>
            </a:r>
            <a:endParaRPr lang="es-MX" dirty="0"/>
          </a:p>
          <a:p>
            <a:pPr marL="457200" indent="-457200">
              <a:buFont typeface="+mj-lt"/>
              <a:buAutoNum type="arabicPeriod"/>
            </a:pPr>
            <a:r>
              <a:rPr lang="es-MX" dirty="0"/>
              <a:t>Se ejecutan las operaciones:</a:t>
            </a:r>
          </a:p>
          <a:p>
            <a:pPr marL="457200" lvl="0" indent="-457200">
              <a:buFont typeface="+mj-lt"/>
              <a:buAutoNum type="arabicPeriod"/>
            </a:pPr>
            <a:r>
              <a:rPr lang="es-MX" dirty="0"/>
              <a:t>Visitar la raíz</a:t>
            </a:r>
          </a:p>
          <a:p>
            <a:pPr marL="457200" lvl="0" indent="-457200">
              <a:buFont typeface="+mj-lt"/>
              <a:buAutoNum type="arabicPeriod"/>
            </a:pPr>
            <a:r>
              <a:rPr lang="es-MX" dirty="0"/>
              <a:t>recorrer el subárbol izquierdo en pre orden</a:t>
            </a:r>
          </a:p>
          <a:p>
            <a:pPr marL="457200" lvl="0" indent="-457200">
              <a:buFont typeface="+mj-lt"/>
              <a:buAutoNum type="arabicPeriod"/>
            </a:pPr>
            <a:r>
              <a:rPr lang="es-MX" dirty="0"/>
              <a:t>recorrer el subárbol derecho en pre orden</a:t>
            </a:r>
          </a:p>
          <a:p>
            <a:endParaRPr lang="es-MX" dirty="0" smtClean="0"/>
          </a:p>
          <a:p>
            <a:endParaRPr lang="es-MX" dirty="0"/>
          </a:p>
        </p:txBody>
      </p:sp>
    </p:spTree>
    <p:extLst>
      <p:ext uri="{BB962C8B-B14F-4D97-AF65-F5344CB8AC3E}">
        <p14:creationId xmlns:p14="http://schemas.microsoft.com/office/powerpoint/2010/main" val="2017257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206061"/>
            <a:ext cx="10927466" cy="6529589"/>
          </a:xfrm>
        </p:spPr>
        <p:txBody>
          <a:bodyPr>
            <a:normAutofit/>
          </a:bodyPr>
          <a:lstStyle/>
          <a:p>
            <a:pPr>
              <a:buFont typeface="Wingdings" panose="05000000000000000000" pitchFamily="2" charset="2"/>
              <a:buChar char="q"/>
            </a:pPr>
            <a:r>
              <a:rPr lang="es-MX" b="1" dirty="0" smtClean="0"/>
              <a:t>Entre </a:t>
            </a:r>
            <a:r>
              <a:rPr lang="es-MX" b="1" dirty="0"/>
              <a:t>orden:</a:t>
            </a:r>
            <a:endParaRPr lang="es-MX" dirty="0"/>
          </a:p>
          <a:p>
            <a:pPr marL="457200" indent="-457200">
              <a:buFont typeface="+mj-lt"/>
              <a:buAutoNum type="arabicPeriod"/>
            </a:pPr>
            <a:r>
              <a:rPr lang="es-MX" dirty="0"/>
              <a:t>Se ejecutan las operaciones:</a:t>
            </a:r>
          </a:p>
          <a:p>
            <a:pPr marL="457200" lvl="0" indent="-457200">
              <a:buFont typeface="+mj-lt"/>
              <a:buAutoNum type="arabicPeriod"/>
            </a:pPr>
            <a:r>
              <a:rPr lang="es-MX" dirty="0"/>
              <a:t>Recorrer el subárbol izquierdo en entre orden</a:t>
            </a:r>
          </a:p>
          <a:p>
            <a:pPr marL="457200" lvl="0" indent="-457200">
              <a:buFont typeface="+mj-lt"/>
              <a:buAutoNum type="arabicPeriod"/>
            </a:pPr>
            <a:r>
              <a:rPr lang="es-MX" dirty="0"/>
              <a:t>Visitar la raíz</a:t>
            </a:r>
          </a:p>
          <a:p>
            <a:pPr marL="457200" lvl="0" indent="-457200">
              <a:buFont typeface="+mj-lt"/>
              <a:buAutoNum type="arabicPeriod"/>
            </a:pPr>
            <a:r>
              <a:rPr lang="es-MX" dirty="0"/>
              <a:t>Recorrer el subárbol derecho en entre </a:t>
            </a:r>
            <a:r>
              <a:rPr lang="es-MX" dirty="0" smtClean="0"/>
              <a:t>orden</a:t>
            </a:r>
          </a:p>
          <a:p>
            <a:pPr>
              <a:buFont typeface="Wingdings" panose="05000000000000000000" pitchFamily="2" charset="2"/>
              <a:buChar char="q"/>
            </a:pPr>
            <a:r>
              <a:rPr lang="es-MX" b="1" dirty="0" smtClean="0"/>
              <a:t>Post </a:t>
            </a:r>
            <a:r>
              <a:rPr lang="es-MX" b="1" dirty="0"/>
              <a:t>orden:</a:t>
            </a:r>
            <a:endParaRPr lang="es-MX" dirty="0"/>
          </a:p>
          <a:p>
            <a:pPr marL="457200" indent="-457200">
              <a:buFont typeface="+mj-lt"/>
              <a:buAutoNum type="arabicPeriod"/>
            </a:pPr>
            <a:r>
              <a:rPr lang="es-MX" dirty="0"/>
              <a:t>Se ejecutan las operaciones:</a:t>
            </a:r>
          </a:p>
          <a:p>
            <a:pPr marL="457200" lvl="0" indent="-457200">
              <a:buFont typeface="+mj-lt"/>
              <a:buAutoNum type="arabicPeriod"/>
            </a:pPr>
            <a:r>
              <a:rPr lang="es-MX" dirty="0"/>
              <a:t>recorrer el subárbol izquierdo en post orden</a:t>
            </a:r>
          </a:p>
          <a:p>
            <a:pPr marL="457200" lvl="0" indent="-457200">
              <a:buFont typeface="+mj-lt"/>
              <a:buAutoNum type="arabicPeriod"/>
            </a:pPr>
            <a:r>
              <a:rPr lang="es-MX" dirty="0"/>
              <a:t>recorrer el subárbol derecho en post orden</a:t>
            </a:r>
          </a:p>
          <a:p>
            <a:pPr marL="457200" lvl="0" indent="-457200">
              <a:buFont typeface="+mj-lt"/>
              <a:buAutoNum type="arabicPeriod"/>
            </a:pPr>
            <a:r>
              <a:rPr lang="es-MX" dirty="0"/>
              <a:t>Visitar la raíz</a:t>
            </a:r>
          </a:p>
          <a:p>
            <a:endParaRPr lang="es-MX" dirty="0"/>
          </a:p>
        </p:txBody>
      </p:sp>
    </p:spTree>
    <p:extLst>
      <p:ext uri="{BB962C8B-B14F-4D97-AF65-F5344CB8AC3E}">
        <p14:creationId xmlns:p14="http://schemas.microsoft.com/office/powerpoint/2010/main" val="1717354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4.5 ÁRBOLES BALANCEADOS</a:t>
            </a:r>
            <a:br>
              <a:rPr lang="es-MX" dirty="0"/>
            </a:br>
            <a:endParaRPr lang="es-MX" dirty="0"/>
          </a:p>
        </p:txBody>
      </p:sp>
      <p:sp>
        <p:nvSpPr>
          <p:cNvPr id="3" name="Marcador de contenido 2"/>
          <p:cNvSpPr>
            <a:spLocks noGrp="1"/>
          </p:cNvSpPr>
          <p:nvPr>
            <p:ph idx="1"/>
          </p:nvPr>
        </p:nvSpPr>
        <p:spPr/>
        <p:txBody>
          <a:bodyPr/>
          <a:lstStyle/>
          <a:p>
            <a:r>
              <a:rPr lang="es-MX" b="1" dirty="0"/>
              <a:t>Equilibrio:</a:t>
            </a:r>
            <a:endParaRPr lang="es-MX" dirty="0"/>
          </a:p>
          <a:p>
            <a:r>
              <a:rPr lang="es-MX" dirty="0"/>
              <a:t>La distancia de un nodo a la raíz determina la eficiencia con la que se puede localizar el nodo. Dado cualquier nodo de un árbol, a sus hijos se puede acceder siguiendo sólo un camino de bifurcación o de ramas. Esta característica se conoce como balance o equilibrio. Para determinar si un árbol está equilibrado, se calcula su factor de equilibrio.</a:t>
            </a:r>
          </a:p>
          <a:p>
            <a:r>
              <a:rPr lang="es-MX" dirty="0"/>
              <a:t>El factor de equilibrio de un árbol binario es la diferencia en altura entre los subárboles derecho e izquierdo. </a:t>
            </a:r>
            <a:endParaRPr lang="es-MX" dirty="0" smtClean="0"/>
          </a:p>
          <a:p>
            <a:r>
              <a:rPr lang="es-MX" dirty="0"/>
              <a:t>Un árbol está perfectamente equilibrado si su equilibrio o balance es cero y sus subárboles son también perfectamente equilibrados. </a:t>
            </a:r>
          </a:p>
        </p:txBody>
      </p:sp>
    </p:spTree>
    <p:extLst>
      <p:ext uri="{BB962C8B-B14F-4D97-AF65-F5344CB8AC3E}">
        <p14:creationId xmlns:p14="http://schemas.microsoft.com/office/powerpoint/2010/main" val="2184597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489397"/>
            <a:ext cx="9720073" cy="5819963"/>
          </a:xfrm>
        </p:spPr>
        <p:txBody>
          <a:bodyPr/>
          <a:lstStyle/>
          <a:p>
            <a:r>
              <a:rPr lang="es-MX" dirty="0"/>
              <a:t>Existe una definición de árbol perfectamente balanceado, que dice: "un árbol perfectamente balanceado es aquel en el que para cada nodo el número de nodos en sus subárboles derecho e izquierdo difieren como máximo en uno". Esta es la máxima expresión del equilibrio, sin embargo el costo (en procesamiento) para mantener este tipo de árboles es demasiado por ello la industria acepta y opera con el concepto de árbol </a:t>
            </a:r>
            <a:r>
              <a:rPr lang="es-MX" dirty="0" smtClean="0"/>
              <a:t>equilibrado</a:t>
            </a:r>
          </a:p>
          <a:p>
            <a:r>
              <a:rPr lang="es-MX" dirty="0"/>
              <a:t>Los siguientes esquemas muestran las diferencias entre cada concepto (definición): </a:t>
            </a:r>
          </a:p>
          <a:p>
            <a:pPr>
              <a:buFont typeface="Wingdings" panose="05000000000000000000" pitchFamily="2" charset="2"/>
              <a:buChar char="q"/>
            </a:pPr>
            <a:r>
              <a:rPr lang="es-MX" dirty="0"/>
              <a:t>Perfectamente Equilibrado:</a:t>
            </a:r>
          </a:p>
          <a:p>
            <a:endParaRPr lang="es-MX" dirty="0"/>
          </a:p>
        </p:txBody>
      </p:sp>
      <p:pic>
        <p:nvPicPr>
          <p:cNvPr id="4" name="Imagen 3"/>
          <p:cNvPicPr/>
          <p:nvPr/>
        </p:nvPicPr>
        <p:blipFill>
          <a:blip r:embed="rId2"/>
          <a:stretch>
            <a:fillRect/>
          </a:stretch>
        </p:blipFill>
        <p:spPr>
          <a:xfrm>
            <a:off x="1738616" y="3700506"/>
            <a:ext cx="4314454" cy="2094987"/>
          </a:xfrm>
          <a:prstGeom prst="rect">
            <a:avLst/>
          </a:prstGeom>
        </p:spPr>
      </p:pic>
    </p:spTree>
    <p:extLst>
      <p:ext uri="{BB962C8B-B14F-4D97-AF65-F5344CB8AC3E}">
        <p14:creationId xmlns:p14="http://schemas.microsoft.com/office/powerpoint/2010/main" val="3671679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8218" y="898476"/>
            <a:ext cx="9720073" cy="5502324"/>
          </a:xfrm>
        </p:spPr>
        <p:txBody>
          <a:bodyPr/>
          <a:lstStyle/>
          <a:p>
            <a:pPr>
              <a:buFont typeface="Wingdings" panose="05000000000000000000" pitchFamily="2" charset="2"/>
              <a:buChar char="q"/>
            </a:pPr>
            <a:r>
              <a:rPr lang="es-MX" dirty="0"/>
              <a:t>Perfectamente Balanceado</a:t>
            </a:r>
            <a:r>
              <a:rPr lang="es-MX" dirty="0" smtClean="0"/>
              <a:t>:</a:t>
            </a:r>
          </a:p>
          <a:p>
            <a:pPr>
              <a:buFont typeface="Wingdings" panose="05000000000000000000" pitchFamily="2" charset="2"/>
              <a:buChar char="q"/>
            </a:pPr>
            <a:endParaRPr lang="es-MX" dirty="0"/>
          </a:p>
          <a:p>
            <a:pPr>
              <a:buFont typeface="Wingdings" panose="05000000000000000000" pitchFamily="2" charset="2"/>
              <a:buChar char="q"/>
            </a:pPr>
            <a:endParaRPr lang="es-MX" dirty="0" smtClean="0"/>
          </a:p>
          <a:p>
            <a:pPr>
              <a:buFont typeface="Wingdings" panose="05000000000000000000" pitchFamily="2" charset="2"/>
              <a:buChar char="q"/>
            </a:pPr>
            <a:endParaRPr lang="es-MX" dirty="0"/>
          </a:p>
          <a:p>
            <a:pPr marL="0" indent="0">
              <a:buNone/>
            </a:pPr>
            <a:endParaRPr lang="es-MX" dirty="0" smtClean="0"/>
          </a:p>
          <a:p>
            <a:pPr>
              <a:buFont typeface="Wingdings" panose="05000000000000000000" pitchFamily="2" charset="2"/>
              <a:buChar char="q"/>
            </a:pPr>
            <a:r>
              <a:rPr lang="es-MX" dirty="0"/>
              <a:t>Equilibrado:</a:t>
            </a:r>
          </a:p>
          <a:p>
            <a:pPr>
              <a:buFont typeface="Wingdings" panose="05000000000000000000" pitchFamily="2" charset="2"/>
              <a:buChar char="q"/>
            </a:pPr>
            <a:endParaRPr lang="es-MX" dirty="0" smtClean="0"/>
          </a:p>
          <a:p>
            <a:endParaRPr lang="es-MX" dirty="0"/>
          </a:p>
        </p:txBody>
      </p:sp>
      <p:pic>
        <p:nvPicPr>
          <p:cNvPr id="4" name="Imagen 3"/>
          <p:cNvPicPr/>
          <p:nvPr/>
        </p:nvPicPr>
        <p:blipFill>
          <a:blip r:embed="rId2"/>
          <a:stretch>
            <a:fillRect/>
          </a:stretch>
        </p:blipFill>
        <p:spPr>
          <a:xfrm>
            <a:off x="3361385" y="1197267"/>
            <a:ext cx="4043967" cy="2395940"/>
          </a:xfrm>
          <a:prstGeom prst="rect">
            <a:avLst/>
          </a:prstGeom>
        </p:spPr>
      </p:pic>
      <p:pic>
        <p:nvPicPr>
          <p:cNvPr id="5" name="Imagen 4"/>
          <p:cNvPicPr/>
          <p:nvPr/>
        </p:nvPicPr>
        <p:blipFill>
          <a:blip r:embed="rId3"/>
          <a:stretch>
            <a:fillRect/>
          </a:stretch>
        </p:blipFill>
        <p:spPr>
          <a:xfrm>
            <a:off x="3219718" y="3593206"/>
            <a:ext cx="3116822" cy="2395469"/>
          </a:xfrm>
          <a:prstGeom prst="rect">
            <a:avLst/>
          </a:prstGeom>
        </p:spPr>
      </p:pic>
    </p:spTree>
    <p:extLst>
      <p:ext uri="{BB962C8B-B14F-4D97-AF65-F5344CB8AC3E}">
        <p14:creationId xmlns:p14="http://schemas.microsoft.com/office/powerpoint/2010/main" val="95404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4.6 GRAFOS</a:t>
            </a:r>
            <a:br>
              <a:rPr lang="es-MX" dirty="0"/>
            </a:br>
            <a:endParaRPr lang="es-MX" dirty="0"/>
          </a:p>
        </p:txBody>
      </p:sp>
      <p:sp>
        <p:nvSpPr>
          <p:cNvPr id="3" name="Marcador de contenido 2"/>
          <p:cNvSpPr>
            <a:spLocks noGrp="1"/>
          </p:cNvSpPr>
          <p:nvPr>
            <p:ph idx="1"/>
          </p:nvPr>
        </p:nvSpPr>
        <p:spPr>
          <a:xfrm>
            <a:off x="1024128" y="1983293"/>
            <a:ext cx="9720073" cy="4662206"/>
          </a:xfrm>
        </p:spPr>
        <p:txBody>
          <a:bodyPr/>
          <a:lstStyle/>
          <a:p>
            <a:r>
              <a:rPr lang="es-MX" dirty="0"/>
              <a:t>Un Grafo no es más que un conjunto de nodos o vértices que se encuentran relacionados con unas aristas. Además los vértices tienen un valor y en ocasiones las aristas también y se le conoce como el costo</a:t>
            </a:r>
            <a:r>
              <a:rPr lang="es-MX" dirty="0" smtClean="0"/>
              <a:t>.</a:t>
            </a:r>
          </a:p>
          <a:p>
            <a:endParaRPr lang="es-MX" dirty="0"/>
          </a:p>
          <a:p>
            <a:endParaRPr lang="es-MX" dirty="0" smtClean="0"/>
          </a:p>
          <a:p>
            <a:endParaRPr lang="es-MX" dirty="0"/>
          </a:p>
          <a:p>
            <a:endParaRPr lang="es-MX" dirty="0" smtClean="0"/>
          </a:p>
          <a:p>
            <a:endParaRPr lang="es-MX" dirty="0" smtClean="0"/>
          </a:p>
          <a:p>
            <a:endParaRPr lang="es-MX" dirty="0"/>
          </a:p>
          <a:p>
            <a:r>
              <a:rPr lang="es-MX" dirty="0"/>
              <a:t>Como se puede ver los puntos son los nodos o vértices, y las líneas son las aristas</a:t>
            </a:r>
          </a:p>
        </p:txBody>
      </p:sp>
      <p:pic>
        <p:nvPicPr>
          <p:cNvPr id="4" name="Imagen 3"/>
          <p:cNvPicPr/>
          <p:nvPr/>
        </p:nvPicPr>
        <p:blipFill>
          <a:blip r:embed="rId2"/>
          <a:stretch>
            <a:fillRect/>
          </a:stretch>
        </p:blipFill>
        <p:spPr>
          <a:xfrm>
            <a:off x="3265129" y="3002120"/>
            <a:ext cx="3781425" cy="2476500"/>
          </a:xfrm>
          <a:prstGeom prst="rect">
            <a:avLst/>
          </a:prstGeom>
        </p:spPr>
      </p:pic>
    </p:spTree>
    <p:extLst>
      <p:ext uri="{BB962C8B-B14F-4D97-AF65-F5344CB8AC3E}">
        <p14:creationId xmlns:p14="http://schemas.microsoft.com/office/powerpoint/2010/main" val="3158869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72613" y="598867"/>
            <a:ext cx="9720073" cy="4023360"/>
          </a:xfrm>
        </p:spPr>
        <p:txBody>
          <a:bodyPr/>
          <a:lstStyle/>
          <a:p>
            <a:r>
              <a:rPr lang="es-MX" b="1" dirty="0"/>
              <a:t>Aplicación</a:t>
            </a:r>
            <a:endParaRPr lang="es-MX" dirty="0"/>
          </a:p>
          <a:p>
            <a:r>
              <a:rPr lang="es-MX" dirty="0"/>
              <a:t>La teoría de Grafos se aplica hoy en día en muchos campos, tales como en Internet, ya que cada computador es un vértice y la conexión entre ellos son las aristas, además se usa para hallar la ruta más corta en empresas de transporte, y en muchas otras áreas.</a:t>
            </a:r>
          </a:p>
          <a:p>
            <a:endParaRPr lang="es-MX" dirty="0"/>
          </a:p>
        </p:txBody>
      </p:sp>
    </p:spTree>
    <p:extLst>
      <p:ext uri="{BB962C8B-B14F-4D97-AF65-F5344CB8AC3E}">
        <p14:creationId xmlns:p14="http://schemas.microsoft.com/office/powerpoint/2010/main" val="756673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4.7 TERMINOLOGÍA DE GRAFOS</a:t>
            </a:r>
            <a:br>
              <a:rPr lang="es-MX" dirty="0"/>
            </a:br>
            <a:endParaRPr lang="es-MX" dirty="0"/>
          </a:p>
        </p:txBody>
      </p:sp>
      <p:sp>
        <p:nvSpPr>
          <p:cNvPr id="3" name="Marcador de contenido 2"/>
          <p:cNvSpPr>
            <a:spLocks noGrp="1"/>
          </p:cNvSpPr>
          <p:nvPr>
            <p:ph idx="1"/>
          </p:nvPr>
        </p:nvSpPr>
        <p:spPr>
          <a:xfrm>
            <a:off x="1024128" y="2084832"/>
            <a:ext cx="9720073" cy="4224528"/>
          </a:xfrm>
        </p:spPr>
        <p:txBody>
          <a:bodyPr/>
          <a:lstStyle/>
          <a:p>
            <a:r>
              <a:rPr lang="es-MX" dirty="0"/>
              <a:t>Un grafo se compone por un conjunto de V vértices y un conjunto de A aristas. Cada arista se identifica con el par de vértices que une. Los vértices de una arista son entré si nodos adyacentes.</a:t>
            </a:r>
          </a:p>
          <a:p>
            <a:r>
              <a:rPr lang="es-MX" b="1" dirty="0"/>
              <a:t>Grado de un nodo:</a:t>
            </a:r>
            <a:r>
              <a:rPr lang="es-MX" dirty="0"/>
              <a:t> Numero de aristas que contiene ese nodo. Si el grado de un nodo es 0, se dice que es un nodo aislado.</a:t>
            </a:r>
          </a:p>
          <a:p>
            <a:r>
              <a:rPr lang="es-MX" b="1" dirty="0"/>
              <a:t>Grado de un grafo:</a:t>
            </a:r>
            <a:r>
              <a:rPr lang="es-MX" dirty="0"/>
              <a:t> Números de vértices de ese grafo.</a:t>
            </a:r>
          </a:p>
          <a:p>
            <a:r>
              <a:rPr lang="es-MX" b="1" dirty="0"/>
              <a:t>Camino:</a:t>
            </a:r>
            <a:r>
              <a:rPr lang="es-MX" dirty="0"/>
              <a:t> Un camino C de longitud N de un nodo V1 a un nodo V2, se define como la secuencia de nodos por los que hay que pasar para llegar del nodo V1 a V2. La longitud es el número de aristas que comprende el camino. El camino es cerrado si empieza y termina en el mismo nodo. El camino es simple si todos los nodos de dicho camino son distintos a excepción de los de los extremos que pueden ser iguales.</a:t>
            </a:r>
          </a:p>
          <a:p>
            <a:endParaRPr lang="es-MX" dirty="0"/>
          </a:p>
        </p:txBody>
      </p:sp>
    </p:spTree>
    <p:extLst>
      <p:ext uri="{BB962C8B-B14F-4D97-AF65-F5344CB8AC3E}">
        <p14:creationId xmlns:p14="http://schemas.microsoft.com/office/powerpoint/2010/main" val="716196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566670"/>
            <a:ext cx="9720073" cy="5742690"/>
          </a:xfrm>
        </p:spPr>
        <p:txBody>
          <a:bodyPr>
            <a:normAutofit/>
          </a:bodyPr>
          <a:lstStyle/>
          <a:p>
            <a:r>
              <a:rPr lang="es-MX" b="1" dirty="0"/>
              <a:t>Bucles:</a:t>
            </a:r>
            <a:r>
              <a:rPr lang="es-MX" dirty="0"/>
              <a:t> Aristas cuyos extremos son idénticos.</a:t>
            </a:r>
          </a:p>
          <a:p>
            <a:r>
              <a:rPr lang="es-MX" b="1" dirty="0"/>
              <a:t>Aristas múltiples:</a:t>
            </a:r>
            <a:r>
              <a:rPr lang="es-MX" dirty="0"/>
              <a:t> Dos o más aristas que conectan los mismos nodos.</a:t>
            </a:r>
          </a:p>
          <a:p>
            <a:r>
              <a:rPr lang="es-MX" b="1" u="sng" dirty="0"/>
              <a:t>Tipos de grafos</a:t>
            </a:r>
            <a:endParaRPr lang="es-MX" dirty="0"/>
          </a:p>
          <a:p>
            <a:r>
              <a:rPr lang="es-MX" b="1" dirty="0"/>
              <a:t>Grafo conectado o conexo:</a:t>
            </a:r>
            <a:r>
              <a:rPr lang="es-MX" dirty="0"/>
              <a:t> Existe un camino simple entre dos cualquiera de sus nodos.</a:t>
            </a:r>
          </a:p>
          <a:p>
            <a:r>
              <a:rPr lang="es-MX" b="1" dirty="0"/>
              <a:t>Grafo desconectado:</a:t>
            </a:r>
            <a:r>
              <a:rPr lang="es-MX" dirty="0"/>
              <a:t> Aquel en que existen nodos que no están unidos por ningún camino.</a:t>
            </a:r>
          </a:p>
          <a:p>
            <a:r>
              <a:rPr lang="es-MX" b="1" dirty="0"/>
              <a:t>Grafo dirigido:</a:t>
            </a:r>
            <a:r>
              <a:rPr lang="es-MX" dirty="0"/>
              <a:t> Cada arista tiene asignada una dirección (identificada por un par ordenado).</a:t>
            </a:r>
          </a:p>
          <a:p>
            <a:r>
              <a:rPr lang="es-MX" b="1" dirty="0"/>
              <a:t>Grafo no dirigido:</a:t>
            </a:r>
            <a:r>
              <a:rPr lang="es-MX" dirty="0"/>
              <a:t> La arista está definida por un par no ordenado</a:t>
            </a:r>
            <a:r>
              <a:rPr lang="es-MX" dirty="0" smtClean="0"/>
              <a:t>.</a:t>
            </a:r>
          </a:p>
        </p:txBody>
      </p:sp>
    </p:spTree>
    <p:extLst>
      <p:ext uri="{BB962C8B-B14F-4D97-AF65-F5344CB8AC3E}">
        <p14:creationId xmlns:p14="http://schemas.microsoft.com/office/powerpoint/2010/main" val="383043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689020"/>
            <a:ext cx="9720073" cy="5557234"/>
          </a:xfrm>
        </p:spPr>
        <p:txBody>
          <a:bodyPr/>
          <a:lstStyle/>
          <a:p>
            <a:r>
              <a:rPr lang="es-MX" b="1" dirty="0"/>
              <a:t>Grafo sencillo:</a:t>
            </a:r>
            <a:r>
              <a:rPr lang="es-MX" dirty="0"/>
              <a:t> Aquel que no tiene ni bucles ni aristas múltiples.</a:t>
            </a:r>
          </a:p>
          <a:p>
            <a:r>
              <a:rPr lang="es-MX" b="1" dirty="0"/>
              <a:t>Grafo múltiple o multígrafo:</a:t>
            </a:r>
            <a:r>
              <a:rPr lang="es-MX" dirty="0"/>
              <a:t> Permite la existencia de aristas múltiples o bucles.</a:t>
            </a:r>
          </a:p>
          <a:p>
            <a:r>
              <a:rPr lang="es-MX" b="1" dirty="0"/>
              <a:t>Grafo completo:</a:t>
            </a:r>
            <a:r>
              <a:rPr lang="es-MX" dirty="0"/>
              <a:t> Cada nodo del grafo es adyacente a todos los demás.</a:t>
            </a:r>
          </a:p>
          <a:p>
            <a:r>
              <a:rPr lang="es-MX" b="1" dirty="0"/>
              <a:t>Grafo etiquetado con peso ponderado:</a:t>
            </a:r>
            <a:r>
              <a:rPr lang="es-MX" dirty="0"/>
              <a:t> Cada arista tiene asociado un valor denominado peso. Se usa para indicar algún criterio de evaluación como la longitud o la importancia de la arista respecto a un parámetro.</a:t>
            </a:r>
          </a:p>
          <a:p>
            <a:r>
              <a:rPr lang="es-MX" b="1" dirty="0"/>
              <a:t>Peso de un camino:</a:t>
            </a:r>
            <a:r>
              <a:rPr lang="es-MX" dirty="0"/>
              <a:t> La suma de los pesos de las aristas del camino.</a:t>
            </a:r>
          </a:p>
          <a:p>
            <a:endParaRPr lang="es-MX" dirty="0"/>
          </a:p>
        </p:txBody>
      </p:sp>
    </p:spTree>
    <p:extLst>
      <p:ext uri="{BB962C8B-B14F-4D97-AF65-F5344CB8AC3E}">
        <p14:creationId xmlns:p14="http://schemas.microsoft.com/office/powerpoint/2010/main" val="393495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4.1 </a:t>
            </a:r>
            <a:r>
              <a:rPr lang="es-MX" dirty="0" smtClean="0"/>
              <a:t>Concepto de árbol</a:t>
            </a:r>
            <a:endParaRPr lang="es-MX" dirty="0"/>
          </a:p>
        </p:txBody>
      </p:sp>
      <p:sp>
        <p:nvSpPr>
          <p:cNvPr id="3" name="Marcador de contenido 2"/>
          <p:cNvSpPr>
            <a:spLocks noGrp="1"/>
          </p:cNvSpPr>
          <p:nvPr>
            <p:ph idx="1"/>
          </p:nvPr>
        </p:nvSpPr>
        <p:spPr/>
        <p:txBody>
          <a:bodyPr/>
          <a:lstStyle/>
          <a:p>
            <a:r>
              <a:rPr lang="es-MX"/>
              <a:t>Un árbol es una estructura de datos ramificada (no lineal) que puede representarse como un conjunto de nodos enlazados entre sí por medio de ramas. La información contenida en un nodo puede ser de cualquier tipo simple o estructura de datos. Los árboles permiten modelar diversas entidades del mundo real tales como, por ejemplo, el índice de un libro, la clasificación del reino animal, el árbol genealógico de un apellido, etc. </a:t>
            </a:r>
          </a:p>
        </p:txBody>
      </p:sp>
      <p:pic>
        <p:nvPicPr>
          <p:cNvPr id="4" name="Imagen 3"/>
          <p:cNvPicPr/>
          <p:nvPr/>
        </p:nvPicPr>
        <p:blipFill>
          <a:blip r:embed="rId2"/>
          <a:stretch>
            <a:fillRect/>
          </a:stretch>
        </p:blipFill>
        <p:spPr>
          <a:xfrm>
            <a:off x="4185633" y="4119951"/>
            <a:ext cx="3760632" cy="2189409"/>
          </a:xfrm>
          <a:prstGeom prst="rect">
            <a:avLst/>
          </a:prstGeom>
        </p:spPr>
      </p:pic>
    </p:spTree>
    <p:extLst>
      <p:ext uri="{BB962C8B-B14F-4D97-AF65-F5344CB8AC3E}">
        <p14:creationId xmlns:p14="http://schemas.microsoft.com/office/powerpoint/2010/main" val="3439721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4.8 OPERACIONES BÁSICAS SOBRE GRAFOS</a:t>
            </a:r>
            <a:br>
              <a:rPr lang="es-MX" dirty="0"/>
            </a:br>
            <a:endParaRPr lang="es-MX" dirty="0"/>
          </a:p>
        </p:txBody>
      </p:sp>
      <p:sp>
        <p:nvSpPr>
          <p:cNvPr id="3" name="Marcador de contenido 2"/>
          <p:cNvSpPr>
            <a:spLocks noGrp="1"/>
          </p:cNvSpPr>
          <p:nvPr>
            <p:ph idx="1"/>
          </p:nvPr>
        </p:nvSpPr>
        <p:spPr>
          <a:xfrm>
            <a:off x="1024128" y="2084832"/>
            <a:ext cx="9720073" cy="4457636"/>
          </a:xfrm>
        </p:spPr>
        <p:txBody>
          <a:bodyPr/>
          <a:lstStyle/>
          <a:p>
            <a:r>
              <a:rPr lang="es-MX" dirty="0"/>
              <a:t>En los grafos, como en todas las estructuras de datos, las dos operaciones básicas son insertar y borrar. En este caso, cada una de ellas se desdobla en dos, para insertar/eliminar vértices e insertar/eliminar aristas</a:t>
            </a:r>
            <a:r>
              <a:rPr lang="es-MX" dirty="0" smtClean="0"/>
              <a:t>.</a:t>
            </a:r>
          </a:p>
          <a:p>
            <a:r>
              <a:rPr lang="es-MX" b="1" dirty="0"/>
              <a:t>Búsqueda de un nodo</a:t>
            </a:r>
            <a:endParaRPr lang="es-MX" dirty="0"/>
          </a:p>
          <a:p>
            <a:r>
              <a:rPr lang="es-MX" dirty="0"/>
              <a:t>Se trata de localizar unos nodos que contiene una determinada información. Para ello le pasamos la información al procedimiento de búsqueda y este devuelve su posición si lo encuentra, o NULL en caso contrario.</a:t>
            </a:r>
          </a:p>
          <a:p>
            <a:r>
              <a:rPr lang="es-MX" b="1" dirty="0"/>
              <a:t>Búsqueda de una arista</a:t>
            </a:r>
            <a:endParaRPr lang="es-MX" dirty="0"/>
          </a:p>
          <a:p>
            <a:r>
              <a:rPr lang="es-MX" dirty="0"/>
              <a:t>Se trata de buscar una arista dados sus campos de información origen y destino. Devuelve un puntero a la lista de aristas que apunta a esa arista o NULL si no existe.</a:t>
            </a:r>
          </a:p>
          <a:p>
            <a:endParaRPr lang="es-MX" dirty="0"/>
          </a:p>
        </p:txBody>
      </p:sp>
    </p:spTree>
    <p:extLst>
      <p:ext uri="{BB962C8B-B14F-4D97-AF65-F5344CB8AC3E}">
        <p14:creationId xmlns:p14="http://schemas.microsoft.com/office/powerpoint/2010/main" val="2527242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721217"/>
            <a:ext cx="9720073" cy="5588143"/>
          </a:xfrm>
        </p:spPr>
        <p:txBody>
          <a:bodyPr>
            <a:normAutofit/>
          </a:bodyPr>
          <a:lstStyle/>
          <a:p>
            <a:r>
              <a:rPr lang="es-MX" b="1" dirty="0"/>
              <a:t>Operaciones básicas de los grafos</a:t>
            </a:r>
            <a:endParaRPr lang="es-MX" dirty="0"/>
          </a:p>
          <a:p>
            <a:r>
              <a:rPr lang="es-MX" dirty="0"/>
              <a:t>En los grafos, como en todas las estructuras de datos, las dos operaciones básicas son insertar y borrar. En este caso, cada una de ellas se desdobla en dos, para insertar/eliminar vértices e insertar/eliminar aristas.</a:t>
            </a:r>
          </a:p>
          <a:p>
            <a:r>
              <a:rPr lang="es-MX" b="1" dirty="0"/>
              <a:t>Insertar vértice</a:t>
            </a:r>
            <a:endParaRPr lang="es-MX" dirty="0"/>
          </a:p>
          <a:p>
            <a:r>
              <a:rPr lang="es-MX" dirty="0"/>
              <a:t>La operación de inserción de un nuevo vértice es una operación muy sencilla, únicamente consiste en añadir una nueva entrada en la tabla de vértices (estructura de datos que almacena los vértices) para el nuevo nodo. A partir de ese momento el grafo tendrá un vértice más, inicialmente aislado, ya que ninguna arista llegará a él.</a:t>
            </a:r>
          </a:p>
          <a:p>
            <a:r>
              <a:rPr lang="es-MX" b="1" dirty="0"/>
              <a:t>Insertar arista</a:t>
            </a:r>
            <a:endParaRPr lang="es-MX" dirty="0"/>
          </a:p>
          <a:p>
            <a:r>
              <a:rPr lang="es-MX" dirty="0"/>
              <a:t>Esta operación es también muy sencilla. Cuando se inserte una nueva arista en el grafo, habrá que añadir un nuevo nodo a la lista de adyacencia (lista que almacena los nodos a los que un vértice puede acceder mediante una arista) del nodo origen, así si se añade la arista (A, C), se deberá incluir en la lista de adyacencia de A el vértice C como nuevo destino.</a:t>
            </a:r>
          </a:p>
          <a:p>
            <a:endParaRPr lang="es-MX" dirty="0"/>
          </a:p>
        </p:txBody>
      </p:sp>
    </p:spTree>
    <p:extLst>
      <p:ext uri="{BB962C8B-B14F-4D97-AF65-F5344CB8AC3E}">
        <p14:creationId xmlns:p14="http://schemas.microsoft.com/office/powerpoint/2010/main" val="24483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24128" y="746975"/>
            <a:ext cx="9720073" cy="5562385"/>
          </a:xfrm>
        </p:spPr>
        <p:txBody>
          <a:bodyPr>
            <a:normAutofit lnSpcReduction="10000"/>
          </a:bodyPr>
          <a:lstStyle/>
          <a:p>
            <a:r>
              <a:rPr lang="es-MX" b="1" dirty="0"/>
              <a:t>Eliminar vértice</a:t>
            </a:r>
            <a:endParaRPr lang="es-MX" dirty="0"/>
          </a:p>
          <a:p>
            <a:r>
              <a:rPr lang="es-MX" dirty="0"/>
              <a:t>Esta operación es inversa a la inserción de vértice. En este caso el procedimiento a realizar es la eliminación de la tabla de vértices del vértice en sí. A continuación habrá que eliminar las aristas que tuviesen al vértice borrado como origen o destino.</a:t>
            </a:r>
          </a:p>
          <a:p>
            <a:r>
              <a:rPr lang="es-MX" b="1" dirty="0"/>
              <a:t>Eliminar arista</a:t>
            </a:r>
            <a:endParaRPr lang="es-MX" dirty="0"/>
          </a:p>
          <a:p>
            <a:r>
              <a:rPr lang="es-MX" dirty="0"/>
              <a:t>Mediante esta operación se borra un arco del grafo. Para llevar a cabo esta acción es necesario eliminar de la lista de adyacencia del nodo origen el nodo correspondiente al nodo destino.</a:t>
            </a:r>
          </a:p>
          <a:p>
            <a:r>
              <a:rPr lang="es-MX" b="1" dirty="0"/>
              <a:t>Otras operaciones</a:t>
            </a:r>
            <a:endParaRPr lang="es-MX" dirty="0"/>
          </a:p>
          <a:p>
            <a:r>
              <a:rPr lang="es-MX" dirty="0"/>
              <a:t>Las operaciones adicionales que puede incluir un grafo son muy variadas. Además de las clásicas de búsqueda de un elemento o recorrido del grafo, también podemos encontrarnos con ejecución de algoritmos que busquen caminos más cortos entre dos vértices, o recorridos del grafo que ejecuten alguna operación sobre todos los vértices visitados, por citar algunas operaciones de las más usuales.</a:t>
            </a:r>
          </a:p>
          <a:p>
            <a:r>
              <a:rPr lang="es-MX" dirty="0"/>
              <a:t> </a:t>
            </a:r>
          </a:p>
          <a:p>
            <a:endParaRPr lang="es-MX" dirty="0"/>
          </a:p>
        </p:txBody>
      </p:sp>
    </p:spTree>
    <p:extLst>
      <p:ext uri="{BB962C8B-B14F-4D97-AF65-F5344CB8AC3E}">
        <p14:creationId xmlns:p14="http://schemas.microsoft.com/office/powerpoint/2010/main" val="1017657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Bibliografía</a:t>
            </a:r>
            <a:endParaRPr lang="es-MX" dirty="0"/>
          </a:p>
        </p:txBody>
      </p:sp>
      <p:sp>
        <p:nvSpPr>
          <p:cNvPr id="3" name="Marcador de contenido 2"/>
          <p:cNvSpPr>
            <a:spLocks noGrp="1"/>
          </p:cNvSpPr>
          <p:nvPr>
            <p:ph idx="1"/>
          </p:nvPr>
        </p:nvSpPr>
        <p:spPr/>
        <p:txBody>
          <a:bodyPr/>
          <a:lstStyle/>
          <a:p>
            <a:r>
              <a:rPr lang="es-MX" u="sng" dirty="0">
                <a:hlinkClick r:id="rId2"/>
              </a:rPr>
              <a:t>http://estructura-de-datos-itsav.blogspot.mx/2012/03/511-clasificacion-de-arboles.html</a:t>
            </a:r>
            <a:r>
              <a:rPr lang="es-MX" dirty="0"/>
              <a:t> </a:t>
            </a:r>
          </a:p>
          <a:p>
            <a:r>
              <a:rPr lang="es-MX" u="sng" dirty="0">
                <a:hlinkClick r:id="rId3"/>
              </a:rPr>
              <a:t>http://www.hci.uniovi.es/Products/DSTool/busqueda/busqueda-operaciones.html</a:t>
            </a:r>
            <a:r>
              <a:rPr lang="es-MX" dirty="0"/>
              <a:t> </a:t>
            </a:r>
          </a:p>
          <a:p>
            <a:r>
              <a:rPr lang="es-MX" u="sng" dirty="0">
                <a:hlinkClick r:id="rId4"/>
              </a:rPr>
              <a:t>http://www.algoritmia.net/articles.php?id=17</a:t>
            </a:r>
            <a:endParaRPr lang="es-MX" dirty="0"/>
          </a:p>
          <a:p>
            <a:r>
              <a:rPr lang="es-MX" dirty="0"/>
              <a:t>Osvaldo </a:t>
            </a:r>
            <a:r>
              <a:rPr lang="es-MX" dirty="0" err="1"/>
              <a:t>Cairó</a:t>
            </a:r>
            <a:r>
              <a:rPr lang="es-MX" dirty="0"/>
              <a:t>, Estructura de Datos Tercera Edición, McGraw Hill, 2011</a:t>
            </a:r>
          </a:p>
          <a:p>
            <a:endParaRPr lang="es-MX" dirty="0"/>
          </a:p>
        </p:txBody>
      </p:sp>
    </p:spTree>
    <p:extLst>
      <p:ext uri="{BB962C8B-B14F-4D97-AF65-F5344CB8AC3E}">
        <p14:creationId xmlns:p14="http://schemas.microsoft.com/office/powerpoint/2010/main" val="135981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69582" y="779173"/>
            <a:ext cx="9720073" cy="5866326"/>
          </a:xfrm>
        </p:spPr>
        <p:txBody>
          <a:bodyPr/>
          <a:lstStyle/>
          <a:p>
            <a:r>
              <a:rPr lang="es-MX" dirty="0"/>
              <a:t>Una definición formal es la siguiente: </a:t>
            </a:r>
          </a:p>
          <a:p>
            <a:r>
              <a:rPr lang="es-MX" dirty="0"/>
              <a:t>Un árbol es una estructura de datos base que cumple una de estas dos condiciones: </a:t>
            </a:r>
          </a:p>
          <a:p>
            <a:pPr lvl="0"/>
            <a:r>
              <a:rPr lang="es-MX" dirty="0"/>
              <a:t>Es una estructura vacía, o </a:t>
            </a:r>
          </a:p>
          <a:p>
            <a:pPr lvl="0"/>
            <a:r>
              <a:rPr lang="es-MX" dirty="0"/>
              <a:t>Es un nodo de tipo base que tiene de 0 a N subárboles disjuntos entre sí. </a:t>
            </a:r>
          </a:p>
          <a:p>
            <a:r>
              <a:rPr lang="es-MX" dirty="0"/>
              <a:t>Al nodo base, que debe ser único, se le denomina raíz y se establece el convenio de representarlo gráficamente en la parte superior. </a:t>
            </a:r>
            <a:endParaRPr lang="es-MX" dirty="0" smtClean="0"/>
          </a:p>
          <a:p>
            <a:r>
              <a:rPr lang="es-MX" dirty="0"/>
              <a:t>En un árbol se representa una relación jerárquica a partir del nodo raíz en sentido vertical descendente, definiendo niveles1. El nivel del nodo raíz es 1. </a:t>
            </a:r>
          </a:p>
          <a:p>
            <a:r>
              <a:rPr lang="es-MX" dirty="0"/>
              <a:t>Desde la raíz se puede llegar a cualquier nodo progresando por las ramas y atravesando los sucesivos niveles estableciendo así un camino. </a:t>
            </a:r>
          </a:p>
          <a:p>
            <a:endParaRPr lang="es-MX" dirty="0"/>
          </a:p>
        </p:txBody>
      </p:sp>
    </p:spTree>
    <p:extLst>
      <p:ext uri="{BB962C8B-B14F-4D97-AF65-F5344CB8AC3E}">
        <p14:creationId xmlns:p14="http://schemas.microsoft.com/office/powerpoint/2010/main" val="290594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8066" y="882203"/>
            <a:ext cx="9720073" cy="4023360"/>
          </a:xfrm>
        </p:spPr>
        <p:txBody>
          <a:bodyPr/>
          <a:lstStyle/>
          <a:p>
            <a:r>
              <a:rPr lang="es-MX" dirty="0"/>
              <a:t>Se dice que un nodo es antecesor de otro cuando ambos forman parte de un camino y el primero se encuentra en un nivel superior (numeración más baja) al del segundo (numeración más alta). </a:t>
            </a:r>
          </a:p>
          <a:p>
            <a:r>
              <a:rPr lang="es-MX" dirty="0"/>
              <a:t>La relación entre dos nodos separados de forma inmediata por una rama se denomina padre/hijo. En el ejemplo de la figura 4.1., el nodo 7 es hijo del nodo 14 y, recíprocamente, el nodo 14 es padre del nodo 7. En un árbol un padre puede tener varios hijos pero un hijo solo puede tener un padre. </a:t>
            </a:r>
          </a:p>
          <a:p>
            <a:r>
              <a:rPr lang="es-MX" dirty="0"/>
              <a:t>Se </a:t>
            </a:r>
            <a:r>
              <a:rPr lang="es-MX" dirty="0" smtClean="0"/>
              <a:t>denomina </a:t>
            </a:r>
            <a:r>
              <a:rPr lang="es-MX" dirty="0"/>
              <a:t>grado al número de hijos de un nodo</a:t>
            </a:r>
            <a:r>
              <a:rPr lang="es-MX" dirty="0" smtClean="0"/>
              <a:t>.</a:t>
            </a:r>
          </a:p>
          <a:p>
            <a:r>
              <a:rPr lang="es-MX" dirty="0"/>
              <a:t>Se dice que un nodo es hoja cuando no tiene descendientes (grado 0). </a:t>
            </a:r>
          </a:p>
        </p:txBody>
      </p:sp>
    </p:spTree>
    <p:extLst>
      <p:ext uri="{BB962C8B-B14F-4D97-AF65-F5344CB8AC3E}">
        <p14:creationId xmlns:p14="http://schemas.microsoft.com/office/powerpoint/2010/main" val="353652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33976" y="689020"/>
            <a:ext cx="9720073" cy="4023360"/>
          </a:xfrm>
        </p:spPr>
        <p:txBody>
          <a:bodyPr/>
          <a:lstStyle/>
          <a:p>
            <a:r>
              <a:rPr lang="es-MX" dirty="0"/>
              <a:t>Finalmente, indicar que se dice que un árbol es completo cuando todos sus nodos (excepto las hojas) tienen el mismo grado y los diferentes niveles están poblados por completo. A veces resulta necesario completar un árbol añadiéndole nodos especiales. </a:t>
            </a:r>
          </a:p>
          <a:p>
            <a:endParaRPr lang="es-MX" dirty="0"/>
          </a:p>
        </p:txBody>
      </p:sp>
      <p:pic>
        <p:nvPicPr>
          <p:cNvPr id="4" name="Imagen 3"/>
          <p:cNvPicPr/>
          <p:nvPr/>
        </p:nvPicPr>
        <p:blipFill>
          <a:blip r:embed="rId2"/>
          <a:stretch>
            <a:fillRect/>
          </a:stretch>
        </p:blipFill>
        <p:spPr>
          <a:xfrm>
            <a:off x="3013656" y="2242856"/>
            <a:ext cx="5030944" cy="2779905"/>
          </a:xfrm>
          <a:prstGeom prst="rect">
            <a:avLst/>
          </a:prstGeom>
        </p:spPr>
      </p:pic>
    </p:spTree>
    <p:extLst>
      <p:ext uri="{BB962C8B-B14F-4D97-AF65-F5344CB8AC3E}">
        <p14:creationId xmlns:p14="http://schemas.microsoft.com/office/powerpoint/2010/main" val="3381615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4.2 CLASIFICACIÓN DE ÁRBOLES</a:t>
            </a:r>
            <a:br>
              <a:rPr lang="es-MX" dirty="0"/>
            </a:br>
            <a:endParaRPr lang="es-MX" dirty="0"/>
          </a:p>
        </p:txBody>
      </p:sp>
      <p:sp>
        <p:nvSpPr>
          <p:cNvPr id="3" name="Marcador de contenido 2"/>
          <p:cNvSpPr>
            <a:spLocks noGrp="1"/>
          </p:cNvSpPr>
          <p:nvPr>
            <p:ph idx="1"/>
          </p:nvPr>
        </p:nvSpPr>
        <p:spPr>
          <a:xfrm>
            <a:off x="1024128" y="2084832"/>
            <a:ext cx="9720073" cy="4023360"/>
          </a:xfrm>
        </p:spPr>
        <p:txBody>
          <a:bodyPr/>
          <a:lstStyle/>
          <a:p>
            <a:r>
              <a:rPr lang="es-MX" dirty="0"/>
              <a:t>En ciencias de la computación, un árbol binario es una estructura de datos en la cual cada nodo siempre tiene un hijo izquierdo y un hijo derecho. No pueden tener más de dos hijos (de ahí el nombre "binario"). </a:t>
            </a:r>
            <a:endParaRPr lang="es-MX" dirty="0" smtClean="0"/>
          </a:p>
          <a:p>
            <a:r>
              <a:rPr lang="es-MX" dirty="0" smtClean="0"/>
              <a:t>Si </a:t>
            </a:r>
            <a:r>
              <a:rPr lang="es-MX" dirty="0"/>
              <a:t>algún hijo tiene como referencia a </a:t>
            </a:r>
            <a:r>
              <a:rPr lang="es-MX" dirty="0" err="1"/>
              <a:t>null</a:t>
            </a:r>
            <a:r>
              <a:rPr lang="es-MX" dirty="0"/>
              <a:t>, es decir que no almacena ningún dato, entonces este es llamado un nodo externo. En el caso contrario el hijo es llamado un nodo interno. Usos comunes de los árboles binarios son los arboles binarios de búsqueda, los montículos binarios y codificación </a:t>
            </a:r>
            <a:r>
              <a:rPr lang="es-MX" dirty="0" smtClean="0"/>
              <a:t>de </a:t>
            </a:r>
            <a:r>
              <a:rPr lang="es-MX" dirty="0" err="1"/>
              <a:t>Huffman</a:t>
            </a:r>
            <a:r>
              <a:rPr lang="es-MX" dirty="0" smtClean="0"/>
              <a:t>.</a:t>
            </a:r>
          </a:p>
        </p:txBody>
      </p:sp>
    </p:spTree>
    <p:extLst>
      <p:ext uri="{BB962C8B-B14F-4D97-AF65-F5344CB8AC3E}">
        <p14:creationId xmlns:p14="http://schemas.microsoft.com/office/powerpoint/2010/main" val="264436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21097" y="804930"/>
            <a:ext cx="9720073" cy="4023360"/>
          </a:xfrm>
        </p:spPr>
        <p:txBody>
          <a:bodyPr/>
          <a:lstStyle/>
          <a:p>
            <a:r>
              <a:rPr lang="es-MX" dirty="0"/>
              <a:t>Un árbol ordenado es aquel en el que las ramas  de los nodos del árbol están  ordenadas. Los árboles ordenados de grado 2 son de especial interés puesto que  representan una de las estructuras de  datos más importantes en computación, conocidas como  árboles binarios. </a:t>
            </a:r>
          </a:p>
          <a:p>
            <a:r>
              <a:rPr lang="es-MX" dirty="0"/>
              <a:t>En un árbol binario cada nodo puede tener como máximo dos subárboles y  siempre es necesario distinguir entre el subárbol izquierdo y el subárbol derecho.</a:t>
            </a:r>
          </a:p>
          <a:p>
            <a:endParaRPr lang="es-MX" dirty="0"/>
          </a:p>
        </p:txBody>
      </p:sp>
      <p:pic>
        <p:nvPicPr>
          <p:cNvPr id="4" name="Imagen 3"/>
          <p:cNvPicPr/>
          <p:nvPr/>
        </p:nvPicPr>
        <p:blipFill>
          <a:blip r:embed="rId2"/>
          <a:stretch>
            <a:fillRect/>
          </a:stretch>
        </p:blipFill>
        <p:spPr>
          <a:xfrm>
            <a:off x="3425781" y="3498741"/>
            <a:ext cx="4185634" cy="2659098"/>
          </a:xfrm>
          <a:prstGeom prst="rect">
            <a:avLst/>
          </a:prstGeom>
        </p:spPr>
      </p:pic>
    </p:spTree>
    <p:extLst>
      <p:ext uri="{BB962C8B-B14F-4D97-AF65-F5344CB8AC3E}">
        <p14:creationId xmlns:p14="http://schemas.microsoft.com/office/powerpoint/2010/main" val="119091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46855" y="804929"/>
            <a:ext cx="9720073" cy="5312536"/>
          </a:xfrm>
        </p:spPr>
        <p:txBody>
          <a:bodyPr/>
          <a:lstStyle/>
          <a:p>
            <a:r>
              <a:rPr lang="es-MX" dirty="0"/>
              <a:t>Formalmente podemos definir un árbol binario de tipo T como una estructura homogénea que es la concatenación de un elemento de tipo T, llamada raíz, con dos árboles binarios disjuntos. Una forma  particular de árbol binario puede ser la estructura vacía. </a:t>
            </a:r>
          </a:p>
          <a:p>
            <a:r>
              <a:rPr lang="es-MX" dirty="0"/>
              <a:t>Los árboles binarios  se clasifican en cuatro tipos que son: distintos, similares, equivalentes y completos</a:t>
            </a:r>
            <a:r>
              <a:rPr lang="es-MX" dirty="0" smtClean="0"/>
              <a:t>.</a:t>
            </a:r>
          </a:p>
          <a:p>
            <a:r>
              <a:rPr lang="es-MX" dirty="0"/>
              <a:t>Un árbol binario está equilibrado  si la altura de los dos subárboles  de cada nodo del árbol  se diferencia en una unidad como máximo. </a:t>
            </a:r>
          </a:p>
          <a:p>
            <a:endParaRPr lang="es-MX" dirty="0"/>
          </a:p>
        </p:txBody>
      </p:sp>
    </p:spTree>
    <p:extLst>
      <p:ext uri="{BB962C8B-B14F-4D97-AF65-F5344CB8AC3E}">
        <p14:creationId xmlns:p14="http://schemas.microsoft.com/office/powerpoint/2010/main" val="7003175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55</TotalTime>
  <Words>2377</Words>
  <Application>Microsoft Office PowerPoint</Application>
  <PresentationFormat>Panorámica</PresentationFormat>
  <Paragraphs>177</Paragraphs>
  <Slides>33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Tw Cen MT</vt:lpstr>
      <vt:lpstr>Tw Cen MT Condensed</vt:lpstr>
      <vt:lpstr>Wingdings</vt:lpstr>
      <vt:lpstr>Wingdings 3</vt:lpstr>
      <vt:lpstr>Integral</vt:lpstr>
      <vt:lpstr>Unidad 4: Arboles y grafos</vt:lpstr>
      <vt:lpstr>Introducción</vt:lpstr>
      <vt:lpstr>4.1 Concepto de árbol</vt:lpstr>
      <vt:lpstr>Presentación de PowerPoint</vt:lpstr>
      <vt:lpstr>Presentación de PowerPoint</vt:lpstr>
      <vt:lpstr>Presentación de PowerPoint</vt:lpstr>
      <vt:lpstr>4.2 CLASIFICACIÓN DE ÁRBOLES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4.3 OPERACIONES BÁSICAS SOBRE ÁRBOLES BINARIOS </vt:lpstr>
      <vt:lpstr>Presentación de PowerPoint</vt:lpstr>
      <vt:lpstr>Presentación de PowerPoint</vt:lpstr>
      <vt:lpstr>Presentación de PowerPoint</vt:lpstr>
      <vt:lpstr>4.4 APLICACIONES DE ÁRBOLES</vt:lpstr>
      <vt:lpstr>Presentación de PowerPoint</vt:lpstr>
      <vt:lpstr>Presentación de PowerPoint</vt:lpstr>
      <vt:lpstr>4.5 ÁRBOLES BALANCEADOS </vt:lpstr>
      <vt:lpstr>Presentación de PowerPoint</vt:lpstr>
      <vt:lpstr>Presentación de PowerPoint</vt:lpstr>
      <vt:lpstr>4.6 GRAFOS </vt:lpstr>
      <vt:lpstr>Presentación de PowerPoint</vt:lpstr>
      <vt:lpstr>4.7 TERMINOLOGÍA DE GRAFOS </vt:lpstr>
      <vt:lpstr>Presentación de PowerPoint</vt:lpstr>
      <vt:lpstr>Presentación de PowerPoint</vt:lpstr>
      <vt:lpstr>4.8 OPERACIONES BÁSICAS SOBRE GRAFOS </vt:lpstr>
      <vt:lpstr>Presentación de PowerPoint</vt:lpstr>
      <vt:lpstr>Presentación de PowerPoint</vt:lpstr>
      <vt:lpstr>Bibliografía</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4: Arboles y grafos</dc:title>
  <dc:creator>Mr. X</dc:creator>
  <cp:lastModifiedBy>Mr. X</cp:lastModifiedBy>
  <cp:revision>8</cp:revision>
  <dcterms:created xsi:type="dcterms:W3CDTF">2014-11-12T12:41:04Z</dcterms:created>
  <dcterms:modified xsi:type="dcterms:W3CDTF">2014-11-12T20:15:55Z</dcterms:modified>
</cp:coreProperties>
</file>