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9" r:id="rId4"/>
    <p:sldId id="260" r:id="rId5"/>
    <p:sldId id="261" r:id="rId6"/>
    <p:sldId id="262" r:id="rId7"/>
    <p:sldId id="275" r:id="rId8"/>
    <p:sldId id="276" r:id="rId9"/>
    <p:sldId id="263" r:id="rId10"/>
    <p:sldId id="264" r:id="rId11"/>
    <p:sldId id="265" r:id="rId12"/>
    <p:sldId id="266" r:id="rId13"/>
    <p:sldId id="284" r:id="rId14"/>
    <p:sldId id="267" r:id="rId15"/>
    <p:sldId id="268" r:id="rId16"/>
    <p:sldId id="269" r:id="rId17"/>
    <p:sldId id="270" r:id="rId18"/>
    <p:sldId id="271" r:id="rId19"/>
    <p:sldId id="285" r:id="rId20"/>
    <p:sldId id="277" r:id="rId21"/>
    <p:sldId id="272" r:id="rId22"/>
    <p:sldId id="278" r:id="rId23"/>
    <p:sldId id="273" r:id="rId24"/>
    <p:sldId id="279" r:id="rId25"/>
    <p:sldId id="258" r:id="rId26"/>
    <p:sldId id="274" r:id="rId27"/>
    <p:sldId id="280" r:id="rId28"/>
    <p:sldId id="282" r:id="rId29"/>
    <p:sldId id="281" r:id="rId30"/>
    <p:sldId id="283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AC09A-F49E-470B-8DB3-B8B0F11E517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80B81-0AAA-47A5-BFB3-0F369CF3D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91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80B81-0AAA-47A5-BFB3-0F369CF3D0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33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B9A674C-3998-4729-ABFD-1E497D3F507D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4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F441BB-0496-43D0-97ED-98E71C1C3386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6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7DA705-8F8D-47C9-970D-BE5BCD74275E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97AF0F6-423E-4D99-90BB-EC96B6C732CE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Foundations of Algorithms and Machine Learning (CS60020), IIT KGP, 2017: Indrajit Bhattacharya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5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2692EF9-4506-4EA1-B596-AD0B9899615E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4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583D99-2959-43BF-9136-46795B474BB7}" type="datetime1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1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6D34B87-3518-42A9-A761-B44148623FEC}" type="datetime1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1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C4F3AD-80FA-46B6-86F1-DF47F9399EE2}" type="datetime1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9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50B5B40-FDD2-4F22-A35F-B0B989F5C180}" type="datetime1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F682B3-4674-4018-A909-3EBABBBF3FE2}" type="datetime1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6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712E81-48D1-4A9E-89F4-5DEA913002E2}" type="datetime1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0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397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33500"/>
            <a:ext cx="7886700" cy="4843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1"/>
            <a:ext cx="7207250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lang="en-US" sz="1100" b="1" i="0" smtClean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Foundations of Algorithms and Machine Learning (CS60020), IIT KGP, 2017: Indrajit Bhattacharya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590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7617-1EFA-4B29-976E-417EB2A8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0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Probabilistic Models </a:t>
            </a:r>
            <a:br>
              <a:rPr lang="en-US" sz="4800" dirty="0"/>
            </a:br>
            <a:r>
              <a:rPr lang="en-US" sz="4800" dirty="0"/>
              <a:t>for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6356351"/>
            <a:ext cx="7207250" cy="365125"/>
          </a:xfrm>
        </p:spPr>
        <p:txBody>
          <a:bodyPr/>
          <a:lstStyle/>
          <a:p>
            <a:r>
              <a:rPr lang="en-US" dirty="0"/>
              <a:t>Foundations of Algorithms and Machine Learning (CS60020), IIT KGP, 2017: Indrajit Bhattacharya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9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Case: Gaussian Multi-class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Prior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≥0,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Class conditional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Soft-max / normalized exponential function</a:t>
                </a:r>
              </a:p>
              <a:p>
                <a:r>
                  <a:rPr lang="en-US" dirty="0"/>
                  <a:t>For Gaussian class conditionals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decision boundaries are still lines in the feature space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3778" r="-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76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for Gaussian Multi-class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the Binary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29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Case: 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Similar to Gaussian setting, only features are discrete (binary, for simplicity)</a:t>
                </a:r>
              </a:p>
              <a:p>
                <a:endParaRPr lang="en-US" dirty="0"/>
              </a:p>
              <a:p>
                <a:r>
                  <a:rPr lang="en-US" dirty="0"/>
                  <a:t>“Naïve” Assumption: Feature dimensions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conditionally independent given class label</a:t>
                </a:r>
              </a:p>
              <a:p>
                <a:pPr lvl="1"/>
                <a:r>
                  <a:rPr lang="en-US" dirty="0"/>
                  <a:t>Very different from independence assumption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1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74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Case: 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Class conditional probability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Posterior probability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IN" b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7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6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for 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Formulate </a:t>
                </a:r>
                <a:r>
                  <a:rPr lang="en-US" dirty="0" err="1"/>
                  <a:t>loglikelihood</a:t>
                </a:r>
                <a:r>
                  <a:rPr lang="en-US" dirty="0"/>
                  <a:t> in terms of parameters</a:t>
                </a:r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3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𝑛𝑗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3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𝑘𝑗</m:t>
                                          </m:r>
                                        </m:sub>
                                      </m:sSub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+(1−</m:t>
                                      </m:r>
                                      <m:sSub>
                                        <m:sSubPr>
                                          <m:ctrlP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𝑛𝑗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300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(1−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3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𝜂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func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𝑛𝑘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300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3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func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300" dirty="0"/>
              </a:p>
              <a:p>
                <a:pPr marL="0" indent="0">
                  <a:buNone/>
                </a:pPr>
                <a:endParaRPr lang="en-US" sz="2600" b="0" i="1" dirty="0">
                  <a:latin typeface="Cambria Math" panose="02040503050406030204" pitchFamily="18" charset="0"/>
                </a:endParaRPr>
              </a:p>
              <a:p>
                <a:r>
                  <a:rPr lang="en-US" sz="2300" dirty="0"/>
                  <a:t>Maximize likelihood </a:t>
                </a:r>
                <a:r>
                  <a:rPr lang="en-US" sz="2300" dirty="0" err="1"/>
                  <a:t>wrt</a:t>
                </a:r>
                <a:r>
                  <a:rPr lang="en-US" sz="2300" dirty="0"/>
                  <a:t> parameters</a:t>
                </a:r>
                <a:endParaRPr lang="en-US" sz="2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3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d>
                                <m:d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300" b="0" i="0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d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func>
                      <m:r>
                        <a:rPr lang="en-US" sz="23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sz="2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300" dirty="0"/>
              </a:p>
              <a:p>
                <a:pPr marL="0" indent="0">
                  <a:buNone/>
                </a:pPr>
                <a:endParaRPr lang="en-US" sz="2300" dirty="0"/>
              </a:p>
              <a:p>
                <a:r>
                  <a:rPr lang="en-US" sz="2300" dirty="0"/>
                  <a:t>MLE </a:t>
                </a:r>
                <a:r>
                  <a:rPr lang="en-US" sz="2300" dirty="0" err="1"/>
                  <a:t>overfits</a:t>
                </a:r>
                <a:r>
                  <a:rPr lang="en-US" sz="2300" dirty="0"/>
                  <a:t> </a:t>
                </a:r>
              </a:p>
              <a:p>
                <a:pPr lvl="1"/>
                <a:r>
                  <a:rPr lang="en-US" sz="1900" dirty="0"/>
                  <a:t>Susceptible to 0 frequencies in training data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1" t="-4660" r="-7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114800" y="297521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94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Estimation for 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the parameters as random variables and analyze posterior distributions</a:t>
                </a:r>
              </a:p>
              <a:p>
                <a:r>
                  <a:rPr lang="en-US" dirty="0"/>
                  <a:t>Take point estimates if necessary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sz="2300" dirty="0"/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3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3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3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𝑀𝐴𝑃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1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14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761" y="2388357"/>
            <a:ext cx="3047466" cy="24549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Discriminative Models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9338" y="1333500"/>
                <a:ext cx="5690268" cy="48434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Familiar form for posterior class distribution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Model posterior distribution directly</a:t>
                </a:r>
              </a:p>
              <a:p>
                <a:endParaRPr lang="en-US" dirty="0"/>
              </a:p>
              <a:p>
                <a:r>
                  <a:rPr lang="en-US" dirty="0"/>
                  <a:t>Advantages as classification model </a:t>
                </a:r>
              </a:p>
              <a:p>
                <a:pPr lvl="1"/>
                <a:r>
                  <a:rPr lang="en-US" dirty="0"/>
                  <a:t>Fewer assumptions, fewer parameters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9338" y="1333500"/>
                <a:ext cx="5690268" cy="4843463"/>
              </a:xfrm>
              <a:blipFill rotWithShape="0">
                <a:blip r:embed="rId3"/>
                <a:stretch>
                  <a:fillRect l="-1501" t="-1763" r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34359" y="5322806"/>
            <a:ext cx="2666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Image from Michael Jordan’s book</a:t>
            </a:r>
          </a:p>
        </p:txBody>
      </p:sp>
    </p:spTree>
    <p:extLst>
      <p:ext uri="{BB962C8B-B14F-4D97-AF65-F5344CB8AC3E}">
        <p14:creationId xmlns:p14="http://schemas.microsoft.com/office/powerpoint/2010/main" val="3216835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for Binary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Apply model for binary setting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Formulate likelihood with weights as parameters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{−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1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for Binary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Maximize likelihood </a:t>
                </a:r>
                <a:r>
                  <a:rPr lang="en-US" dirty="0" err="1"/>
                  <a:t>wrt</a:t>
                </a:r>
                <a:r>
                  <a:rPr lang="en-US" dirty="0"/>
                  <a:t>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 closed form solution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1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8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for Binary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Not quadratic but still convex</a:t>
                </a:r>
              </a:p>
              <a:p>
                <a:r>
                  <a:rPr lang="en-US" dirty="0"/>
                  <a:t>Iterative optimization using gradient descent (LMS algorithm)</a:t>
                </a:r>
              </a:p>
              <a:p>
                <a:endParaRPr lang="en-US" dirty="0"/>
              </a:p>
              <a:p>
                <a:r>
                  <a:rPr lang="en-US" dirty="0"/>
                  <a:t>Batch gradient update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Stochastic gradient descent update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Faster algorithm – Newton’s Method </a:t>
                </a:r>
              </a:p>
              <a:p>
                <a:pPr lvl="1"/>
                <a:r>
                  <a:rPr lang="en-US" dirty="0"/>
                  <a:t>Iterative Re-weighted least squares (IRLS)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1763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1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 </a:t>
                </a:r>
                <a:r>
                  <a:rPr lang="en-US" dirty="0" err="1"/>
                  <a:t>iid</a:t>
                </a:r>
                <a:r>
                  <a:rPr lang="en-US" dirty="0"/>
                  <a:t> training samples: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Class label: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Feature vector: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Focus on modeling conditional probabilities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Needs to be followed by a decision step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1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48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Binary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Bayesian model exists, but intractable </a:t>
            </a:r>
          </a:p>
          <a:p>
            <a:pPr lvl="1"/>
            <a:r>
              <a:rPr lang="en-US" dirty="0" err="1"/>
              <a:t>Conjugacy</a:t>
            </a:r>
            <a:r>
              <a:rPr lang="en-US" dirty="0"/>
              <a:t> breaks down because of the sigmoid function</a:t>
            </a:r>
          </a:p>
          <a:p>
            <a:pPr lvl="1"/>
            <a:r>
              <a:rPr lang="en-US" dirty="0"/>
              <a:t>Laplace approximation for the posterior</a:t>
            </a:r>
          </a:p>
          <a:p>
            <a:pPr lvl="1"/>
            <a:endParaRPr lang="en-US" dirty="0"/>
          </a:p>
          <a:p>
            <a:r>
              <a:rPr lang="en-US" dirty="0"/>
              <a:t>Major challenge for Bayesian framework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68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Soft-max regression for Multi-class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as exercise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85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Choices for the activation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Probit</a:t>
            </a:r>
            <a:r>
              <a:rPr lang="en-US" dirty="0"/>
              <a:t> function: CDF of the Gaussian</a:t>
            </a:r>
          </a:p>
          <a:p>
            <a:r>
              <a:rPr lang="en-US" dirty="0"/>
              <a:t>Complementary log-log model: CDF of exponential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42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</a:t>
            </a:r>
            <a:r>
              <a:rPr lang="en-US" dirty="0" err="1"/>
              <a:t>vs</a:t>
            </a:r>
            <a:r>
              <a:rPr lang="en-US" dirty="0"/>
              <a:t> Discriminative: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Generative models</a:t>
            </a:r>
          </a:p>
          <a:p>
            <a:pPr lvl="1"/>
            <a:r>
              <a:rPr lang="en-US" dirty="0"/>
              <a:t>Easy parameter estimation</a:t>
            </a:r>
          </a:p>
          <a:p>
            <a:pPr lvl="1"/>
            <a:r>
              <a:rPr lang="en-US" dirty="0"/>
              <a:t>Require more parameters OR simplifying assumptions</a:t>
            </a:r>
          </a:p>
          <a:p>
            <a:pPr lvl="1"/>
            <a:r>
              <a:rPr lang="en-US" dirty="0"/>
              <a:t>Models and “understands” each class</a:t>
            </a:r>
          </a:p>
          <a:p>
            <a:pPr lvl="1"/>
            <a:r>
              <a:rPr lang="en-US" dirty="0"/>
              <a:t>Easy to accommodate unlabeled data</a:t>
            </a:r>
          </a:p>
          <a:p>
            <a:pPr lvl="1"/>
            <a:r>
              <a:rPr lang="en-US" dirty="0"/>
              <a:t>Poorly calibrated probabilities</a:t>
            </a:r>
          </a:p>
          <a:p>
            <a:pPr lvl="1"/>
            <a:endParaRPr lang="en-US" dirty="0"/>
          </a:p>
          <a:p>
            <a:r>
              <a:rPr lang="en-US" dirty="0"/>
              <a:t>Discriminative models</a:t>
            </a:r>
          </a:p>
          <a:p>
            <a:pPr lvl="1"/>
            <a:r>
              <a:rPr lang="en-US" dirty="0"/>
              <a:t>Complicated estimation problem</a:t>
            </a:r>
          </a:p>
          <a:p>
            <a:pPr lvl="1"/>
            <a:r>
              <a:rPr lang="en-US" dirty="0"/>
              <a:t>Fewer parameters and fewer assumptions</a:t>
            </a:r>
          </a:p>
          <a:p>
            <a:pPr lvl="1"/>
            <a:r>
              <a:rPr lang="en-US" dirty="0"/>
              <a:t>No understanding of individual classes</a:t>
            </a:r>
          </a:p>
          <a:p>
            <a:pPr lvl="1"/>
            <a:r>
              <a:rPr lang="en-US" dirty="0"/>
              <a:t>Difficult to accommodate unlabeled data</a:t>
            </a:r>
          </a:p>
          <a:p>
            <a:pPr lvl="1"/>
            <a:r>
              <a:rPr lang="en-US" dirty="0"/>
              <a:t>Better calibrated probabilities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15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posterior distributions to actions</a:t>
            </a:r>
          </a:p>
          <a:p>
            <a:r>
              <a:rPr lang="en-US" dirty="0"/>
              <a:t>Loss functions measure extent of error</a:t>
            </a:r>
          </a:p>
          <a:p>
            <a:r>
              <a:rPr lang="en-US" dirty="0"/>
              <a:t>Optimal action depends on loss function</a:t>
            </a:r>
          </a:p>
          <a:p>
            <a:endParaRPr lang="en-US" dirty="0"/>
          </a:p>
          <a:p>
            <a:r>
              <a:rPr lang="en-US" dirty="0"/>
              <a:t>Reject option for classification problems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02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0-1 loss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Minimized by MAP estimate (posterior mode)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latin typeface="+mj-lt"/>
                  </a:rPr>
                  <a:t>loss</a:t>
                </a: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Expected loss: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(Min mean squared error)</a:t>
                </a:r>
              </a:p>
              <a:p>
                <a:pPr lvl="1"/>
                <a:r>
                  <a:rPr lang="en-US" b="0" dirty="0"/>
                  <a:t>Minimized by Bayes estimate (posterior mean)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loss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b="0" dirty="0"/>
              </a:p>
              <a:p>
                <a:pPr marL="914400" lvl="2" indent="0">
                  <a:buNone/>
                </a:pPr>
                <a:r>
                  <a:rPr lang="en-US" b="0" dirty="0"/>
                  <a:t>Minimized by posterior median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1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53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of Binary Classification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37481"/>
                <a:ext cx="7886700" cy="1910686"/>
              </a:xfrm>
            </p:spPr>
            <p:txBody>
              <a:bodyPr/>
              <a:lstStyle/>
              <a:p>
                <a:r>
                  <a:rPr lang="en-US" dirty="0"/>
                  <a:t>Consider class conditional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Decision rule: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)&gt;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Confusion Matrix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37481"/>
                <a:ext cx="7886700" cy="1910686"/>
              </a:xfrm>
              <a:blipFill rotWithShape="0">
                <a:blip r:embed="rId2"/>
                <a:stretch>
                  <a:fillRect l="-1005" t="-4459" b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1867383"/>
                  </p:ext>
                </p:extLst>
              </p:nvPr>
            </p:nvGraphicFramePr>
            <p:xfrm>
              <a:off x="1469408" y="3744415"/>
              <a:ext cx="6096000" cy="18587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𝑇𝑟𝑢𝑡h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𝐸𝑠𝑡𝑖𝑚𝑎𝑡𝑒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𝑇𝑃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𝐹𝑃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𝐹𝑁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𝑇𝑁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1867383"/>
                  </p:ext>
                </p:extLst>
              </p:nvPr>
            </p:nvGraphicFramePr>
            <p:xfrm>
              <a:off x="1469408" y="3744415"/>
              <a:ext cx="6096000" cy="18587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000" t="-1639" r="-50374" b="-4147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99502" t="-101639" r="-200000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1000" t="-101639" r="-101000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1000" t="-101639" r="-1000" b="-314754"/>
                          </a:stretch>
                        </a:blipFill>
                      </a:tcPr>
                    </a:tc>
                  </a:tr>
                  <a:tr h="373126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00" t="-100000" r="-401500" b="-56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500" t="-198387" r="-301500" b="-2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99502" t="-198387" r="-200000" b="-2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1000" t="-198387" r="-101000" b="-2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1000" t="-198387" r="-1000" b="-209677"/>
                          </a:stretch>
                        </a:blipFill>
                      </a:tcPr>
                    </a:tc>
                  </a:tr>
                  <a:tr h="373126">
                    <a:tc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500" t="-303279" r="-301500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99502" t="-303279" r="-200000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1000" t="-303279" r="-101000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1000" t="-303279" r="-1000" b="-11311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500" t="-403279" r="-3015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99502" t="-403279" r="-200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1000" t="-403279" r="-101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1000" t="-403279" r="-1000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35841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9936626"/>
                  </p:ext>
                </p:extLst>
              </p:nvPr>
            </p:nvGraphicFramePr>
            <p:xfrm>
              <a:off x="1483056" y="2038443"/>
              <a:ext cx="6352845" cy="24165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788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662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5868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00041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582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𝑇𝑃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𝑇𝑃𝑅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𝑠𝑒𝑛𝑠𝑖𝑡𝑖𝑣𝑖𝑡𝑦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𝑟𝑒𝑐𝑎𝑙𝑙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𝐹𝑃𝑅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𝑡𝑦𝑝𝑒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𝑒𝑟𝑟𝑜𝑟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582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𝐹𝑁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𝐹𝑁𝑅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𝑡𝑦𝑝𝑒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𝐼𝐼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𝑒𝑟𝑟𝑜𝑟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𝑇𝑁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𝑇𝑁𝑅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𝑠𝑝𝑒𝑐𝑖𝑓𝑖𝑐𝑖𝑡𝑦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9936626"/>
                  </p:ext>
                </p:extLst>
              </p:nvPr>
            </p:nvGraphicFramePr>
            <p:xfrm>
              <a:off x="1483056" y="2038443"/>
              <a:ext cx="6352845" cy="24165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7881"/>
                    <a:gridCol w="3166281"/>
                    <a:gridCol w="2458683"/>
                  </a:tblGrid>
                  <a:tr h="500041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3314" t="-1220" r="-78227" b="-38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58416" t="-1220" r="-495" b="-386585"/>
                          </a:stretch>
                        </a:blipFill>
                      </a:tcPr>
                    </a:tc>
                  </a:tr>
                  <a:tr h="9582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33" t="-52532" r="-770833" b="-10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3314" t="-52532" r="-78227" b="-10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58416" t="-52532" r="-495" b="-100633"/>
                          </a:stretch>
                        </a:blipFill>
                      </a:tcPr>
                    </a:tc>
                  </a:tr>
                  <a:tr h="9582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33" t="-153503" r="-770833" b="-12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3314" t="-153503" r="-78227" b="-12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58416" t="-153503" r="-495" b="-127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07957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949" y="2118850"/>
            <a:ext cx="3479326" cy="2624351"/>
          </a:xfrm>
        </p:spPr>
        <p:txBody>
          <a:bodyPr>
            <a:noAutofit/>
          </a:bodyPr>
          <a:lstStyle/>
          <a:p>
            <a:r>
              <a:rPr lang="en-US" sz="2000" dirty="0"/>
              <a:t>Plot TPR and FPR for different values of decision threshold</a:t>
            </a:r>
          </a:p>
          <a:p>
            <a:endParaRPr lang="en-US" sz="2000" dirty="0"/>
          </a:p>
          <a:p>
            <a:r>
              <a:rPr lang="en-US" sz="2000" dirty="0"/>
              <a:t>Quality of classifier measured by area under the curve (AUC)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28</a:t>
            </a:fld>
            <a:endParaRPr lang="en-US"/>
          </a:p>
        </p:txBody>
      </p:sp>
      <p:pic>
        <p:nvPicPr>
          <p:cNvPr id="1026" name="Picture 2" descr="https://upload.wikimedia.org/wikipedia/commons/thumb/6/6b/Roccurves.png/220px-Roccurv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256" y="2013211"/>
            <a:ext cx="2928819" cy="283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714261" y="5387820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Image from </a:t>
            </a:r>
            <a:r>
              <a:rPr lang="en-US" dirty="0" err="1"/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312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Precision-recall curves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33500"/>
                <a:ext cx="3943350" cy="484346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In settings such as information retrieval,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</m:oMath>
                </a14:m>
                <a:endParaRPr lang="en-US" sz="2000" b="0" dirty="0"/>
              </a:p>
              <a:p>
                <a:r>
                  <a:rPr lang="en-US" sz="2000" dirty="0"/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</m:oMath>
                </a14:m>
                <a:endParaRPr lang="en-US" sz="2000" b="0" dirty="0"/>
              </a:p>
              <a:p>
                <a:r>
                  <a:rPr lang="en-US" sz="2000" dirty="0"/>
                  <a:t>Plot precision </a:t>
                </a:r>
                <a:r>
                  <a:rPr lang="en-US" sz="2000" dirty="0" err="1"/>
                  <a:t>vs</a:t>
                </a:r>
                <a:r>
                  <a:rPr lang="en-US" sz="2000" dirty="0"/>
                  <a:t> recall for varying values of threshold</a:t>
                </a:r>
                <a:endParaRPr lang="en-US" sz="2000" b="0" dirty="0"/>
              </a:p>
              <a:p>
                <a:r>
                  <a:rPr lang="en-US" sz="2000" dirty="0"/>
                  <a:t>Quality of classifier measured by area under the curve (AUC) or by specific values e.g. </a:t>
                </a:r>
                <a:r>
                  <a:rPr lang="en-US" sz="2000" dirty="0" err="1"/>
                  <a:t>P@k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33500"/>
                <a:ext cx="3943350" cy="4843463"/>
              </a:xfrm>
              <a:blipFill rotWithShape="0">
                <a:blip r:embed="rId2"/>
                <a:stretch>
                  <a:fillRect l="-1391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801" y="1975289"/>
            <a:ext cx="3814549" cy="286091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31736" y="5226944"/>
            <a:ext cx="2752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Image from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</p:spTree>
    <p:extLst>
      <p:ext uri="{BB962C8B-B14F-4D97-AF65-F5344CB8AC3E}">
        <p14:creationId xmlns:p14="http://schemas.microsoft.com/office/powerpoint/2010/main" val="186498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models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joint probability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Class posterior probabilities via Bayes rule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Prior probability of a class: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Class conditional probabilities: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7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24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F1-scores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evaluate at a single threshold, need to combine precision and recall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dirty="0"/>
                  <a:t> when P and R and not equally important</a:t>
                </a:r>
              </a:p>
              <a:p>
                <a:endParaRPr lang="en-US" dirty="0"/>
              </a:p>
              <a:p>
                <a:r>
                  <a:rPr lang="en-US" dirty="0"/>
                  <a:t>Harmonic mean </a:t>
                </a:r>
              </a:p>
              <a:p>
                <a:pPr lvl="1"/>
                <a:r>
                  <a:rPr lang="en-US" dirty="0"/>
                  <a:t>Why?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1763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82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generalization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Training set performance is not a good indicator of generalization error</a:t>
            </a:r>
          </a:p>
          <a:p>
            <a:pPr lvl="1"/>
            <a:r>
              <a:rPr lang="en-US" dirty="0"/>
              <a:t>A more complex model </a:t>
            </a:r>
            <a:r>
              <a:rPr lang="en-US" dirty="0" err="1"/>
              <a:t>overfits</a:t>
            </a:r>
            <a:r>
              <a:rPr lang="en-US" dirty="0"/>
              <a:t>, a less complex one </a:t>
            </a:r>
            <a:r>
              <a:rPr lang="en-US" dirty="0" err="1"/>
              <a:t>underfits</a:t>
            </a:r>
            <a:endParaRPr lang="en-US" dirty="0"/>
          </a:p>
          <a:p>
            <a:pPr lvl="1"/>
            <a:r>
              <a:rPr lang="en-US" dirty="0"/>
              <a:t>Which model do I select?</a:t>
            </a:r>
          </a:p>
          <a:p>
            <a:pPr lvl="1"/>
            <a:endParaRPr lang="en-US" dirty="0"/>
          </a:p>
          <a:p>
            <a:r>
              <a:rPr lang="en-US" dirty="0"/>
              <a:t>Validation set</a:t>
            </a:r>
          </a:p>
          <a:p>
            <a:pPr lvl="1"/>
            <a:r>
              <a:rPr lang="en-US" dirty="0"/>
              <a:t>Typically 80%, 20%</a:t>
            </a:r>
          </a:p>
          <a:p>
            <a:pPr lvl="1"/>
            <a:r>
              <a:rPr lang="en-US" dirty="0"/>
              <a:t>Wastes valuable labeled data</a:t>
            </a:r>
          </a:p>
          <a:p>
            <a:pPr lvl="1"/>
            <a:endParaRPr lang="en-US" dirty="0"/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Split training data into K folds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iteration, train on K/</a:t>
            </a:r>
            <a:r>
              <a:rPr lang="en-US" dirty="0" err="1"/>
              <a:t>i</a:t>
            </a:r>
            <a:r>
              <a:rPr lang="en-US" dirty="0"/>
              <a:t> folds, test on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fold</a:t>
            </a:r>
          </a:p>
          <a:p>
            <a:pPr lvl="1"/>
            <a:r>
              <a:rPr lang="en-US" dirty="0"/>
              <a:t>Average generalization error over all folds</a:t>
            </a:r>
          </a:p>
          <a:p>
            <a:pPr lvl="1"/>
            <a:r>
              <a:rPr lang="en-US" dirty="0"/>
              <a:t>Leave one out cross validation: K=N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35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Generative models</a:t>
            </a:r>
          </a:p>
          <a:p>
            <a:pPr lvl="1"/>
            <a:r>
              <a:rPr lang="en-IN" dirty="0"/>
              <a:t>Gaussian Discriminant Analysis</a:t>
            </a:r>
          </a:p>
          <a:p>
            <a:pPr lvl="1"/>
            <a:r>
              <a:rPr lang="en-IN" dirty="0"/>
              <a:t>Naïve Bayes</a:t>
            </a:r>
          </a:p>
          <a:p>
            <a:r>
              <a:rPr lang="en-IN" dirty="0"/>
              <a:t>Discriminative models</a:t>
            </a:r>
          </a:p>
          <a:p>
            <a:pPr lvl="1"/>
            <a:r>
              <a:rPr lang="en-IN" dirty="0"/>
              <a:t>Logistics regression</a:t>
            </a:r>
          </a:p>
          <a:p>
            <a:pPr lvl="1"/>
            <a:r>
              <a:rPr lang="en-IN" dirty="0"/>
              <a:t>Iterative algorithms for training</a:t>
            </a:r>
          </a:p>
          <a:p>
            <a:r>
              <a:rPr lang="en-IN" dirty="0"/>
              <a:t>Binary vs Multiclass</a:t>
            </a:r>
          </a:p>
          <a:p>
            <a:endParaRPr lang="en-IN" dirty="0"/>
          </a:p>
          <a:p>
            <a:r>
              <a:rPr lang="en-IN" dirty="0"/>
              <a:t>Evaluation of classification models</a:t>
            </a:r>
          </a:p>
          <a:p>
            <a:endParaRPr lang="en-IN" dirty="0"/>
          </a:p>
          <a:p>
            <a:r>
              <a:rPr lang="en-IN" dirty="0"/>
              <a:t>Generalization performance</a:t>
            </a:r>
          </a:p>
          <a:p>
            <a:pPr lvl="1"/>
            <a:r>
              <a:rPr lang="en-IN" dirty="0"/>
              <a:t>Cross validation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1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Process for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Enables generation of new data points</a:t>
                </a:r>
              </a:p>
              <a:p>
                <a:r>
                  <a:rPr lang="en-US" dirty="0"/>
                  <a:t>Repeat N times</a:t>
                </a:r>
              </a:p>
              <a:p>
                <a:pPr lvl="1"/>
                <a:r>
                  <a:rPr lang="en-US" b="0" dirty="0"/>
                  <a:t>Sample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Sample feature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1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3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Probability in a Generative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33500"/>
                <a:ext cx="5458251" cy="484346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=1)+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⁡{−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≝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Logistic function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Independent of specific form of class conditional probabilities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33500"/>
                <a:ext cx="5458251" cy="4843463"/>
              </a:xfrm>
              <a:blipFill rotWithShape="0">
                <a:blip r:embed="rId2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https://upload.wikimedia.org/wikipedia/commons/thumb/8/88/Logistic-curve.svg/320px-Logistic-curv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901" y="2781089"/>
            <a:ext cx="304800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83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Case: Binary classification with Gaussians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Prior class probability </a:t>
                </a:r>
              </a:p>
              <a:p>
                <a:pPr marL="0" indent="0" algn="ctr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𝐵𝑒𝑟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Gaussian class densities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⁡{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b="0" dirty="0"/>
                  <a:t>	</a:t>
                </a:r>
              </a:p>
              <a:p>
                <a:pPr algn="just"/>
                <a:r>
                  <a:rPr lang="en-US" b="0" dirty="0"/>
                  <a:t>Parameters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endParaRPr lang="en-US" b="0" dirty="0"/>
              </a:p>
              <a:p>
                <a:pPr algn="just"/>
                <a:r>
                  <a:rPr lang="en-US" dirty="0"/>
                  <a:t>Note: Covariance parameter is shared</a:t>
                </a: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1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7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Case: Binary classification with Gaussians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Quadratic term cancels out</a:t>
                </a:r>
              </a:p>
              <a:p>
                <a:endParaRPr lang="en-US" dirty="0"/>
              </a:p>
              <a:p>
                <a:r>
                  <a:rPr lang="en-US" dirty="0"/>
                  <a:t>Linear classification model</a:t>
                </a:r>
              </a:p>
              <a:p>
                <a:r>
                  <a:rPr lang="en-US" dirty="0"/>
                  <a:t>Class boundary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7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33500"/>
                <a:ext cx="5149901" cy="48434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Class boundary: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Class boundary shifts by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Arbitrary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Decision boundary still linear but not orthogonal to the hyper-plane joining the two means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33500"/>
                <a:ext cx="5149901" cy="4843463"/>
              </a:xfrm>
              <a:blipFill rotWithShape="0">
                <a:blip r:embed="rId2"/>
                <a:stretch>
                  <a:fillRect l="-1538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800" y="1788976"/>
            <a:ext cx="1845000" cy="1451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800" y="3755231"/>
            <a:ext cx="1755000" cy="1496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79800" y="5627986"/>
            <a:ext cx="2666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Image from Michael Jordan’s book</a:t>
            </a:r>
          </a:p>
        </p:txBody>
      </p:sp>
    </p:spTree>
    <p:extLst>
      <p:ext uri="{BB962C8B-B14F-4D97-AF65-F5344CB8AC3E}">
        <p14:creationId xmlns:p14="http://schemas.microsoft.com/office/powerpoint/2010/main" val="220384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for Binary Gaussian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Formulate </a:t>
                </a:r>
                <a:r>
                  <a:rPr lang="en-US" dirty="0" err="1"/>
                  <a:t>loglikelihood</a:t>
                </a:r>
                <a:r>
                  <a:rPr lang="en-US" dirty="0"/>
                  <a:t> in terms of parameters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Maximize </a:t>
                </a:r>
                <a:r>
                  <a:rPr lang="en-US" dirty="0" err="1"/>
                  <a:t>loglikelihood</a:t>
                </a:r>
                <a:r>
                  <a:rPr lang="en-US" dirty="0"/>
                  <a:t> </a:t>
                </a:r>
                <a:r>
                  <a:rPr lang="en-US" dirty="0" err="1"/>
                  <a:t>wrt</a:t>
                </a:r>
                <a:r>
                  <a:rPr lang="en-US" dirty="0"/>
                  <a:t> parameters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𝜕𝜋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2393" b="-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Algorithms and Machine Learning (CS60020), IIT KGP, 2017: Indrajit Bhattacharya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617-1EFA-4B29-976E-417EB2A8D7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56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1660</TotalTime>
  <Words>1759</Words>
  <Application>Microsoft Office PowerPoint</Application>
  <PresentationFormat>On-screen Show (4:3)</PresentationFormat>
  <Paragraphs>361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 Math</vt:lpstr>
      <vt:lpstr>Comic Sans MS</vt:lpstr>
      <vt:lpstr>Office Theme</vt:lpstr>
      <vt:lpstr>Probabilistic Models  for Classification</vt:lpstr>
      <vt:lpstr>Binary Classification Problem</vt:lpstr>
      <vt:lpstr>Generative models for classification</vt:lpstr>
      <vt:lpstr>Generative Process for Data</vt:lpstr>
      <vt:lpstr>Conditional Probability in a Generative Model</vt:lpstr>
      <vt:lpstr>Case: Binary classification with Gaussians</vt:lpstr>
      <vt:lpstr>Case: Binary classification with Gaussians</vt:lpstr>
      <vt:lpstr>Special Cases</vt:lpstr>
      <vt:lpstr>MLE for Binary Gaussian</vt:lpstr>
      <vt:lpstr>Case: Gaussian Multi-class Classification</vt:lpstr>
      <vt:lpstr>MLE for Gaussian Multi-class</vt:lpstr>
      <vt:lpstr>Case: Naïve Bayes</vt:lpstr>
      <vt:lpstr>Case: Naïve Bayes</vt:lpstr>
      <vt:lpstr>MLE for Naïve Bayes</vt:lpstr>
      <vt:lpstr>Bayesian Estimation for Naïve Bayes</vt:lpstr>
      <vt:lpstr>Discriminative Models for Classification</vt:lpstr>
      <vt:lpstr>Logistic Regression for Binary Classification</vt:lpstr>
      <vt:lpstr>MLE for Binary Logistic Regression</vt:lpstr>
      <vt:lpstr>MLE for Binary Logistic Regression</vt:lpstr>
      <vt:lpstr>Bayesian Binary Logistic Regression</vt:lpstr>
      <vt:lpstr>Soft-max regression for Multi-class Classification</vt:lpstr>
      <vt:lpstr>Choices for the activation function</vt:lpstr>
      <vt:lpstr>Generative vs Discriminative: Summary</vt:lpstr>
      <vt:lpstr>Decision Theory</vt:lpstr>
      <vt:lpstr>Loss functions</vt:lpstr>
      <vt:lpstr>Evaluation of Binary Classification Models</vt:lpstr>
      <vt:lpstr>ROC curves</vt:lpstr>
      <vt:lpstr>ROC curves</vt:lpstr>
      <vt:lpstr>Precision-recall curves</vt:lpstr>
      <vt:lpstr>F1-scores</vt:lpstr>
      <vt:lpstr>Estimating generalization error</vt:lpstr>
      <vt:lpstr>Summary</vt:lpstr>
    </vt:vector>
  </TitlesOfParts>
  <Company>TCSL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Indrajit  Bhattacharya</dc:creator>
  <cp:lastModifiedBy>indrajitb@gmail.com</cp:lastModifiedBy>
  <cp:revision>165</cp:revision>
  <dcterms:created xsi:type="dcterms:W3CDTF">2017-02-08T02:56:22Z</dcterms:created>
  <dcterms:modified xsi:type="dcterms:W3CDTF">2017-02-24T11:58:47Z</dcterms:modified>
</cp:coreProperties>
</file>