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7A9E4-6E8E-4A0E-BB14-15BEBC9046D4}"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97F7F-8B39-4255-8131-14993B94A2A2}" type="slidenum">
              <a:rPr lang="en-US" smtClean="0"/>
              <a:t>‹#›</a:t>
            </a:fld>
            <a:endParaRPr lang="en-US"/>
          </a:p>
        </p:txBody>
      </p:sp>
    </p:spTree>
    <p:extLst>
      <p:ext uri="{BB962C8B-B14F-4D97-AF65-F5344CB8AC3E}">
        <p14:creationId xmlns:p14="http://schemas.microsoft.com/office/powerpoint/2010/main" val="366652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EE77-1E36-4CFA-97B5-A3186766F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B9241C-56E0-4520-92C5-188393214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DA9ABF-1CD6-4545-B575-E763FC31E96D}"/>
              </a:ext>
            </a:extLst>
          </p:cNvPr>
          <p:cNvSpPr>
            <a:spLocks noGrp="1"/>
          </p:cNvSpPr>
          <p:nvPr>
            <p:ph type="dt" sz="half" idx="10"/>
          </p:nvPr>
        </p:nvSpPr>
        <p:spPr/>
        <p:txBody>
          <a:bodyPr/>
          <a:lstStyle/>
          <a:p>
            <a:fld id="{A3D17F15-9A73-46F7-A265-C6EDAAAB5DE9}" type="datetime1">
              <a:rPr lang="en-US" smtClean="0"/>
              <a:t>2/26/2021</a:t>
            </a:fld>
            <a:endParaRPr lang="en-US"/>
          </a:p>
        </p:txBody>
      </p:sp>
      <p:sp>
        <p:nvSpPr>
          <p:cNvPr id="5" name="Footer Placeholder 4">
            <a:extLst>
              <a:ext uri="{FF2B5EF4-FFF2-40B4-BE49-F238E27FC236}">
                <a16:creationId xmlns:a16="http://schemas.microsoft.com/office/drawing/2014/main" id="{13B1A556-3A6C-4586-AC04-59D087518868}"/>
              </a:ext>
            </a:extLst>
          </p:cNvPr>
          <p:cNvSpPr>
            <a:spLocks noGrp="1"/>
          </p:cNvSpPr>
          <p:nvPr>
            <p:ph type="ftr" sz="quarter" idx="11"/>
          </p:nvPr>
        </p:nvSpPr>
        <p:spPr/>
        <p:txBody>
          <a:body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1231DB23-53F7-462B-A05D-D36A08BB9B6C}"/>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284640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58DA-913E-433E-BA7B-4EC65980C6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C43D52-B6D0-4EE9-957E-B3F7398D6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BDD0D-6835-458C-8B7E-146A55ED2395}"/>
              </a:ext>
            </a:extLst>
          </p:cNvPr>
          <p:cNvSpPr>
            <a:spLocks noGrp="1"/>
          </p:cNvSpPr>
          <p:nvPr>
            <p:ph type="dt" sz="half" idx="10"/>
          </p:nvPr>
        </p:nvSpPr>
        <p:spPr/>
        <p:txBody>
          <a:bodyPr/>
          <a:lstStyle/>
          <a:p>
            <a:fld id="{EAE228CE-E122-449B-8B23-100086160B05}" type="datetime1">
              <a:rPr lang="en-US" smtClean="0"/>
              <a:t>2/26/2021</a:t>
            </a:fld>
            <a:endParaRPr lang="en-US"/>
          </a:p>
        </p:txBody>
      </p:sp>
      <p:sp>
        <p:nvSpPr>
          <p:cNvPr id="5" name="Footer Placeholder 4">
            <a:extLst>
              <a:ext uri="{FF2B5EF4-FFF2-40B4-BE49-F238E27FC236}">
                <a16:creationId xmlns:a16="http://schemas.microsoft.com/office/drawing/2014/main" id="{A79913BF-525D-4BDD-B918-B3A510C662B5}"/>
              </a:ext>
            </a:extLst>
          </p:cNvPr>
          <p:cNvSpPr>
            <a:spLocks noGrp="1"/>
          </p:cNvSpPr>
          <p:nvPr>
            <p:ph type="ftr" sz="quarter" idx="11"/>
          </p:nvPr>
        </p:nvSpPr>
        <p:spPr/>
        <p:txBody>
          <a:body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BED86178-6A3E-4210-9F8C-74AFBAD50557}"/>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362090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FBFB60-84DD-4227-8560-9388F17466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ABBF74-F531-4D64-A7FE-7571CDA84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D741-4640-4E5B-9DC8-571B8B5AB873}"/>
              </a:ext>
            </a:extLst>
          </p:cNvPr>
          <p:cNvSpPr>
            <a:spLocks noGrp="1"/>
          </p:cNvSpPr>
          <p:nvPr>
            <p:ph type="dt" sz="half" idx="10"/>
          </p:nvPr>
        </p:nvSpPr>
        <p:spPr/>
        <p:txBody>
          <a:bodyPr/>
          <a:lstStyle/>
          <a:p>
            <a:fld id="{B1228BAA-0804-446A-B57C-D4C99037AB8C}" type="datetime1">
              <a:rPr lang="en-US" smtClean="0"/>
              <a:t>2/26/2021</a:t>
            </a:fld>
            <a:endParaRPr lang="en-US"/>
          </a:p>
        </p:txBody>
      </p:sp>
      <p:sp>
        <p:nvSpPr>
          <p:cNvPr id="5" name="Footer Placeholder 4">
            <a:extLst>
              <a:ext uri="{FF2B5EF4-FFF2-40B4-BE49-F238E27FC236}">
                <a16:creationId xmlns:a16="http://schemas.microsoft.com/office/drawing/2014/main" id="{CFDDDEC9-F733-47FD-A7AF-234E54568BFF}"/>
              </a:ext>
            </a:extLst>
          </p:cNvPr>
          <p:cNvSpPr>
            <a:spLocks noGrp="1"/>
          </p:cNvSpPr>
          <p:nvPr>
            <p:ph type="ftr" sz="quarter" idx="11"/>
          </p:nvPr>
        </p:nvSpPr>
        <p:spPr/>
        <p:txBody>
          <a:body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01A691DF-E5C8-4B3A-835B-87E3819A3BA2}"/>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109603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5731-5710-48BE-9963-ABB1D942A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AB71-3113-45FE-A7D8-DDED7CD8A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A090E-24BC-4334-9F5C-89E9AB92EF58}"/>
              </a:ext>
            </a:extLst>
          </p:cNvPr>
          <p:cNvSpPr>
            <a:spLocks noGrp="1"/>
          </p:cNvSpPr>
          <p:nvPr>
            <p:ph type="dt" sz="half" idx="10"/>
          </p:nvPr>
        </p:nvSpPr>
        <p:spPr/>
        <p:txBody>
          <a:bodyPr/>
          <a:lstStyle/>
          <a:p>
            <a:fld id="{4A007BFF-9426-4481-BB31-FFBCC4D2CCD8}" type="datetime1">
              <a:rPr lang="en-US" smtClean="0"/>
              <a:t>2/26/2021</a:t>
            </a:fld>
            <a:endParaRPr lang="en-US"/>
          </a:p>
        </p:txBody>
      </p:sp>
      <p:sp>
        <p:nvSpPr>
          <p:cNvPr id="5" name="Footer Placeholder 4">
            <a:extLst>
              <a:ext uri="{FF2B5EF4-FFF2-40B4-BE49-F238E27FC236}">
                <a16:creationId xmlns:a16="http://schemas.microsoft.com/office/drawing/2014/main" id="{9D6646F8-3FB4-456F-977C-03DCEF9AA902}"/>
              </a:ext>
            </a:extLst>
          </p:cNvPr>
          <p:cNvSpPr>
            <a:spLocks noGrp="1"/>
          </p:cNvSpPr>
          <p:nvPr>
            <p:ph type="ftr" sz="quarter" idx="11"/>
          </p:nvPr>
        </p:nvSpPr>
        <p:spPr/>
        <p:txBody>
          <a:body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26247A6C-900B-4CE5-9274-90368D13E715}"/>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321230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9702-B20A-4A7A-ABC7-5BB853621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1C9C1-AE1C-4DE2-8F1C-66711BAD5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DB720-2D87-47E5-8F96-3C59CEE0961B}"/>
              </a:ext>
            </a:extLst>
          </p:cNvPr>
          <p:cNvSpPr>
            <a:spLocks noGrp="1"/>
          </p:cNvSpPr>
          <p:nvPr>
            <p:ph type="dt" sz="half" idx="10"/>
          </p:nvPr>
        </p:nvSpPr>
        <p:spPr/>
        <p:txBody>
          <a:bodyPr/>
          <a:lstStyle/>
          <a:p>
            <a:fld id="{F5D7E0AD-C428-4DDB-82C7-D2B9AB47CC15}" type="datetime1">
              <a:rPr lang="en-US" smtClean="0"/>
              <a:t>2/26/2021</a:t>
            </a:fld>
            <a:endParaRPr lang="en-US"/>
          </a:p>
        </p:txBody>
      </p:sp>
      <p:sp>
        <p:nvSpPr>
          <p:cNvPr id="5" name="Footer Placeholder 4">
            <a:extLst>
              <a:ext uri="{FF2B5EF4-FFF2-40B4-BE49-F238E27FC236}">
                <a16:creationId xmlns:a16="http://schemas.microsoft.com/office/drawing/2014/main" id="{5DF23A36-85AC-4745-BDD5-1CB5D486C330}"/>
              </a:ext>
            </a:extLst>
          </p:cNvPr>
          <p:cNvSpPr>
            <a:spLocks noGrp="1"/>
          </p:cNvSpPr>
          <p:nvPr>
            <p:ph type="ftr" sz="quarter" idx="11"/>
          </p:nvPr>
        </p:nvSpPr>
        <p:spPr/>
        <p:txBody>
          <a:body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B03FF01B-54A6-483F-8D9F-82E4F387344F}"/>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415788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F49D-4D23-49AD-B5FF-293D250DE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D7134-90B7-4180-83B6-45BC2CDE6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13AE5B-EA61-4EF4-A605-3724DA5DB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0A292-922A-4258-8F5A-0BECD8E348A3}"/>
              </a:ext>
            </a:extLst>
          </p:cNvPr>
          <p:cNvSpPr>
            <a:spLocks noGrp="1"/>
          </p:cNvSpPr>
          <p:nvPr>
            <p:ph type="dt" sz="half" idx="10"/>
          </p:nvPr>
        </p:nvSpPr>
        <p:spPr/>
        <p:txBody>
          <a:bodyPr/>
          <a:lstStyle/>
          <a:p>
            <a:fld id="{E181E837-0FB4-4FD8-8E09-AFCA422A40EC}" type="datetime1">
              <a:rPr lang="en-US" smtClean="0"/>
              <a:t>2/26/2021</a:t>
            </a:fld>
            <a:endParaRPr lang="en-US"/>
          </a:p>
        </p:txBody>
      </p:sp>
      <p:sp>
        <p:nvSpPr>
          <p:cNvPr id="6" name="Footer Placeholder 5">
            <a:extLst>
              <a:ext uri="{FF2B5EF4-FFF2-40B4-BE49-F238E27FC236}">
                <a16:creationId xmlns:a16="http://schemas.microsoft.com/office/drawing/2014/main" id="{83587761-9BCB-4142-A27E-2CD7E2BA9B2B}"/>
              </a:ext>
            </a:extLst>
          </p:cNvPr>
          <p:cNvSpPr>
            <a:spLocks noGrp="1"/>
          </p:cNvSpPr>
          <p:nvPr>
            <p:ph type="ftr" sz="quarter" idx="11"/>
          </p:nvPr>
        </p:nvSpPr>
        <p:spPr/>
        <p:txBody>
          <a:bodyPr/>
          <a:lstStyle/>
          <a:p>
            <a:r>
              <a:rPr lang="en-US"/>
              <a:t>Ref:  Joel Grus, Data Science from Scratch, First Principles with Python (O'reilly)</a:t>
            </a:r>
          </a:p>
        </p:txBody>
      </p:sp>
      <p:sp>
        <p:nvSpPr>
          <p:cNvPr id="7" name="Slide Number Placeholder 6">
            <a:extLst>
              <a:ext uri="{FF2B5EF4-FFF2-40B4-BE49-F238E27FC236}">
                <a16:creationId xmlns:a16="http://schemas.microsoft.com/office/drawing/2014/main" id="{96799642-F892-4674-A8BC-652A3463352C}"/>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381508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A472-B4D7-40E8-9689-7DA10D0DBE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F0309-C70F-493D-A6D5-BD3BD4487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1F7CD-D4C5-44B1-AF85-91C0F9F470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256DB-E756-4E86-A072-691D17531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94EE8-700D-4367-AE89-07FCFA7DE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F95906-6BAD-45B3-BD62-7D0D383BD591}"/>
              </a:ext>
            </a:extLst>
          </p:cNvPr>
          <p:cNvSpPr>
            <a:spLocks noGrp="1"/>
          </p:cNvSpPr>
          <p:nvPr>
            <p:ph type="dt" sz="half" idx="10"/>
          </p:nvPr>
        </p:nvSpPr>
        <p:spPr/>
        <p:txBody>
          <a:bodyPr/>
          <a:lstStyle/>
          <a:p>
            <a:fld id="{DA45AC9A-7E1A-465F-A19D-17D3F4E6693E}" type="datetime1">
              <a:rPr lang="en-US" smtClean="0"/>
              <a:t>2/26/2021</a:t>
            </a:fld>
            <a:endParaRPr lang="en-US"/>
          </a:p>
        </p:txBody>
      </p:sp>
      <p:sp>
        <p:nvSpPr>
          <p:cNvPr id="8" name="Footer Placeholder 7">
            <a:extLst>
              <a:ext uri="{FF2B5EF4-FFF2-40B4-BE49-F238E27FC236}">
                <a16:creationId xmlns:a16="http://schemas.microsoft.com/office/drawing/2014/main" id="{AEAE7587-F62E-4CBA-A29A-5C3206455366}"/>
              </a:ext>
            </a:extLst>
          </p:cNvPr>
          <p:cNvSpPr>
            <a:spLocks noGrp="1"/>
          </p:cNvSpPr>
          <p:nvPr>
            <p:ph type="ftr" sz="quarter" idx="11"/>
          </p:nvPr>
        </p:nvSpPr>
        <p:spPr/>
        <p:txBody>
          <a:bodyPr/>
          <a:lstStyle/>
          <a:p>
            <a:r>
              <a:rPr lang="en-US"/>
              <a:t>Ref:  Joel Grus, Data Science from Scratch, First Principles with Python (O'reilly)</a:t>
            </a:r>
          </a:p>
        </p:txBody>
      </p:sp>
      <p:sp>
        <p:nvSpPr>
          <p:cNvPr id="9" name="Slide Number Placeholder 8">
            <a:extLst>
              <a:ext uri="{FF2B5EF4-FFF2-40B4-BE49-F238E27FC236}">
                <a16:creationId xmlns:a16="http://schemas.microsoft.com/office/drawing/2014/main" id="{04ECDC6B-B436-4A79-B0E6-7501FFAD4415}"/>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33927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B74C-66D8-4412-9397-0319EF766E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52D5F-FBDE-401A-A0AC-7F0AA80606B3}"/>
              </a:ext>
            </a:extLst>
          </p:cNvPr>
          <p:cNvSpPr>
            <a:spLocks noGrp="1"/>
          </p:cNvSpPr>
          <p:nvPr>
            <p:ph type="dt" sz="half" idx="10"/>
          </p:nvPr>
        </p:nvSpPr>
        <p:spPr/>
        <p:txBody>
          <a:bodyPr/>
          <a:lstStyle/>
          <a:p>
            <a:fld id="{D9E0CE21-9D14-4F3B-95EC-AE3136979FC2}" type="datetime1">
              <a:rPr lang="en-US" smtClean="0"/>
              <a:t>2/26/2021</a:t>
            </a:fld>
            <a:endParaRPr lang="en-US"/>
          </a:p>
        </p:txBody>
      </p:sp>
      <p:sp>
        <p:nvSpPr>
          <p:cNvPr id="4" name="Footer Placeholder 3">
            <a:extLst>
              <a:ext uri="{FF2B5EF4-FFF2-40B4-BE49-F238E27FC236}">
                <a16:creationId xmlns:a16="http://schemas.microsoft.com/office/drawing/2014/main" id="{8AB9F058-49E4-4871-BBF0-7E39E44F421D}"/>
              </a:ext>
            </a:extLst>
          </p:cNvPr>
          <p:cNvSpPr>
            <a:spLocks noGrp="1"/>
          </p:cNvSpPr>
          <p:nvPr>
            <p:ph type="ftr" sz="quarter" idx="11"/>
          </p:nvPr>
        </p:nvSpPr>
        <p:spPr/>
        <p:txBody>
          <a:bodyPr/>
          <a:lstStyle/>
          <a:p>
            <a:r>
              <a:rPr lang="en-US"/>
              <a:t>Ref:  Joel Grus, Data Science from Scratch, First Principles with Python (O'reilly)</a:t>
            </a:r>
          </a:p>
        </p:txBody>
      </p:sp>
      <p:sp>
        <p:nvSpPr>
          <p:cNvPr id="5" name="Slide Number Placeholder 4">
            <a:extLst>
              <a:ext uri="{FF2B5EF4-FFF2-40B4-BE49-F238E27FC236}">
                <a16:creationId xmlns:a16="http://schemas.microsoft.com/office/drawing/2014/main" id="{FAA89390-D03E-41DF-A41B-58BAEFBEFB0C}"/>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360338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7054A-1E05-401F-8ABA-850E08829272}"/>
              </a:ext>
            </a:extLst>
          </p:cNvPr>
          <p:cNvSpPr>
            <a:spLocks noGrp="1"/>
          </p:cNvSpPr>
          <p:nvPr>
            <p:ph type="dt" sz="half" idx="10"/>
          </p:nvPr>
        </p:nvSpPr>
        <p:spPr/>
        <p:txBody>
          <a:bodyPr/>
          <a:lstStyle/>
          <a:p>
            <a:fld id="{29E504C3-48DB-4E34-9BC2-6245025841A4}" type="datetime1">
              <a:rPr lang="en-US" smtClean="0"/>
              <a:t>2/26/2021</a:t>
            </a:fld>
            <a:endParaRPr lang="en-US"/>
          </a:p>
        </p:txBody>
      </p:sp>
      <p:sp>
        <p:nvSpPr>
          <p:cNvPr id="3" name="Footer Placeholder 2">
            <a:extLst>
              <a:ext uri="{FF2B5EF4-FFF2-40B4-BE49-F238E27FC236}">
                <a16:creationId xmlns:a16="http://schemas.microsoft.com/office/drawing/2014/main" id="{27FBE2CE-F6DF-4EA4-9699-39A9B3150EE7}"/>
              </a:ext>
            </a:extLst>
          </p:cNvPr>
          <p:cNvSpPr>
            <a:spLocks noGrp="1"/>
          </p:cNvSpPr>
          <p:nvPr>
            <p:ph type="ftr" sz="quarter" idx="11"/>
          </p:nvPr>
        </p:nvSpPr>
        <p:spPr/>
        <p:txBody>
          <a:bodyPr/>
          <a:lstStyle/>
          <a:p>
            <a:r>
              <a:rPr lang="en-US"/>
              <a:t>Ref:  Joel Grus, Data Science from Scratch, First Principles with Python (O'reilly)</a:t>
            </a:r>
          </a:p>
        </p:txBody>
      </p:sp>
      <p:sp>
        <p:nvSpPr>
          <p:cNvPr id="4" name="Slide Number Placeholder 3">
            <a:extLst>
              <a:ext uri="{FF2B5EF4-FFF2-40B4-BE49-F238E27FC236}">
                <a16:creationId xmlns:a16="http://schemas.microsoft.com/office/drawing/2014/main" id="{4A185C36-EA9E-412A-82DD-FB5902BFE8DA}"/>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175108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FC56-A32C-4743-AC31-EAF916D82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AEC623-ADB7-44C1-ABF6-7A89CE8D7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60494-2798-48E6-ADF3-D8545318A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21D15-1DA0-496F-AD6E-D94486DC8459}"/>
              </a:ext>
            </a:extLst>
          </p:cNvPr>
          <p:cNvSpPr>
            <a:spLocks noGrp="1"/>
          </p:cNvSpPr>
          <p:nvPr>
            <p:ph type="dt" sz="half" idx="10"/>
          </p:nvPr>
        </p:nvSpPr>
        <p:spPr/>
        <p:txBody>
          <a:bodyPr/>
          <a:lstStyle/>
          <a:p>
            <a:fld id="{B698477E-171D-4943-986D-0BE3AD12C88C}" type="datetime1">
              <a:rPr lang="en-US" smtClean="0"/>
              <a:t>2/26/2021</a:t>
            </a:fld>
            <a:endParaRPr lang="en-US"/>
          </a:p>
        </p:txBody>
      </p:sp>
      <p:sp>
        <p:nvSpPr>
          <p:cNvPr id="6" name="Footer Placeholder 5">
            <a:extLst>
              <a:ext uri="{FF2B5EF4-FFF2-40B4-BE49-F238E27FC236}">
                <a16:creationId xmlns:a16="http://schemas.microsoft.com/office/drawing/2014/main" id="{7D22CDFB-6946-46F6-A4F3-87F5E991EF59}"/>
              </a:ext>
            </a:extLst>
          </p:cNvPr>
          <p:cNvSpPr>
            <a:spLocks noGrp="1"/>
          </p:cNvSpPr>
          <p:nvPr>
            <p:ph type="ftr" sz="quarter" idx="11"/>
          </p:nvPr>
        </p:nvSpPr>
        <p:spPr/>
        <p:txBody>
          <a:bodyPr/>
          <a:lstStyle/>
          <a:p>
            <a:r>
              <a:rPr lang="en-US"/>
              <a:t>Ref:  Joel Grus, Data Science from Scratch, First Principles with Python (O'reilly)</a:t>
            </a:r>
          </a:p>
        </p:txBody>
      </p:sp>
      <p:sp>
        <p:nvSpPr>
          <p:cNvPr id="7" name="Slide Number Placeholder 6">
            <a:extLst>
              <a:ext uri="{FF2B5EF4-FFF2-40B4-BE49-F238E27FC236}">
                <a16:creationId xmlns:a16="http://schemas.microsoft.com/office/drawing/2014/main" id="{01AB67C6-B0A8-4643-87D2-DBCE15B43B36}"/>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414651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B1F1-FA69-40F3-9542-26AB3C1E7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62AFD-BA95-4607-9E65-78F1C9A87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DBEC5-E9F0-44A2-84FC-DD3E58ED2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4F873-1D62-4830-9B04-48201C1FB172}"/>
              </a:ext>
            </a:extLst>
          </p:cNvPr>
          <p:cNvSpPr>
            <a:spLocks noGrp="1"/>
          </p:cNvSpPr>
          <p:nvPr>
            <p:ph type="dt" sz="half" idx="10"/>
          </p:nvPr>
        </p:nvSpPr>
        <p:spPr/>
        <p:txBody>
          <a:bodyPr/>
          <a:lstStyle/>
          <a:p>
            <a:fld id="{27DA03F8-EB36-4D9F-9EEE-42409A55AC01}" type="datetime1">
              <a:rPr lang="en-US" smtClean="0"/>
              <a:t>2/26/2021</a:t>
            </a:fld>
            <a:endParaRPr lang="en-US"/>
          </a:p>
        </p:txBody>
      </p:sp>
      <p:sp>
        <p:nvSpPr>
          <p:cNvPr id="6" name="Footer Placeholder 5">
            <a:extLst>
              <a:ext uri="{FF2B5EF4-FFF2-40B4-BE49-F238E27FC236}">
                <a16:creationId xmlns:a16="http://schemas.microsoft.com/office/drawing/2014/main" id="{B7242800-6726-4C81-89BF-2B23B1D98B04}"/>
              </a:ext>
            </a:extLst>
          </p:cNvPr>
          <p:cNvSpPr>
            <a:spLocks noGrp="1"/>
          </p:cNvSpPr>
          <p:nvPr>
            <p:ph type="ftr" sz="quarter" idx="11"/>
          </p:nvPr>
        </p:nvSpPr>
        <p:spPr/>
        <p:txBody>
          <a:bodyPr/>
          <a:lstStyle/>
          <a:p>
            <a:r>
              <a:rPr lang="en-US"/>
              <a:t>Ref:  Joel Grus, Data Science from Scratch, First Principles with Python (O'reilly)</a:t>
            </a:r>
          </a:p>
        </p:txBody>
      </p:sp>
      <p:sp>
        <p:nvSpPr>
          <p:cNvPr id="7" name="Slide Number Placeholder 6">
            <a:extLst>
              <a:ext uri="{FF2B5EF4-FFF2-40B4-BE49-F238E27FC236}">
                <a16:creationId xmlns:a16="http://schemas.microsoft.com/office/drawing/2014/main" id="{734CE026-729E-4B37-80F0-A981F8692D11}"/>
              </a:ext>
            </a:extLst>
          </p:cNvPr>
          <p:cNvSpPr>
            <a:spLocks noGrp="1"/>
          </p:cNvSpPr>
          <p:nvPr>
            <p:ph type="sldNum" sz="quarter" idx="12"/>
          </p:nvPr>
        </p:nvSpPr>
        <p:spPr/>
        <p:txBody>
          <a:bodyPr/>
          <a:lstStyle/>
          <a:p>
            <a:fld id="{50DD7DFB-1FA2-4CCE-AE91-C8ACD42B5F25}" type="slidenum">
              <a:rPr lang="en-US" smtClean="0"/>
              <a:t>‹#›</a:t>
            </a:fld>
            <a:endParaRPr lang="en-US"/>
          </a:p>
        </p:txBody>
      </p:sp>
    </p:spTree>
    <p:extLst>
      <p:ext uri="{BB962C8B-B14F-4D97-AF65-F5344CB8AC3E}">
        <p14:creationId xmlns:p14="http://schemas.microsoft.com/office/powerpoint/2010/main" val="128526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0C13C-6157-42A6-ADFD-325966FC5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0C5079-B1CF-4415-A05D-D3EAE9894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7AA66-CB46-498D-89CC-32903251D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C2939-7A96-4F8F-A1CC-6D32CF9DEE8B}" type="datetime1">
              <a:rPr lang="en-US" smtClean="0"/>
              <a:t>2/26/2021</a:t>
            </a:fld>
            <a:endParaRPr lang="en-US"/>
          </a:p>
        </p:txBody>
      </p:sp>
      <p:sp>
        <p:nvSpPr>
          <p:cNvPr id="5" name="Footer Placeholder 4">
            <a:extLst>
              <a:ext uri="{FF2B5EF4-FFF2-40B4-BE49-F238E27FC236}">
                <a16:creationId xmlns:a16="http://schemas.microsoft.com/office/drawing/2014/main" id="{35DA29AA-6B24-4DD9-8658-A10702C3C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Ref:  Joel Grus, Data Science from Scratch, First Principles with Python (O'reilly)</a:t>
            </a:r>
          </a:p>
        </p:txBody>
      </p:sp>
      <p:sp>
        <p:nvSpPr>
          <p:cNvPr id="6" name="Slide Number Placeholder 5">
            <a:extLst>
              <a:ext uri="{FF2B5EF4-FFF2-40B4-BE49-F238E27FC236}">
                <a16:creationId xmlns:a16="http://schemas.microsoft.com/office/drawing/2014/main" id="{09F67D10-79C8-45E7-8E0E-ABDACF8E5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D7DFB-1FA2-4CCE-AE91-C8ACD42B5F25}" type="slidenum">
              <a:rPr lang="en-US" smtClean="0"/>
              <a:t>‹#›</a:t>
            </a:fld>
            <a:endParaRPr lang="en-US"/>
          </a:p>
        </p:txBody>
      </p:sp>
    </p:spTree>
    <p:extLst>
      <p:ext uri="{BB962C8B-B14F-4D97-AF65-F5344CB8AC3E}">
        <p14:creationId xmlns:p14="http://schemas.microsoft.com/office/powerpoint/2010/main" val="378847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hyperlink" Target="http://on.fb.me/1EQTvnO" TargetMode="External"/><Relationship Id="rId2" Type="http://schemas.openxmlformats.org/officeDocument/2006/relationships/hyperlink" Target="http://on.fb.me/1EQTq3A"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nyti.ms/1EQTzn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02F0-0A06-4BF4-9301-83AC2F55F75D}"/>
              </a:ext>
            </a:extLst>
          </p:cNvPr>
          <p:cNvSpPr>
            <a:spLocks noGrp="1"/>
          </p:cNvSpPr>
          <p:nvPr>
            <p:ph type="ctrTitle"/>
          </p:nvPr>
        </p:nvSpPr>
        <p:spPr/>
        <p:txBody>
          <a:bodyPr/>
          <a:lstStyle/>
          <a:p>
            <a:r>
              <a:rPr lang="en-US" dirty="0"/>
              <a:t>Statistics and Probability basics for Data Analysis</a:t>
            </a:r>
          </a:p>
        </p:txBody>
      </p:sp>
      <p:sp>
        <p:nvSpPr>
          <p:cNvPr id="3" name="Subtitle 2">
            <a:extLst>
              <a:ext uri="{FF2B5EF4-FFF2-40B4-BE49-F238E27FC236}">
                <a16:creationId xmlns:a16="http://schemas.microsoft.com/office/drawing/2014/main" id="{F27E5554-DD67-4CAF-ACC1-E77F50299FD6}"/>
              </a:ext>
            </a:extLst>
          </p:cNvPr>
          <p:cNvSpPr>
            <a:spLocks noGrp="1"/>
          </p:cNvSpPr>
          <p:nvPr>
            <p:ph type="subTitle" idx="1"/>
          </p:nvPr>
        </p:nvSpPr>
        <p:spPr/>
        <p:txBody>
          <a:bodyPr/>
          <a:lstStyle/>
          <a:p>
            <a:r>
              <a:rPr lang="en-US" dirty="0"/>
              <a:t>Dr. Kailash Shaw</a:t>
            </a:r>
          </a:p>
        </p:txBody>
      </p:sp>
      <p:sp>
        <p:nvSpPr>
          <p:cNvPr id="4" name="Footer Placeholder 3">
            <a:extLst>
              <a:ext uri="{FF2B5EF4-FFF2-40B4-BE49-F238E27FC236}">
                <a16:creationId xmlns:a16="http://schemas.microsoft.com/office/drawing/2014/main" id="{95A7B22F-DE41-47D3-A160-ED1B444C67F2}"/>
              </a:ext>
            </a:extLst>
          </p:cNvPr>
          <p:cNvSpPr>
            <a:spLocks noGrp="1"/>
          </p:cNvSpPr>
          <p:nvPr>
            <p:ph type="ftr" sz="quarter" idx="11"/>
          </p:nvPr>
        </p:nvSpPr>
        <p:spPr/>
        <p:txBody>
          <a:bodyPr/>
          <a:lstStyle/>
          <a:p>
            <a:r>
              <a:rPr lang="en-US" dirty="0"/>
              <a:t>Ref:  Joel Grus, Data Science from Scratch, First Principles with Python (</a:t>
            </a:r>
            <a:r>
              <a:rPr lang="en-US" dirty="0" err="1"/>
              <a:t>O'reilly</a:t>
            </a:r>
            <a:r>
              <a:rPr lang="en-US" dirty="0"/>
              <a:t>)</a:t>
            </a:r>
          </a:p>
        </p:txBody>
      </p:sp>
    </p:spTree>
    <p:extLst>
      <p:ext uri="{BB962C8B-B14F-4D97-AF65-F5344CB8AC3E}">
        <p14:creationId xmlns:p14="http://schemas.microsoft.com/office/powerpoint/2010/main" val="43426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BA6-F9AF-43A4-A6A9-69CFD909C41D}"/>
              </a:ext>
            </a:extLst>
          </p:cNvPr>
          <p:cNvSpPr>
            <a:spLocks noGrp="1"/>
          </p:cNvSpPr>
          <p:nvPr>
            <p:ph type="title"/>
          </p:nvPr>
        </p:nvSpPr>
        <p:spPr>
          <a:xfrm>
            <a:off x="0" y="0"/>
            <a:ext cx="10515600" cy="507072"/>
          </a:xfrm>
        </p:spPr>
        <p:txBody>
          <a:bodyPr>
            <a:normAutofit fontScale="90000"/>
          </a:bodyPr>
          <a:lstStyle/>
          <a:p>
            <a:r>
              <a:rPr lang="en-US" dirty="0"/>
              <a:t>Probability</a:t>
            </a:r>
          </a:p>
        </p:txBody>
      </p:sp>
      <p:sp>
        <p:nvSpPr>
          <p:cNvPr id="5" name="TextBox 4">
            <a:extLst>
              <a:ext uri="{FF2B5EF4-FFF2-40B4-BE49-F238E27FC236}">
                <a16:creationId xmlns:a16="http://schemas.microsoft.com/office/drawing/2014/main" id="{2B6E553F-E69D-4ACB-87A5-2FAF684CAA75}"/>
              </a:ext>
            </a:extLst>
          </p:cNvPr>
          <p:cNvSpPr txBox="1"/>
          <p:nvPr/>
        </p:nvSpPr>
        <p:spPr>
          <a:xfrm>
            <a:off x="302454" y="964029"/>
            <a:ext cx="11486271"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sort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i="1" spc="-55"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obability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mathematics</a:t>
            </a:r>
            <a:endParaRPr lang="en-US" dirty="0"/>
          </a:p>
        </p:txBody>
      </p:sp>
      <p:sp>
        <p:nvSpPr>
          <p:cNvPr id="10" name="TextBox 9">
            <a:extLst>
              <a:ext uri="{FF2B5EF4-FFF2-40B4-BE49-F238E27FC236}">
                <a16:creationId xmlns:a16="http://schemas.microsoft.com/office/drawing/2014/main" id="{32391154-1FF9-442B-A35F-87A16E7A730E}"/>
              </a:ext>
            </a:extLst>
          </p:cNvPr>
          <p:cNvSpPr txBox="1"/>
          <p:nvPr/>
        </p:nvSpPr>
        <p:spPr>
          <a:xfrm>
            <a:off x="302454" y="1634564"/>
            <a:ext cx="11584746" cy="1257845"/>
          </a:xfrm>
          <a:prstGeom prst="rect">
            <a:avLst/>
          </a:prstGeom>
          <a:noFill/>
        </p:spPr>
        <p:txBody>
          <a:bodyPr wrap="square">
            <a:spAutoFit/>
          </a:bodyPr>
          <a:lstStyle/>
          <a:p>
            <a:pPr marL="63500" marR="38735">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quantifying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uncertainty associated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chosen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universe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Rather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getting technical</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terms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rolling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 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outcomes.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subset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outcomes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die rolls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a:t>
            </a:r>
            <a:r>
              <a:rPr lang="en-US" sz="1800" spc="-8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p:txBody>
      </p:sp>
      <p:sp>
        <p:nvSpPr>
          <p:cNvPr id="9" name="Rectangle 5">
            <a:extLst>
              <a:ext uri="{FF2B5EF4-FFF2-40B4-BE49-F238E27FC236}">
                <a16:creationId xmlns:a16="http://schemas.microsoft.com/office/drawing/2014/main" id="{0D94887F-71D2-425B-A5C0-41646550F3CE}"/>
              </a:ext>
            </a:extLst>
          </p:cNvPr>
          <p:cNvSpPr>
            <a:spLocks noChangeArrowheads="1"/>
          </p:cNvSpPr>
          <p:nvPr/>
        </p:nvSpPr>
        <p:spPr bwMode="auto">
          <a:xfrm>
            <a:off x="302454" y="3193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Notationally</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 write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126FD8EE-3694-41B5-8BAB-981CCFE96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728" y="3337806"/>
            <a:ext cx="485775" cy="247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DBA2BC8-64A6-466E-B75F-E854217F7CA6}"/>
              </a:ext>
            </a:extLst>
          </p:cNvPr>
          <p:cNvSpPr txBox="1"/>
          <p:nvPr/>
        </p:nvSpPr>
        <p:spPr>
          <a:xfrm>
            <a:off x="2715503" y="3221692"/>
            <a:ext cx="6351562"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1247B9D1-DC80-4E7C-ACF8-D6A7A9A31C29}"/>
              </a:ext>
            </a:extLst>
          </p:cNvPr>
          <p:cNvSpPr txBox="1"/>
          <p:nvPr/>
        </p:nvSpPr>
        <p:spPr>
          <a:xfrm>
            <a:off x="324433" y="3952015"/>
            <a:ext cx="10620231" cy="961482"/>
          </a:xfrm>
          <a:prstGeom prst="rect">
            <a:avLst/>
          </a:prstGeom>
          <a:noFill/>
        </p:spPr>
        <p:txBody>
          <a:bodyPr wrap="square">
            <a:spAutoFit/>
          </a:bodyPr>
          <a:lstStyle/>
          <a:p>
            <a:pPr marL="349250" marR="332105" indent="-285750">
              <a:lnSpc>
                <a:spcPct val="107000"/>
              </a:lnSpc>
              <a:spcBef>
                <a:spcPts val="0"/>
              </a:spcBef>
              <a:spcAft>
                <a:spcPts val="0"/>
              </a:spcAft>
              <a:buFont typeface="Arial" panose="020B0604020202020204" pitchFamily="34" charset="0"/>
              <a:buChar char="•"/>
            </a:pPr>
            <a:r>
              <a:rPr lang="en-US" sz="1800" spc="-115" dirty="0">
                <a:solidFill>
                  <a:srgbClr val="FF0000"/>
                </a:solidFill>
                <a:effectLst/>
                <a:latin typeface="Times New Roman" panose="02020603050405020304" pitchFamily="18" charset="0"/>
                <a:ea typeface="Times New Roman" panose="02020603050405020304" pitchFamily="18" charset="0"/>
              </a:rPr>
              <a:t>W</a:t>
            </a:r>
            <a:r>
              <a:rPr lang="en-US" sz="1800" dirty="0">
                <a:solidFill>
                  <a:srgbClr val="FF0000"/>
                </a:solidFill>
                <a:effectLst/>
                <a:latin typeface="Times New Roman" panose="02020603050405020304" pitchFamily="18" charset="0"/>
                <a:ea typeface="Times New Roman" panose="02020603050405020304" pitchFamily="18" charset="0"/>
              </a:rPr>
              <a:t>e’ll</a:t>
            </a:r>
            <a:r>
              <a:rPr lang="en-US" sz="1800" spc="-3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use</a:t>
            </a:r>
            <a:r>
              <a:rPr lang="en-US" sz="1800" spc="-2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probability</a:t>
            </a:r>
            <a:r>
              <a:rPr lang="en-US" sz="1800" spc="-6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theory</a:t>
            </a:r>
            <a:r>
              <a:rPr lang="en-US" sz="1800" spc="-4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to</a:t>
            </a:r>
            <a:r>
              <a:rPr lang="en-US" sz="1800" spc="-1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build</a:t>
            </a:r>
            <a:r>
              <a:rPr lang="en-US" sz="1800" spc="-3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models.</a:t>
            </a:r>
            <a:r>
              <a:rPr lang="en-US" sz="1800" spc="-50" dirty="0">
                <a:solidFill>
                  <a:srgbClr val="FF0000"/>
                </a:solidFill>
                <a:effectLst/>
                <a:latin typeface="Times New Roman" panose="02020603050405020304" pitchFamily="18" charset="0"/>
                <a:ea typeface="Times New Roman" panose="02020603050405020304" pitchFamily="18" charset="0"/>
              </a:rPr>
              <a:t> </a:t>
            </a:r>
          </a:p>
          <a:p>
            <a:pPr marL="349250" marR="332105" indent="-285750">
              <a:lnSpc>
                <a:spcPct val="107000"/>
              </a:lnSpc>
              <a:spcBef>
                <a:spcPts val="0"/>
              </a:spcBef>
              <a:spcAft>
                <a:spcPts val="0"/>
              </a:spcAft>
              <a:buFont typeface="Arial" panose="020B0604020202020204" pitchFamily="34" charset="0"/>
              <a:buChar char="•"/>
            </a:pPr>
            <a:r>
              <a:rPr lang="en-US" sz="1800" spc="-115" dirty="0">
                <a:solidFill>
                  <a:srgbClr val="FF0000"/>
                </a:solidFill>
                <a:effectLst/>
                <a:latin typeface="Times New Roman" panose="02020603050405020304" pitchFamily="18" charset="0"/>
                <a:ea typeface="Times New Roman" panose="02020603050405020304" pitchFamily="18" charset="0"/>
              </a:rPr>
              <a:t>W</a:t>
            </a:r>
            <a:r>
              <a:rPr lang="en-US" sz="1800" dirty="0">
                <a:solidFill>
                  <a:srgbClr val="FF0000"/>
                </a:solidFill>
                <a:effectLst/>
                <a:latin typeface="Times New Roman" panose="02020603050405020304" pitchFamily="18" charset="0"/>
                <a:ea typeface="Times New Roman" panose="02020603050405020304" pitchFamily="18" charset="0"/>
              </a:rPr>
              <a:t>e’ll</a:t>
            </a:r>
            <a:r>
              <a:rPr lang="en-US" sz="1800" spc="-3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use</a:t>
            </a:r>
            <a:r>
              <a:rPr lang="en-US" sz="1800" spc="-2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probability</a:t>
            </a:r>
            <a:r>
              <a:rPr lang="en-US" sz="1800" spc="-6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theory</a:t>
            </a:r>
            <a:r>
              <a:rPr lang="en-US" sz="1800" spc="-4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to</a:t>
            </a:r>
            <a:r>
              <a:rPr lang="en-US" sz="1800" spc="-1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evaluate models.</a:t>
            </a:r>
            <a:r>
              <a:rPr lang="en-US" sz="1800" spc="-50" dirty="0">
                <a:solidFill>
                  <a:srgbClr val="FF0000"/>
                </a:solidFill>
                <a:effectLst/>
                <a:latin typeface="Times New Roman" panose="02020603050405020304" pitchFamily="18" charset="0"/>
                <a:ea typeface="Times New Roman" panose="02020603050405020304" pitchFamily="18" charset="0"/>
              </a:rPr>
              <a:t> </a:t>
            </a:r>
          </a:p>
          <a:p>
            <a:pPr marL="349250" marR="332105" indent="-285750">
              <a:lnSpc>
                <a:spcPct val="107000"/>
              </a:lnSpc>
              <a:spcBef>
                <a:spcPts val="0"/>
              </a:spcBef>
              <a:spcAft>
                <a:spcPts val="0"/>
              </a:spcAft>
              <a:buFont typeface="Arial" panose="020B0604020202020204" pitchFamily="34" charset="0"/>
              <a:buChar char="•"/>
            </a:pPr>
            <a:r>
              <a:rPr lang="en-US" sz="1800" spc="-115" dirty="0">
                <a:solidFill>
                  <a:srgbClr val="FF0000"/>
                </a:solidFill>
                <a:effectLst/>
                <a:latin typeface="Times New Roman" panose="02020603050405020304" pitchFamily="18" charset="0"/>
                <a:ea typeface="Times New Roman" panose="02020603050405020304" pitchFamily="18" charset="0"/>
              </a:rPr>
              <a:t>W</a:t>
            </a:r>
            <a:r>
              <a:rPr lang="en-US" sz="1800" dirty="0">
                <a:solidFill>
                  <a:srgbClr val="FF0000"/>
                </a:solidFill>
                <a:effectLst/>
                <a:latin typeface="Times New Roman" panose="02020603050405020304" pitchFamily="18" charset="0"/>
                <a:ea typeface="Times New Roman" panose="02020603050405020304" pitchFamily="18" charset="0"/>
              </a:rPr>
              <a:t>e’ll</a:t>
            </a:r>
            <a:r>
              <a:rPr lang="en-US" sz="1800" spc="-3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use</a:t>
            </a:r>
            <a:r>
              <a:rPr lang="en-US" sz="1800" spc="-2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probability</a:t>
            </a:r>
            <a:r>
              <a:rPr lang="en-US" sz="1800" spc="-6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theory</a:t>
            </a:r>
            <a:r>
              <a:rPr lang="en-US" sz="1800" spc="-4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all</a:t>
            </a:r>
            <a:r>
              <a:rPr lang="en-US" sz="1800" spc="-2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over</a:t>
            </a:r>
            <a:r>
              <a:rPr lang="en-US" sz="1800" spc="-3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a:t>
            </a:r>
            <a:r>
              <a:rPr lang="en-US" sz="1800" spc="-2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place.</a:t>
            </a:r>
            <a:endParaRPr lang="en-US" sz="1050" dirty="0">
              <a:solidFill>
                <a:srgbClr val="FF0000"/>
              </a:solidFill>
              <a:effectLst/>
              <a:latin typeface="Times New Roman" panose="02020603050405020304" pitchFamily="18" charset="0"/>
              <a:ea typeface="Times New Roman" panose="02020603050405020304" pitchFamily="18" charset="0"/>
            </a:endParaRPr>
          </a:p>
        </p:txBody>
      </p:sp>
      <p:sp>
        <p:nvSpPr>
          <p:cNvPr id="14" name="Footer Placeholder 13">
            <a:extLst>
              <a:ext uri="{FF2B5EF4-FFF2-40B4-BE49-F238E27FC236}">
                <a16:creationId xmlns:a16="http://schemas.microsoft.com/office/drawing/2014/main" id="{79AF1A12-862F-4F17-8069-0F67EC20E8B8}"/>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141890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C958-C897-4EAF-B707-939697C81381}"/>
              </a:ext>
            </a:extLst>
          </p:cNvPr>
          <p:cNvSpPr>
            <a:spLocks noGrp="1"/>
          </p:cNvSpPr>
          <p:nvPr>
            <p:ph type="title"/>
          </p:nvPr>
        </p:nvSpPr>
        <p:spPr>
          <a:xfrm>
            <a:off x="0" y="47356"/>
            <a:ext cx="10515600" cy="633681"/>
          </a:xfrm>
        </p:spPr>
        <p:txBody>
          <a:bodyPr>
            <a:normAutofit fontScale="90000"/>
          </a:bodyPr>
          <a:lstStyle/>
          <a:p>
            <a:r>
              <a:rPr lang="en-US" dirty="0"/>
              <a:t>Dependence and Independence</a:t>
            </a:r>
          </a:p>
        </p:txBody>
      </p:sp>
      <p:sp>
        <p:nvSpPr>
          <p:cNvPr id="5" name="TextBox 4">
            <a:extLst>
              <a:ext uri="{FF2B5EF4-FFF2-40B4-BE49-F238E27FC236}">
                <a16:creationId xmlns:a16="http://schemas.microsoft.com/office/drawing/2014/main" id="{66B54309-605F-404D-928C-9C953DE2CEBA}"/>
              </a:ext>
            </a:extLst>
          </p:cNvPr>
          <p:cNvSpPr txBox="1"/>
          <p:nvPr/>
        </p:nvSpPr>
        <p:spPr>
          <a:xfrm>
            <a:off x="105507" y="981828"/>
            <a:ext cx="11655083" cy="665118"/>
          </a:xfrm>
          <a:prstGeom prst="rect">
            <a:avLst/>
          </a:prstGeom>
          <a:noFill/>
        </p:spPr>
        <p:txBody>
          <a:bodyPr wrap="square">
            <a:spAutoFit/>
          </a:bodyPr>
          <a:lstStyle/>
          <a:p>
            <a:pPr marL="63500" marR="127635">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Roughly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speaking,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dependent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something 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vice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versa). Otherwise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independent</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3ED9138-BF21-4B15-AF83-95EA657C8CA1}"/>
              </a:ext>
            </a:extLst>
          </p:cNvPr>
          <p:cNvSpPr txBox="1"/>
          <p:nvPr/>
        </p:nvSpPr>
        <p:spPr>
          <a:xfrm>
            <a:off x="105506" y="2133495"/>
            <a:ext cx="11303391" cy="1850571"/>
          </a:xfrm>
          <a:prstGeom prst="rect">
            <a:avLst/>
          </a:prstGeom>
          <a:noFill/>
        </p:spPr>
        <p:txBody>
          <a:bodyPr wrap="square">
            <a:spAutoFit/>
          </a:bodyPr>
          <a:lstStyle/>
          <a:p>
            <a:pPr marL="63500" marR="13271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instance,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fair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twice,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 no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second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independent</a:t>
            </a:r>
            <a:r>
              <a:rPr lang="en-US" sz="1800" dirty="0">
                <a:effectLst/>
                <a:latin typeface="Times New Roman" panose="02020603050405020304" pitchFamily="18" charset="0"/>
                <a:ea typeface="Times New Roman" panose="02020603050405020304" pitchFamily="18" charset="0"/>
              </a:rPr>
              <a:t>.</a:t>
            </a:r>
            <a:r>
              <a:rPr lang="en-US" sz="1800" spc="-80" dirty="0">
                <a:effectLst/>
                <a:latin typeface="Times New Roman" panose="02020603050405020304" pitchFamily="18" charset="0"/>
                <a:ea typeface="Times New Roman" panose="02020603050405020304" pitchFamily="18" charset="0"/>
              </a:rPr>
              <a:t> </a:t>
            </a:r>
          </a:p>
          <a:p>
            <a:pPr marL="63500" marR="132715" algn="just">
              <a:lnSpc>
                <a:spcPct val="107000"/>
              </a:lnSpc>
              <a:spcBef>
                <a:spcPts val="0"/>
              </a:spcBef>
              <a:spcAft>
                <a:spcPts val="0"/>
              </a:spcAft>
            </a:pPr>
            <a:endParaRPr lang="en-US" spc="-80" dirty="0">
              <a:latin typeface="Times New Roman" panose="02020603050405020304" pitchFamily="18" charset="0"/>
              <a:ea typeface="Times New Roman" panose="02020603050405020304" pitchFamily="18" charset="0"/>
            </a:endParaRPr>
          </a:p>
          <a:p>
            <a:pPr marL="63500" marR="13271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On 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spc="-1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ails.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definitely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 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spc="-1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ails.)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dependent</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F0A796C-ED22-4D56-B8AE-069092D83C97}"/>
              </a:ext>
            </a:extLst>
          </p:cNvPr>
          <p:cNvSpPr txBox="1"/>
          <p:nvPr/>
        </p:nvSpPr>
        <p:spPr>
          <a:xfrm>
            <a:off x="203982" y="4182698"/>
            <a:ext cx="6203852" cy="961482"/>
          </a:xfrm>
          <a:prstGeom prst="rect">
            <a:avLst/>
          </a:prstGeom>
          <a:noFill/>
        </p:spPr>
        <p:txBody>
          <a:bodyPr wrap="square">
            <a:spAutoFit/>
          </a:bodyPr>
          <a:lstStyle/>
          <a:p>
            <a:pPr marL="63500" marR="35814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Mathematicall</a:t>
            </a:r>
            <a:r>
              <a:rPr lang="en-US" sz="1800" spc="-9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probabilities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happens:</a:t>
            </a:r>
            <a:endParaRPr lang="en-US" sz="1050" dirty="0">
              <a:effectLst/>
              <a:latin typeface="Times New Roman" panose="02020603050405020304" pitchFamily="18" charset="0"/>
              <a:ea typeface="Times New Roman" panose="02020603050405020304" pitchFamily="18" charset="0"/>
            </a:endParaRPr>
          </a:p>
        </p:txBody>
      </p:sp>
      <p:pic>
        <p:nvPicPr>
          <p:cNvPr id="7170" name="Picture 2">
            <a:extLst>
              <a:ext uri="{FF2B5EF4-FFF2-40B4-BE49-F238E27FC236}">
                <a16:creationId xmlns:a16="http://schemas.microsoft.com/office/drawing/2014/main" id="{B20B8487-7B19-4BAD-9A8C-FAF05494A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834" y="4473525"/>
            <a:ext cx="4441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FDC624A4-F486-4891-9255-427E96CB0363}"/>
              </a:ext>
            </a:extLst>
          </p:cNvPr>
          <p:cNvSpPr txBox="1"/>
          <p:nvPr/>
        </p:nvSpPr>
        <p:spPr>
          <a:xfrm>
            <a:off x="5556738" y="5170611"/>
            <a:ext cx="6203852" cy="1477328"/>
          </a:xfrm>
          <a:prstGeom prst="rect">
            <a:avLst/>
          </a:prstGeom>
          <a:noFill/>
        </p:spPr>
        <p:txBody>
          <a:bodyPr wrap="square">
            <a:spAutoFit/>
          </a:bodyPr>
          <a:lstStyle/>
          <a:p>
            <a:pPr marL="635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“both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flips</a:t>
            </a:r>
            <a:r>
              <a:rPr lang="en-US" sz="1800" spc="-30" dirty="0">
                <a:effectLst/>
                <a:latin typeface="Times New Roman" panose="02020603050405020304" pitchFamily="18" charset="0"/>
                <a:ea typeface="Times New Roman" panose="02020603050405020304" pitchFamily="18" charset="0"/>
              </a:rPr>
              <a:t> </a:t>
            </a:r>
            <a:r>
              <a:rPr lang="en-US" sz="1800" spc="-1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ails”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flips</a:t>
            </a:r>
            <a:r>
              <a:rPr lang="en-US" sz="1800" spc="-30" dirty="0">
                <a:effectLst/>
                <a:latin typeface="Times New Roman" panose="02020603050405020304" pitchFamily="18" charset="0"/>
                <a:ea typeface="Times New Roman" panose="02020603050405020304" pitchFamily="18" charset="0"/>
              </a:rPr>
              <a:t> </a:t>
            </a:r>
            <a:r>
              <a:rPr lang="en-US" sz="1800" spc="-1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ails”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endParaRPr lang="en-US" sz="105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dirty="0"/>
          </a:p>
        </p:txBody>
      </p:sp>
      <p:sp>
        <p:nvSpPr>
          <p:cNvPr id="11" name="Footer Placeholder 10">
            <a:extLst>
              <a:ext uri="{FF2B5EF4-FFF2-40B4-BE49-F238E27FC236}">
                <a16:creationId xmlns:a16="http://schemas.microsoft.com/office/drawing/2014/main" id="{C335B87C-FB34-4EFB-8A37-6AA8BCD2AA76}"/>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371541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1A24-EE94-48C6-B40F-C366A392B937}"/>
              </a:ext>
            </a:extLst>
          </p:cNvPr>
          <p:cNvSpPr>
            <a:spLocks noGrp="1"/>
          </p:cNvSpPr>
          <p:nvPr>
            <p:ph type="title"/>
          </p:nvPr>
        </p:nvSpPr>
        <p:spPr>
          <a:xfrm>
            <a:off x="0" y="0"/>
            <a:ext cx="10515600" cy="507072"/>
          </a:xfrm>
        </p:spPr>
        <p:txBody>
          <a:bodyPr>
            <a:normAutofit fontScale="90000"/>
          </a:bodyPr>
          <a:lstStyle/>
          <a:p>
            <a:r>
              <a:rPr lang="en-US" dirty="0"/>
              <a:t>Conditional Probability</a:t>
            </a:r>
          </a:p>
        </p:txBody>
      </p:sp>
      <p:sp>
        <p:nvSpPr>
          <p:cNvPr id="5" name="TextBox 4">
            <a:extLst>
              <a:ext uri="{FF2B5EF4-FFF2-40B4-BE49-F238E27FC236}">
                <a16:creationId xmlns:a16="http://schemas.microsoft.com/office/drawing/2014/main" id="{2B1C4110-AE0E-443B-8BEB-4BDD20A2BB09}"/>
              </a:ext>
            </a:extLst>
          </p:cNvPr>
          <p:cNvSpPr txBox="1"/>
          <p:nvPr/>
        </p:nvSpPr>
        <p:spPr>
          <a:xfrm>
            <a:off x="485335" y="781149"/>
            <a:ext cx="7772399"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When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definition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endParaRPr lang="en-US" sz="1050" dirty="0">
              <a:effectLst/>
              <a:latin typeface="Times New Roman" panose="02020603050405020304" pitchFamily="18" charset="0"/>
              <a:ea typeface="Times New Roman" panose="02020603050405020304" pitchFamily="18" charset="0"/>
            </a:endParaRPr>
          </a:p>
        </p:txBody>
      </p:sp>
      <p:sp>
        <p:nvSpPr>
          <p:cNvPr id="7" name="Rectangle 4">
            <a:extLst>
              <a:ext uri="{FF2B5EF4-FFF2-40B4-BE49-F238E27FC236}">
                <a16:creationId xmlns:a16="http://schemas.microsoft.com/office/drawing/2014/main" id="{B71A98A0-FEE5-47D7-9C3E-BDF6F5F11FD2}"/>
              </a:ext>
            </a:extLst>
          </p:cNvPr>
          <p:cNvSpPr>
            <a:spLocks noChangeArrowheads="1"/>
          </p:cNvSpPr>
          <p:nvPr/>
        </p:nvSpPr>
        <p:spPr bwMode="auto">
          <a:xfrm>
            <a:off x="2897944" y="8307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5" name="Picture 3">
            <a:extLst>
              <a:ext uri="{FF2B5EF4-FFF2-40B4-BE49-F238E27FC236}">
                <a16:creationId xmlns:a16="http://schemas.microsoft.com/office/drawing/2014/main" id="{B99B248E-6917-4F8F-BA29-0B9BAB7DD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944" y="1287978"/>
            <a:ext cx="4438650" cy="5048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E3D1761-A479-4116-B4AB-531E17FAA1C8}"/>
              </a:ext>
            </a:extLst>
          </p:cNvPr>
          <p:cNvSpPr txBox="1"/>
          <p:nvPr/>
        </p:nvSpPr>
        <p:spPr>
          <a:xfrm>
            <a:off x="485334" y="2108186"/>
            <a:ext cx="11148647" cy="665118"/>
          </a:xfrm>
          <a:prstGeom prst="rect">
            <a:avLst/>
          </a:prstGeom>
          <a:noFill/>
        </p:spPr>
        <p:txBody>
          <a:bodyPr wrap="square">
            <a:spAutoFit/>
          </a:bodyPr>
          <a:lstStyle/>
          <a:p>
            <a:pPr marL="63500" marR="33147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necessarily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define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endParaRPr lang="en-US" sz="1050" dirty="0">
              <a:effectLst/>
              <a:latin typeface="Times New Roman" panose="02020603050405020304" pitchFamily="18" charset="0"/>
              <a:ea typeface="Times New Roman" panose="02020603050405020304" pitchFamily="18" charset="0"/>
            </a:endParaRPr>
          </a:p>
        </p:txBody>
      </p:sp>
      <p:sp>
        <p:nvSpPr>
          <p:cNvPr id="16" name="Rectangle 19">
            <a:extLst>
              <a:ext uri="{FF2B5EF4-FFF2-40B4-BE49-F238E27FC236}">
                <a16:creationId xmlns:a16="http://schemas.microsoft.com/office/drawing/2014/main" id="{4E119BC4-2325-4579-B5C4-DD6917B3BFBB}"/>
              </a:ext>
            </a:extLst>
          </p:cNvPr>
          <p:cNvSpPr>
            <a:spLocks noChangeArrowheads="1"/>
          </p:cNvSpPr>
          <p:nvPr/>
        </p:nvSpPr>
        <p:spPr bwMode="auto">
          <a:xfrm>
            <a:off x="2704659" y="2448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210" name="Picture 18">
            <a:extLst>
              <a:ext uri="{FF2B5EF4-FFF2-40B4-BE49-F238E27FC236}">
                <a16:creationId xmlns:a16="http://schemas.microsoft.com/office/drawing/2014/main" id="{4246E08A-22CD-40CD-91AC-ED6740967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659" y="2905600"/>
            <a:ext cx="5553075" cy="55245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D0163A0-2807-492C-A841-CB2C1D37F61E}"/>
              </a:ext>
            </a:extLst>
          </p:cNvPr>
          <p:cNvSpPr txBox="1"/>
          <p:nvPr/>
        </p:nvSpPr>
        <p:spPr>
          <a:xfrm>
            <a:off x="485334" y="3933105"/>
            <a:ext cx="11500340" cy="369332"/>
          </a:xfrm>
          <a:prstGeom prst="rect">
            <a:avLst/>
          </a:prstGeom>
          <a:noFill/>
        </p:spPr>
        <p:txBody>
          <a:bodyPr wrap="square">
            <a:spAutoFit/>
          </a:bodyPr>
          <a:lstStyle/>
          <a:p>
            <a:pPr marL="63500" marR="0">
              <a:spcBef>
                <a:spcPts val="0"/>
              </a:spcBef>
              <a:spcAft>
                <a:spcPts val="0"/>
              </a:spcAft>
            </a:pPr>
            <a:r>
              <a:rPr lang="en-US" sz="1800" spc="-14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ou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happens,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 </a:t>
            </a:r>
            <a:r>
              <a:rPr lang="en-US" sz="1800" dirty="0">
                <a:effectLst/>
                <a:latin typeface="Times New Roman" panose="02020603050405020304" pitchFamily="18" charset="0"/>
                <a:ea typeface="Times New Roman" panose="02020603050405020304" pitchFamily="18" charset="0"/>
              </a:rPr>
              <a:t>happens. </a:t>
            </a:r>
            <a:r>
              <a:rPr lang="en-US" sz="1800" spc="-11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rewrite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endParaRPr lang="en-US" sz="1050" dirty="0">
              <a:effectLst/>
              <a:latin typeface="Times New Roman" panose="02020603050405020304" pitchFamily="18" charset="0"/>
              <a:ea typeface="Times New Roman" panose="02020603050405020304" pitchFamily="18" charset="0"/>
            </a:endParaRPr>
          </a:p>
        </p:txBody>
      </p:sp>
      <p:sp>
        <p:nvSpPr>
          <p:cNvPr id="18" name="Rectangle 21">
            <a:extLst>
              <a:ext uri="{FF2B5EF4-FFF2-40B4-BE49-F238E27FC236}">
                <a16:creationId xmlns:a16="http://schemas.microsoft.com/office/drawing/2014/main" id="{BA287E54-556B-4E37-8D6D-18CB59BB3AEC}"/>
              </a:ext>
            </a:extLst>
          </p:cNvPr>
          <p:cNvSpPr>
            <a:spLocks noChangeArrowheads="1"/>
          </p:cNvSpPr>
          <p:nvPr/>
        </p:nvSpPr>
        <p:spPr bwMode="auto">
          <a:xfrm>
            <a:off x="2704659" y="40446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212" name="Picture 20">
            <a:extLst>
              <a:ext uri="{FF2B5EF4-FFF2-40B4-BE49-F238E27FC236}">
                <a16:creationId xmlns:a16="http://schemas.microsoft.com/office/drawing/2014/main" id="{1ACE87E2-FBD2-4B53-86B8-53D6CE553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659" y="4501892"/>
            <a:ext cx="5191125" cy="55245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EDBFCCD-9F4A-4AD0-9021-1BA2BE18B953}"/>
              </a:ext>
            </a:extLst>
          </p:cNvPr>
          <p:cNvSpPr txBox="1"/>
          <p:nvPr/>
        </p:nvSpPr>
        <p:spPr>
          <a:xfrm>
            <a:off x="545122" y="5200690"/>
            <a:ext cx="7652824"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When</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endParaRPr lang="en-US" sz="1050" dirty="0">
              <a:effectLst/>
              <a:latin typeface="Times New Roman" panose="02020603050405020304" pitchFamily="18" charset="0"/>
              <a:ea typeface="Times New Roman" panose="02020603050405020304" pitchFamily="18" charset="0"/>
            </a:endParaRPr>
          </a:p>
        </p:txBody>
      </p:sp>
      <p:sp>
        <p:nvSpPr>
          <p:cNvPr id="20" name="Rectangle 23">
            <a:extLst>
              <a:ext uri="{FF2B5EF4-FFF2-40B4-BE49-F238E27FC236}">
                <a16:creationId xmlns:a16="http://schemas.microsoft.com/office/drawing/2014/main" id="{A50A3D36-AC62-4236-8514-CBE5DA7EC5EB}"/>
              </a:ext>
            </a:extLst>
          </p:cNvPr>
          <p:cNvSpPr>
            <a:spLocks noChangeArrowheads="1"/>
          </p:cNvSpPr>
          <p:nvPr/>
        </p:nvSpPr>
        <p:spPr bwMode="auto">
          <a:xfrm>
            <a:off x="2704659" y="52601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214" name="Picture 22">
            <a:extLst>
              <a:ext uri="{FF2B5EF4-FFF2-40B4-BE49-F238E27FC236}">
                <a16:creationId xmlns:a16="http://schemas.microsoft.com/office/drawing/2014/main" id="{FF47B3AF-4BF2-4371-9B6B-90FA4346D6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4659" y="5717316"/>
            <a:ext cx="3524250" cy="55245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CF218E2-B254-45D5-9138-CE633DA8E588}"/>
              </a:ext>
            </a:extLst>
          </p:cNvPr>
          <p:cNvSpPr txBox="1"/>
          <p:nvPr/>
        </p:nvSpPr>
        <p:spPr>
          <a:xfrm>
            <a:off x="6724358" y="5357271"/>
            <a:ext cx="5261316" cy="961482"/>
          </a:xfrm>
          <a:prstGeom prst="rect">
            <a:avLst/>
          </a:prstGeom>
          <a:noFill/>
        </p:spPr>
        <p:txBody>
          <a:bodyPr wrap="square">
            <a:spAutoFit/>
          </a:bodyPr>
          <a:lstStyle/>
          <a:p>
            <a:pPr marL="63500" marR="68580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mathematical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expressing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knowing</a:t>
            </a:r>
            <a:r>
              <a:rPr lang="en-US" sz="1800" spc="-5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 additional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occurred.</a:t>
            </a:r>
            <a:endParaRPr lang="en-US" sz="1050" dirty="0">
              <a:effectLst/>
              <a:latin typeface="Times New Roman" panose="02020603050405020304" pitchFamily="18" charset="0"/>
              <a:ea typeface="Times New Roman" panose="02020603050405020304" pitchFamily="18" charset="0"/>
            </a:endParaRPr>
          </a:p>
        </p:txBody>
      </p:sp>
      <p:sp>
        <p:nvSpPr>
          <p:cNvPr id="22" name="Footer Placeholder 21">
            <a:extLst>
              <a:ext uri="{FF2B5EF4-FFF2-40B4-BE49-F238E27FC236}">
                <a16:creationId xmlns:a16="http://schemas.microsoft.com/office/drawing/2014/main" id="{7DF2DD62-322E-448F-B451-E2CA576793DA}"/>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376603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BB10-FBF0-4D55-84E5-417ECDF279F6}"/>
              </a:ext>
            </a:extLst>
          </p:cNvPr>
          <p:cNvSpPr>
            <a:spLocks noGrp="1"/>
          </p:cNvSpPr>
          <p:nvPr>
            <p:ph type="title"/>
          </p:nvPr>
        </p:nvSpPr>
        <p:spPr>
          <a:xfrm>
            <a:off x="0" y="0"/>
            <a:ext cx="10515600" cy="647749"/>
          </a:xfrm>
        </p:spPr>
        <p:txBody>
          <a:bodyPr>
            <a:normAutofit fontScale="90000"/>
          </a:bodyPr>
          <a:lstStyle/>
          <a:p>
            <a:r>
              <a:rPr lang="en-US" dirty="0" err="1"/>
              <a:t>Bayes’s</a:t>
            </a:r>
            <a:r>
              <a:rPr lang="en-US" dirty="0"/>
              <a:t> Theorem</a:t>
            </a:r>
          </a:p>
        </p:txBody>
      </p:sp>
      <p:sp>
        <p:nvSpPr>
          <p:cNvPr id="5" name="TextBox 4">
            <a:extLst>
              <a:ext uri="{FF2B5EF4-FFF2-40B4-BE49-F238E27FC236}">
                <a16:creationId xmlns:a16="http://schemas.microsoft.com/office/drawing/2014/main" id="{AB04D544-C9CB-4B5D-B053-2F68EDAB39E8}"/>
              </a:ext>
            </a:extLst>
          </p:cNvPr>
          <p:cNvSpPr txBox="1"/>
          <p:nvPr/>
        </p:nvSpPr>
        <p:spPr>
          <a:xfrm>
            <a:off x="246184" y="853807"/>
            <a:ext cx="11655083" cy="1257845"/>
          </a:xfrm>
          <a:prstGeom prst="rect">
            <a:avLst/>
          </a:prstGeom>
          <a:noFill/>
        </p:spPr>
        <p:txBody>
          <a:bodyPr wrap="square">
            <a:spAutoFit/>
          </a:bodyPr>
          <a:lstStyle/>
          <a:p>
            <a:pPr marL="63500" marR="6667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One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scientist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Bayes</a:t>
            </a:r>
            <a:r>
              <a:rPr lang="en-US" sz="1800" spc="-80" dirty="0" err="1">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Theorem,</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“reversing” 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probabilities.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 </a:t>
            </a:r>
            <a:r>
              <a:rPr lang="en-US" sz="1800" dirty="0">
                <a:effectLst/>
                <a:latin typeface="Times New Roman" panose="02020603050405020304" pitchFamily="18" charset="0"/>
                <a:ea typeface="Times New Roman" panose="02020603050405020304" pitchFamily="18" charset="0"/>
              </a:rPr>
              <a:t>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definition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twice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endParaRPr lang="en-US" sz="1050" dirty="0">
              <a:effectLst/>
              <a:latin typeface="Times New Roman" panose="02020603050405020304" pitchFamily="18" charset="0"/>
              <a:ea typeface="Times New Roman" panose="02020603050405020304" pitchFamily="18" charset="0"/>
            </a:endParaRPr>
          </a:p>
        </p:txBody>
      </p:sp>
      <p:pic>
        <p:nvPicPr>
          <p:cNvPr id="9218" name="Picture 2">
            <a:extLst>
              <a:ext uri="{FF2B5EF4-FFF2-40B4-BE49-F238E27FC236}">
                <a16:creationId xmlns:a16="http://schemas.microsoft.com/office/drawing/2014/main" id="{36B0CC64-CEA8-4CBD-81CE-08AB71624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55" y="2317710"/>
            <a:ext cx="66484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E73153DF-BB5A-4385-BB67-1C9214C42D4A}"/>
              </a:ext>
            </a:extLst>
          </p:cNvPr>
          <p:cNvSpPr>
            <a:spLocks noChangeArrowheads="1"/>
          </p:cNvSpPr>
          <p:nvPr/>
        </p:nvSpPr>
        <p:spPr bwMode="auto">
          <a:xfrm>
            <a:off x="96007" y="2998286"/>
            <a:ext cx="82814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event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can be split into the two mutually exclusive events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and not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If we write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9" name="Picture 3">
            <a:extLst>
              <a:ext uri="{FF2B5EF4-FFF2-40B4-BE49-F238E27FC236}">
                <a16:creationId xmlns:a16="http://schemas.microsoft.com/office/drawing/2014/main" id="{8BC0727E-7D0F-440F-BC6C-7641A2C98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441" y="3066449"/>
            <a:ext cx="390525" cy="171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4A7E1446-ECD3-47AA-AFE1-1EEB446730F5}"/>
              </a:ext>
            </a:extLst>
          </p:cNvPr>
          <p:cNvSpPr>
            <a:spLocks noChangeArrowheads="1"/>
          </p:cNvSpPr>
          <p:nvPr/>
        </p:nvSpPr>
        <p:spPr bwMode="auto">
          <a:xfrm>
            <a:off x="8767966" y="2998286"/>
            <a:ext cx="34355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fo</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“not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(i.e.,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doesn’t happen”), then: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B76D831-0DD9-47A6-9FDB-B3F7602EC79F}"/>
              </a:ext>
            </a:extLst>
          </p:cNvPr>
          <p:cNvSpPr>
            <a:spLocks noChangeArrowheads="1"/>
          </p:cNvSpPr>
          <p:nvPr/>
        </p:nvSpPr>
        <p:spPr bwMode="auto">
          <a:xfrm>
            <a:off x="246184" y="3022048"/>
            <a:ext cx="11937444" cy="39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222" name="Picture 6">
            <a:extLst>
              <a:ext uri="{FF2B5EF4-FFF2-40B4-BE49-F238E27FC236}">
                <a16:creationId xmlns:a16="http://schemas.microsoft.com/office/drawing/2014/main" id="{191204C2-4A6E-42B1-85D4-940866C56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184" y="3479248"/>
            <a:ext cx="6267158" cy="4942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FA82778-C0D2-4DFC-A45A-9FE2EAB2362E}"/>
              </a:ext>
            </a:extLst>
          </p:cNvPr>
          <p:cNvSpPr txBox="1"/>
          <p:nvPr/>
        </p:nvSpPr>
        <p:spPr>
          <a:xfrm>
            <a:off x="246184" y="4138634"/>
            <a:ext cx="6203852"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so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endParaRPr lang="en-US" sz="1050" dirty="0">
              <a:effectLst/>
              <a:latin typeface="Times New Roman" panose="02020603050405020304" pitchFamily="18" charset="0"/>
              <a:ea typeface="Times New Roman" panose="02020603050405020304" pitchFamily="18" charset="0"/>
            </a:endParaRPr>
          </a:p>
        </p:txBody>
      </p:sp>
      <p:pic>
        <p:nvPicPr>
          <p:cNvPr id="9224" name="Picture 8">
            <a:extLst>
              <a:ext uri="{FF2B5EF4-FFF2-40B4-BE49-F238E27FC236}">
                <a16:creationId xmlns:a16="http://schemas.microsoft.com/office/drawing/2014/main" id="{DF28B045-20B6-44D7-8620-22B8286F9B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184" y="4744447"/>
            <a:ext cx="66484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0371140-5B7E-4AC6-9F0F-217FCE8B7528}"/>
              </a:ext>
            </a:extLst>
          </p:cNvPr>
          <p:cNvSpPr txBox="1"/>
          <p:nvPr/>
        </p:nvSpPr>
        <p:spPr>
          <a:xfrm>
            <a:off x="96007" y="5254319"/>
            <a:ext cx="6203852"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Bayes</a:t>
            </a:r>
            <a:r>
              <a:rPr lang="en-US" sz="1800" spc="-80" dirty="0" err="1">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Theorem</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stated.</a:t>
            </a:r>
            <a:endParaRPr lang="en-US" sz="1050" dirty="0">
              <a:effectLst/>
              <a:latin typeface="Times New Roman" panose="02020603050405020304" pitchFamily="18" charset="0"/>
              <a:ea typeface="Times New Roman" panose="02020603050405020304" pitchFamily="18" charset="0"/>
            </a:endParaRPr>
          </a:p>
        </p:txBody>
      </p:sp>
      <p:sp>
        <p:nvSpPr>
          <p:cNvPr id="11" name="Footer Placeholder 10">
            <a:extLst>
              <a:ext uri="{FF2B5EF4-FFF2-40B4-BE49-F238E27FC236}">
                <a16:creationId xmlns:a16="http://schemas.microsoft.com/office/drawing/2014/main" id="{BE230846-50A0-4CA7-9218-5D6912D91F07}"/>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9656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FBDDE4-BC22-429B-999E-39EAF8493C27}"/>
              </a:ext>
            </a:extLst>
          </p:cNvPr>
          <p:cNvSpPr>
            <a:spLocks noChangeArrowheads="1"/>
          </p:cNvSpPr>
          <p:nvPr/>
        </p:nvSpPr>
        <p:spPr bwMode="auto">
          <a:xfrm>
            <a:off x="0" y="823651"/>
            <a:ext cx="1177465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Imagine a certain disease that affects 1 in every 10,000 people. And imagine that there is a test for this disease that gives the correct result (“diseased” if you have the disease,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nondiseased</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if you don’t) 99% of the time.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What does a positive test mean? Let’s use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for the event “your test is positive” and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for the event “you have the disease.” Then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Bayes’s</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Theorem says that the probability that you have the disease, conditional on testing positive, is: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Picture 1">
            <a:extLst>
              <a:ext uri="{FF2B5EF4-FFF2-40B4-BE49-F238E27FC236}">
                <a16:creationId xmlns:a16="http://schemas.microsoft.com/office/drawing/2014/main" id="{A1399067-F0B0-441E-9546-9A9CA9045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9" y="2224034"/>
            <a:ext cx="66484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D305EFB9-9C32-4CCC-BA27-BF34FB7E1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631" y="2876937"/>
            <a:ext cx="8191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a:extLst>
              <a:ext uri="{FF2B5EF4-FFF2-40B4-BE49-F238E27FC236}">
                <a16:creationId xmlns:a16="http://schemas.microsoft.com/office/drawing/2014/main" id="{2F1B00FB-967F-4046-8CE7-F04A4A135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008" y="3404561"/>
            <a:ext cx="5238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41BEFF-BDAA-40D0-A622-4DF7B9FD60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 y="3945733"/>
            <a:ext cx="11144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a:extLst>
              <a:ext uri="{FF2B5EF4-FFF2-40B4-BE49-F238E27FC236}">
                <a16:creationId xmlns:a16="http://schemas.microsoft.com/office/drawing/2014/main" id="{900F909C-11B6-4DEA-B3D7-F7EA7A3EC5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607" y="4477380"/>
            <a:ext cx="828675" cy="247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3913C194-CAB9-4E24-9B25-5847F197D849}"/>
              </a:ext>
            </a:extLst>
          </p:cNvPr>
          <p:cNvSpPr>
            <a:spLocks noChangeArrowheads="1"/>
          </p:cNvSpPr>
          <p:nvPr/>
        </p:nvSpPr>
        <p:spPr bwMode="auto">
          <a:xfrm>
            <a:off x="379828" y="2776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Here we know that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16D72A49-7451-4AC3-967F-DA20644D7298}"/>
              </a:ext>
            </a:extLst>
          </p:cNvPr>
          <p:cNvSpPr>
            <a:spLocks noChangeArrowheads="1"/>
          </p:cNvSpPr>
          <p:nvPr/>
        </p:nvSpPr>
        <p:spPr bwMode="auto">
          <a:xfrm>
            <a:off x="1089417" y="3424915"/>
            <a:ext cx="101084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probabiliy</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that any given person has the disease, is 1/10,000 = 0.0001.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EC45E71C-9CA5-4428-8CFC-6A3B38BB1C42}"/>
              </a:ext>
            </a:extLst>
          </p:cNvPr>
          <p:cNvSpPr>
            <a:spLocks noChangeArrowheads="1"/>
          </p:cNvSpPr>
          <p:nvPr/>
        </p:nvSpPr>
        <p:spPr bwMode="auto">
          <a:xfrm>
            <a:off x="1480185" y="3989313"/>
            <a:ext cx="10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probability that someone without the disease tests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ositive</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0.01. And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1">
            <a:extLst>
              <a:ext uri="{FF2B5EF4-FFF2-40B4-BE49-F238E27FC236}">
                <a16:creationId xmlns:a16="http://schemas.microsoft.com/office/drawing/2014/main" id="{666CA1EE-52F6-4AE7-8075-B764E6D14558}"/>
              </a:ext>
            </a:extLst>
          </p:cNvPr>
          <p:cNvSpPr>
            <a:spLocks noChangeArrowheads="1"/>
          </p:cNvSpPr>
          <p:nvPr/>
        </p:nvSpPr>
        <p:spPr bwMode="auto">
          <a:xfrm>
            <a:off x="1168107" y="4479967"/>
            <a:ext cx="110238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probability that any given person doesn’t have he disease, is 0.9999. If you substitute these numbers into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Bayes’s</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Theorem you find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22C55CB1-3809-4383-8A12-288833C65DC4}"/>
              </a:ext>
            </a:extLst>
          </p:cNvPr>
          <p:cNvSpPr txBox="1"/>
          <p:nvPr/>
        </p:nvSpPr>
        <p:spPr>
          <a:xfrm>
            <a:off x="3123419" y="2776925"/>
            <a:ext cx="629529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someone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positive,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0.99</a:t>
            </a:r>
            <a:endParaRPr lang="en-US" dirty="0"/>
          </a:p>
        </p:txBody>
      </p:sp>
      <p:sp>
        <p:nvSpPr>
          <p:cNvPr id="11" name="Rectangle 13">
            <a:extLst>
              <a:ext uri="{FF2B5EF4-FFF2-40B4-BE49-F238E27FC236}">
                <a16:creationId xmlns:a16="http://schemas.microsoft.com/office/drawing/2014/main" id="{DB548A12-0D99-420B-A012-7116AB085C8F}"/>
              </a:ext>
            </a:extLst>
          </p:cNvPr>
          <p:cNvSpPr>
            <a:spLocks noChangeArrowheads="1"/>
          </p:cNvSpPr>
          <p:nvPr/>
        </p:nvSpPr>
        <p:spPr bwMode="auto">
          <a:xfrm>
            <a:off x="3404381" y="4513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2" name="Picture 12">
            <a:extLst>
              <a:ext uri="{FF2B5EF4-FFF2-40B4-BE49-F238E27FC236}">
                <a16:creationId xmlns:a16="http://schemas.microsoft.com/office/drawing/2014/main" id="{4725D228-BE98-4CF3-943F-304F7D50A4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4381" y="4970621"/>
            <a:ext cx="4152900" cy="5524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1144156-E0A1-4185-8A50-6B55568A1D1E}"/>
              </a:ext>
            </a:extLst>
          </p:cNvPr>
          <p:cNvSpPr txBox="1"/>
          <p:nvPr/>
        </p:nvSpPr>
        <p:spPr>
          <a:xfrm>
            <a:off x="306607" y="5819660"/>
            <a:ext cx="780756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less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positive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actually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endParaRPr lang="en-US" dirty="0"/>
          </a:p>
        </p:txBody>
      </p:sp>
      <p:sp>
        <p:nvSpPr>
          <p:cNvPr id="13" name="Footer Placeholder 12">
            <a:extLst>
              <a:ext uri="{FF2B5EF4-FFF2-40B4-BE49-F238E27FC236}">
                <a16:creationId xmlns:a16="http://schemas.microsoft.com/office/drawing/2014/main" id="{B3F86405-3C15-43E4-819B-EE6A1166675F}"/>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8065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55FE-846B-41BC-AA14-0971FB7090CF}"/>
              </a:ext>
            </a:extLst>
          </p:cNvPr>
          <p:cNvSpPr>
            <a:spLocks noGrp="1"/>
          </p:cNvSpPr>
          <p:nvPr>
            <p:ph type="title"/>
          </p:nvPr>
        </p:nvSpPr>
        <p:spPr>
          <a:xfrm>
            <a:off x="0" y="33288"/>
            <a:ext cx="10515600" cy="647749"/>
          </a:xfrm>
        </p:spPr>
        <p:txBody>
          <a:bodyPr>
            <a:normAutofit fontScale="90000"/>
          </a:bodyPr>
          <a:lstStyle/>
          <a:p>
            <a:r>
              <a:rPr lang="en-US" dirty="0"/>
              <a:t>Random Variables</a:t>
            </a:r>
          </a:p>
        </p:txBody>
      </p:sp>
      <p:sp>
        <p:nvSpPr>
          <p:cNvPr id="5" name="TextBox 4">
            <a:extLst>
              <a:ext uri="{FF2B5EF4-FFF2-40B4-BE49-F238E27FC236}">
                <a16:creationId xmlns:a16="http://schemas.microsoft.com/office/drawing/2014/main" id="{5B5EAC6A-2AAB-4CD2-9BB3-CF6A2A81B703}"/>
              </a:ext>
            </a:extLst>
          </p:cNvPr>
          <p:cNvSpPr txBox="1"/>
          <p:nvPr/>
        </p:nvSpPr>
        <p:spPr>
          <a:xfrm>
            <a:off x="126608" y="885472"/>
            <a:ext cx="11676185" cy="4226413"/>
          </a:xfrm>
          <a:prstGeom prst="rect">
            <a:avLst/>
          </a:prstGeom>
          <a:noFill/>
        </p:spPr>
        <p:txBody>
          <a:bodyPr wrap="square">
            <a:spAutoFit/>
          </a:bodyPr>
          <a:lstStyle/>
          <a:p>
            <a:pPr marL="63500" marR="168275" algn="just">
              <a:lnSpc>
                <a:spcPct val="110000"/>
              </a:lnSpc>
              <a:spcBef>
                <a:spcPts val="0"/>
              </a:spcBef>
              <a:spcAft>
                <a:spcPts val="0"/>
              </a:spcAft>
            </a:pPr>
            <a:r>
              <a:rPr lang="en-US" sz="1800" spc="-8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random</a:t>
            </a:r>
            <a:r>
              <a:rPr lang="en-US" sz="1800" i="1"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a:t>
            </a:r>
            <a:r>
              <a:rPr lang="en-US" sz="1800" spc="-75" dirty="0">
                <a:effectLst/>
                <a:latin typeface="Times New Roman" panose="02020603050405020304" pitchFamily="18" charset="0"/>
                <a:ea typeface="Times New Roman" panose="02020603050405020304" pitchFamily="18" charset="0"/>
              </a:rPr>
              <a:t> </a:t>
            </a:r>
            <a:r>
              <a:rPr lang="en-US" sz="1800" spc="-8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turns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turns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tails.</a:t>
            </a:r>
            <a:r>
              <a:rPr lang="en-US" sz="1800" spc="-30" dirty="0">
                <a:effectLst/>
                <a:latin typeface="Times New Roman" panose="02020603050405020304" pitchFamily="18" charset="0"/>
                <a:ea typeface="Times New Roman" panose="02020603050405020304" pitchFamily="18" charset="0"/>
              </a:rPr>
              <a:t> </a:t>
            </a:r>
            <a:r>
              <a:rPr lang="en-US" sz="1800" spc="-8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complicated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heads observed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flipping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picked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range(10)</a:t>
            </a:r>
            <a:r>
              <a:rPr lang="en-US" sz="1800" dirty="0">
                <a:effectLst/>
                <a:latin typeface="Times New Roman" panose="02020603050405020304" pitchFamily="18" charset="0"/>
                <a:ea typeface="Times New Roman" panose="02020603050405020304" pitchFamily="18" charset="0"/>
              </a:rPr>
              <a:t> where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 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equally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a:t>
            </a:r>
            <a:r>
              <a:rPr lang="en-US" sz="1800" spc="-9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a:p>
            <a:pPr marL="0" marR="0" algn="just">
              <a:lnSpc>
                <a:spcPts val="600"/>
              </a:lnSpc>
              <a:spcBef>
                <a:spcPts val="40"/>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7683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probabilities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realizes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0.5</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endParaRPr lang="en-US" sz="1050" dirty="0">
              <a:effectLst/>
              <a:latin typeface="Times New Roman" panose="02020603050405020304" pitchFamily="18" charset="0"/>
              <a:ea typeface="Times New Roman" panose="02020603050405020304" pitchFamily="18" charset="0"/>
            </a:endParaRPr>
          </a:p>
          <a:p>
            <a:pPr marL="63500" marR="236220" algn="just">
              <a:lnSpc>
                <a:spcPct val="116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0.5.</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range(10)</a:t>
            </a:r>
            <a:r>
              <a:rPr lang="en-US" sz="1800" dirty="0">
                <a:effectLst/>
                <a:latin typeface="Times New Roman" panose="02020603050405020304" pitchFamily="18" charset="0"/>
                <a:ea typeface="Times New Roman" panose="02020603050405020304" pitchFamily="18" charset="0"/>
              </a:rPr>
              <a:t> 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assigns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0.1</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numbers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a:t>
            </a:r>
            <a:endParaRPr lang="en-US" sz="1050" dirty="0">
              <a:effectLst/>
              <a:latin typeface="Times New Roman" panose="02020603050405020304" pitchFamily="18" charset="0"/>
              <a:ea typeface="Times New Roman" panose="02020603050405020304" pitchFamily="18" charset="0"/>
            </a:endParaRPr>
          </a:p>
          <a:p>
            <a:pPr marL="0" marR="0" algn="just">
              <a:lnSpc>
                <a:spcPts val="500"/>
              </a:lnSpc>
              <a:spcBef>
                <a:spcPts val="35"/>
              </a:spcBef>
              <a:spcAft>
                <a:spcPts val="0"/>
              </a:spcAft>
            </a:pPr>
            <a:r>
              <a:rPr lang="en-US" sz="7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274320" algn="just">
              <a:lnSpc>
                <a:spcPct val="110000"/>
              </a:lnSpc>
              <a:spcBef>
                <a:spcPts val="0"/>
              </a:spcBef>
              <a:spcAft>
                <a:spcPts val="0"/>
              </a:spcAft>
            </a:pPr>
            <a:r>
              <a:rPr lang="en-US" sz="1800" spc="-11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talk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expected</a:t>
            </a:r>
            <a:r>
              <a:rPr lang="en-US" sz="1800" i="1" spc="-5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average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weighted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probabilities.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expected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range(10)</a:t>
            </a:r>
            <a:r>
              <a:rPr lang="en-US" sz="1800" dirty="0">
                <a:effectLst/>
                <a:latin typeface="Times New Roman" panose="02020603050405020304" pitchFamily="18" charset="0"/>
                <a:ea typeface="Times New Roman" panose="02020603050405020304" pitchFamily="18" charset="0"/>
              </a:rPr>
              <a:t> 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4.5.</a:t>
            </a:r>
            <a:endParaRPr lang="en-US" sz="1050" dirty="0">
              <a:effectLst/>
              <a:latin typeface="Times New Roman" panose="02020603050405020304" pitchFamily="18" charset="0"/>
              <a:ea typeface="Times New Roman" panose="02020603050405020304" pitchFamily="18" charset="0"/>
            </a:endParaRPr>
          </a:p>
          <a:p>
            <a:pPr marL="0" marR="0" algn="just">
              <a:lnSpc>
                <a:spcPts val="600"/>
              </a:lnSpc>
              <a:spcBef>
                <a:spcPts val="30"/>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3619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Random</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conditioned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just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two-child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30" dirty="0">
                <a:effectLst/>
                <a:latin typeface="Times New Roman" panose="02020603050405020304" pitchFamily="18" charset="0"/>
                <a:ea typeface="Times New Roman" panose="02020603050405020304" pitchFamily="18" charset="0"/>
              </a:rPr>
              <a:t> </a:t>
            </a:r>
            <a:r>
              <a:rPr lang="en-US" sz="1800" dirty="0">
                <a:solidFill>
                  <a:srgbClr val="8E0011"/>
                </a:solidFill>
                <a:effectLst/>
                <a:latin typeface="Times New Roman" panose="02020603050405020304" pitchFamily="18" charset="0"/>
                <a:ea typeface="Times New Roman" panose="02020603050405020304" pitchFamily="18" charset="0"/>
              </a:rPr>
              <a:t>“Conditional</a:t>
            </a:r>
            <a:r>
              <a:rPr lang="en-US" sz="1800" spc="-80" dirty="0">
                <a:solidFill>
                  <a:srgbClr val="8E0011"/>
                </a:solidFill>
                <a:effectLst/>
                <a:latin typeface="Times New Roman" panose="02020603050405020304" pitchFamily="18" charset="0"/>
                <a:ea typeface="Times New Roman" panose="02020603050405020304" pitchFamily="18" charset="0"/>
              </a:rPr>
              <a:t> </a:t>
            </a:r>
            <a:r>
              <a:rPr lang="en-US" sz="1800" dirty="0">
                <a:solidFill>
                  <a:srgbClr val="8E0011"/>
                </a:solidFill>
                <a:effectLst/>
                <a:latin typeface="Times New Roman" panose="02020603050405020304" pitchFamily="18" charset="0"/>
                <a:ea typeface="Times New Roman" panose="02020603050405020304" pitchFamily="18" charset="0"/>
              </a:rPr>
              <a:t>Probability”</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spc="-8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if</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X</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is</a:t>
            </a:r>
            <a:r>
              <a:rPr lang="en-US" sz="1800" spc="-1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a:t>
            </a:r>
            <a:r>
              <a:rPr lang="en-US" sz="1800" spc="-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random</a:t>
            </a:r>
            <a:r>
              <a:rPr lang="en-US" sz="1800" spc="-5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variable</a:t>
            </a:r>
            <a:endParaRPr lang="en-US" sz="1050" dirty="0">
              <a:effectLst/>
              <a:latin typeface="Times New Roman" panose="02020603050405020304" pitchFamily="18" charset="0"/>
              <a:ea typeface="Times New Roman" panose="02020603050405020304" pitchFamily="18" charset="0"/>
            </a:endParaRPr>
          </a:p>
          <a:p>
            <a:pPr marL="63500" marR="243840" algn="just">
              <a:lnSpc>
                <a:spcPct val="107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representing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girls,</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 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a:t>
            </a:r>
            <a:endParaRPr lang="en-US" sz="105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83D065D-0862-40FA-BACE-C754A9493A21}"/>
              </a:ext>
            </a:extLst>
          </p:cNvPr>
          <p:cNvSpPr txBox="1"/>
          <p:nvPr/>
        </p:nvSpPr>
        <p:spPr>
          <a:xfrm>
            <a:off x="123091" y="5111885"/>
            <a:ext cx="11676185" cy="1649298"/>
          </a:xfrm>
          <a:prstGeom prst="rect">
            <a:avLst/>
          </a:prstGeom>
          <a:noFill/>
        </p:spPr>
        <p:txBody>
          <a:bodyPr wrap="square">
            <a:spAutoFit/>
          </a:bodyPr>
          <a:lstStyle/>
          <a:p>
            <a:pPr marL="63500" marR="188595" algn="just">
              <a:lnSpc>
                <a:spcPct val="107000"/>
              </a:lnSpc>
              <a:spcBef>
                <a:spcPts val="0"/>
              </a:spcBef>
              <a:spcAft>
                <a:spcPts val="0"/>
              </a:spcAft>
            </a:pPr>
            <a:r>
              <a:rPr lang="en-US" sz="1800" spc="-11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girls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least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children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girl.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2/3</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1/3.</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Z</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girls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older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 being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girl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a:t>
            </a:r>
            <a:endParaRPr lang="en-US" sz="1050" dirty="0">
              <a:effectLst/>
              <a:latin typeface="Times New Roman" panose="02020603050405020304" pitchFamily="18" charset="0"/>
              <a:ea typeface="Times New Roman" panose="02020603050405020304" pitchFamily="18" charset="0"/>
            </a:endParaRPr>
          </a:p>
          <a:p>
            <a:pPr marL="0" marR="0" algn="just">
              <a:lnSpc>
                <a:spcPts val="700"/>
              </a:lnSpc>
              <a:spcBef>
                <a:spcPts val="25"/>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39179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5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implicitly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 calling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you’ll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endParaRPr lang="en-US" dirty="0"/>
          </a:p>
        </p:txBody>
      </p:sp>
      <p:sp>
        <p:nvSpPr>
          <p:cNvPr id="8" name="Footer Placeholder 7">
            <a:extLst>
              <a:ext uri="{FF2B5EF4-FFF2-40B4-BE49-F238E27FC236}">
                <a16:creationId xmlns:a16="http://schemas.microsoft.com/office/drawing/2014/main" id="{F2CE727A-4306-437E-85F0-80CD21DA2440}"/>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312385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D091-75C6-4E6A-8FE3-50230D44FDA8}"/>
              </a:ext>
            </a:extLst>
          </p:cNvPr>
          <p:cNvSpPr>
            <a:spLocks noGrp="1"/>
          </p:cNvSpPr>
          <p:nvPr>
            <p:ph type="title"/>
          </p:nvPr>
        </p:nvSpPr>
        <p:spPr>
          <a:xfrm>
            <a:off x="0" y="18256"/>
            <a:ext cx="10515600" cy="662782"/>
          </a:xfrm>
        </p:spPr>
        <p:txBody>
          <a:bodyPr>
            <a:normAutofit fontScale="90000"/>
          </a:bodyPr>
          <a:lstStyle/>
          <a:p>
            <a:r>
              <a:rPr lang="en-US" dirty="0"/>
              <a:t>Continuous Distributions</a:t>
            </a:r>
          </a:p>
        </p:txBody>
      </p:sp>
      <p:sp>
        <p:nvSpPr>
          <p:cNvPr id="5" name="TextBox 4">
            <a:extLst>
              <a:ext uri="{FF2B5EF4-FFF2-40B4-BE49-F238E27FC236}">
                <a16:creationId xmlns:a16="http://schemas.microsoft.com/office/drawing/2014/main" id="{5C4060B3-5390-497D-A7D1-691F37B32A1D}"/>
              </a:ext>
            </a:extLst>
          </p:cNvPr>
          <p:cNvSpPr txBox="1"/>
          <p:nvPr/>
        </p:nvSpPr>
        <p:spPr>
          <a:xfrm>
            <a:off x="611944" y="1196145"/>
            <a:ext cx="9903655"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disc</a:t>
            </a:r>
            <a:r>
              <a:rPr lang="en-US" sz="1800" i="1" spc="-55"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ete</a:t>
            </a:r>
            <a:r>
              <a:rPr lang="en-US" sz="1800" i="1"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positive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outcomes</a:t>
            </a:r>
            <a:endParaRPr lang="en-US" dirty="0"/>
          </a:p>
        </p:txBody>
      </p:sp>
      <p:sp>
        <p:nvSpPr>
          <p:cNvPr id="7" name="TextBox 6">
            <a:extLst>
              <a:ext uri="{FF2B5EF4-FFF2-40B4-BE49-F238E27FC236}">
                <a16:creationId xmlns:a16="http://schemas.microsoft.com/office/drawing/2014/main" id="{441551CF-7729-4E26-9C46-4C116530CC08}"/>
              </a:ext>
            </a:extLst>
          </p:cNvPr>
          <p:cNvSpPr txBox="1"/>
          <p:nvPr/>
        </p:nvSpPr>
        <p:spPr>
          <a:xfrm>
            <a:off x="611944" y="1866648"/>
            <a:ext cx="11444068" cy="1158138"/>
          </a:xfrm>
          <a:prstGeom prst="rect">
            <a:avLst/>
          </a:prstGeom>
          <a:noFill/>
        </p:spPr>
        <p:txBody>
          <a:bodyPr wrap="square">
            <a:spAutoFit/>
          </a:bodyPr>
          <a:lstStyle/>
          <a:p>
            <a:pPr marL="63500" marR="66675">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uniform</a:t>
            </a:r>
            <a:r>
              <a:rPr lang="en-US" sz="1800" i="1"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puts</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equal</a:t>
            </a:r>
            <a:r>
              <a:rPr lang="en-US" sz="1800" i="1"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weight</a:t>
            </a:r>
            <a:r>
              <a:rPr lang="en-US" sz="1800" dirty="0">
                <a:effectLst/>
                <a:latin typeface="Times New Roman" panose="02020603050405020304" pitchFamily="18" charset="0"/>
                <a:ea typeface="Times New Roman" panose="02020603050405020304" pitchFamily="18" charset="0"/>
              </a:rPr>
              <a:t> on all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endParaRPr lang="en-US" sz="1050" dirty="0">
              <a:effectLst/>
              <a:latin typeface="Times New Roman" panose="02020603050405020304" pitchFamily="18" charset="0"/>
              <a:ea typeface="Times New Roman" panose="02020603050405020304" pitchFamily="18" charset="0"/>
            </a:endParaRPr>
          </a:p>
          <a:p>
            <a:pPr marL="0" marR="0">
              <a:lnSpc>
                <a:spcPts val="600"/>
              </a:lnSpc>
              <a:spcBef>
                <a:spcPts val="40"/>
              </a:spcBef>
              <a:spcAft>
                <a:spcPts val="0"/>
              </a:spcAft>
            </a:pPr>
            <a:r>
              <a:rPr lang="en-US" sz="7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148590">
              <a:lnSpc>
                <a:spcPts val="18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Because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infinitely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weight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assigns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necessarily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reason,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continuous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i="1" spc="-55"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obability</a:t>
            </a:r>
            <a:r>
              <a:rPr lang="en-US" sz="1800" i="1" spc="-7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density</a:t>
            </a:r>
            <a:r>
              <a:rPr lang="en-US" sz="1800" i="1" spc="-4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function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interval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interval.</a:t>
            </a:r>
            <a:endParaRPr lang="en-US" sz="1050" dirty="0">
              <a:effectLst/>
              <a:latin typeface="Times New Roman" panose="02020603050405020304" pitchFamily="18" charset="0"/>
              <a:ea typeface="Times New Roman" panose="02020603050405020304" pitchFamily="18" charset="0"/>
            </a:endParaRPr>
          </a:p>
        </p:txBody>
      </p:sp>
      <p:sp>
        <p:nvSpPr>
          <p:cNvPr id="8" name="Rectangle 2">
            <a:extLst>
              <a:ext uri="{FF2B5EF4-FFF2-40B4-BE49-F238E27FC236}">
                <a16:creationId xmlns:a16="http://schemas.microsoft.com/office/drawing/2014/main" id="{74CA2736-FB63-4EEA-88B7-83ADF13001D2}"/>
              </a:ext>
            </a:extLst>
          </p:cNvPr>
          <p:cNvSpPr>
            <a:spLocks noChangeArrowheads="1"/>
          </p:cNvSpPr>
          <p:nvPr/>
        </p:nvSpPr>
        <p:spPr bwMode="auto">
          <a:xfrm>
            <a:off x="5251055" y="2567586"/>
            <a:ext cx="8826016" cy="29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265" name="Picture 1">
            <a:extLst>
              <a:ext uri="{FF2B5EF4-FFF2-40B4-BE49-F238E27FC236}">
                <a16:creationId xmlns:a16="http://schemas.microsoft.com/office/drawing/2014/main" id="{AA477A89-2D1D-493B-A761-F4A8F0B27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397" y="3024786"/>
            <a:ext cx="4537124" cy="3530407"/>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B59D0FA6-D74C-4D4F-9263-74F6F345B809}"/>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07911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C6B7-6388-4309-84E3-4DAB56E05166}"/>
              </a:ext>
            </a:extLst>
          </p:cNvPr>
          <p:cNvSpPr>
            <a:spLocks noGrp="1"/>
          </p:cNvSpPr>
          <p:nvPr>
            <p:ph type="title"/>
          </p:nvPr>
        </p:nvSpPr>
        <p:spPr>
          <a:xfrm>
            <a:off x="0" y="0"/>
            <a:ext cx="10515600" cy="718087"/>
          </a:xfrm>
        </p:spPr>
        <p:txBody>
          <a:bodyPr/>
          <a:lstStyle/>
          <a:p>
            <a:r>
              <a:rPr lang="en-US" dirty="0"/>
              <a:t>The Normal Distribution</a:t>
            </a:r>
          </a:p>
        </p:txBody>
      </p:sp>
      <p:pic>
        <p:nvPicPr>
          <p:cNvPr id="12289" name="Picture 1">
            <a:extLst>
              <a:ext uri="{FF2B5EF4-FFF2-40B4-BE49-F238E27FC236}">
                <a16:creationId xmlns:a16="http://schemas.microsoft.com/office/drawing/2014/main" id="{5C612052-949C-4E45-9670-EC6B20261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824404"/>
            <a:ext cx="6648450" cy="1057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D5611C54-1777-4C9B-9048-76F841C716F2}"/>
              </a:ext>
            </a:extLst>
          </p:cNvPr>
          <p:cNvSpPr>
            <a:spLocks noChangeArrowheads="1"/>
          </p:cNvSpPr>
          <p:nvPr/>
        </p:nvSpPr>
        <p:spPr bwMode="auto">
          <a:xfrm>
            <a:off x="246379" y="1133529"/>
            <a:ext cx="109233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normal distribution is the king of distributions. It is the classic bell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curv</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–shaped distribution and is completely determined by two 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77BF987D-F816-4BE4-8A4C-D9511379BA92}"/>
              </a:ext>
            </a:extLst>
          </p:cNvPr>
          <p:cNvSpPr>
            <a:spLocks noChangeArrowheads="1"/>
          </p:cNvSpPr>
          <p:nvPr/>
        </p:nvSpPr>
        <p:spPr bwMode="auto">
          <a:xfrm>
            <a:off x="3221502" y="2881679"/>
            <a:ext cx="6455322" cy="29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295" name="Picture 7">
            <a:extLst>
              <a:ext uri="{FF2B5EF4-FFF2-40B4-BE49-F238E27FC236}">
                <a16:creationId xmlns:a16="http://schemas.microsoft.com/office/drawing/2014/main" id="{A8A463B3-960F-4C23-8520-15651AC37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502" y="3338879"/>
            <a:ext cx="3918221" cy="3139482"/>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1">
            <a:extLst>
              <a:ext uri="{FF2B5EF4-FFF2-40B4-BE49-F238E27FC236}">
                <a16:creationId xmlns:a16="http://schemas.microsoft.com/office/drawing/2014/main" id="{7F8DCE43-0D7C-4992-A888-0E474ACADA41}"/>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8304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06F7-0F62-4ED5-923F-541F2E608886}"/>
              </a:ext>
            </a:extLst>
          </p:cNvPr>
          <p:cNvSpPr>
            <a:spLocks noGrp="1"/>
          </p:cNvSpPr>
          <p:nvPr>
            <p:ph type="title"/>
          </p:nvPr>
        </p:nvSpPr>
        <p:spPr>
          <a:xfrm>
            <a:off x="0" y="0"/>
            <a:ext cx="10515600" cy="689952"/>
          </a:xfrm>
        </p:spPr>
        <p:txBody>
          <a:bodyPr>
            <a:normAutofit fontScale="90000"/>
          </a:bodyPr>
          <a:lstStyle/>
          <a:p>
            <a:r>
              <a:rPr lang="en-US" dirty="0"/>
              <a:t>The Central Limit Theorem</a:t>
            </a:r>
          </a:p>
        </p:txBody>
      </p:sp>
      <p:sp>
        <p:nvSpPr>
          <p:cNvPr id="12" name="TextBox 11">
            <a:extLst>
              <a:ext uri="{FF2B5EF4-FFF2-40B4-BE49-F238E27FC236}">
                <a16:creationId xmlns:a16="http://schemas.microsoft.com/office/drawing/2014/main" id="{A76456C0-F45C-48B0-8841-3708D243B0F1}"/>
              </a:ext>
            </a:extLst>
          </p:cNvPr>
          <p:cNvSpPr txBox="1"/>
          <p:nvPr/>
        </p:nvSpPr>
        <p:spPr>
          <a:xfrm>
            <a:off x="119575" y="689952"/>
            <a:ext cx="11641016" cy="961482"/>
          </a:xfrm>
          <a:prstGeom prst="rect">
            <a:avLst/>
          </a:prstGeom>
          <a:noFill/>
        </p:spPr>
        <p:txBody>
          <a:bodyPr wrap="square">
            <a:spAutoFit/>
          </a:bodyPr>
          <a:lstStyle/>
          <a:p>
            <a:pPr marL="63500" marR="32385"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One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reason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useful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central</a:t>
            </a:r>
            <a:r>
              <a:rPr lang="en-US" sz="1800" i="1" spc="-4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limit</a:t>
            </a:r>
            <a:r>
              <a:rPr lang="en-US" sz="1800" i="1"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theo</a:t>
            </a:r>
            <a:r>
              <a:rPr lang="en-US" sz="1800" i="1" spc="-55"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essence)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a:t>
            </a:r>
            <a:r>
              <a:rPr lang="en-US" sz="1800" spc="-25"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ge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 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itself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approximately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endParaRPr lang="en-US" sz="1050" dirty="0">
              <a:effectLst/>
              <a:latin typeface="Times New Roman" panose="02020603050405020304"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506FA17A-8C7A-47B4-8E4D-E87AD9FE5F38}"/>
              </a:ext>
            </a:extLst>
          </p:cNvPr>
          <p:cNvSpPr txBox="1"/>
          <p:nvPr/>
        </p:nvSpPr>
        <p:spPr>
          <a:xfrm>
            <a:off x="119575" y="1972054"/>
            <a:ext cx="620385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particula</a:t>
            </a:r>
            <a:r>
              <a:rPr lang="en-US" sz="1800" spc="-6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endParaRPr lang="en-US" dirty="0"/>
          </a:p>
        </p:txBody>
      </p:sp>
      <p:pic>
        <p:nvPicPr>
          <p:cNvPr id="22" name="Picture 21">
            <a:extLst>
              <a:ext uri="{FF2B5EF4-FFF2-40B4-BE49-F238E27FC236}">
                <a16:creationId xmlns:a16="http://schemas.microsoft.com/office/drawing/2014/main" id="{A2C14F2C-9C6A-42D1-896E-1560D4395D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7072" y="2072582"/>
            <a:ext cx="872490" cy="168275"/>
          </a:xfrm>
          <a:prstGeom prst="rect">
            <a:avLst/>
          </a:prstGeom>
          <a:noFill/>
          <a:ln>
            <a:noFill/>
          </a:ln>
        </p:spPr>
      </p:pic>
      <p:sp>
        <p:nvSpPr>
          <p:cNvPr id="15" name="Rectangle 16">
            <a:extLst>
              <a:ext uri="{FF2B5EF4-FFF2-40B4-BE49-F238E27FC236}">
                <a16:creationId xmlns:a16="http://schemas.microsoft.com/office/drawing/2014/main" id="{C4C32F15-3DE1-4514-9172-DF975CB54E4A}"/>
              </a:ext>
            </a:extLst>
          </p:cNvPr>
          <p:cNvSpPr>
            <a:spLocks noChangeArrowheads="1"/>
          </p:cNvSpPr>
          <p:nvPr/>
        </p:nvSpPr>
        <p:spPr bwMode="auto">
          <a:xfrm>
            <a:off x="2649562" y="19424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are random variables with mean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327" name="Picture 15">
            <a:extLst>
              <a:ext uri="{FF2B5EF4-FFF2-40B4-BE49-F238E27FC236}">
                <a16:creationId xmlns:a16="http://schemas.microsoft.com/office/drawing/2014/main" id="{A85D0A1E-C847-41D2-86BE-0B3AB7D21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694" y="2085374"/>
            <a:ext cx="133350" cy="1714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7">
            <a:extLst>
              <a:ext uri="{FF2B5EF4-FFF2-40B4-BE49-F238E27FC236}">
                <a16:creationId xmlns:a16="http://schemas.microsoft.com/office/drawing/2014/main" id="{17086578-17AF-48CD-8A18-22E3FA347AB2}"/>
              </a:ext>
            </a:extLst>
          </p:cNvPr>
          <p:cNvSpPr>
            <a:spLocks noChangeArrowheads="1"/>
          </p:cNvSpPr>
          <p:nvPr/>
        </p:nvSpPr>
        <p:spPr bwMode="auto">
          <a:xfrm>
            <a:off x="5512044" y="2002830"/>
            <a:ext cx="47151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and standard deviation   , and if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large, then: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9">
            <a:extLst>
              <a:ext uri="{FF2B5EF4-FFF2-40B4-BE49-F238E27FC236}">
                <a16:creationId xmlns:a16="http://schemas.microsoft.com/office/drawing/2014/main" id="{ACB567F0-390B-43A4-9857-A1AF8F61D816}"/>
              </a:ext>
            </a:extLst>
          </p:cNvPr>
          <p:cNvSpPr>
            <a:spLocks noChangeArrowheads="1"/>
          </p:cNvSpPr>
          <p:nvPr/>
        </p:nvSpPr>
        <p:spPr bwMode="auto">
          <a:xfrm>
            <a:off x="407670" y="18841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30" name="Picture 18">
            <a:extLst>
              <a:ext uri="{FF2B5EF4-FFF2-40B4-BE49-F238E27FC236}">
                <a16:creationId xmlns:a16="http://schemas.microsoft.com/office/drawing/2014/main" id="{556B8D6A-8524-4ACF-8DC9-63274C030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 y="2341386"/>
            <a:ext cx="3543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3333" name="Picture 21">
            <a:extLst>
              <a:ext uri="{FF2B5EF4-FFF2-40B4-BE49-F238E27FC236}">
                <a16:creationId xmlns:a16="http://schemas.microsoft.com/office/drawing/2014/main" id="{B9B8CB6A-13AE-4D29-A34D-8C9709192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106" y="3371895"/>
            <a:ext cx="190202" cy="500008"/>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a:extLst>
              <a:ext uri="{FF2B5EF4-FFF2-40B4-BE49-F238E27FC236}">
                <a16:creationId xmlns:a16="http://schemas.microsoft.com/office/drawing/2014/main" id="{8C9F4A1D-9BA2-43C7-A3CE-D816F131A7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30306"/>
            <a:ext cx="669978" cy="54604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2">
            <a:extLst>
              <a:ext uri="{FF2B5EF4-FFF2-40B4-BE49-F238E27FC236}">
                <a16:creationId xmlns:a16="http://schemas.microsoft.com/office/drawing/2014/main" id="{2CB2A80D-1762-4061-8E22-F117A7C5FD18}"/>
              </a:ext>
            </a:extLst>
          </p:cNvPr>
          <p:cNvSpPr>
            <a:spLocks noChangeArrowheads="1"/>
          </p:cNvSpPr>
          <p:nvPr/>
        </p:nvSpPr>
        <p:spPr bwMode="auto">
          <a:xfrm>
            <a:off x="163927" y="3223600"/>
            <a:ext cx="5932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23">
            <a:extLst>
              <a:ext uri="{FF2B5EF4-FFF2-40B4-BE49-F238E27FC236}">
                <a16:creationId xmlns:a16="http://schemas.microsoft.com/office/drawing/2014/main" id="{15922499-FB7D-409A-8ABA-4BC5D4157413}"/>
              </a:ext>
            </a:extLst>
          </p:cNvPr>
          <p:cNvSpPr>
            <a:spLocks noChangeArrowheads="1"/>
          </p:cNvSpPr>
          <p:nvPr/>
        </p:nvSpPr>
        <p:spPr bwMode="auto">
          <a:xfrm>
            <a:off x="163927" y="3373022"/>
            <a:ext cx="59320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is approximately normally distributed with mean    and standard deviation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4">
            <a:extLst>
              <a:ext uri="{FF2B5EF4-FFF2-40B4-BE49-F238E27FC236}">
                <a16:creationId xmlns:a16="http://schemas.microsoft.com/office/drawing/2014/main" id="{9ABFE521-AFC9-4EE1-8FFE-53319DF6A37C}"/>
              </a:ext>
            </a:extLst>
          </p:cNvPr>
          <p:cNvSpPr>
            <a:spLocks noChangeArrowheads="1"/>
          </p:cNvSpPr>
          <p:nvPr/>
        </p:nvSpPr>
        <p:spPr bwMode="auto">
          <a:xfrm>
            <a:off x="6765978" y="3349440"/>
            <a:ext cx="59320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Equivalently (but often more usefully),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6">
            <a:extLst>
              <a:ext uri="{FF2B5EF4-FFF2-40B4-BE49-F238E27FC236}">
                <a16:creationId xmlns:a16="http://schemas.microsoft.com/office/drawing/2014/main" id="{3C50F9D0-7E68-46B3-AC80-38160451C647}"/>
              </a:ext>
            </a:extLst>
          </p:cNvPr>
          <p:cNvSpPr>
            <a:spLocks noChangeArrowheads="1"/>
          </p:cNvSpPr>
          <p:nvPr/>
        </p:nvSpPr>
        <p:spPr bwMode="auto">
          <a:xfrm>
            <a:off x="401662" y="39259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37" name="Picture 25">
            <a:extLst>
              <a:ext uri="{FF2B5EF4-FFF2-40B4-BE49-F238E27FC236}">
                <a16:creationId xmlns:a16="http://schemas.microsoft.com/office/drawing/2014/main" id="{75496DC3-2B78-46D0-9ABC-5A7916C323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62" y="4383144"/>
            <a:ext cx="4495800" cy="112395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C6DCC85-96EC-4357-BDCA-2E36C03EDA35}"/>
              </a:ext>
            </a:extLst>
          </p:cNvPr>
          <p:cNvSpPr txBox="1"/>
          <p:nvPr/>
        </p:nvSpPr>
        <p:spPr>
          <a:xfrm>
            <a:off x="119575" y="5802120"/>
            <a:ext cx="7526214" cy="369332"/>
          </a:xfrm>
          <a:prstGeom prst="rect">
            <a:avLst/>
          </a:prstGeom>
          <a:noFill/>
        </p:spPr>
        <p:txBody>
          <a:bodyPr wrap="square">
            <a:spAutoFit/>
          </a:bodyPr>
          <a:lstStyle/>
          <a:p>
            <a:pPr marL="635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approximately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deviation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endParaRPr lang="en-US" sz="1050" dirty="0">
              <a:effectLst/>
              <a:latin typeface="Times New Roman" panose="02020603050405020304" pitchFamily="18" charset="0"/>
              <a:ea typeface="Times New Roman" panose="02020603050405020304" pitchFamily="18" charset="0"/>
            </a:endParaRPr>
          </a:p>
        </p:txBody>
      </p:sp>
      <p:sp>
        <p:nvSpPr>
          <p:cNvPr id="25" name="Rectangle 28">
            <a:extLst>
              <a:ext uri="{FF2B5EF4-FFF2-40B4-BE49-F238E27FC236}">
                <a16:creationId xmlns:a16="http://schemas.microsoft.com/office/drawing/2014/main" id="{98D23948-2A15-4D4B-B4C6-4690CC71828F}"/>
              </a:ext>
            </a:extLst>
          </p:cNvPr>
          <p:cNvSpPr>
            <a:spLocks noChangeArrowheads="1"/>
          </p:cNvSpPr>
          <p:nvPr/>
        </p:nvSpPr>
        <p:spPr bwMode="auto">
          <a:xfrm>
            <a:off x="7751298" y="3364665"/>
            <a:ext cx="6390526" cy="23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3339" name="Picture 27">
            <a:extLst>
              <a:ext uri="{FF2B5EF4-FFF2-40B4-BE49-F238E27FC236}">
                <a16:creationId xmlns:a16="http://schemas.microsoft.com/office/drawing/2014/main" id="{1408D5F5-038A-4203-94FA-87FD9C8024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1299" y="3821865"/>
            <a:ext cx="3270152" cy="2556210"/>
          </a:xfrm>
          <a:prstGeom prst="rect">
            <a:avLst/>
          </a:prstGeom>
          <a:noFill/>
          <a:extLst>
            <a:ext uri="{909E8E84-426E-40DD-AFC4-6F175D3DCCD1}">
              <a14:hiddenFill xmlns:a14="http://schemas.microsoft.com/office/drawing/2010/main">
                <a:solidFill>
                  <a:srgbClr val="FFFFFF"/>
                </a:solidFill>
              </a14:hiddenFill>
            </a:ext>
          </a:extLst>
        </p:spPr>
      </p:pic>
      <p:sp>
        <p:nvSpPr>
          <p:cNvPr id="26" name="Footer Placeholder 25">
            <a:extLst>
              <a:ext uri="{FF2B5EF4-FFF2-40B4-BE49-F238E27FC236}">
                <a16:creationId xmlns:a16="http://schemas.microsoft.com/office/drawing/2014/main" id="{D6A7005B-246E-4A88-B5AD-802C232FE48C}"/>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10313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ACDD-877A-4CCE-9B2C-53995D59B251}"/>
              </a:ext>
            </a:extLst>
          </p:cNvPr>
          <p:cNvSpPr>
            <a:spLocks noGrp="1"/>
          </p:cNvSpPr>
          <p:nvPr>
            <p:ph type="title"/>
          </p:nvPr>
        </p:nvSpPr>
        <p:spPr>
          <a:xfrm>
            <a:off x="0" y="18256"/>
            <a:ext cx="10515600" cy="839874"/>
          </a:xfrm>
        </p:spPr>
        <p:txBody>
          <a:bodyPr/>
          <a:lstStyle/>
          <a:p>
            <a:r>
              <a:rPr lang="en-US" dirty="0"/>
              <a:t>What is data science</a:t>
            </a:r>
          </a:p>
        </p:txBody>
      </p:sp>
      <p:sp>
        <p:nvSpPr>
          <p:cNvPr id="3" name="Content Placeholder 2">
            <a:extLst>
              <a:ext uri="{FF2B5EF4-FFF2-40B4-BE49-F238E27FC236}">
                <a16:creationId xmlns:a16="http://schemas.microsoft.com/office/drawing/2014/main" id="{75389EAF-36F0-4808-A316-80CE0006808E}"/>
              </a:ext>
            </a:extLst>
          </p:cNvPr>
          <p:cNvSpPr>
            <a:spLocks noGrp="1"/>
          </p:cNvSpPr>
          <p:nvPr>
            <p:ph idx="1"/>
          </p:nvPr>
        </p:nvSpPr>
        <p:spPr>
          <a:xfrm>
            <a:off x="331763" y="883090"/>
            <a:ext cx="10515600" cy="2788578"/>
          </a:xfrm>
        </p:spPr>
        <p:txBody>
          <a:bodyPr>
            <a:normAutofit/>
          </a:bodyPr>
          <a:lstStyle/>
          <a:p>
            <a:r>
              <a:rPr lang="en-US" sz="1800" b="0" i="1" dirty="0">
                <a:solidFill>
                  <a:srgbClr val="333333"/>
                </a:solidFill>
                <a:effectLst/>
                <a:latin typeface="Times New Roman" panose="02020603050405020304" pitchFamily="18" charset="0"/>
                <a:cs typeface="Times New Roman" panose="02020603050405020304" pitchFamily="18" charset="0"/>
              </a:rPr>
              <a:t>Statistics</a:t>
            </a:r>
            <a:r>
              <a:rPr lang="en-US" sz="1800" b="0" i="0" dirty="0">
                <a:solidFill>
                  <a:srgbClr val="333333"/>
                </a:solidFill>
                <a:effectLst/>
                <a:latin typeface="Times New Roman" panose="02020603050405020304" pitchFamily="18" charset="0"/>
                <a:cs typeface="Times New Roman" panose="02020603050405020304" pitchFamily="18" charset="0"/>
              </a:rPr>
              <a:t> refers to the mathematics and techniques with which we understand data</a:t>
            </a:r>
          </a:p>
          <a:p>
            <a:r>
              <a:rPr lang="en-US" sz="1800" b="0" i="0" dirty="0">
                <a:solidFill>
                  <a:srgbClr val="333333"/>
                </a:solidFill>
                <a:effectLst/>
                <a:latin typeface="Times New Roman" panose="02020603050405020304" pitchFamily="18" charset="0"/>
                <a:cs typeface="Times New Roman" panose="02020603050405020304" pitchFamily="18" charset="0"/>
              </a:rPr>
              <a:t>Facebook asks you to list your hometown and your current location, ostensibly to make it easier for your friends to find and connect with you. But it also analyzes these locations to </a:t>
            </a:r>
            <a:r>
              <a:rPr lang="en-US" sz="1800" b="0" i="0" u="none" strike="noStrike" dirty="0">
                <a:solidFill>
                  <a:srgbClr val="070C0F"/>
                </a:solidFill>
                <a:effectLst/>
                <a:latin typeface="Times New Roman" panose="02020603050405020304" pitchFamily="18" charset="0"/>
                <a:cs typeface="Times New Roman" panose="02020603050405020304" pitchFamily="18" charset="0"/>
                <a:hlinkClick r:id="rId2"/>
              </a:rPr>
              <a:t>identify global migration patterns</a:t>
            </a:r>
            <a:r>
              <a:rPr lang="en-US" sz="1800" b="0" i="0" dirty="0">
                <a:solidFill>
                  <a:srgbClr val="333333"/>
                </a:solidFill>
                <a:effectLst/>
                <a:latin typeface="Times New Roman" panose="02020603050405020304" pitchFamily="18" charset="0"/>
                <a:cs typeface="Times New Roman" panose="02020603050405020304" pitchFamily="18" charset="0"/>
              </a:rPr>
              <a:t> and </a:t>
            </a:r>
            <a:r>
              <a:rPr lang="en-US" sz="1800" b="0" i="0" u="none" strike="noStrike" dirty="0">
                <a:solidFill>
                  <a:srgbClr val="070C0F"/>
                </a:solidFill>
                <a:effectLst/>
                <a:latin typeface="Times New Roman" panose="02020603050405020304" pitchFamily="18" charset="0"/>
                <a:cs typeface="Times New Roman" panose="02020603050405020304" pitchFamily="18" charset="0"/>
                <a:hlinkClick r:id="rId3"/>
              </a:rPr>
              <a:t>where the fanbases of different football teams live</a:t>
            </a:r>
            <a:r>
              <a:rPr lang="en-US" sz="1800" b="0" i="0" dirty="0">
                <a:solidFill>
                  <a:srgbClr val="333333"/>
                </a:solidFill>
                <a:effectLst/>
                <a:latin typeface="Times New Roman" panose="02020603050405020304" pitchFamily="18" charset="0"/>
                <a:cs typeface="Times New Roman" panose="02020603050405020304" pitchFamily="18" charset="0"/>
              </a:rPr>
              <a:t>.</a:t>
            </a:r>
          </a:p>
          <a:p>
            <a:r>
              <a:rPr lang="en-US" sz="1800" b="0" i="0" dirty="0">
                <a:solidFill>
                  <a:srgbClr val="333333"/>
                </a:solidFill>
                <a:effectLst/>
                <a:latin typeface="Times New Roman" panose="02020603050405020304" pitchFamily="18" charset="0"/>
                <a:cs typeface="Times New Roman" panose="02020603050405020304" pitchFamily="18" charset="0"/>
              </a:rPr>
              <a:t>As a large retailer, Target tracks your purchases and interactions, both online and in-store. And it uses the </a:t>
            </a:r>
            <a:r>
              <a:rPr lang="en-US" sz="1800" b="0" i="0" u="none" strike="noStrike" dirty="0">
                <a:solidFill>
                  <a:srgbClr val="070C0F"/>
                </a:solidFill>
                <a:effectLst/>
                <a:latin typeface="Times New Roman" panose="02020603050405020304" pitchFamily="18" charset="0"/>
                <a:cs typeface="Times New Roman" panose="02020603050405020304" pitchFamily="18" charset="0"/>
                <a:hlinkClick r:id="rId4"/>
              </a:rPr>
              <a:t>data to predictively model</a:t>
            </a:r>
            <a:r>
              <a:rPr lang="en-US" sz="1800" b="0" i="0" dirty="0">
                <a:solidFill>
                  <a:srgbClr val="333333"/>
                </a:solidFill>
                <a:effectLst/>
                <a:latin typeface="Times New Roman" panose="02020603050405020304" pitchFamily="18" charset="0"/>
                <a:cs typeface="Times New Roman" panose="02020603050405020304" pitchFamily="18" charset="0"/>
              </a:rPr>
              <a:t> which of its customers are pregnant, to better market baby-related purchases to them.</a:t>
            </a:r>
            <a:endParaRPr lang="en-US" sz="1800" dirty="0">
              <a:solidFill>
                <a:srgbClr val="333333"/>
              </a:solidFill>
              <a:latin typeface="Times New Roman" panose="02020603050405020304" pitchFamily="18" charset="0"/>
              <a:cs typeface="Times New Roman" panose="02020603050405020304" pitchFamily="18" charset="0"/>
            </a:endParaRPr>
          </a:p>
          <a:p>
            <a:r>
              <a:rPr lang="en-US" sz="1800" b="0" i="0" dirty="0">
                <a:solidFill>
                  <a:srgbClr val="333333"/>
                </a:solidFill>
                <a:effectLst/>
                <a:latin typeface="Times New Roman" panose="02020603050405020304" pitchFamily="18" charset="0"/>
                <a:cs typeface="Times New Roman" panose="02020603050405020304" pitchFamily="18" charset="0"/>
              </a:rPr>
              <a:t>In 2012, the Obama campaign employed dozens of data scientists who data-mined and experimented their way to identifying voters who needed extra attention, choosing optimal donor-specific fundraising appeals and programs, and focusing get-out-the-vote efforts where they were most likely to be useful.</a:t>
            </a:r>
          </a:p>
          <a:p>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C9A0EB-DBF0-4FE7-A79C-B7A1ED7CE426}"/>
              </a:ext>
            </a:extLst>
          </p:cNvPr>
          <p:cNvPicPr>
            <a:picLocks noChangeAspect="1"/>
          </p:cNvPicPr>
          <p:nvPr/>
        </p:nvPicPr>
        <p:blipFill rotWithShape="1">
          <a:blip r:embed="rId5"/>
          <a:srcRect r="19938"/>
          <a:stretch/>
        </p:blipFill>
        <p:spPr>
          <a:xfrm>
            <a:off x="3686909" y="3487159"/>
            <a:ext cx="4459458" cy="3370841"/>
          </a:xfrm>
          <a:prstGeom prst="rect">
            <a:avLst/>
          </a:prstGeom>
        </p:spPr>
      </p:pic>
      <p:sp>
        <p:nvSpPr>
          <p:cNvPr id="7" name="Footer Placeholder 6">
            <a:extLst>
              <a:ext uri="{FF2B5EF4-FFF2-40B4-BE49-F238E27FC236}">
                <a16:creationId xmlns:a16="http://schemas.microsoft.com/office/drawing/2014/main" id="{CC33F617-B50E-450D-911C-61354F33E753}"/>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51561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ED4F90-BEA9-4CC2-BEEA-2AAFB5B8A55C}"/>
              </a:ext>
            </a:extLst>
          </p:cNvPr>
          <p:cNvPicPr>
            <a:picLocks noChangeAspect="1"/>
          </p:cNvPicPr>
          <p:nvPr/>
        </p:nvPicPr>
        <p:blipFill rotWithShape="1">
          <a:blip r:embed="rId2"/>
          <a:srcRect r="19938"/>
          <a:stretch/>
        </p:blipFill>
        <p:spPr>
          <a:xfrm>
            <a:off x="576777" y="2046043"/>
            <a:ext cx="4459458" cy="3370841"/>
          </a:xfrm>
          <a:prstGeom prst="rect">
            <a:avLst/>
          </a:prstGeom>
        </p:spPr>
      </p:pic>
      <p:sp>
        <p:nvSpPr>
          <p:cNvPr id="8" name="TextBox 7">
            <a:extLst>
              <a:ext uri="{FF2B5EF4-FFF2-40B4-BE49-F238E27FC236}">
                <a16:creationId xmlns:a16="http://schemas.microsoft.com/office/drawing/2014/main" id="{D61A4393-9D7B-41A3-8767-1208CE3AB51E}"/>
              </a:ext>
            </a:extLst>
          </p:cNvPr>
          <p:cNvSpPr txBox="1"/>
          <p:nvPr/>
        </p:nvSpPr>
        <p:spPr>
          <a:xfrm>
            <a:off x="0" y="109861"/>
            <a:ext cx="7248379" cy="461665"/>
          </a:xfrm>
          <a:prstGeom prst="rect">
            <a:avLst/>
          </a:prstGeom>
          <a:noFill/>
        </p:spPr>
        <p:txBody>
          <a:bodyPr wrap="square">
            <a:spAutoFit/>
          </a:bodyPr>
          <a:lstStyle/>
          <a:p>
            <a:pPr algn="l" fontAlgn="base"/>
            <a:r>
              <a:rPr lang="en-US" sz="2400" b="0" i="0" dirty="0">
                <a:solidFill>
                  <a:srgbClr val="8E0012"/>
                </a:solidFill>
                <a:effectLst/>
                <a:latin typeface="gilroy"/>
              </a:rPr>
              <a:t>Motivating Hypothetical: </a:t>
            </a:r>
            <a:r>
              <a:rPr lang="en-US" sz="2400" b="0" i="0" dirty="0" err="1">
                <a:solidFill>
                  <a:srgbClr val="8E0012"/>
                </a:solidFill>
                <a:effectLst/>
                <a:latin typeface="gilroy"/>
              </a:rPr>
              <a:t>DataSciencester</a:t>
            </a:r>
            <a:endParaRPr lang="en-US" sz="2400" b="0" i="0" dirty="0">
              <a:solidFill>
                <a:srgbClr val="8E0012"/>
              </a:solidFill>
              <a:effectLst/>
              <a:latin typeface="gilroy"/>
            </a:endParaRPr>
          </a:p>
        </p:txBody>
      </p:sp>
      <p:sp>
        <p:nvSpPr>
          <p:cNvPr id="10" name="TextBox 9">
            <a:extLst>
              <a:ext uri="{FF2B5EF4-FFF2-40B4-BE49-F238E27FC236}">
                <a16:creationId xmlns:a16="http://schemas.microsoft.com/office/drawing/2014/main" id="{E5041C17-890A-42E7-B091-12DC73483576}"/>
              </a:ext>
            </a:extLst>
          </p:cNvPr>
          <p:cNvSpPr txBox="1"/>
          <p:nvPr/>
        </p:nvSpPr>
        <p:spPr>
          <a:xfrm>
            <a:off x="249701" y="1189112"/>
            <a:ext cx="6098344" cy="369332"/>
          </a:xfrm>
          <a:prstGeom prst="rect">
            <a:avLst/>
          </a:prstGeom>
          <a:noFill/>
        </p:spPr>
        <p:txBody>
          <a:bodyPr wrap="square">
            <a:spAutoFit/>
          </a:bodyPr>
          <a:lstStyle/>
          <a:p>
            <a:r>
              <a:rPr lang="en-US" b="0" i="1" dirty="0">
                <a:solidFill>
                  <a:srgbClr val="333333"/>
                </a:solidFill>
                <a:effectLst/>
                <a:latin typeface="guardian-text-oreilly"/>
              </a:rPr>
              <a:t>Suppose You have a dataset looks like</a:t>
            </a:r>
            <a:endParaRPr lang="en-US" b="0" i="0" dirty="0">
              <a:solidFill>
                <a:srgbClr val="333333"/>
              </a:solidFill>
              <a:effectLst/>
              <a:latin typeface="guardian-text-oreilly"/>
            </a:endParaRPr>
          </a:p>
        </p:txBody>
      </p:sp>
      <p:pic>
        <p:nvPicPr>
          <p:cNvPr id="12" name="Picture 11">
            <a:extLst>
              <a:ext uri="{FF2B5EF4-FFF2-40B4-BE49-F238E27FC236}">
                <a16:creationId xmlns:a16="http://schemas.microsoft.com/office/drawing/2014/main" id="{BDD68062-A60A-4E8C-9E91-9B6DF59CF2A2}"/>
              </a:ext>
            </a:extLst>
          </p:cNvPr>
          <p:cNvPicPr>
            <a:picLocks noChangeAspect="1"/>
          </p:cNvPicPr>
          <p:nvPr/>
        </p:nvPicPr>
        <p:blipFill>
          <a:blip r:embed="rId3"/>
          <a:stretch>
            <a:fillRect/>
          </a:stretch>
        </p:blipFill>
        <p:spPr>
          <a:xfrm>
            <a:off x="6096000" y="2176029"/>
            <a:ext cx="4953000" cy="600075"/>
          </a:xfrm>
          <a:prstGeom prst="rect">
            <a:avLst/>
          </a:prstGeom>
        </p:spPr>
      </p:pic>
      <p:pic>
        <p:nvPicPr>
          <p:cNvPr id="14" name="Picture 13">
            <a:extLst>
              <a:ext uri="{FF2B5EF4-FFF2-40B4-BE49-F238E27FC236}">
                <a16:creationId xmlns:a16="http://schemas.microsoft.com/office/drawing/2014/main" id="{008EC8C3-9136-40F9-AB2F-9E8D33F3E23A}"/>
              </a:ext>
            </a:extLst>
          </p:cNvPr>
          <p:cNvPicPr>
            <a:picLocks noChangeAspect="1"/>
          </p:cNvPicPr>
          <p:nvPr/>
        </p:nvPicPr>
        <p:blipFill>
          <a:blip r:embed="rId4"/>
          <a:stretch>
            <a:fillRect/>
          </a:stretch>
        </p:blipFill>
        <p:spPr>
          <a:xfrm>
            <a:off x="4916952" y="3162946"/>
            <a:ext cx="6972300" cy="2247900"/>
          </a:xfrm>
          <a:prstGeom prst="rect">
            <a:avLst/>
          </a:prstGeom>
        </p:spPr>
      </p:pic>
      <p:pic>
        <p:nvPicPr>
          <p:cNvPr id="16" name="Picture 15">
            <a:extLst>
              <a:ext uri="{FF2B5EF4-FFF2-40B4-BE49-F238E27FC236}">
                <a16:creationId xmlns:a16="http://schemas.microsoft.com/office/drawing/2014/main" id="{C4BAAC38-B5E9-4F9C-A77D-2F14D8C09BF7}"/>
              </a:ext>
            </a:extLst>
          </p:cNvPr>
          <p:cNvPicPr>
            <a:picLocks noChangeAspect="1"/>
          </p:cNvPicPr>
          <p:nvPr/>
        </p:nvPicPr>
        <p:blipFill>
          <a:blip r:embed="rId5"/>
          <a:stretch>
            <a:fillRect/>
          </a:stretch>
        </p:blipFill>
        <p:spPr>
          <a:xfrm>
            <a:off x="7724775" y="5428289"/>
            <a:ext cx="1695450" cy="161925"/>
          </a:xfrm>
          <a:prstGeom prst="rect">
            <a:avLst/>
          </a:prstGeom>
        </p:spPr>
      </p:pic>
      <p:sp>
        <p:nvSpPr>
          <p:cNvPr id="18" name="TextBox 17">
            <a:extLst>
              <a:ext uri="{FF2B5EF4-FFF2-40B4-BE49-F238E27FC236}">
                <a16:creationId xmlns:a16="http://schemas.microsoft.com/office/drawing/2014/main" id="{5FA45AEB-2466-4957-936A-D87F7DCEBA5D}"/>
              </a:ext>
            </a:extLst>
          </p:cNvPr>
          <p:cNvSpPr txBox="1"/>
          <p:nvPr/>
        </p:nvSpPr>
        <p:spPr>
          <a:xfrm>
            <a:off x="7237683" y="1861377"/>
            <a:ext cx="6098344" cy="369332"/>
          </a:xfrm>
          <a:prstGeom prst="rect">
            <a:avLst/>
          </a:prstGeom>
          <a:noFill/>
        </p:spPr>
        <p:txBody>
          <a:bodyPr wrap="square">
            <a:spAutoFit/>
          </a:bodyPr>
          <a:lstStyle/>
          <a:p>
            <a:r>
              <a:rPr lang="en-US" b="0" i="0" dirty="0">
                <a:solidFill>
                  <a:srgbClr val="333333"/>
                </a:solidFill>
                <a:effectLst/>
                <a:latin typeface="guardian-text-oreilly"/>
              </a:rPr>
              <a:t> “friendship” data</a:t>
            </a:r>
            <a:endParaRPr lang="en-US" dirty="0"/>
          </a:p>
        </p:txBody>
      </p:sp>
      <p:sp>
        <p:nvSpPr>
          <p:cNvPr id="19" name="Footer Placeholder 18">
            <a:extLst>
              <a:ext uri="{FF2B5EF4-FFF2-40B4-BE49-F238E27FC236}">
                <a16:creationId xmlns:a16="http://schemas.microsoft.com/office/drawing/2014/main" id="{276E22AC-3E51-413C-B510-9E400D9DE406}"/>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162563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7CF4-FB28-4477-8EF4-09A3475E4AB1}"/>
              </a:ext>
            </a:extLst>
          </p:cNvPr>
          <p:cNvSpPr>
            <a:spLocks noGrp="1"/>
          </p:cNvSpPr>
          <p:nvPr>
            <p:ph type="title"/>
          </p:nvPr>
        </p:nvSpPr>
        <p:spPr>
          <a:xfrm>
            <a:off x="0" y="79375"/>
            <a:ext cx="10515600" cy="571501"/>
          </a:xfrm>
        </p:spPr>
        <p:txBody>
          <a:bodyPr>
            <a:normAutofit fontScale="90000"/>
          </a:bodyPr>
          <a:lstStyle/>
          <a:p>
            <a:r>
              <a:rPr lang="en-US" dirty="0"/>
              <a:t>Describing	a	Single	Set	of	Data</a:t>
            </a:r>
          </a:p>
        </p:txBody>
      </p:sp>
      <p:pic>
        <p:nvPicPr>
          <p:cNvPr id="5" name="Picture 4">
            <a:extLst>
              <a:ext uri="{FF2B5EF4-FFF2-40B4-BE49-F238E27FC236}">
                <a16:creationId xmlns:a16="http://schemas.microsoft.com/office/drawing/2014/main" id="{154F3A10-F2C7-4387-AE9C-D602E199DDCF}"/>
              </a:ext>
            </a:extLst>
          </p:cNvPr>
          <p:cNvPicPr>
            <a:picLocks noChangeAspect="1"/>
          </p:cNvPicPr>
          <p:nvPr/>
        </p:nvPicPr>
        <p:blipFill>
          <a:blip r:embed="rId2"/>
          <a:stretch>
            <a:fillRect/>
          </a:stretch>
        </p:blipFill>
        <p:spPr>
          <a:xfrm>
            <a:off x="866334" y="1555220"/>
            <a:ext cx="4562150" cy="950448"/>
          </a:xfrm>
          <a:prstGeom prst="rect">
            <a:avLst/>
          </a:prstGeom>
        </p:spPr>
      </p:pic>
      <p:sp>
        <p:nvSpPr>
          <p:cNvPr id="7" name="TextBox 6">
            <a:extLst>
              <a:ext uri="{FF2B5EF4-FFF2-40B4-BE49-F238E27FC236}">
                <a16:creationId xmlns:a16="http://schemas.microsoft.com/office/drawing/2014/main" id="{24653EFD-95A0-4BBB-9DDF-CA085F56F8F6}"/>
              </a:ext>
            </a:extLst>
          </p:cNvPr>
          <p:cNvSpPr txBox="1"/>
          <p:nvPr/>
        </p:nvSpPr>
        <p:spPr>
          <a:xfrm>
            <a:off x="372794" y="918382"/>
            <a:ext cx="6203852" cy="369332"/>
          </a:xfrm>
          <a:prstGeom prst="rect">
            <a:avLst/>
          </a:prstGeom>
          <a:noFill/>
        </p:spPr>
        <p:txBody>
          <a:bodyPr wrap="square">
            <a:spAutoFit/>
          </a:bodyPr>
          <a:lstStyle/>
          <a:p>
            <a:r>
              <a:rPr lang="en-US" sz="1800" dirty="0">
                <a:solidFill>
                  <a:srgbClr val="000000"/>
                </a:solidFill>
                <a:latin typeface="Microsoft Sans Serif" panose="020B0604020202020204" pitchFamily="34" charset="0"/>
              </a:rPr>
              <a:t>How many friends your members have for </a:t>
            </a:r>
            <a:r>
              <a:rPr lang="en-US" sz="1800" dirty="0" err="1">
                <a:solidFill>
                  <a:srgbClr val="000000"/>
                </a:solidFill>
                <a:latin typeface="Microsoft Sans Serif" panose="020B0604020202020204" pitchFamily="34" charset="0"/>
              </a:rPr>
              <a:t>prev</a:t>
            </a:r>
            <a:r>
              <a:rPr lang="en-US" sz="1800" dirty="0">
                <a:solidFill>
                  <a:srgbClr val="000000"/>
                </a:solidFill>
                <a:latin typeface="Microsoft Sans Serif" panose="020B0604020202020204" pitchFamily="34" charset="0"/>
              </a:rPr>
              <a:t> data set?</a:t>
            </a:r>
            <a:endParaRPr lang="en-US" dirty="0"/>
          </a:p>
        </p:txBody>
      </p:sp>
      <p:sp>
        <p:nvSpPr>
          <p:cNvPr id="10" name="Rectangle 1">
            <a:extLst>
              <a:ext uri="{FF2B5EF4-FFF2-40B4-BE49-F238E27FC236}">
                <a16:creationId xmlns:a16="http://schemas.microsoft.com/office/drawing/2014/main" id="{82177EE0-4883-404D-A897-BD47DF675353}"/>
              </a:ext>
            </a:extLst>
          </p:cNvPr>
          <p:cNvSpPr>
            <a:spLocks noChangeArrowheads="1"/>
          </p:cNvSpPr>
          <p:nvPr/>
        </p:nvSpPr>
        <p:spPr bwMode="auto">
          <a:xfrm>
            <a:off x="372794" y="2321004"/>
            <a:ext cx="1135966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For a small enough data set this might even be the best description. But for a larger data set, this is unwieldy and probably opaque. (Imagine staring at a list of 1 million numbers.) For that reason we use statistics to distill and communicate relevant features of our data. As a first approach you put the friend counts into a histogram using Counter and </a:t>
            </a:r>
            <a:r>
              <a:rPr lang="en-US" altLang="en-US" dirty="0" err="1"/>
              <a:t>plt.bar</a:t>
            </a:r>
            <a:r>
              <a:rPr lang="en-US" altLang="en-US" dirty="0"/>
              <a:t>()</a:t>
            </a:r>
          </a:p>
        </p:txBody>
      </p:sp>
      <p:pic>
        <p:nvPicPr>
          <p:cNvPr id="12" name="Picture 11">
            <a:extLst>
              <a:ext uri="{FF2B5EF4-FFF2-40B4-BE49-F238E27FC236}">
                <a16:creationId xmlns:a16="http://schemas.microsoft.com/office/drawing/2014/main" id="{BF453329-05B7-4D6D-9B6B-1B323D224C43}"/>
              </a:ext>
            </a:extLst>
          </p:cNvPr>
          <p:cNvPicPr>
            <a:picLocks noChangeAspect="1"/>
          </p:cNvPicPr>
          <p:nvPr/>
        </p:nvPicPr>
        <p:blipFill>
          <a:blip r:embed="rId3"/>
          <a:stretch>
            <a:fillRect/>
          </a:stretch>
        </p:blipFill>
        <p:spPr>
          <a:xfrm>
            <a:off x="8971" y="3994513"/>
            <a:ext cx="6931497" cy="1850297"/>
          </a:xfrm>
          <a:prstGeom prst="rect">
            <a:avLst/>
          </a:prstGeom>
        </p:spPr>
      </p:pic>
      <p:pic>
        <p:nvPicPr>
          <p:cNvPr id="14" name="Picture 13">
            <a:extLst>
              <a:ext uri="{FF2B5EF4-FFF2-40B4-BE49-F238E27FC236}">
                <a16:creationId xmlns:a16="http://schemas.microsoft.com/office/drawing/2014/main" id="{A7861013-FE27-4C51-9583-DE38FD13878C}"/>
              </a:ext>
            </a:extLst>
          </p:cNvPr>
          <p:cNvPicPr>
            <a:picLocks noChangeAspect="1"/>
          </p:cNvPicPr>
          <p:nvPr/>
        </p:nvPicPr>
        <p:blipFill>
          <a:blip r:embed="rId4"/>
          <a:stretch>
            <a:fillRect/>
          </a:stretch>
        </p:blipFill>
        <p:spPr>
          <a:xfrm>
            <a:off x="6961456" y="2981325"/>
            <a:ext cx="4857750" cy="3876675"/>
          </a:xfrm>
          <a:prstGeom prst="rect">
            <a:avLst/>
          </a:prstGeom>
        </p:spPr>
      </p:pic>
      <p:sp>
        <p:nvSpPr>
          <p:cNvPr id="15" name="Footer Placeholder 14">
            <a:extLst>
              <a:ext uri="{FF2B5EF4-FFF2-40B4-BE49-F238E27FC236}">
                <a16:creationId xmlns:a16="http://schemas.microsoft.com/office/drawing/2014/main" id="{DE773A02-11D6-4A8F-830B-477F1C22115F}"/>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91559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7CF4-FB28-4477-8EF4-09A3475E4AB1}"/>
              </a:ext>
            </a:extLst>
          </p:cNvPr>
          <p:cNvSpPr>
            <a:spLocks noGrp="1"/>
          </p:cNvSpPr>
          <p:nvPr>
            <p:ph type="title"/>
          </p:nvPr>
        </p:nvSpPr>
        <p:spPr>
          <a:xfrm>
            <a:off x="0" y="79375"/>
            <a:ext cx="10515600" cy="571501"/>
          </a:xfrm>
        </p:spPr>
        <p:txBody>
          <a:bodyPr>
            <a:normAutofit fontScale="90000"/>
          </a:bodyPr>
          <a:lstStyle/>
          <a:p>
            <a:r>
              <a:rPr lang="en-US" dirty="0"/>
              <a:t>Describing	a	Single	Set	of	Data (Cont..)</a:t>
            </a:r>
          </a:p>
        </p:txBody>
      </p:sp>
      <p:pic>
        <p:nvPicPr>
          <p:cNvPr id="4" name="Picture 3">
            <a:extLst>
              <a:ext uri="{FF2B5EF4-FFF2-40B4-BE49-F238E27FC236}">
                <a16:creationId xmlns:a16="http://schemas.microsoft.com/office/drawing/2014/main" id="{38B1501D-FBF4-4392-B225-74B448E4B1CB}"/>
              </a:ext>
            </a:extLst>
          </p:cNvPr>
          <p:cNvPicPr>
            <a:picLocks noChangeAspect="1"/>
          </p:cNvPicPr>
          <p:nvPr/>
        </p:nvPicPr>
        <p:blipFill>
          <a:blip r:embed="rId2"/>
          <a:stretch>
            <a:fillRect/>
          </a:stretch>
        </p:blipFill>
        <p:spPr>
          <a:xfrm>
            <a:off x="100192" y="858129"/>
            <a:ext cx="8505646" cy="3227949"/>
          </a:xfrm>
          <a:prstGeom prst="rect">
            <a:avLst/>
          </a:prstGeom>
        </p:spPr>
      </p:pic>
      <p:pic>
        <p:nvPicPr>
          <p:cNvPr id="14" name="Picture 13">
            <a:extLst>
              <a:ext uri="{FF2B5EF4-FFF2-40B4-BE49-F238E27FC236}">
                <a16:creationId xmlns:a16="http://schemas.microsoft.com/office/drawing/2014/main" id="{A7861013-FE27-4C51-9583-DE38FD13878C}"/>
              </a:ext>
            </a:extLst>
          </p:cNvPr>
          <p:cNvPicPr>
            <a:picLocks noChangeAspect="1"/>
          </p:cNvPicPr>
          <p:nvPr/>
        </p:nvPicPr>
        <p:blipFill>
          <a:blip r:embed="rId3"/>
          <a:stretch>
            <a:fillRect/>
          </a:stretch>
        </p:blipFill>
        <p:spPr>
          <a:xfrm>
            <a:off x="6961456" y="2981325"/>
            <a:ext cx="4857750" cy="3876675"/>
          </a:xfrm>
          <a:prstGeom prst="rect">
            <a:avLst/>
          </a:prstGeom>
        </p:spPr>
      </p:pic>
      <p:pic>
        <p:nvPicPr>
          <p:cNvPr id="8" name="Picture 7">
            <a:extLst>
              <a:ext uri="{FF2B5EF4-FFF2-40B4-BE49-F238E27FC236}">
                <a16:creationId xmlns:a16="http://schemas.microsoft.com/office/drawing/2014/main" id="{697E9250-2694-43A3-A38A-C2DEFAA455F2}"/>
              </a:ext>
            </a:extLst>
          </p:cNvPr>
          <p:cNvPicPr>
            <a:picLocks noChangeAspect="1"/>
          </p:cNvPicPr>
          <p:nvPr/>
        </p:nvPicPr>
        <p:blipFill>
          <a:blip r:embed="rId4"/>
          <a:stretch>
            <a:fillRect/>
          </a:stretch>
        </p:blipFill>
        <p:spPr>
          <a:xfrm>
            <a:off x="100192" y="4289814"/>
            <a:ext cx="6828884" cy="1098112"/>
          </a:xfrm>
          <a:prstGeom prst="rect">
            <a:avLst/>
          </a:prstGeom>
        </p:spPr>
      </p:pic>
      <p:sp>
        <p:nvSpPr>
          <p:cNvPr id="9" name="Footer Placeholder 8">
            <a:extLst>
              <a:ext uri="{FF2B5EF4-FFF2-40B4-BE49-F238E27FC236}">
                <a16:creationId xmlns:a16="http://schemas.microsoft.com/office/drawing/2014/main" id="{400BBF97-0013-4A1B-86DF-4FF2D893D7C2}"/>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69552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ED52-370E-4FAE-85BF-AE0964D6F642}"/>
              </a:ext>
            </a:extLst>
          </p:cNvPr>
          <p:cNvSpPr>
            <a:spLocks noGrp="1"/>
          </p:cNvSpPr>
          <p:nvPr>
            <p:ph type="title"/>
          </p:nvPr>
        </p:nvSpPr>
        <p:spPr>
          <a:xfrm>
            <a:off x="0" y="0"/>
            <a:ext cx="10515600" cy="577410"/>
          </a:xfrm>
        </p:spPr>
        <p:txBody>
          <a:bodyPr>
            <a:normAutofit fontScale="90000"/>
          </a:bodyPr>
          <a:lstStyle/>
          <a:p>
            <a:r>
              <a:rPr lang="en-US" dirty="0"/>
              <a:t>Correlation</a:t>
            </a:r>
          </a:p>
        </p:txBody>
      </p:sp>
      <p:pic>
        <p:nvPicPr>
          <p:cNvPr id="5" name="Picture 4">
            <a:extLst>
              <a:ext uri="{FF2B5EF4-FFF2-40B4-BE49-F238E27FC236}">
                <a16:creationId xmlns:a16="http://schemas.microsoft.com/office/drawing/2014/main" id="{C387847A-56A8-4982-8261-062F54C88872}"/>
              </a:ext>
            </a:extLst>
          </p:cNvPr>
          <p:cNvPicPr>
            <a:picLocks noChangeAspect="1"/>
          </p:cNvPicPr>
          <p:nvPr/>
        </p:nvPicPr>
        <p:blipFill>
          <a:blip r:embed="rId2"/>
          <a:stretch>
            <a:fillRect/>
          </a:stretch>
        </p:blipFill>
        <p:spPr>
          <a:xfrm>
            <a:off x="286043" y="1139776"/>
            <a:ext cx="6019800" cy="1504950"/>
          </a:xfrm>
          <a:prstGeom prst="rect">
            <a:avLst/>
          </a:prstGeom>
        </p:spPr>
      </p:pic>
      <p:pic>
        <p:nvPicPr>
          <p:cNvPr id="7" name="Picture 6">
            <a:extLst>
              <a:ext uri="{FF2B5EF4-FFF2-40B4-BE49-F238E27FC236}">
                <a16:creationId xmlns:a16="http://schemas.microsoft.com/office/drawing/2014/main" id="{D5CE0C1D-0EAF-4452-9054-E6094C95240C}"/>
              </a:ext>
            </a:extLst>
          </p:cNvPr>
          <p:cNvPicPr>
            <a:picLocks noChangeAspect="1"/>
          </p:cNvPicPr>
          <p:nvPr/>
        </p:nvPicPr>
        <p:blipFill>
          <a:blip r:embed="rId3"/>
          <a:stretch>
            <a:fillRect/>
          </a:stretch>
        </p:blipFill>
        <p:spPr>
          <a:xfrm>
            <a:off x="550325" y="3207091"/>
            <a:ext cx="6972429" cy="2124563"/>
          </a:xfrm>
          <a:prstGeom prst="rect">
            <a:avLst/>
          </a:prstGeom>
        </p:spPr>
      </p:pic>
      <p:pic>
        <p:nvPicPr>
          <p:cNvPr id="9" name="Picture 8">
            <a:extLst>
              <a:ext uri="{FF2B5EF4-FFF2-40B4-BE49-F238E27FC236}">
                <a16:creationId xmlns:a16="http://schemas.microsoft.com/office/drawing/2014/main" id="{379D09EF-F988-4666-91B2-9891F3591050}"/>
              </a:ext>
            </a:extLst>
          </p:cNvPr>
          <p:cNvPicPr>
            <a:picLocks noChangeAspect="1"/>
          </p:cNvPicPr>
          <p:nvPr/>
        </p:nvPicPr>
        <p:blipFill>
          <a:blip r:embed="rId4"/>
          <a:stretch>
            <a:fillRect/>
          </a:stretch>
        </p:blipFill>
        <p:spPr>
          <a:xfrm>
            <a:off x="6694903" y="306972"/>
            <a:ext cx="5048250" cy="3962400"/>
          </a:xfrm>
          <a:prstGeom prst="rect">
            <a:avLst/>
          </a:prstGeom>
        </p:spPr>
      </p:pic>
      <p:sp>
        <p:nvSpPr>
          <p:cNvPr id="10" name="Footer Placeholder 9">
            <a:extLst>
              <a:ext uri="{FF2B5EF4-FFF2-40B4-BE49-F238E27FC236}">
                <a16:creationId xmlns:a16="http://schemas.microsoft.com/office/drawing/2014/main" id="{7DF7B0B3-FAE7-40A3-9BC6-E3259A172782}"/>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42661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299B-B6CE-4B95-9BE3-E2E50C67FE7D}"/>
              </a:ext>
            </a:extLst>
          </p:cNvPr>
          <p:cNvSpPr>
            <a:spLocks noGrp="1"/>
          </p:cNvSpPr>
          <p:nvPr>
            <p:ph type="title"/>
          </p:nvPr>
        </p:nvSpPr>
        <p:spPr>
          <a:xfrm>
            <a:off x="0" y="0"/>
            <a:ext cx="10515600" cy="507072"/>
          </a:xfrm>
        </p:spPr>
        <p:txBody>
          <a:bodyPr>
            <a:normAutofit fontScale="90000"/>
          </a:bodyPr>
          <a:lstStyle/>
          <a:p>
            <a:r>
              <a:rPr lang="en-US" dirty="0"/>
              <a:t>Simpson’s Paradox</a:t>
            </a:r>
          </a:p>
        </p:txBody>
      </p:sp>
      <p:sp>
        <p:nvSpPr>
          <p:cNvPr id="5" name="TextBox 4">
            <a:extLst>
              <a:ext uri="{FF2B5EF4-FFF2-40B4-BE49-F238E27FC236}">
                <a16:creationId xmlns:a16="http://schemas.microsoft.com/office/drawing/2014/main" id="{A0228C6B-86A3-4BBF-B22B-2936BCDDE674}"/>
              </a:ext>
            </a:extLst>
          </p:cNvPr>
          <p:cNvSpPr txBox="1"/>
          <p:nvPr/>
        </p:nvSpPr>
        <p:spPr>
          <a:xfrm>
            <a:off x="189913" y="507072"/>
            <a:ext cx="11556609" cy="665118"/>
          </a:xfrm>
          <a:prstGeom prst="rect">
            <a:avLst/>
          </a:prstGeom>
          <a:noFill/>
        </p:spPr>
        <p:txBody>
          <a:bodyPr wrap="square">
            <a:spAutoFit/>
          </a:bodyPr>
          <a:lstStyle/>
          <a:p>
            <a:pPr marL="63500" marR="682625">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One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uncommon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surprise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Simpson</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Paradox,</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correlations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misleading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confounding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ignored.</a:t>
            </a:r>
            <a:endParaRPr lang="en-US" sz="105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B4D049C-A5D8-4F6E-A7E5-3DEB50B2BC58}"/>
              </a:ext>
            </a:extLst>
          </p:cNvPr>
          <p:cNvSpPr txBox="1"/>
          <p:nvPr/>
        </p:nvSpPr>
        <p:spPr>
          <a:xfrm>
            <a:off x="189913" y="1530469"/>
            <a:ext cx="7442322" cy="961482"/>
          </a:xfrm>
          <a:prstGeom prst="rect">
            <a:avLst/>
          </a:prstGeom>
          <a:noFill/>
        </p:spPr>
        <p:txBody>
          <a:bodyPr wrap="square">
            <a:spAutoFit/>
          </a:bodyPr>
          <a:lstStyle/>
          <a:p>
            <a:pPr marL="63500" marR="14605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imagine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either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scientists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rPr>
              <a:t> </a:t>
            </a:r>
            <a:r>
              <a:rPr lang="en-US" sz="1800" spc="-11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scientists.</a:t>
            </a:r>
            <a:r>
              <a:rPr lang="en-US" sz="1800" spc="-60" dirty="0">
                <a:effectLst/>
                <a:latin typeface="Times New Roman" panose="02020603050405020304" pitchFamily="18" charset="0"/>
                <a:ea typeface="Times New Roman" panose="02020603050405020304" pitchFamily="18" charset="0"/>
              </a:rPr>
              <a:t> </a:t>
            </a:r>
            <a:r>
              <a:rPr lang="en-US" sz="1800" spc="-14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ou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decide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coast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scientists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friendlier:</a:t>
            </a:r>
            <a:endParaRPr lang="en-US" sz="105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F247B57-B82B-4ED6-808A-2751EA37065F}"/>
              </a:ext>
            </a:extLst>
          </p:cNvPr>
          <p:cNvSpPr txBox="1"/>
          <p:nvPr/>
        </p:nvSpPr>
        <p:spPr>
          <a:xfrm>
            <a:off x="344658" y="3856004"/>
            <a:ext cx="6942407"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When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playing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discover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something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strange.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people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scientists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only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scientists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average</a:t>
            </a:r>
            <a:endParaRPr lang="en-US" dirty="0"/>
          </a:p>
        </p:txBody>
      </p:sp>
      <p:pic>
        <p:nvPicPr>
          <p:cNvPr id="11" name="Picture 10">
            <a:extLst>
              <a:ext uri="{FF2B5EF4-FFF2-40B4-BE49-F238E27FC236}">
                <a16:creationId xmlns:a16="http://schemas.microsoft.com/office/drawing/2014/main" id="{48794479-B60C-42BE-807E-C6F357AE953C}"/>
              </a:ext>
            </a:extLst>
          </p:cNvPr>
          <p:cNvPicPr>
            <a:picLocks noChangeAspect="1"/>
          </p:cNvPicPr>
          <p:nvPr/>
        </p:nvPicPr>
        <p:blipFill>
          <a:blip r:embed="rId2"/>
          <a:stretch>
            <a:fillRect/>
          </a:stretch>
        </p:blipFill>
        <p:spPr>
          <a:xfrm>
            <a:off x="7534368" y="1375628"/>
            <a:ext cx="4212153" cy="1747400"/>
          </a:xfrm>
          <a:prstGeom prst="rect">
            <a:avLst/>
          </a:prstGeom>
        </p:spPr>
      </p:pic>
      <p:pic>
        <p:nvPicPr>
          <p:cNvPr id="13" name="Picture 12">
            <a:extLst>
              <a:ext uri="{FF2B5EF4-FFF2-40B4-BE49-F238E27FC236}">
                <a16:creationId xmlns:a16="http://schemas.microsoft.com/office/drawing/2014/main" id="{1C10F736-AF83-47DB-A109-E077CB04EA14}"/>
              </a:ext>
            </a:extLst>
          </p:cNvPr>
          <p:cNvPicPr>
            <a:picLocks noChangeAspect="1"/>
          </p:cNvPicPr>
          <p:nvPr/>
        </p:nvPicPr>
        <p:blipFill>
          <a:blip r:embed="rId3"/>
          <a:stretch>
            <a:fillRect/>
          </a:stretch>
        </p:blipFill>
        <p:spPr>
          <a:xfrm>
            <a:off x="7632235" y="3634366"/>
            <a:ext cx="4367508" cy="2538099"/>
          </a:xfrm>
          <a:prstGeom prst="rect">
            <a:avLst/>
          </a:prstGeom>
        </p:spPr>
      </p:pic>
      <p:sp>
        <p:nvSpPr>
          <p:cNvPr id="14" name="Footer Placeholder 13">
            <a:extLst>
              <a:ext uri="{FF2B5EF4-FFF2-40B4-BE49-F238E27FC236}">
                <a16:creationId xmlns:a16="http://schemas.microsoft.com/office/drawing/2014/main" id="{BCB31D84-613D-4FD9-83BA-110EFA9A6557}"/>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37936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3C5A-7226-444F-B591-F1A02A56C0A4}"/>
              </a:ext>
            </a:extLst>
          </p:cNvPr>
          <p:cNvSpPr>
            <a:spLocks noGrp="1"/>
          </p:cNvSpPr>
          <p:nvPr>
            <p:ph type="title"/>
          </p:nvPr>
        </p:nvSpPr>
        <p:spPr>
          <a:xfrm>
            <a:off x="0" y="0"/>
            <a:ext cx="10515600" cy="605546"/>
          </a:xfrm>
        </p:spPr>
        <p:txBody>
          <a:bodyPr>
            <a:normAutofit fontScale="90000"/>
          </a:bodyPr>
          <a:lstStyle/>
          <a:p>
            <a:r>
              <a:rPr lang="en-US" dirty="0"/>
              <a:t>Some Other Correlational Caveats</a:t>
            </a:r>
          </a:p>
        </p:txBody>
      </p:sp>
      <p:sp>
        <p:nvSpPr>
          <p:cNvPr id="5" name="TextBox 4">
            <a:extLst>
              <a:ext uri="{FF2B5EF4-FFF2-40B4-BE49-F238E27FC236}">
                <a16:creationId xmlns:a16="http://schemas.microsoft.com/office/drawing/2014/main" id="{C1EC962C-C18F-453A-B4B5-8B00E7781EE9}"/>
              </a:ext>
            </a:extLst>
          </p:cNvPr>
          <p:cNvSpPr txBox="1"/>
          <p:nvPr/>
        </p:nvSpPr>
        <p:spPr>
          <a:xfrm>
            <a:off x="400928" y="947130"/>
            <a:ext cx="7913077" cy="961482"/>
          </a:xfrm>
          <a:prstGeom prst="rect">
            <a:avLst/>
          </a:prstGeom>
          <a:noFill/>
        </p:spPr>
        <p:txBody>
          <a:bodyPr wrap="square">
            <a:spAutoFit/>
          </a:bodyPr>
          <a:lstStyle/>
          <a:p>
            <a:pPr marL="63500" marR="725170" algn="just">
              <a:lnSpc>
                <a:spcPct val="107000"/>
              </a:lnSpc>
              <a:spcBef>
                <a:spcPts val="0"/>
              </a:spcBef>
              <a:spcAft>
                <a:spcPts val="0"/>
              </a:spcAft>
            </a:pPr>
            <a:r>
              <a:rPr lang="en-US" sz="1800" spc="-8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linear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 variables.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a:t>
            </a:r>
            <a:r>
              <a:rPr lang="en-US" sz="1800" spc="-6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sorts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endParaRPr lang="en-US" sz="105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99D52AEA-E001-46A5-A790-976F04D8772B}"/>
              </a:ext>
            </a:extLst>
          </p:cNvPr>
          <p:cNvPicPr>
            <a:picLocks noChangeAspect="1"/>
          </p:cNvPicPr>
          <p:nvPr/>
        </p:nvPicPr>
        <p:blipFill>
          <a:blip r:embed="rId2"/>
          <a:stretch>
            <a:fillRect/>
          </a:stretch>
        </p:blipFill>
        <p:spPr>
          <a:xfrm>
            <a:off x="8562022" y="947130"/>
            <a:ext cx="2270101" cy="672623"/>
          </a:xfrm>
          <a:prstGeom prst="rect">
            <a:avLst/>
          </a:prstGeom>
        </p:spPr>
      </p:pic>
      <p:sp>
        <p:nvSpPr>
          <p:cNvPr id="9" name="TextBox 8">
            <a:extLst>
              <a:ext uri="{FF2B5EF4-FFF2-40B4-BE49-F238E27FC236}">
                <a16:creationId xmlns:a16="http://schemas.microsoft.com/office/drawing/2014/main" id="{D37A2B3D-527B-4C39-A100-CDA2C10B02FC}"/>
              </a:ext>
            </a:extLst>
          </p:cNvPr>
          <p:cNvSpPr txBox="1"/>
          <p:nvPr/>
        </p:nvSpPr>
        <p:spPr>
          <a:xfrm>
            <a:off x="400927" y="2266667"/>
            <a:ext cx="7040881" cy="3528082"/>
          </a:xfrm>
          <a:prstGeom prst="rect">
            <a:avLst/>
          </a:prstGeom>
          <a:noFill/>
        </p:spPr>
        <p:txBody>
          <a:bodyPr wrap="square">
            <a:spAutoFit/>
          </a:bodyPr>
          <a:lstStyle/>
          <a:p>
            <a:pPr marL="63500" marR="39370" algn="just">
              <a:lnSpc>
                <a:spcPct val="116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then</a:t>
            </a:r>
            <a:r>
              <a:rPr lang="en-US" sz="18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 of</a:t>
            </a:r>
            <a:r>
              <a:rPr lang="en-US" sz="18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absolute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corresponding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a:t>
            </a:r>
            <a:r>
              <a:rPr lang="en-US" sz="1800" spc="-25"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3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x_i</a:t>
            </a:r>
            <a:r>
              <a:rPr lang="en-US" sz="1800" dirty="0">
                <a:effectLst/>
                <a:latin typeface="Times New Roman" panose="02020603050405020304" pitchFamily="18" charset="0"/>
                <a:ea typeface="Times New Roman" panose="02020603050405020304" pitchFamily="18" charset="0"/>
              </a:rPr>
              <a:t> compares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mean(x)</a:t>
            </a:r>
            <a:r>
              <a:rPr lang="en-US" sz="1800" dirty="0">
                <a:effectLst/>
                <a:latin typeface="Times New Roman" panose="02020603050405020304" pitchFamily="18" charset="0"/>
                <a:ea typeface="Times New Roman" panose="02020603050405020304" pitchFamily="18" charset="0"/>
              </a:rPr>
              <a:t> gives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 how</a:t>
            </a:r>
            <a:r>
              <a:rPr lang="en-US" sz="1800" spc="-3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y_i</a:t>
            </a:r>
            <a:r>
              <a:rPr lang="en-US" sz="1800" dirty="0">
                <a:effectLst/>
                <a:latin typeface="Times New Roman" panose="02020603050405020304" pitchFamily="18" charset="0"/>
                <a:ea typeface="Times New Roman" panose="02020603050405020304" pitchFamily="18" charset="0"/>
              </a:rPr>
              <a:t> compares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mean(y)</a:t>
            </a:r>
            <a:r>
              <a:rPr lang="en-US" sz="1800" dirty="0">
                <a:effectLst/>
                <a:latin typeface="Times New Roman" panose="02020603050405020304" pitchFamily="18" charset="0"/>
                <a:ea typeface="Times New Roman" panose="02020603050405020304" pitchFamily="18" charset="0"/>
              </a:rPr>
              <a:t>. That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sort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a:t>
            </a:r>
            <a:r>
              <a:rPr lang="en-US" sz="1800" spc="-8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a:p>
            <a:pPr marL="0" marR="0" algn="just">
              <a:lnSpc>
                <a:spcPts val="700"/>
              </a:lnSpc>
              <a:spcBef>
                <a:spcPts val="30"/>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a:p>
            <a:pPr marL="63500" marR="125730" algn="just">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nothing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a:t>
            </a:r>
            <a:r>
              <a:rPr lang="en-US" sz="1800" spc="-25"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ge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variables:</a:t>
            </a:r>
            <a:r>
              <a:rPr lang="en-US" sz="105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perfectly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quite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isn</a:t>
            </a:r>
            <a:r>
              <a:rPr lang="en-US" sz="1800" spc="-25"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a:t>
            </a:r>
          </a:p>
          <a:p>
            <a:pPr algn="just"/>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C038983A-61AD-404A-A9F6-48B95CFF10BD}"/>
              </a:ext>
            </a:extLst>
          </p:cNvPr>
          <p:cNvPicPr>
            <a:picLocks noChangeAspect="1"/>
          </p:cNvPicPr>
          <p:nvPr/>
        </p:nvPicPr>
        <p:blipFill>
          <a:blip r:embed="rId3"/>
          <a:stretch>
            <a:fillRect/>
          </a:stretch>
        </p:blipFill>
        <p:spPr>
          <a:xfrm>
            <a:off x="7463715" y="2317418"/>
            <a:ext cx="4466713" cy="708377"/>
          </a:xfrm>
          <a:prstGeom prst="rect">
            <a:avLst/>
          </a:prstGeom>
        </p:spPr>
      </p:pic>
      <p:sp>
        <p:nvSpPr>
          <p:cNvPr id="12" name="Footer Placeholder 11">
            <a:extLst>
              <a:ext uri="{FF2B5EF4-FFF2-40B4-BE49-F238E27FC236}">
                <a16:creationId xmlns:a16="http://schemas.microsoft.com/office/drawing/2014/main" id="{4201B9F3-7C30-4503-84D6-F9F67554A3CF}"/>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245650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743-AF05-4FEE-8F43-9B368889E638}"/>
              </a:ext>
            </a:extLst>
          </p:cNvPr>
          <p:cNvSpPr>
            <a:spLocks noGrp="1"/>
          </p:cNvSpPr>
          <p:nvPr>
            <p:ph type="title"/>
          </p:nvPr>
        </p:nvSpPr>
        <p:spPr>
          <a:xfrm>
            <a:off x="0" y="0"/>
            <a:ext cx="10515600" cy="760290"/>
          </a:xfrm>
        </p:spPr>
        <p:txBody>
          <a:bodyPr/>
          <a:lstStyle/>
          <a:p>
            <a:r>
              <a:rPr lang="en-US" dirty="0"/>
              <a:t>Correlation and Causation</a:t>
            </a:r>
          </a:p>
        </p:txBody>
      </p:sp>
      <p:sp>
        <p:nvSpPr>
          <p:cNvPr id="5" name="TextBox 4">
            <a:extLst>
              <a:ext uri="{FF2B5EF4-FFF2-40B4-BE49-F238E27FC236}">
                <a16:creationId xmlns:a16="http://schemas.microsoft.com/office/drawing/2014/main" id="{5DB5CA76-E493-4FA4-80F7-29F80859F7CE}"/>
              </a:ext>
            </a:extLst>
          </p:cNvPr>
          <p:cNvSpPr txBox="1"/>
          <p:nvPr/>
        </p:nvSpPr>
        <p:spPr>
          <a:xfrm>
            <a:off x="158262" y="760290"/>
            <a:ext cx="11827412" cy="1414939"/>
          </a:xfrm>
          <a:prstGeom prst="rect">
            <a:avLst/>
          </a:prstGeom>
          <a:noFill/>
        </p:spPr>
        <p:txBody>
          <a:bodyPr wrap="square">
            <a:spAutoFit/>
          </a:bodyPr>
          <a:lstStyle/>
          <a:p>
            <a:pPr marL="63500" marR="61595">
              <a:lnSpc>
                <a:spcPct val="112000"/>
              </a:lnSpc>
              <a:spcBef>
                <a:spcPts val="0"/>
              </a:spcBef>
              <a:spcAft>
                <a:spcPts val="0"/>
              </a:spcAft>
            </a:pPr>
            <a:r>
              <a:rPr lang="en-US" sz="1800" spc="-14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ou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heard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“correlation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causation,”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someone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looking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challenge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worldview</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 reluctant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question.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Nonetheless,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strongly correlated,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a:t>
            </a:r>
            <a:r>
              <a:rPr lang="en-US" sz="1800" spc="-6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some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third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nothing.</a:t>
            </a:r>
            <a:endParaRPr lang="en-US" sz="1050" dirty="0">
              <a:effectLst/>
              <a:latin typeface="Times New Roman" panose="02020603050405020304" pitchFamily="18" charset="0"/>
              <a:ea typeface="Times New Roman" panose="02020603050405020304" pitchFamily="18" charset="0"/>
            </a:endParaRPr>
          </a:p>
          <a:p>
            <a:pPr marL="0" marR="0">
              <a:lnSpc>
                <a:spcPts val="600"/>
              </a:lnSpc>
              <a:spcBef>
                <a:spcPts val="5"/>
              </a:spcBef>
              <a:spcAft>
                <a:spcPts val="0"/>
              </a:spcAft>
            </a:pPr>
            <a:r>
              <a:rPr lang="en-US" sz="800" dirty="0">
                <a:effectLst/>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3B8661E-7964-4B47-998B-8CF9CD6D3FBD}"/>
              </a:ext>
            </a:extLst>
          </p:cNvPr>
          <p:cNvSpPr txBox="1"/>
          <p:nvPr/>
        </p:nvSpPr>
        <p:spPr>
          <a:xfrm>
            <a:off x="158262" y="2293369"/>
            <a:ext cx="11728938" cy="984372"/>
          </a:xfrm>
          <a:prstGeom prst="rect">
            <a:avLst/>
          </a:prstGeom>
          <a:noFill/>
        </p:spPr>
        <p:txBody>
          <a:bodyPr wrap="square">
            <a:spAutoFit/>
          </a:bodyPr>
          <a:lstStyle/>
          <a:p>
            <a:pPr marL="63500" marR="257175" algn="just">
              <a:lnSpc>
                <a:spcPct val="11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Consider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num_friends</a:t>
            </a:r>
            <a:r>
              <a:rPr lang="en-US" sz="1800" dirty="0">
                <a:effectLst/>
                <a:latin typeface="Times New Roman" panose="02020603050405020304" pitchFamily="18" charset="0"/>
                <a:ea typeface="Times New Roman" panose="02020603050405020304" pitchFamily="18" charset="0"/>
              </a:rPr>
              <a:t> and</a:t>
            </a:r>
            <a:r>
              <a:rPr lang="en-US" sz="1800" spc="-2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daily_minutes</a:t>
            </a:r>
            <a:r>
              <a:rPr lang="en-US" sz="1800" dirty="0">
                <a:effectLst/>
                <a:latin typeface="Times New Roman" panose="02020603050405020304" pitchFamily="18" charset="0"/>
                <a:ea typeface="Times New Roman" panose="02020603050405020304" pitchFamily="18" charset="0"/>
              </a:rPr>
              <a:t>. It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having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DataSciencester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site.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amount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content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a:t>
            </a:r>
            <a:r>
              <a:rPr lang="en-US" sz="1800" spc="-95" dirty="0">
                <a:effectLst/>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 which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their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updates.</a:t>
            </a:r>
            <a:endParaRPr lang="en-US" sz="105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F969BD2-0F6C-4DFC-A045-56EA3457F360}"/>
              </a:ext>
            </a:extLst>
          </p:cNvPr>
          <p:cNvSpPr txBox="1"/>
          <p:nvPr/>
        </p:nvSpPr>
        <p:spPr>
          <a:xfrm>
            <a:off x="256736" y="3429000"/>
            <a:ext cx="11630464" cy="646331"/>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Howeve</a:t>
            </a:r>
            <a:r>
              <a:rPr lang="en-US" sz="1800" spc="-6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8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guing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DataSciencester</a:t>
            </a:r>
            <a:r>
              <a:rPr lang="en-US" sz="1800" dirty="0">
                <a:effectLst/>
                <a:latin typeface="Times New Roman" panose="02020603050405020304" pitchFamily="18" charset="0"/>
                <a:ea typeface="Times New Roman" panose="02020603050405020304" pitchFamily="18" charset="0"/>
              </a:rPr>
              <a:t> forums,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encounter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befriend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like-minded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 time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causes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endParaRPr lang="en-US" dirty="0"/>
          </a:p>
        </p:txBody>
      </p:sp>
      <p:sp>
        <p:nvSpPr>
          <p:cNvPr id="11" name="TextBox 10">
            <a:extLst>
              <a:ext uri="{FF2B5EF4-FFF2-40B4-BE49-F238E27FC236}">
                <a16:creationId xmlns:a16="http://schemas.microsoft.com/office/drawing/2014/main" id="{49240E01-30EA-49F3-A80D-E5CF2AA3B2AC}"/>
              </a:ext>
            </a:extLst>
          </p:cNvPr>
          <p:cNvSpPr txBox="1"/>
          <p:nvPr/>
        </p:nvSpPr>
        <p:spPr>
          <a:xfrm>
            <a:off x="256736" y="4358075"/>
            <a:ext cx="11630464" cy="961482"/>
          </a:xfrm>
          <a:prstGeom prst="rect">
            <a:avLst/>
          </a:prstGeom>
          <a:noFill/>
        </p:spPr>
        <p:txBody>
          <a:bodyPr wrap="square">
            <a:spAutoFit/>
          </a:bodyPr>
          <a:lstStyle/>
          <a:p>
            <a:pPr marL="63500" marR="38735" algn="just">
              <a:lnSpc>
                <a:spcPct val="107000"/>
              </a:lnSpc>
              <a:spcBef>
                <a:spcPts val="0"/>
              </a:spcBef>
              <a:spcAft>
                <a:spcPts val="0"/>
              </a:spcAft>
            </a:pPr>
            <a:r>
              <a:rPr lang="en-US" sz="1800" spc="-8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third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possibility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passionate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 time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actively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science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friends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a:t>
            </a:r>
            <a:r>
              <a:rPr lang="en-US" sz="1800" spc="-25"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anyone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else).</a:t>
            </a:r>
            <a:endParaRPr lang="en-US" sz="1050" dirty="0">
              <a:effectLst/>
              <a:latin typeface="Times New Roman" panose="02020603050405020304" pitchFamily="18" charset="0"/>
              <a:ea typeface="Times New Roman" panose="02020603050405020304" pitchFamily="18" charset="0"/>
            </a:endParaRPr>
          </a:p>
        </p:txBody>
      </p:sp>
      <p:sp>
        <p:nvSpPr>
          <p:cNvPr id="12" name="Footer Placeholder 11">
            <a:extLst>
              <a:ext uri="{FF2B5EF4-FFF2-40B4-BE49-F238E27FC236}">
                <a16:creationId xmlns:a16="http://schemas.microsoft.com/office/drawing/2014/main" id="{134B40EB-05CA-4969-8FC3-F5D5B0E5D82B}"/>
              </a:ext>
            </a:extLst>
          </p:cNvPr>
          <p:cNvSpPr>
            <a:spLocks noGrp="1"/>
          </p:cNvSpPr>
          <p:nvPr>
            <p:ph type="ftr" sz="quarter" idx="11"/>
          </p:nvPr>
        </p:nvSpPr>
        <p:spPr/>
        <p:txBody>
          <a:bodyPr/>
          <a:lstStyle/>
          <a:p>
            <a:r>
              <a:rPr lang="en-US"/>
              <a:t>Ref:  Joel Grus, Data Science from Scratch, First Principles with Python (O'reilly)</a:t>
            </a:r>
          </a:p>
        </p:txBody>
      </p:sp>
    </p:spTree>
    <p:extLst>
      <p:ext uri="{BB962C8B-B14F-4D97-AF65-F5344CB8AC3E}">
        <p14:creationId xmlns:p14="http://schemas.microsoft.com/office/powerpoint/2010/main" val="381223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2431</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gilroy</vt:lpstr>
      <vt:lpstr>guardian-text-oreilly</vt:lpstr>
      <vt:lpstr>Microsoft Sans Serif</vt:lpstr>
      <vt:lpstr>Times New Roman</vt:lpstr>
      <vt:lpstr>Office Theme</vt:lpstr>
      <vt:lpstr>Statistics and Probability basics for Data Analysis</vt:lpstr>
      <vt:lpstr>What is data science</vt:lpstr>
      <vt:lpstr>PowerPoint Presentation</vt:lpstr>
      <vt:lpstr>Describing a Single Set of Data</vt:lpstr>
      <vt:lpstr>Describing a Single Set of Data (Cont..)</vt:lpstr>
      <vt:lpstr>Correlation</vt:lpstr>
      <vt:lpstr>Simpson’s Paradox</vt:lpstr>
      <vt:lpstr>Some Other Correlational Caveats</vt:lpstr>
      <vt:lpstr>Correlation and Causation</vt:lpstr>
      <vt:lpstr>Probability</vt:lpstr>
      <vt:lpstr>Dependence and Independence</vt:lpstr>
      <vt:lpstr>Conditional Probability</vt:lpstr>
      <vt:lpstr>Bayes’s Theorem</vt:lpstr>
      <vt:lpstr>PowerPoint Presentation</vt:lpstr>
      <vt:lpstr>Random Variables</vt:lpstr>
      <vt:lpstr>Continuous Distributions</vt:lpstr>
      <vt:lpstr>The Normal Distribution</vt:lpstr>
      <vt:lpstr>The Central Limit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Probability basics for Data Analysis</dc:title>
  <dc:creator>kailash shaw</dc:creator>
  <cp:lastModifiedBy>kailash shaw</cp:lastModifiedBy>
  <cp:revision>20</cp:revision>
  <dcterms:created xsi:type="dcterms:W3CDTF">2021-02-25T16:42:15Z</dcterms:created>
  <dcterms:modified xsi:type="dcterms:W3CDTF">2021-02-25T18:38:17Z</dcterms:modified>
</cp:coreProperties>
</file>