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2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98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635"/>
            <a:ext cx="9144635" cy="68586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4" name="Title 5"/>
          <p:cNvSpPr txBox="1"/>
          <p:nvPr/>
        </p:nvSpPr>
        <p:spPr>
          <a:xfrm>
            <a:off x="3302982" y="2323904"/>
            <a:ext cx="2555030" cy="448688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rgbClr val="D24726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z="2475" b="1" dirty="0">
                <a:ln w="0"/>
                <a:solidFill>
                  <a:srgbClr val="4A66AC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  <a:ea typeface="Cambria" panose="02040503050406030204" pitchFamily="18" charset="0"/>
                <a:cs typeface="+mj-cs"/>
              </a:rPr>
              <a:t>WELCOMES  </a:t>
            </a:r>
            <a:endParaRPr lang="en-IN" sz="2475" b="1" dirty="0">
              <a:ln w="0"/>
              <a:solidFill>
                <a:srgbClr val="4A66AC">
                  <a:lumMod val="50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/>
              <a:ea typeface="Cambria" panose="02040503050406030204" pitchFamily="18" charset="0"/>
              <a:cs typeface="+mj-cs"/>
            </a:endParaRPr>
          </a:p>
        </p:txBody>
      </p:sp>
      <p:sp>
        <p:nvSpPr>
          <p:cNvPr id="45" name="Title 5"/>
          <p:cNvSpPr txBox="1"/>
          <p:nvPr/>
        </p:nvSpPr>
        <p:spPr>
          <a:xfrm>
            <a:off x="2897814" y="2726149"/>
            <a:ext cx="3482061" cy="764478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3300" b="1" cap="none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NAAC Peer Team</a:t>
            </a:r>
            <a:endParaRPr lang="en-US" sz="3300" b="1" cap="none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Title 5"/>
          <p:cNvSpPr txBox="1"/>
          <p:nvPr/>
        </p:nvSpPr>
        <p:spPr>
          <a:xfrm>
            <a:off x="1760854" y="1734669"/>
            <a:ext cx="5616624" cy="448688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rgbClr val="D24726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z="2475" b="1" dirty="0">
                <a:ln w="0"/>
                <a:solidFill>
                  <a:srgbClr val="4A66AC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  <a:ea typeface="Cambria" panose="02040503050406030204" pitchFamily="18" charset="0"/>
                <a:cs typeface="+mj-cs"/>
              </a:rPr>
              <a:t>Department of Computer Engineering</a:t>
            </a:r>
            <a:endParaRPr lang="en-IN" sz="2475" b="1" dirty="0">
              <a:ln w="0"/>
              <a:solidFill>
                <a:srgbClr val="4A66AC">
                  <a:lumMod val="50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/>
              <a:ea typeface="Cambria" panose="02040503050406030204" pitchFamily="18" charset="0"/>
              <a:cs typeface="+mj-cs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5" y="967609"/>
            <a:ext cx="733502" cy="951570"/>
          </a:xfrm>
          <a:prstGeom prst="rect">
            <a:avLst/>
          </a:prstGeom>
        </p:spPr>
      </p:pic>
      <p:sp>
        <p:nvSpPr>
          <p:cNvPr id="49" name="Title 5"/>
          <p:cNvSpPr txBox="1"/>
          <p:nvPr/>
        </p:nvSpPr>
        <p:spPr>
          <a:xfrm>
            <a:off x="665062" y="1324126"/>
            <a:ext cx="7830870" cy="448688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rgbClr val="D24726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z="2700" b="1" dirty="0" smtClean="0">
                <a:ln w="0"/>
                <a:solidFill>
                  <a:srgbClr val="4A66AC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  <a:ea typeface="Cambria" panose="02040503050406030204" pitchFamily="18" charset="0"/>
                <a:cs typeface="+mj-cs"/>
              </a:rPr>
              <a:t>International Institute of Information Technology</a:t>
            </a:r>
            <a:endParaRPr lang="en-IN" sz="2700" b="1" dirty="0">
              <a:ln w="0"/>
              <a:solidFill>
                <a:srgbClr val="4A66AC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  <a:ea typeface="Cambria" panose="02040503050406030204" pitchFamily="18" charset="0"/>
              <a:cs typeface="+mj-cs"/>
            </a:endParaRPr>
          </a:p>
        </p:txBody>
      </p:sp>
      <p:sp>
        <p:nvSpPr>
          <p:cNvPr id="50" name="Title 5"/>
          <p:cNvSpPr txBox="1"/>
          <p:nvPr/>
        </p:nvSpPr>
        <p:spPr>
          <a:xfrm>
            <a:off x="2828135" y="988504"/>
            <a:ext cx="3482061" cy="39592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1650" cap="none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Hope Foundation's</a:t>
            </a:r>
            <a:endParaRPr lang="en-US" sz="1650" cap="none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2551741" y="3599808"/>
            <a:ext cx="4034850" cy="4748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 smtClean="0">
                <a:latin typeface="Garamond" panose="02020404030301010803" pitchFamily="18" charset="0"/>
                <a:sym typeface="+mn-ea"/>
              </a:rPr>
              <a:t>Customer Segmentation</a:t>
            </a:r>
            <a:endParaRPr sz="2700">
              <a:sym typeface="+mn-ea"/>
            </a:endParaRPr>
          </a:p>
          <a:p>
            <a:pPr algn="ctr"/>
            <a:endParaRPr lang="en-IN" sz="2700" dirty="0">
              <a:latin typeface="Garamond" panose="02020404030301010803" pitchFamily="18" charset="0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2551139" y="3953106"/>
            <a:ext cx="4028090" cy="11981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Garamond" panose="02020404030301010803" pitchFamily="18" charset="0"/>
              </a:rPr>
              <a:t>Vansh Kanakia</a:t>
            </a:r>
            <a:endParaRPr lang="en-US" sz="1800" dirty="0" smtClean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Garamond" panose="02020404030301010803" pitchFamily="18" charset="0"/>
              </a:rPr>
              <a:t>Aranav Mahalpure</a:t>
            </a:r>
            <a:endParaRPr lang="en-IN" sz="1800" dirty="0">
              <a:latin typeface="Garamond" panose="02020404030301010803" pitchFamily="18" charset="0"/>
            </a:endParaRPr>
          </a:p>
        </p:txBody>
      </p:sp>
      <p:sp>
        <p:nvSpPr>
          <p:cNvPr id="13" name="Subtitle 2"/>
          <p:cNvSpPr txBox="1"/>
          <p:nvPr/>
        </p:nvSpPr>
        <p:spPr>
          <a:xfrm>
            <a:off x="3198792" y="5276381"/>
            <a:ext cx="3011215" cy="61795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dirty="0" smtClean="0">
                <a:latin typeface="Garamond" panose="02020404030301010803" pitchFamily="18" charset="0"/>
              </a:rPr>
              <a:t>Under the guidance of </a:t>
            </a:r>
            <a:endParaRPr lang="en-US" sz="1650" dirty="0" smtClean="0">
              <a:latin typeface="Garamond" panose="02020404030301010803" pitchFamily="18" charset="0"/>
            </a:endParaRPr>
          </a:p>
          <a:p>
            <a:r>
              <a:rPr lang="en-US" sz="1650" b="1" dirty="0" smtClean="0">
                <a:latin typeface="Garamond" panose="02020404030301010803" pitchFamily="18" charset="0"/>
              </a:rPr>
              <a:t>Prof. Raksha Naidu </a:t>
            </a:r>
            <a:endParaRPr lang="en-IN" sz="165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PCA, KMeans, and Agglomerative Clustering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segment customers based on various features like Age, Income, and Spending. Using techniques like PCA and clustering, we can group customers into meaningful clusters.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Handled missing values</a:t>
            </a:r>
          </a:p>
          <a:p>
            <a:r>
              <a:t>2. Feature engineering: Created new features like Customer_For, Family_Size</a:t>
            </a:r>
          </a:p>
          <a:p>
            <a:r>
              <a:t>3. Applied Label Encoding for categorical variables</a:t>
            </a:r>
          </a:p>
          <a:p>
            <a:r>
              <a:t>4. Standardized the data for PCA and clustering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 Component Analysis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PCA was applied to reduce dimensionality and retain 90% of variance. The first few components explain most of the variance in the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Used KMeans for initial clustering analysis (Elbow method)</a:t>
            </a:r>
          </a:p>
          <a:p>
            <a:r>
              <a:t>2. Applied Agglomerative Clustering to group customers into 4 clusters</a:t>
            </a:r>
          </a:p>
          <a:p>
            <a:r>
              <a:t>3. Clusters analyzed using features like Income, Spent, and Family_Size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 profiles analyzed based on income and spending patterns. Significant insights were derived from cluster distribution and behavioral characteristics.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segmentation can help in targeted marketing strategies. This project provides insights into customer behavior, helping businesses improve customer engagement and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</Words>
  <Application>WPS Presentation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Century Gothic</vt:lpstr>
      <vt:lpstr>Corbel</vt:lpstr>
      <vt:lpstr>Cambria</vt:lpstr>
      <vt:lpstr>Garamond</vt:lpstr>
      <vt:lpstr>PMingLiU-ExtB</vt:lpstr>
      <vt:lpstr>Blue Waves</vt:lpstr>
      <vt:lpstr>PowerPoint 演示文稿</vt:lpstr>
      <vt:lpstr>Customer Segmentation</vt:lpstr>
      <vt:lpstr>Introduction</vt:lpstr>
      <vt:lpstr>Data Preprocessing</vt:lpstr>
      <vt:lpstr>Principal Component Analysis (PCA)</vt:lpstr>
      <vt:lpstr>Clustering</vt:lpstr>
      <vt:lpstr>Cluster 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aranav mahalpure</cp:lastModifiedBy>
  <cp:revision>2</cp:revision>
  <dcterms:created xsi:type="dcterms:W3CDTF">2013-01-27T09:14:00Z</dcterms:created>
  <dcterms:modified xsi:type="dcterms:W3CDTF">2024-09-26T04:14:14Z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1CC6B749F17D44C7A4BC1BB14A268F00_12</vt:lpwstr>
  </property>
  <property fmtid="{D5CDD505-2E9C-101B-9397-08002B2CF9AE}" pid="3" name="KSOProductBuildVer">
    <vt:lpwstr>1033-12.2.0.18283</vt:lpwstr>
  </property>
</Properties>
</file>