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72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11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1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8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4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AF11-67EB-4D03-983C-C316D82F6F15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C607-AB46-40E4-B761-DB0D2A87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7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7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01822" y="130194"/>
            <a:ext cx="1756609" cy="592852"/>
            <a:chOff x="493296" y="152254"/>
            <a:chExt cx="1756609" cy="592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93296" y="421106"/>
                  <a:ext cx="1648325" cy="32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6" y="421106"/>
                  <a:ext cx="1648325" cy="324000"/>
                </a:xfrm>
                <a:prstGeom prst="rect">
                  <a:avLst/>
                </a:prstGeom>
                <a:blipFill>
                  <a:blip r:embed="rId2"/>
                  <a:stretch>
                    <a:fillRect l="-3309" t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Test for divergence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2050147" y="540879"/>
            <a:ext cx="294496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11872" y="719916"/>
            <a:ext cx="1" cy="37962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01822" y="908382"/>
            <a:ext cx="1985209" cy="526222"/>
            <a:chOff x="493296" y="152254"/>
            <a:chExt cx="1756609" cy="52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93297" y="421107"/>
                  <a:ext cx="1554334" cy="2573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554334" cy="257369"/>
                </a:xfrm>
                <a:prstGeom prst="rect">
                  <a:avLst/>
                </a:prstGeom>
                <a:blipFill>
                  <a:blip r:embed="rId3"/>
                  <a:stretch>
                    <a:fillRect l="-3103" t="-2273" b="-181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-series</a:t>
              </a:r>
            </a:p>
          </p:txBody>
        </p:sp>
      </p:grpSp>
      <p:cxnSp>
        <p:nvCxnSpPr>
          <p:cNvPr id="35" name="Straight Arrow Connector 34"/>
          <p:cNvCxnSpPr>
            <a:stCxn id="33" idx="3"/>
            <a:endCxn id="39" idx="1"/>
          </p:cNvCxnSpPr>
          <p:nvPr/>
        </p:nvCxnSpPr>
        <p:spPr>
          <a:xfrm>
            <a:off x="2158434" y="1305920"/>
            <a:ext cx="1328987" cy="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487421" y="1184995"/>
                <a:ext cx="914399" cy="2419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𝑝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&gt;1</m:t>
                    </m:r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?</a:t>
                </a: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21" y="1184995"/>
                <a:ext cx="914399" cy="24198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598414" y="1211813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7872" y="75245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27247" y="44854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4995109" y="406857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Diverges</m:t>
                    </m:r>
                  </m:oMath>
                </a14:m>
                <a:endParaRPr lang="en-GB" sz="1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406857"/>
                <a:ext cx="1475543" cy="268045"/>
              </a:xfrm>
              <a:prstGeom prst="ellipse">
                <a:avLst/>
              </a:prstGeom>
              <a:blipFill>
                <a:blip r:embed="rId5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>
              <a:xfrm>
                <a:off x="4995109" y="917336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Converges</a:t>
                </a:r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917336"/>
                <a:ext cx="1475543" cy="268045"/>
              </a:xfrm>
              <a:prstGeom prst="ellipse">
                <a:avLst/>
              </a:prstGeom>
              <a:blipFill>
                <a:blip r:embed="rId6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39" idx="3"/>
            <a:endCxn id="52" idx="2"/>
          </p:cNvCxnSpPr>
          <p:nvPr/>
        </p:nvCxnSpPr>
        <p:spPr>
          <a:xfrm flipV="1">
            <a:off x="4401820" y="1051359"/>
            <a:ext cx="593289" cy="25462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3"/>
          </p:cNvCxnSpPr>
          <p:nvPr/>
        </p:nvCxnSpPr>
        <p:spPr>
          <a:xfrm>
            <a:off x="4401820" y="1305985"/>
            <a:ext cx="562455" cy="25983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27247" y="134117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1822" y="1768338"/>
            <a:ext cx="1985209" cy="526222"/>
            <a:chOff x="493296" y="152254"/>
            <a:chExt cx="1756609" cy="52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93297" y="421107"/>
                  <a:ext cx="1659315" cy="2573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659315" cy="257369"/>
                </a:xfrm>
                <a:prstGeom prst="rect">
                  <a:avLst/>
                </a:prstGeom>
                <a:blipFill>
                  <a:blip r:embed="rId7"/>
                  <a:stretch>
                    <a:fillRect l="-2903" t="-2273" b="-181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Geometric series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1411872" y="1435554"/>
            <a:ext cx="0" cy="39600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7872" y="1476307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73" name="Straight Arrow Connector 72"/>
          <p:cNvCxnSpPr>
            <a:stCxn id="66" idx="3"/>
            <a:endCxn id="76" idx="1"/>
          </p:cNvCxnSpPr>
          <p:nvPr/>
        </p:nvCxnSpPr>
        <p:spPr>
          <a:xfrm flipV="1">
            <a:off x="2277076" y="2158180"/>
            <a:ext cx="1163890" cy="769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3440966" y="2037190"/>
                <a:ext cx="960854" cy="2419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𝑟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&lt;1</m:t>
                    </m:r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?</a:t>
                </a: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66" y="2037190"/>
                <a:ext cx="960854" cy="241980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598414" y="2074409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/>
              <p:cNvSpPr/>
              <p:nvPr/>
            </p:nvSpPr>
            <p:spPr>
              <a:xfrm>
                <a:off x="4995109" y="1761686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Aft>
                    <a:spcPts val="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GB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1761686"/>
                <a:ext cx="1475543" cy="268045"/>
              </a:xfrm>
              <a:prstGeom prst="ellipse">
                <a:avLst/>
              </a:prstGeom>
              <a:blipFill>
                <a:blip r:embed="rId9"/>
                <a:stretch>
                  <a:fillRect t="-113043" b="-16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/>
              <p:cNvSpPr/>
              <p:nvPr/>
            </p:nvSpPr>
            <p:spPr>
              <a:xfrm>
                <a:off x="4995109" y="2268385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2268385"/>
                <a:ext cx="1475543" cy="268045"/>
              </a:xfrm>
              <a:prstGeom prst="ellipse">
                <a:avLst/>
              </a:prstGeom>
              <a:blipFill>
                <a:blip r:embed="rId10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76" idx="3"/>
            <a:endCxn id="84" idx="2"/>
          </p:cNvCxnSpPr>
          <p:nvPr/>
        </p:nvCxnSpPr>
        <p:spPr>
          <a:xfrm flipV="1">
            <a:off x="4401820" y="1895709"/>
            <a:ext cx="593289" cy="26247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3"/>
            <a:endCxn id="85" idx="2"/>
          </p:cNvCxnSpPr>
          <p:nvPr/>
        </p:nvCxnSpPr>
        <p:spPr>
          <a:xfrm>
            <a:off x="4401820" y="2158180"/>
            <a:ext cx="593289" cy="24422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27247" y="191502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27247" y="218552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Oval 90"/>
              <p:cNvSpPr/>
              <p:nvPr/>
            </p:nvSpPr>
            <p:spPr>
              <a:xfrm>
                <a:off x="4995109" y="1424660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Diverges</a:t>
                </a:r>
              </a:p>
            </p:txBody>
          </p:sp>
        </mc:Choice>
        <mc:Fallback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1424660"/>
                <a:ext cx="1475543" cy="268045"/>
              </a:xfrm>
              <a:prstGeom prst="ellipse">
                <a:avLst/>
              </a:prstGeom>
              <a:blipFill>
                <a:blip r:embed="rId11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01822" y="2633711"/>
            <a:ext cx="1985209" cy="710888"/>
            <a:chOff x="493296" y="152254"/>
            <a:chExt cx="1756609" cy="71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93297" y="421107"/>
                  <a:ext cx="1756608" cy="4420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or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756608" cy="442035"/>
                </a:xfrm>
                <a:prstGeom prst="rect">
                  <a:avLst/>
                </a:prstGeom>
                <a:blipFill>
                  <a:blip r:embed="rId12"/>
                  <a:stretch>
                    <a:fillRect l="-2744" t="-1333" b="-10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Alternating series</a:t>
              </a:r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1411872" y="2294560"/>
            <a:ext cx="0" cy="39600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67872" y="233123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97" name="Straight Arrow Connector 96"/>
          <p:cNvCxnSpPr>
            <a:stCxn id="93" idx="3"/>
            <a:endCxn id="100" idx="1"/>
          </p:cNvCxnSpPr>
          <p:nvPr/>
        </p:nvCxnSpPr>
        <p:spPr>
          <a:xfrm>
            <a:off x="2387031" y="3123582"/>
            <a:ext cx="835677" cy="75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98414" y="303989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3222708" y="2893186"/>
                <a:ext cx="1179112" cy="46229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+1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≤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&amp;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1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10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100" i="0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=0</m:t>
                    </m:r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?</a:t>
                </a: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08" y="2893186"/>
                <a:ext cx="1179112" cy="462297"/>
              </a:xfrm>
              <a:prstGeom prst="rect">
                <a:avLst/>
              </a:prstGeom>
              <a:blipFill>
                <a:blip r:embed="rId13"/>
                <a:stretch>
                  <a:fillRect t="-1299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100" idx="3"/>
            <a:endCxn id="102" idx="2"/>
          </p:cNvCxnSpPr>
          <p:nvPr/>
        </p:nvCxnSpPr>
        <p:spPr>
          <a:xfrm flipV="1">
            <a:off x="4401820" y="3124321"/>
            <a:ext cx="593289" cy="1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/>
              <p:cNvSpPr/>
              <p:nvPr/>
            </p:nvSpPr>
            <p:spPr>
              <a:xfrm>
                <a:off x="4995109" y="2990298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Converges</a:t>
                </a:r>
              </a:p>
            </p:txBody>
          </p:sp>
        </mc:Choice>
        <mc:Fallback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2990298"/>
                <a:ext cx="1475543" cy="268045"/>
              </a:xfrm>
              <a:prstGeom prst="ellipse">
                <a:avLst/>
              </a:prstGeom>
              <a:blipFill>
                <a:blip r:embed="rId14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4527247" y="3036623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410846" y="3344599"/>
            <a:ext cx="2052" cy="45162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67872" y="338803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110" name="Elbow Connector 109"/>
          <p:cNvCxnSpPr>
            <a:stCxn id="100" idx="2"/>
          </p:cNvCxnSpPr>
          <p:nvPr/>
        </p:nvCxnSpPr>
        <p:spPr>
          <a:xfrm rot="5400000">
            <a:off x="2476120" y="2291237"/>
            <a:ext cx="271898" cy="2400391"/>
          </a:xfrm>
          <a:prstGeom prst="bentConnector2">
            <a:avLst/>
          </a:prstGeom>
          <a:ln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85726" y="338648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01822" y="3732564"/>
            <a:ext cx="1985209" cy="915184"/>
            <a:chOff x="493296" y="152254"/>
            <a:chExt cx="1756609" cy="915184"/>
          </a:xfrm>
        </p:grpSpPr>
        <p:sp>
          <p:nvSpPr>
            <p:cNvPr id="119" name="TextBox 118"/>
            <p:cNvSpPr txBox="1"/>
            <p:nvPr/>
          </p:nvSpPr>
          <p:spPr>
            <a:xfrm>
              <a:off x="493297" y="421107"/>
              <a:ext cx="175660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en-GB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Do pairs of terms cancel? (May have to use partial fractions or logs to see!) 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Telescoping series</a:t>
              </a:r>
            </a:p>
          </p:txBody>
        </p:sp>
      </p:grpSp>
      <p:cxnSp>
        <p:nvCxnSpPr>
          <p:cNvPr id="121" name="Straight Arrow Connector 120"/>
          <p:cNvCxnSpPr>
            <a:stCxn id="119" idx="3"/>
            <a:endCxn id="122" idx="1"/>
          </p:cNvCxnSpPr>
          <p:nvPr/>
        </p:nvCxnSpPr>
        <p:spPr>
          <a:xfrm flipV="1">
            <a:off x="2387031" y="4323704"/>
            <a:ext cx="651658" cy="8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3038689" y="4092555"/>
                <a:ext cx="1363131" cy="46229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Does</a:t>
                </a:r>
                <a14:m>
                  <m:oMath xmlns:m="http://schemas.openxmlformats.org/officeDocument/2006/math">
                    <m:r>
                      <a:rPr lang="en-GB" sz="11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  <m:func>
                      <m:funcPr>
                        <m:ctrlPr>
                          <a:rPr lang="en-GB" sz="11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10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100" i="0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=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with finite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𝑠</m:t>
                    </m:r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?</a:t>
                </a: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689" y="4092555"/>
                <a:ext cx="1363131" cy="462297"/>
              </a:xfrm>
              <a:prstGeom prst="rect">
                <a:avLst/>
              </a:prstGeom>
              <a:blipFill>
                <a:blip r:embed="rId15"/>
                <a:stretch>
                  <a:fillRect b="-10256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Oval 122"/>
              <p:cNvSpPr/>
              <p:nvPr/>
            </p:nvSpPr>
            <p:spPr>
              <a:xfrm>
                <a:off x="4995109" y="3939472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Aft>
                    <a:spcPts val="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GB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3939472"/>
                <a:ext cx="1475543" cy="268045"/>
              </a:xfrm>
              <a:prstGeom prst="ellipse">
                <a:avLst/>
              </a:prstGeom>
              <a:blipFill>
                <a:blip r:embed="rId16"/>
                <a:stretch>
                  <a:fillRect t="-113043" b="-16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/>
              <p:cNvSpPr/>
              <p:nvPr/>
            </p:nvSpPr>
            <p:spPr>
              <a:xfrm>
                <a:off x="4995109" y="4446171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124" name="Oval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4446171"/>
                <a:ext cx="1475543" cy="268045"/>
              </a:xfrm>
              <a:prstGeom prst="ellipse">
                <a:avLst/>
              </a:prstGeom>
              <a:blipFill>
                <a:blip r:embed="rId10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122" idx="3"/>
            <a:endCxn id="123" idx="2"/>
          </p:cNvCxnSpPr>
          <p:nvPr/>
        </p:nvCxnSpPr>
        <p:spPr>
          <a:xfrm flipV="1">
            <a:off x="4401820" y="4073495"/>
            <a:ext cx="593289" cy="25020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2" idx="3"/>
            <a:endCxn id="124" idx="2"/>
          </p:cNvCxnSpPr>
          <p:nvPr/>
        </p:nvCxnSpPr>
        <p:spPr>
          <a:xfrm>
            <a:off x="4401820" y="4323704"/>
            <a:ext cx="593289" cy="25649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27247" y="411944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527247" y="437669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01264" y="4223644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1822" y="4935264"/>
            <a:ext cx="1985209" cy="642921"/>
            <a:chOff x="493296" y="152254"/>
            <a:chExt cx="1756609" cy="642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493297" y="421107"/>
                  <a:ext cx="1705923" cy="3740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705923" cy="374068"/>
                </a:xfrm>
                <a:prstGeom prst="rect">
                  <a:avLst/>
                </a:prstGeom>
                <a:blipFill>
                  <a:blip r:embed="rId17"/>
                  <a:stretch>
                    <a:fillRect l="-2830" r="-1258" b="-158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Taylor series</a:t>
              </a:r>
            </a:p>
          </p:txBody>
        </p:sp>
      </p:grpSp>
      <p:cxnSp>
        <p:nvCxnSpPr>
          <p:cNvPr id="135" name="Straight Arrow Connector 134"/>
          <p:cNvCxnSpPr>
            <a:stCxn id="133" idx="3"/>
            <a:endCxn id="136" idx="1"/>
          </p:cNvCxnSpPr>
          <p:nvPr/>
        </p:nvCxnSpPr>
        <p:spPr>
          <a:xfrm>
            <a:off x="2329750" y="5391151"/>
            <a:ext cx="8094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139173" y="5185522"/>
                <a:ext cx="1262647" cy="41125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𝑥</m:t>
                    </m:r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in interval of convergence?</a:t>
                </a:r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73" y="5185522"/>
                <a:ext cx="1262647" cy="411257"/>
              </a:xfrm>
              <a:prstGeom prst="rect">
                <a:avLst/>
              </a:prstGeom>
              <a:blipFill>
                <a:blip r:embed="rId18"/>
                <a:stretch>
                  <a:fillRect t="-1449" r="-1914" b="-10145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2501264" y="527943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Oval 137"/>
              <p:cNvSpPr/>
              <p:nvPr/>
            </p:nvSpPr>
            <p:spPr>
              <a:xfrm>
                <a:off x="4995109" y="4978731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Aft>
                    <a:spcPts val="4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GB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38" name="Oval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4978731"/>
                <a:ext cx="1475543" cy="268045"/>
              </a:xfrm>
              <a:prstGeom prst="ellipse">
                <a:avLst/>
              </a:prstGeom>
              <a:blipFill>
                <a:blip r:embed="rId19"/>
                <a:stretch>
                  <a:fillRect t="-110870" b="-17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Oval 138"/>
              <p:cNvSpPr/>
              <p:nvPr/>
            </p:nvSpPr>
            <p:spPr>
              <a:xfrm>
                <a:off x="4995109" y="5492461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139" name="Oval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5492461"/>
                <a:ext cx="1475543" cy="268045"/>
              </a:xfrm>
              <a:prstGeom prst="ellipse">
                <a:avLst/>
              </a:prstGeom>
              <a:blipFill>
                <a:blip r:embed="rId10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/>
          <p:cNvCxnSpPr>
            <a:stCxn id="136" idx="3"/>
            <a:endCxn id="138" idx="2"/>
          </p:cNvCxnSpPr>
          <p:nvPr/>
        </p:nvCxnSpPr>
        <p:spPr>
          <a:xfrm flipV="1">
            <a:off x="4401820" y="5112754"/>
            <a:ext cx="593289" cy="2783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6" idx="3"/>
            <a:endCxn id="139" idx="2"/>
          </p:cNvCxnSpPr>
          <p:nvPr/>
        </p:nvCxnSpPr>
        <p:spPr>
          <a:xfrm>
            <a:off x="4401820" y="5391151"/>
            <a:ext cx="593289" cy="2353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527247" y="5166728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27247" y="5414678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411872" y="4646293"/>
            <a:ext cx="0" cy="36000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267872" y="4676039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168" name="Elbow Connector 167"/>
          <p:cNvCxnSpPr>
            <a:stCxn id="133" idx="2"/>
          </p:cNvCxnSpPr>
          <p:nvPr/>
        </p:nvCxnSpPr>
        <p:spPr>
          <a:xfrm rot="5400000">
            <a:off x="631874" y="5168274"/>
            <a:ext cx="324002" cy="1143825"/>
          </a:xfrm>
          <a:prstGeom prst="bentConnector2">
            <a:avLst/>
          </a:prstGeom>
          <a:ln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267872" y="563085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 flipH="1">
            <a:off x="221962" y="5908537"/>
            <a:ext cx="1" cy="3348000"/>
          </a:xfrm>
          <a:prstGeom prst="line">
            <a:avLst/>
          </a:prstGeom>
          <a:ln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401822" y="5861032"/>
            <a:ext cx="2404596" cy="796104"/>
            <a:chOff x="493296" y="152254"/>
            <a:chExt cx="1756609" cy="796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493297" y="421107"/>
                  <a:ext cx="1630524" cy="527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{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}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. Does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20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𝑐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&gt;0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with 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𝑐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finite &amp;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&gt;0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630524" cy="527251"/>
                </a:xfrm>
                <a:prstGeom prst="rect">
                  <a:avLst/>
                </a:prstGeom>
                <a:blipFill>
                  <a:blip r:embed="rId21"/>
                  <a:stretch>
                    <a:fillRect l="-2446" b="-89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TextBox 181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Limit comparison test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01822" y="6678782"/>
            <a:ext cx="2516659" cy="710888"/>
            <a:chOff x="493296" y="152254"/>
            <a:chExt cx="1756609" cy="71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93297" y="421107"/>
                  <a:ext cx="1705923" cy="4420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𝑓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𝑛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is positive, continuous &amp; decreasing on 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[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,∞)</m:t>
                      </m:r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705923" cy="442035"/>
                </a:xfrm>
                <a:prstGeom prst="rect">
                  <a:avLst/>
                </a:prstGeom>
                <a:blipFill>
                  <a:blip r:embed="rId22"/>
                  <a:stretch>
                    <a:fillRect l="-2233" t="-2703" r="-1241" b="-108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TextBox 184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Integral test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01822" y="7414873"/>
            <a:ext cx="1985209" cy="635547"/>
            <a:chOff x="493296" y="152254"/>
            <a:chExt cx="1756609" cy="635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493297" y="421107"/>
                  <a:ext cx="1705923" cy="366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20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≠1</m:t>
                          </m:r>
                        </m:e>
                      </m:func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705923" cy="366694"/>
                </a:xfrm>
                <a:prstGeom prst="rect">
                  <a:avLst/>
                </a:prstGeom>
                <a:blipFill>
                  <a:blip r:embed="rId23"/>
                  <a:stretch>
                    <a:fillRect l="-28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TextBox 187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Ratio test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1822" y="8034185"/>
            <a:ext cx="1985209" cy="622146"/>
            <a:chOff x="493296" y="152254"/>
            <a:chExt cx="1756609" cy="622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493297" y="421107"/>
                  <a:ext cx="1705923" cy="3532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12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GB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>
                            <a:rPr lang="en-GB" sz="12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≠1</m:t>
                          </m:r>
                        </m:e>
                      </m:func>
                    </m:oMath>
                  </a14:m>
                  <a:r>
                    <a:rPr lang="en-GB" sz="12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97" y="421107"/>
                  <a:ext cx="1705923" cy="353293"/>
                </a:xfrm>
                <a:prstGeom prst="rect">
                  <a:avLst/>
                </a:prstGeom>
                <a:blipFill>
                  <a:blip r:embed="rId24"/>
                  <a:stretch>
                    <a:fillRect l="-28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TextBox 190"/>
            <p:cNvSpPr txBox="1"/>
            <p:nvPr/>
          </p:nvSpPr>
          <p:spPr>
            <a:xfrm>
              <a:off x="493296" y="152254"/>
              <a:ext cx="1756609" cy="293721"/>
            </a:xfrm>
            <a:prstGeom prst="rect">
              <a:avLst/>
            </a:prstGeom>
            <a:noFill/>
          </p:spPr>
          <p:txBody>
            <a:bodyPr wrap="square" lIns="36000" tIns="72000" rIns="36000" bIns="36000" rtlCol="0" anchor="ctr">
              <a:spAutoFit/>
            </a:bodyPr>
            <a:lstStyle/>
            <a:p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Root test</a:t>
              </a:r>
            </a:p>
          </p:txBody>
        </p:sp>
      </p:grpSp>
      <p:cxnSp>
        <p:nvCxnSpPr>
          <p:cNvPr id="218" name="Straight Arrow Connector 217"/>
          <p:cNvCxnSpPr>
            <a:cxnSpLocks/>
            <a:stCxn id="181" idx="3"/>
            <a:endCxn id="219" idx="1"/>
          </p:cNvCxnSpPr>
          <p:nvPr/>
        </p:nvCxnSpPr>
        <p:spPr>
          <a:xfrm>
            <a:off x="2633823" y="6393511"/>
            <a:ext cx="505350" cy="135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3139173" y="6189235"/>
                <a:ext cx="1262647" cy="41125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Does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1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=1</m:t>
                        </m:r>
                      </m:sub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converge?</a:t>
                </a:r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73" y="6189235"/>
                <a:ext cx="1262647" cy="411257"/>
              </a:xfrm>
              <a:prstGeom prst="rect">
                <a:avLst/>
              </a:prstGeom>
              <a:blipFill>
                <a:blip r:embed="rId25"/>
                <a:stretch>
                  <a:fillRect t="-57143" b="-54286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/>
          <p:cNvSpPr txBox="1"/>
          <p:nvPr/>
        </p:nvSpPr>
        <p:spPr>
          <a:xfrm>
            <a:off x="2686863" y="6301177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Oval 221"/>
              <p:cNvSpPr/>
              <p:nvPr/>
            </p:nvSpPr>
            <p:spPr>
              <a:xfrm>
                <a:off x="4995109" y="6436908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222" name="Oval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6436908"/>
                <a:ext cx="1475543" cy="268045"/>
              </a:xfrm>
              <a:prstGeom prst="ellipse">
                <a:avLst/>
              </a:prstGeom>
              <a:blipFill>
                <a:blip r:embed="rId26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Arrow Connector 222"/>
          <p:cNvCxnSpPr>
            <a:stCxn id="219" idx="3"/>
            <a:endCxn id="259" idx="2"/>
          </p:cNvCxnSpPr>
          <p:nvPr/>
        </p:nvCxnSpPr>
        <p:spPr>
          <a:xfrm flipV="1">
            <a:off x="4401820" y="6269438"/>
            <a:ext cx="593289" cy="12542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9" idx="3"/>
            <a:endCxn id="222" idx="2"/>
          </p:cNvCxnSpPr>
          <p:nvPr/>
        </p:nvCxnSpPr>
        <p:spPr>
          <a:xfrm>
            <a:off x="4401820" y="6394864"/>
            <a:ext cx="593289" cy="1760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527247" y="623636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527247" y="6389360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Oval 258"/>
              <p:cNvSpPr/>
              <p:nvPr/>
            </p:nvSpPr>
            <p:spPr>
              <a:xfrm>
                <a:off x="4995109" y="6135415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Converges</a:t>
                </a:r>
              </a:p>
            </p:txBody>
          </p:sp>
        </mc:Choice>
        <mc:Fallback>
          <p:sp>
            <p:nvSpPr>
              <p:cNvPr id="259" name="Oval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6135415"/>
                <a:ext cx="1475543" cy="268045"/>
              </a:xfrm>
              <a:prstGeom prst="ellipse">
                <a:avLst/>
              </a:prstGeom>
              <a:blipFill>
                <a:blip r:embed="rId6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/>
          <p:cNvCxnSpPr>
            <a:stCxn id="184" idx="3"/>
            <a:endCxn id="262" idx="1"/>
          </p:cNvCxnSpPr>
          <p:nvPr/>
        </p:nvCxnSpPr>
        <p:spPr>
          <a:xfrm>
            <a:off x="2845865" y="7168653"/>
            <a:ext cx="611664" cy="385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3457529" y="6943798"/>
                <a:ext cx="944291" cy="45742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Does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GB" sz="11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𝑎</m:t>
                        </m:r>
                      </m:sub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∞</m:t>
                        </m:r>
                      </m:sup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𝑓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(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𝑥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converge?</a:t>
                </a:r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9" y="6943798"/>
                <a:ext cx="944291" cy="457424"/>
              </a:xfrm>
              <a:prstGeom prst="rect">
                <a:avLst/>
              </a:prstGeom>
              <a:blipFill>
                <a:blip r:embed="rId27"/>
                <a:stretch>
                  <a:fillRect l="-3185" t="-63636" r="-4459" b="-64935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TextBox 262"/>
          <p:cNvSpPr txBox="1"/>
          <p:nvPr/>
        </p:nvSpPr>
        <p:spPr>
          <a:xfrm>
            <a:off x="2954983" y="7080177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Oval 263"/>
              <p:cNvSpPr/>
              <p:nvPr/>
            </p:nvSpPr>
            <p:spPr>
              <a:xfrm>
                <a:off x="4995109" y="7172510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264" name="Oval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7172510"/>
                <a:ext cx="1475543" cy="268045"/>
              </a:xfrm>
              <a:prstGeom prst="ellipse">
                <a:avLst/>
              </a:prstGeom>
              <a:blipFill>
                <a:blip r:embed="rId26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Straight Arrow Connector 264"/>
          <p:cNvCxnSpPr>
            <a:stCxn id="262" idx="3"/>
            <a:endCxn id="269" idx="2"/>
          </p:cNvCxnSpPr>
          <p:nvPr/>
        </p:nvCxnSpPr>
        <p:spPr>
          <a:xfrm flipV="1">
            <a:off x="4401820" y="7005040"/>
            <a:ext cx="593289" cy="16747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2" idx="3"/>
            <a:endCxn id="264" idx="2"/>
          </p:cNvCxnSpPr>
          <p:nvPr/>
        </p:nvCxnSpPr>
        <p:spPr>
          <a:xfrm>
            <a:off x="4401820" y="7172510"/>
            <a:ext cx="593289" cy="13402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527247" y="6986257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527247" y="714560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Oval 268"/>
              <p:cNvSpPr/>
              <p:nvPr/>
            </p:nvSpPr>
            <p:spPr>
              <a:xfrm>
                <a:off x="4995109" y="6871017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Converges</a:t>
                </a:r>
              </a:p>
            </p:txBody>
          </p:sp>
        </mc:Choice>
        <mc:Fallback>
          <p:sp>
            <p:nvSpPr>
              <p:cNvPr id="269" name="Oval 2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6871017"/>
                <a:ext cx="1475543" cy="268045"/>
              </a:xfrm>
              <a:prstGeom prst="ellipse">
                <a:avLst/>
              </a:prstGeom>
              <a:blipFill>
                <a:blip r:embed="rId6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/>
          <p:cNvCxnSpPr>
            <a:stCxn id="187" idx="3"/>
            <a:endCxn id="271" idx="1"/>
          </p:cNvCxnSpPr>
          <p:nvPr/>
        </p:nvCxnSpPr>
        <p:spPr>
          <a:xfrm>
            <a:off x="2329750" y="7867073"/>
            <a:ext cx="809423" cy="192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/>
              <p:cNvSpPr txBox="1"/>
              <p:nvPr/>
            </p:nvSpPr>
            <p:spPr>
              <a:xfrm>
                <a:off x="3139173" y="7697959"/>
                <a:ext cx="1262647" cy="34207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100" i="1"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𝑛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&lt;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?</a:t>
                </a:r>
              </a:p>
            </p:txBody>
          </p:sp>
        </mc:Choice>
        <mc:Fallback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73" y="7697959"/>
                <a:ext cx="1262647" cy="34207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TextBox 271"/>
          <p:cNvSpPr txBox="1"/>
          <p:nvPr/>
        </p:nvSpPr>
        <p:spPr>
          <a:xfrm>
            <a:off x="2524505" y="778274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Oval 272"/>
              <p:cNvSpPr/>
              <p:nvPr/>
            </p:nvSpPr>
            <p:spPr>
              <a:xfrm>
                <a:off x="4995109" y="7863967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273" name="Oval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7863967"/>
                <a:ext cx="1475543" cy="268045"/>
              </a:xfrm>
              <a:prstGeom prst="ellipse">
                <a:avLst/>
              </a:prstGeom>
              <a:blipFill>
                <a:blip r:embed="rId10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Arrow Connector 273"/>
          <p:cNvCxnSpPr>
            <a:stCxn id="271" idx="3"/>
            <a:endCxn id="278" idx="2"/>
          </p:cNvCxnSpPr>
          <p:nvPr/>
        </p:nvCxnSpPr>
        <p:spPr>
          <a:xfrm flipV="1">
            <a:off x="4401820" y="7696497"/>
            <a:ext cx="593289" cy="17249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71" idx="3"/>
            <a:endCxn id="273" idx="2"/>
          </p:cNvCxnSpPr>
          <p:nvPr/>
        </p:nvCxnSpPr>
        <p:spPr>
          <a:xfrm>
            <a:off x="4401820" y="7868995"/>
            <a:ext cx="593289" cy="1289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4527247" y="7677714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527247" y="7837058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Oval 277"/>
              <p:cNvSpPr/>
              <p:nvPr/>
            </p:nvSpPr>
            <p:spPr>
              <a:xfrm>
                <a:off x="4995109" y="7562474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Abs Conv.</a:t>
                </a:r>
              </a:p>
            </p:txBody>
          </p:sp>
        </mc:Choice>
        <mc:Fallback>
          <p:sp>
            <p:nvSpPr>
              <p:cNvPr id="278" name="Oval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7562474"/>
                <a:ext cx="1475543" cy="268045"/>
              </a:xfrm>
              <a:prstGeom prst="ellipse">
                <a:avLst/>
              </a:prstGeom>
              <a:blipFill>
                <a:blip r:embed="rId29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/>
          <p:cNvCxnSpPr>
            <a:stCxn id="190" idx="3"/>
            <a:endCxn id="280" idx="1"/>
          </p:cNvCxnSpPr>
          <p:nvPr/>
        </p:nvCxnSpPr>
        <p:spPr>
          <a:xfrm flipV="1">
            <a:off x="2329750" y="8479684"/>
            <a:ext cx="809423" cy="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3139173" y="8318234"/>
                <a:ext cx="1262647" cy="3229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GB" sz="11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</m:deg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100" i="1"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&lt;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GB" sz="11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?</a:t>
                </a:r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73" y="8318234"/>
                <a:ext cx="1262647" cy="322900"/>
              </a:xfrm>
              <a:prstGeom prst="rect">
                <a:avLst/>
              </a:prstGeom>
              <a:blipFill>
                <a:blip r:embed="rId30"/>
                <a:stretch>
                  <a:fillRect l="-1435" r="-47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2524505" y="8393204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Oval 281"/>
              <p:cNvSpPr/>
              <p:nvPr/>
            </p:nvSpPr>
            <p:spPr>
              <a:xfrm>
                <a:off x="4995109" y="8546662"/>
                <a:ext cx="1475543" cy="2680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Diverges</a:t>
                </a:r>
              </a:p>
            </p:txBody>
          </p:sp>
        </mc:Choice>
        <mc:Fallback>
          <p:sp>
            <p:nvSpPr>
              <p:cNvPr id="282" name="Oval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8546662"/>
                <a:ext cx="1475543" cy="268045"/>
              </a:xfrm>
              <a:prstGeom prst="ellipse">
                <a:avLst/>
              </a:prstGeom>
              <a:blipFill>
                <a:blip r:embed="rId10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0" idx="3"/>
            <a:endCxn id="287" idx="2"/>
          </p:cNvCxnSpPr>
          <p:nvPr/>
        </p:nvCxnSpPr>
        <p:spPr>
          <a:xfrm flipV="1">
            <a:off x="4401820" y="8379192"/>
            <a:ext cx="593289" cy="10049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0" idx="3"/>
            <a:endCxn id="282" idx="2"/>
          </p:cNvCxnSpPr>
          <p:nvPr/>
        </p:nvCxnSpPr>
        <p:spPr>
          <a:xfrm>
            <a:off x="4401820" y="8479684"/>
            <a:ext cx="593289" cy="201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527247" y="8338851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4527247" y="8498195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Oval 286"/>
              <p:cNvSpPr/>
              <p:nvPr/>
            </p:nvSpPr>
            <p:spPr>
              <a:xfrm>
                <a:off x="4995109" y="8245169"/>
                <a:ext cx="1475543" cy="2680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Abs Conv.</a:t>
                </a:r>
              </a:p>
            </p:txBody>
          </p:sp>
        </mc:Choice>
        <mc:Fallback>
          <p:sp>
            <p:nvSpPr>
              <p:cNvPr id="287" name="Oval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9" y="8245169"/>
                <a:ext cx="1475543" cy="268045"/>
              </a:xfrm>
              <a:prstGeom prst="ellipse">
                <a:avLst/>
              </a:prstGeom>
              <a:blipFill>
                <a:blip r:embed="rId29"/>
                <a:stretch>
                  <a:fillRect t="-69565" b="-1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Box 337"/>
          <p:cNvSpPr txBox="1"/>
          <p:nvPr/>
        </p:nvSpPr>
        <p:spPr>
          <a:xfrm>
            <a:off x="4527247" y="1092786"/>
            <a:ext cx="2880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cxnSp>
        <p:nvCxnSpPr>
          <p:cNvPr id="344" name="Straight Arrow Connector 343"/>
          <p:cNvCxnSpPr>
            <a:endCxn id="184" idx="1"/>
          </p:cNvCxnSpPr>
          <p:nvPr/>
        </p:nvCxnSpPr>
        <p:spPr>
          <a:xfrm>
            <a:off x="221961" y="7168652"/>
            <a:ext cx="179862" cy="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endCxn id="190" idx="1"/>
          </p:cNvCxnSpPr>
          <p:nvPr/>
        </p:nvCxnSpPr>
        <p:spPr>
          <a:xfrm>
            <a:off x="221961" y="8479684"/>
            <a:ext cx="179862" cy="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/>
            <a:endCxn id="181" idx="1"/>
          </p:cNvCxnSpPr>
          <p:nvPr/>
        </p:nvCxnSpPr>
        <p:spPr>
          <a:xfrm>
            <a:off x="221961" y="6393510"/>
            <a:ext cx="179862" cy="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221960" y="7863966"/>
            <a:ext cx="179862" cy="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4351" y="5728149"/>
            <a:ext cx="86223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Try these: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F9DB2E-8598-436C-8846-4172A1C53360}"/>
              </a:ext>
            </a:extLst>
          </p:cNvPr>
          <p:cNvGrpSpPr/>
          <p:nvPr/>
        </p:nvGrpSpPr>
        <p:grpSpPr>
          <a:xfrm>
            <a:off x="223399" y="8857095"/>
            <a:ext cx="6244872" cy="798471"/>
            <a:chOff x="423895" y="9748459"/>
            <a:chExt cx="6244872" cy="79847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99937" y="9748459"/>
              <a:ext cx="2206481" cy="526222"/>
              <a:chOff x="493296" y="152254"/>
              <a:chExt cx="1952401" cy="52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493297" y="421107"/>
                    <a:ext cx="1952400" cy="257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lIns="36000" tIns="36000" rIns="36000" bIns="36000" rtlCol="0" anchor="ctr">
                    <a:spAutoFit/>
                  </a:bodyPr>
                  <a:lstStyle/>
                  <a:p>
                    <a:r>
                      <a:rPr lang="en-GB" sz="12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Pick </a:t>
                    </a:r>
                    <a14:m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}</m:t>
                        </m:r>
                      </m:oMath>
                    </a14:m>
                    <a:r>
                      <a:rPr lang="en-GB" sz="12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. Does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20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en-GB" sz="12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 converge?</a:t>
                    </a: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297" y="421107"/>
                    <a:ext cx="1952400" cy="25736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73" t="-100000" b="-1681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TextBox 178"/>
              <p:cNvSpPr txBox="1"/>
              <p:nvPr/>
            </p:nvSpPr>
            <p:spPr>
              <a:xfrm>
                <a:off x="493296" y="152254"/>
                <a:ext cx="1756609" cy="293721"/>
              </a:xfrm>
              <a:prstGeom prst="rect">
                <a:avLst/>
              </a:prstGeom>
              <a:noFill/>
            </p:spPr>
            <p:txBody>
              <a:bodyPr wrap="square" lIns="36000" tIns="72000" rIns="36000" bIns="36000" rtlCol="0" anchor="ctr">
                <a:spAutoFit/>
              </a:bodyPr>
              <a:lstStyle/>
              <a:p>
                <a:r>
                  <a:rPr lang="en-GB" sz="12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Comparison test</a:t>
                </a:r>
              </a:p>
            </p:txBody>
          </p:sp>
        </p:grpSp>
        <p:cxnSp>
          <p:nvCxnSpPr>
            <p:cNvPr id="192" name="Straight Arrow Connector 191"/>
            <p:cNvCxnSpPr>
              <a:stCxn id="178" idx="3"/>
              <a:endCxn id="193" idx="1"/>
            </p:cNvCxnSpPr>
            <p:nvPr/>
          </p:nvCxnSpPr>
          <p:spPr>
            <a:xfrm flipV="1">
              <a:off x="2806418" y="9883938"/>
              <a:ext cx="704931" cy="26205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3511349" y="9762948"/>
                  <a:ext cx="1088586" cy="2419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GB" sz="11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GB" sz="1100" b="0" i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0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≤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≤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11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349" y="9762948"/>
                  <a:ext cx="1088586" cy="241980"/>
                </a:xfrm>
                <a:prstGeom prst="rect">
                  <a:avLst/>
                </a:prstGeom>
                <a:blipFill>
                  <a:blip r:embed="rId31"/>
                  <a:stretch>
                    <a:fillRect l="-1105" r="-1657" b="-19048"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TextBox 193"/>
            <p:cNvSpPr txBox="1"/>
            <p:nvPr/>
          </p:nvSpPr>
          <p:spPr>
            <a:xfrm>
              <a:off x="3065814" y="9919845"/>
              <a:ext cx="288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Yes</a:t>
              </a:r>
            </a:p>
          </p:txBody>
        </p:sp>
        <p:cxnSp>
          <p:nvCxnSpPr>
            <p:cNvPr id="196" name="Straight Arrow Connector 195"/>
            <p:cNvCxnSpPr>
              <a:stCxn id="193" idx="3"/>
              <a:endCxn id="197" idx="2"/>
            </p:cNvCxnSpPr>
            <p:nvPr/>
          </p:nvCxnSpPr>
          <p:spPr>
            <a:xfrm>
              <a:off x="4599935" y="9883938"/>
              <a:ext cx="593289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Oval 196"/>
                <p:cNvSpPr/>
                <p:nvPr/>
              </p:nvSpPr>
              <p:spPr>
                <a:xfrm>
                  <a:off x="5193224" y="9749915"/>
                  <a:ext cx="1475543" cy="26804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GB" sz="10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Converges</a:t>
                  </a:r>
                </a:p>
              </p:txBody>
            </p:sp>
          </mc:Choice>
          <mc:Fallback>
            <p:sp>
              <p:nvSpPr>
                <p:cNvPr id="197" name="Oval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224" y="9749915"/>
                  <a:ext cx="1475543" cy="268045"/>
                </a:xfrm>
                <a:prstGeom prst="ellipse">
                  <a:avLst/>
                </a:prstGeom>
                <a:blipFill>
                  <a:blip r:embed="rId6"/>
                  <a:stretch>
                    <a:fillRect t="-69565" b="-1217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725362" y="9793438"/>
              <a:ext cx="288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3511349" y="10290575"/>
                  <a:ext cx="1088586" cy="2419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GB" sz="11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GB" sz="1100" b="0" i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0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≤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≤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110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?</a:t>
                  </a:r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349" y="10290575"/>
                  <a:ext cx="1088586" cy="241980"/>
                </a:xfrm>
                <a:prstGeom prst="rect">
                  <a:avLst/>
                </a:prstGeom>
                <a:blipFill>
                  <a:blip r:embed="rId32"/>
                  <a:stretch>
                    <a:fillRect l="-1105" t="-2381" r="-1657" b="-16667"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/>
            <p:cNvCxnSpPr>
              <a:stCxn id="203" idx="3"/>
              <a:endCxn id="209" idx="2"/>
            </p:cNvCxnSpPr>
            <p:nvPr/>
          </p:nvCxnSpPr>
          <p:spPr>
            <a:xfrm>
              <a:off x="4599935" y="10411565"/>
              <a:ext cx="593289" cy="134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4725362" y="10314953"/>
              <a:ext cx="288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Yes</a:t>
              </a:r>
            </a:p>
          </p:txBody>
        </p:sp>
        <p:cxnSp>
          <p:nvCxnSpPr>
            <p:cNvPr id="207" name="Straight Arrow Connector 206"/>
            <p:cNvCxnSpPr>
              <a:stCxn id="178" idx="3"/>
              <a:endCxn id="203" idx="1"/>
            </p:cNvCxnSpPr>
            <p:nvPr/>
          </p:nvCxnSpPr>
          <p:spPr>
            <a:xfrm>
              <a:off x="2806418" y="10145997"/>
              <a:ext cx="704931" cy="26556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065814" y="10203073"/>
              <a:ext cx="288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Oval 208"/>
                <p:cNvSpPr/>
                <p:nvPr/>
              </p:nvSpPr>
              <p:spPr>
                <a:xfrm>
                  <a:off x="5193224" y="10278885"/>
                  <a:ext cx="1475543" cy="26804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GB" sz="10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Diverges</a:t>
                  </a:r>
                </a:p>
              </p:txBody>
            </p:sp>
          </mc:Choice>
          <mc:Fallback>
            <p:sp>
              <p:nvSpPr>
                <p:cNvPr id="209" name="Oval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224" y="10278885"/>
                  <a:ext cx="1475543" cy="268045"/>
                </a:xfrm>
                <a:prstGeom prst="ellipse">
                  <a:avLst/>
                </a:prstGeom>
                <a:blipFill>
                  <a:blip r:embed="rId26"/>
                  <a:stretch>
                    <a:fillRect t="-69565" b="-1217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Arrow Connector 209"/>
            <p:cNvCxnSpPr>
              <a:endCxn id="178" idx="3"/>
            </p:cNvCxnSpPr>
            <p:nvPr/>
          </p:nvCxnSpPr>
          <p:spPr>
            <a:xfrm flipH="1" flipV="1">
              <a:off x="2806418" y="10145997"/>
              <a:ext cx="1620000" cy="0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cxnSpLocks/>
            </p:cNvCxnSpPr>
            <p:nvPr/>
          </p:nvCxnSpPr>
          <p:spPr>
            <a:xfrm>
              <a:off x="4423942" y="10004928"/>
              <a:ext cx="0" cy="285647"/>
            </a:xfrm>
            <a:prstGeom prst="line">
              <a:avLst/>
            </a:prstGeom>
            <a:ln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423895" y="10145996"/>
              <a:ext cx="179862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34964" y="10053663"/>
              <a:ext cx="90489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 </a:t>
              </a:r>
              <a:r>
                <a:rPr lang="en-GB" sz="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(try again)</a:t>
              </a:r>
              <a:endPara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33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294</Words>
  <Application>Microsoft Office PowerPoint</Application>
  <PresentationFormat>A4 Paper (210x297 mm)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sjc08@ic.ac.uk</dc:creator>
  <cp:lastModifiedBy>Sam</cp:lastModifiedBy>
  <cp:revision>22</cp:revision>
  <dcterms:created xsi:type="dcterms:W3CDTF">2016-11-13T14:07:35Z</dcterms:created>
  <dcterms:modified xsi:type="dcterms:W3CDTF">2017-12-09T22:41:04Z</dcterms:modified>
</cp:coreProperties>
</file>