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ra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42" d="100"/>
          <a:sy n="142" d="100"/>
        </p:scale>
        <p:origin x="1304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2fefc93e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2fefc93e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02fefc93e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02fefc93e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dcb5e0dd2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dcb5e0dd2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de569c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de569c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fefc93e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fefc93e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4390d57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4390d57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4390d572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4390d572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2fefc93e3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2fefc93e3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2fefc93e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2fefc93e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2fefc93e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2fefc93e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2fefc93e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2fefc93e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2fefc93e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2fefc93e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jector.tensorflow.org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www.researchgate.net/figure/Transfer-learning-by-using-fine-tuning_fig3_343668573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huggingface.co/mode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.linkedin.com/in/tomas-lanza-2049571a2" TargetMode="External"/><Relationship Id="rId3" Type="http://schemas.openxmlformats.org/officeDocument/2006/relationships/image" Target="../media/image1.png"/><Relationship Id="rId7" Type="http://schemas.openxmlformats.org/officeDocument/2006/relationships/hyperlink" Target="mailto:tlanza-ext@austral.edu.ar" TargetMode="External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andresaraneo/" TargetMode="External"/><Relationship Id="rId11" Type="http://schemas.openxmlformats.org/officeDocument/2006/relationships/hyperlink" Target="https://www.linkedin.com/in/antoniorial/" TargetMode="External"/><Relationship Id="rId5" Type="http://schemas.openxmlformats.org/officeDocument/2006/relationships/hyperlink" Target="mailto:ajaraneo@mail.austral.edu.ar" TargetMode="External"/><Relationship Id="rId10" Type="http://schemas.openxmlformats.org/officeDocument/2006/relationships/hyperlink" Target="mailto:arial-ext@austral.edu.ar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mpetitions/petfinder-adoption-prediction/overview" TargetMode="External"/><Relationship Id="rId5" Type="http://schemas.openxmlformats.org/officeDocument/2006/relationships/image" Target="../media/image16.png"/><Relationship Id="rId4" Type="http://schemas.openxmlformats.org/officeDocument/2006/relationships/hyperlink" Target="https://github.com/AraneoA/UA_MDM_LDI_II" TargetMode="External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8650" y="1537825"/>
            <a:ext cx="85467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Introducción: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Laboratorio de Implementación II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972200" y="354125"/>
            <a:ext cx="598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Embedding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734800" y="1561400"/>
            <a:ext cx="569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una representación en forma de vector de un elemento (como frases o imágenes) en un espacio vectorial.  Estos vectores son una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representación del significado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subyacente.</a:t>
            </a:r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734800" y="12282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¿Que es?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734800" y="223789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¿Como se obtiene?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734800" y="2552000"/>
            <a:ext cx="6070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una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reducción de dimensionalidad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dada por una red neuronal, lo que permite que generalice y extraiga el significado. (Pueden imaginarlo como una extracción intermedia)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734800" y="314957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¿Para qué sirve?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734800" y="3573900"/>
            <a:ext cx="6180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Al representarse como un punto o un vector en un espacio, tenemos dos ventajas principales: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1. Podemos saber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 distancia respecto a otros puntos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 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2. Cada dimensión es un número que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podemos alimentar a un modelo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5562475" y="3985200"/>
            <a:ext cx="471600" cy="1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6156250" y="3880050"/>
            <a:ext cx="16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Medida de Similitud</a:t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5562475" y="4309050"/>
            <a:ext cx="471600" cy="1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6198425" y="4203900"/>
            <a:ext cx="183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Clasificar o Regresionar</a:t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625" y="395900"/>
            <a:ext cx="2650750" cy="1098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2488" y="383600"/>
            <a:ext cx="236125" cy="2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 txBox="1"/>
          <p:nvPr/>
        </p:nvSpPr>
        <p:spPr>
          <a:xfrm>
            <a:off x="872232" y="4583225"/>
            <a:ext cx="5326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* Visualizador interactivo Word2Vec: </a:t>
            </a:r>
            <a:r>
              <a:rPr lang="es" sz="10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6"/>
              </a:rPr>
              <a:t>https://projector.tensorflow.org/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3"/>
          <p:cNvSpPr txBox="1"/>
          <p:nvPr/>
        </p:nvSpPr>
        <p:spPr>
          <a:xfrm>
            <a:off x="972200" y="354125"/>
            <a:ext cx="598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Transfer Learning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734800" y="1518750"/>
            <a:ext cx="569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una técnica que permite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aprovechar el conocimiento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un modelo más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general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para una tarea particular.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734800" y="12282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¿Que es?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734800" y="2011350"/>
            <a:ext cx="402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Ventajas vs “train from scratch”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3" name="Google Shape;213;p23"/>
          <p:cNvSpPr txBox="1"/>
          <p:nvPr/>
        </p:nvSpPr>
        <p:spPr>
          <a:xfrm>
            <a:off x="734800" y="2300950"/>
            <a:ext cx="569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Al entrenar solo unas pocas capas de la red, gasta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menos recursos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y requiere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menos datos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entrenamiento.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14" name="Google Shape;214;p2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037" y="3646624"/>
            <a:ext cx="2240476" cy="59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3"/>
          <p:cNvSpPr txBox="1"/>
          <p:nvPr/>
        </p:nvSpPr>
        <p:spPr>
          <a:xfrm>
            <a:off x="2357350" y="2984336"/>
            <a:ext cx="2375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Repositorio de modelos pre-entrenados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6" name="Google Shape;216;p23"/>
          <p:cNvSpPr/>
          <p:nvPr/>
        </p:nvSpPr>
        <p:spPr>
          <a:xfrm rot="10800000">
            <a:off x="3082650" y="3646600"/>
            <a:ext cx="465300" cy="369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0B5394"/>
          </a:solidFill>
          <a:ln w="9525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3" descr="&#10;&#10;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5158" y="2823875"/>
            <a:ext cx="3257717" cy="20147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218" name="Google Shape;218;p23"/>
          <p:cNvSpPr txBox="1"/>
          <p:nvPr/>
        </p:nvSpPr>
        <p:spPr>
          <a:xfrm>
            <a:off x="8287575" y="4792850"/>
            <a:ext cx="465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7"/>
              </a:rPr>
              <a:t>Source</a:t>
            </a:r>
            <a:r>
              <a:rPr lang="es" sz="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/>
        </p:nvSpPr>
        <p:spPr>
          <a:xfrm>
            <a:off x="298650" y="1537825"/>
            <a:ext cx="85467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Trabajo Práctico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5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Consigna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5"/>
          <p:cNvSpPr txBox="1"/>
          <p:nvPr/>
        </p:nvSpPr>
        <p:spPr>
          <a:xfrm>
            <a:off x="734800" y="1561400"/>
            <a:ext cx="5691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Desarrollar un modelo que permita estimar el tiempo de adopción de la competencia PetFinder</a:t>
            </a:r>
            <a:endParaRPr/>
          </a:p>
        </p:txBody>
      </p:sp>
      <p:sp>
        <p:nvSpPr>
          <p:cNvPr id="233" name="Google Shape;233;p25"/>
          <p:cNvSpPr txBox="1"/>
          <p:nvPr/>
        </p:nvSpPr>
        <p:spPr>
          <a:xfrm>
            <a:off x="734800" y="12282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Objetivo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734800" y="2450825"/>
            <a:ext cx="56910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evaluará la implementación en código de todo el proceso de punta a punta incluyendo: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Ingesta de datos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Análisis exploratorio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Feature Engineering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Estrategia de evaluación de performance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Desarrollo del modelo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734800" y="211767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Aspectos a evaluar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740825" y="369642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Forma de entrega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796025" y="4065725"/>
            <a:ext cx="637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Cada equipo deberá entregar los scripts/notebooks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Durante las dos últimas clases se harán revisiones/correcciones al trabajo de cada grupo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Presentación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2200" y="1322237"/>
            <a:ext cx="875400" cy="87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79175" y="1575287"/>
            <a:ext cx="49140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Andres Araneo:</a:t>
            </a:r>
            <a:r>
              <a:rPr lang="es" sz="1200" dirty="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 </a:t>
            </a:r>
            <a:endParaRPr sz="1200" dirty="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 dirty="0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5"/>
              </a:rPr>
              <a:t>ajaraneo@mail.austral.edu.ar</a:t>
            </a:r>
            <a:r>
              <a:rPr lang="es" sz="1200" dirty="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| </a:t>
            </a:r>
            <a:r>
              <a:rPr lang="es" sz="1200" u="sng" dirty="0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6"/>
              </a:rPr>
              <a:t>Linkedin</a:t>
            </a:r>
            <a:endParaRPr sz="1800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84407" y="4009824"/>
            <a:ext cx="3637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 dirty="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Tomás Lanza:</a:t>
            </a:r>
            <a:endParaRPr sz="1200" b="1" dirty="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 dirty="0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7"/>
              </a:rPr>
              <a:t>tlanza-ext@austral.edu.ar</a:t>
            </a:r>
            <a:r>
              <a:rPr lang="es" sz="1200" dirty="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|  </a:t>
            </a:r>
            <a:r>
              <a:rPr lang="es" sz="1200" u="sng" dirty="0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8"/>
              </a:rPr>
              <a:t>Linkedin</a:t>
            </a:r>
            <a:endParaRPr sz="1800" dirty="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77432" y="3756774"/>
            <a:ext cx="875400" cy="875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" name="Google Shape;65;p14">
            <a:extLst>
              <a:ext uri="{FF2B5EF4-FFF2-40B4-BE49-F238E27FC236}">
                <a16:creationId xmlns:a16="http://schemas.microsoft.com/office/drawing/2014/main" id="{B6BEDA92-3C5B-30A1-D3E3-1D92E4919C38}"/>
              </a:ext>
            </a:extLst>
          </p:cNvPr>
          <p:cNvSpPr txBox="1"/>
          <p:nvPr/>
        </p:nvSpPr>
        <p:spPr>
          <a:xfrm>
            <a:off x="4833913" y="2761062"/>
            <a:ext cx="3637200" cy="61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Antonio Rial:</a:t>
            </a:r>
            <a:endParaRPr sz="1200" b="1" dirty="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r>
              <a:rPr lang="en-US" u="sng" dirty="0">
                <a:hlinkClick r:id="rId10"/>
              </a:rPr>
              <a:t>arial-ext@austral.edu.ar</a:t>
            </a:r>
            <a:r>
              <a:rPr lang="en-US" dirty="0"/>
              <a:t> |  </a:t>
            </a:r>
            <a:r>
              <a:rPr lang="en-US" u="sng" dirty="0">
                <a:hlinkClick r:id="rId11"/>
              </a:rPr>
              <a:t>Linkedin</a:t>
            </a:r>
            <a:endParaRPr lang="en-US" sz="1200" dirty="0"/>
          </a:p>
        </p:txBody>
      </p:sp>
      <p:pic>
        <p:nvPicPr>
          <p:cNvPr id="4" name="Google Shape;66;p14">
            <a:extLst>
              <a:ext uri="{FF2B5EF4-FFF2-40B4-BE49-F238E27FC236}">
                <a16:creationId xmlns:a16="http://schemas.microsoft.com/office/drawing/2014/main" id="{498E35B9-5DDD-7996-E05B-A6379A0D523E}"/>
              </a:ext>
            </a:extLst>
          </p:cNvPr>
          <p:cNvPicPr preferRelativeResize="0"/>
          <p:nvPr/>
        </p:nvPicPr>
        <p:blipFill>
          <a:blip r:embed="rId12"/>
          <a:srcRect l="15737" t="21613" r="17220" b="11513"/>
          <a:stretch>
            <a:fillRect/>
          </a:stretch>
        </p:blipFill>
        <p:spPr>
          <a:xfrm>
            <a:off x="3426938" y="2508012"/>
            <a:ext cx="875400" cy="875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972200" y="354125"/>
            <a:ext cx="532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Recomendaciones Generales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58500" y="1352900"/>
            <a:ext cx="5094000" cy="1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Codear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lo antes posible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Ganar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experiencia en Python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Aprovechen a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ampliar la red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Desarrollar un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método de trabajo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y cultiven el lado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autodidacta </a:t>
            </a:r>
            <a:endParaRPr sz="1000"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872225" y="2923825"/>
            <a:ext cx="2919177" cy="18751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76" name="Google Shape;76;p15"/>
          <p:cNvSpPr/>
          <p:nvPr/>
        </p:nvSpPr>
        <p:spPr>
          <a:xfrm>
            <a:off x="3332800" y="1408000"/>
            <a:ext cx="55200" cy="5541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791400" y="1276700"/>
            <a:ext cx="299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las entrevistas se toman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casos prueba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3788925" y="1581975"/>
            <a:ext cx="42345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Cada vez más, para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liderar equipos de tecnología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se pide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conocimientos y experiencia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758325" y="2052350"/>
            <a:ext cx="299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 somos tantos en el ambiente</a:t>
            </a:r>
            <a:endParaRPr b="1"/>
          </a:p>
        </p:txBody>
      </p:sp>
      <p:cxnSp>
        <p:nvCxnSpPr>
          <p:cNvPr id="80" name="Google Shape;80;p15"/>
          <p:cNvCxnSpPr/>
          <p:nvPr/>
        </p:nvCxnSpPr>
        <p:spPr>
          <a:xfrm rot="10800000">
            <a:off x="3207350" y="2221700"/>
            <a:ext cx="47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5"/>
          <p:cNvSpPr txBox="1"/>
          <p:nvPr/>
        </p:nvSpPr>
        <p:spPr>
          <a:xfrm>
            <a:off x="5943650" y="2402400"/>
            <a:ext cx="299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tecnologías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cambian rápido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b="1"/>
          </a:p>
        </p:txBody>
      </p:sp>
      <p:cxnSp>
        <p:nvCxnSpPr>
          <p:cNvPr id="82" name="Google Shape;82;p15"/>
          <p:cNvCxnSpPr/>
          <p:nvPr/>
        </p:nvCxnSpPr>
        <p:spPr>
          <a:xfrm rot="10800000">
            <a:off x="5417150" y="2571750"/>
            <a:ext cx="47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/>
          <p:nvPr/>
        </p:nvSpPr>
        <p:spPr>
          <a:xfrm>
            <a:off x="3388000" y="1620850"/>
            <a:ext cx="167400" cy="128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972200" y="354125"/>
            <a:ext cx="5325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Tendencias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296725" y="1692138"/>
            <a:ext cx="2997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Transición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Data Analyst  —&gt; Data Scientist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1296725" y="2305838"/>
            <a:ext cx="464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Conocimientos de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Arquitecturas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o desarrollo punta a punta </a:t>
            </a:r>
            <a:endParaRPr b="1"/>
          </a:p>
        </p:txBody>
      </p:sp>
      <p:sp>
        <p:nvSpPr>
          <p:cNvPr id="93" name="Google Shape;93;p16"/>
          <p:cNvSpPr txBox="1"/>
          <p:nvPr/>
        </p:nvSpPr>
        <p:spPr>
          <a:xfrm>
            <a:off x="1296725" y="2908650"/>
            <a:ext cx="416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“Vibe” Coding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 agentes</a:t>
            </a:r>
            <a:endParaRPr b="1"/>
          </a:p>
        </p:txBody>
      </p:sp>
      <p:sp>
        <p:nvSpPr>
          <p:cNvPr id="94" name="Google Shape;94;p16"/>
          <p:cNvSpPr txBox="1"/>
          <p:nvPr/>
        </p:nvSpPr>
        <p:spPr>
          <a:xfrm>
            <a:off x="1296725" y="3428446"/>
            <a:ext cx="416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Uso de modelos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pre entrenados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(ej: Hugging Face)</a:t>
            </a:r>
            <a:endParaRPr b="1"/>
          </a:p>
        </p:txBody>
      </p:sp>
      <p:pic>
        <p:nvPicPr>
          <p:cNvPr id="95" name="Google Shape;95;p16" title="recyclin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726" y="1610176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infrastructure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000" y="21981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typography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725" y="28009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 title="pretraining-mode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000" y="3320750"/>
            <a:ext cx="554100" cy="55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8">
            <a:alphaModFix amt="75000"/>
          </a:blip>
          <a:stretch>
            <a:fillRect/>
          </a:stretch>
        </p:blipFill>
        <p:spPr>
          <a:xfrm>
            <a:off x="5859800" y="1786400"/>
            <a:ext cx="2706450" cy="19538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Estructura de la Materia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25" y="1597325"/>
            <a:ext cx="496826" cy="49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240950" y="1645625"/>
            <a:ext cx="187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Enfoque Práctico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26" y="2769375"/>
            <a:ext cx="496826" cy="496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1240950" y="2693775"/>
            <a:ext cx="22581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Temática: Multimodal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Sora"/>
              <a:buChar char="-"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Imágen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Sora"/>
              <a:buChar char="-"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Texto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Sora"/>
              <a:buChar char="-"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Tabular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4225" y="1597325"/>
            <a:ext cx="496826" cy="49680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5538750" y="1645625"/>
            <a:ext cx="293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Equipos:  hasta 5 Personas *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4225" y="2769362"/>
            <a:ext cx="496826" cy="4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5599300" y="2693775"/>
            <a:ext cx="34473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TP Final: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 ML en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182900" y="461825"/>
            <a:ext cx="2340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* Preferentemente contar con alguien que sepa programar</a:t>
            </a:r>
            <a:endParaRPr sz="16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51775" y="4146975"/>
            <a:ext cx="496826" cy="496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3194250" y="4071388"/>
            <a:ext cx="36372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Información Adicional: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Pre-lecturas, videos de youtube, artículos relevantes, etc</a:t>
            </a:r>
            <a:endParaRPr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Links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1006950" y="158952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Github de los Notebooks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26" name="Google Shape;126;p1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751" y="1589525"/>
            <a:ext cx="369298" cy="369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6250" y="1615022"/>
            <a:ext cx="824150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6592675" y="1589525"/>
            <a:ext cx="11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5470700" y="461825"/>
            <a:ext cx="234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* Los logos contienen los links</a:t>
            </a:r>
            <a:endParaRPr sz="16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0900" y="2215850"/>
            <a:ext cx="2173725" cy="20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/>
          <p:nvPr/>
        </p:nvSpPr>
        <p:spPr>
          <a:xfrm>
            <a:off x="2476425" y="3495525"/>
            <a:ext cx="477600" cy="12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D85C6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002400" y="3390525"/>
            <a:ext cx="1837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 rama oficial de trabajo</a:t>
            </a:r>
            <a:endParaRPr sz="16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9950" y="2080875"/>
            <a:ext cx="3141126" cy="28518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6076875" y="2270675"/>
            <a:ext cx="287700" cy="2391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7643700" y="4529475"/>
            <a:ext cx="824100" cy="318300"/>
          </a:xfrm>
          <a:prstGeom prst="ellipse">
            <a:avLst/>
          </a:prstGeom>
          <a:noFill/>
          <a:ln w="2857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Dataset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75" y="1276375"/>
            <a:ext cx="1815148" cy="3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69375" y="1646100"/>
            <a:ext cx="8610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una plataforma de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adopción de mascotas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que colabora con rescatistas y refugios con el fin de encontrarles un hogar y así evitar la eutanácia. Encontraron una correlación fuerte entre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 perfil publicado y la velocidad de adopción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, La competencia de 2018 buscó proveer un algoritmo mejorado para asesorar a los refugios.</a:t>
            </a:r>
            <a:endParaRPr sz="16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69375" y="3063875"/>
            <a:ext cx="1415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Características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 rot="10800000" flipH="1">
            <a:off x="1484475" y="2716325"/>
            <a:ext cx="514500" cy="532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9"/>
          <p:cNvSpPr txBox="1"/>
          <p:nvPr/>
        </p:nvSpPr>
        <p:spPr>
          <a:xfrm>
            <a:off x="1974325" y="2322275"/>
            <a:ext cx="48189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Tabular:</a:t>
            </a:r>
            <a:endParaRPr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>
                <a:solidFill>
                  <a:schemeClr val="dk1"/>
                </a:solidFill>
              </a:rPr>
              <a:t>PetID</a:t>
            </a:r>
            <a:r>
              <a:rPr lang="es" sz="800">
                <a:solidFill>
                  <a:schemeClr val="dk1"/>
                </a:solidFill>
              </a:rPr>
              <a:t>, </a:t>
            </a:r>
            <a:r>
              <a:rPr lang="es" sz="800" b="1">
                <a:solidFill>
                  <a:schemeClr val="dk1"/>
                </a:solidFill>
              </a:rPr>
              <a:t>AdoptionSpeed</a:t>
            </a:r>
            <a:r>
              <a:rPr lang="es" sz="800">
                <a:solidFill>
                  <a:schemeClr val="dk1"/>
                </a:solidFill>
              </a:rPr>
              <a:t>, Type, Name, Age, Breed1, Breed2, Gender, Color1, Color2, Color3, MaturitySize, FurLength, Vaccinated, Dewormed, Sterilized, Health, Quantity, Fee,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State, RescuerID, VideoAmt, PhotoAmt,</a:t>
            </a:r>
            <a:endParaRPr sz="8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974325" y="3125675"/>
            <a:ext cx="5596500" cy="9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Text (campo Description):</a:t>
            </a:r>
            <a:endParaRPr sz="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Ej: “Hi, im helping out a friend of mine who has a 2 year old german shepard to give away..she dearly love this dog but unfortunately, he is too strong &amp; energetic for her as she is not that young... so she is looking for someone who really love dogs &amp; know how to handle a german shepard as he love to run around n has lots of energy...right now she has to tie him so she feel pity for him to be tied…”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49" name="Google Shape;149;p19"/>
          <p:cNvCxnSpPr>
            <a:stCxn id="145" idx="3"/>
          </p:cNvCxnSpPr>
          <p:nvPr/>
        </p:nvCxnSpPr>
        <p:spPr>
          <a:xfrm>
            <a:off x="1484475" y="3248525"/>
            <a:ext cx="532800" cy="55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" name="Google Shape;150;p19"/>
          <p:cNvSpPr txBox="1"/>
          <p:nvPr/>
        </p:nvSpPr>
        <p:spPr>
          <a:xfrm>
            <a:off x="2017275" y="4070675"/>
            <a:ext cx="7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Image:</a:t>
            </a:r>
            <a:endParaRPr sz="8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51" name="Google Shape;151;p19"/>
          <p:cNvCxnSpPr>
            <a:stCxn id="145" idx="3"/>
          </p:cNvCxnSpPr>
          <p:nvPr/>
        </p:nvCxnSpPr>
        <p:spPr>
          <a:xfrm>
            <a:off x="1484475" y="3248525"/>
            <a:ext cx="532800" cy="878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2" name="Google Shape;152;p19"/>
          <p:cNvPicPr preferRelativeResize="0"/>
          <p:nvPr/>
        </p:nvPicPr>
        <p:blipFill rotWithShape="1">
          <a:blip r:embed="rId5">
            <a:alphaModFix/>
          </a:blip>
          <a:srcRect t="28177" b="10592"/>
          <a:stretch/>
        </p:blipFill>
        <p:spPr>
          <a:xfrm>
            <a:off x="2845500" y="4034375"/>
            <a:ext cx="934525" cy="1017275"/>
          </a:xfrm>
          <a:prstGeom prst="rect">
            <a:avLst/>
          </a:prstGeom>
          <a:noFill/>
          <a:ln>
            <a:noFill/>
          </a:ln>
          <a:effectLst>
            <a:outerShdw blurRad="57150" dist="381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3" name="Google Shape;153;p19"/>
          <p:cNvSpPr/>
          <p:nvPr/>
        </p:nvSpPr>
        <p:spPr>
          <a:xfrm>
            <a:off x="7515625" y="2571750"/>
            <a:ext cx="55200" cy="2320800"/>
          </a:xfrm>
          <a:prstGeom prst="rect">
            <a:avLst/>
          </a:prstGeom>
          <a:solidFill>
            <a:srgbClr val="9999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7611150" y="252887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2.48 GB</a:t>
            </a:r>
            <a:endParaRPr sz="1800" b="1"/>
          </a:p>
        </p:txBody>
      </p:sp>
      <p:sp>
        <p:nvSpPr>
          <p:cNvPr id="155" name="Google Shape;155;p19"/>
          <p:cNvSpPr txBox="1"/>
          <p:nvPr/>
        </p:nvSpPr>
        <p:spPr>
          <a:xfrm>
            <a:off x="7611150" y="3180650"/>
            <a:ext cx="144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20.000 filas</a:t>
            </a:r>
            <a:endParaRPr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(aprox)</a:t>
            </a:r>
            <a:endParaRPr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659625" y="4034375"/>
            <a:ext cx="1441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Clasificación</a:t>
            </a:r>
            <a:endParaRPr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Multiclase</a:t>
            </a:r>
            <a:endParaRPr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/>
        </p:nvSpPr>
        <p:spPr>
          <a:xfrm>
            <a:off x="972200" y="354125"/>
            <a:ext cx="598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Métrica: Quadratic Weighted Kappa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817025" y="1469550"/>
            <a:ext cx="7029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Compara las clasificaciones (real vs predict), teniendo en cuenta que algunas clases distan en mayor o menor medida de otras.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usa cuando </a:t>
            </a: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clases están ordenadas</a:t>
            </a:r>
            <a:endParaRPr sz="1000" b="1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817025" y="1222123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Descripción: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6" name="Google Shape;166;p20"/>
          <p:cNvCxnSpPr/>
          <p:nvPr/>
        </p:nvCxnSpPr>
        <p:spPr>
          <a:xfrm>
            <a:off x="3143850" y="825600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7" name="Google Shape;167;p20"/>
          <p:cNvSpPr txBox="1"/>
          <p:nvPr/>
        </p:nvSpPr>
        <p:spPr>
          <a:xfrm>
            <a:off x="2500500" y="976950"/>
            <a:ext cx="128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Aumenta la diferencia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cxnSp>
        <p:nvCxnSpPr>
          <p:cNvPr id="168" name="Google Shape;168;p20"/>
          <p:cNvCxnSpPr/>
          <p:nvPr/>
        </p:nvCxnSpPr>
        <p:spPr>
          <a:xfrm>
            <a:off x="4820250" y="825600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20"/>
          <p:cNvSpPr txBox="1"/>
          <p:nvPr/>
        </p:nvSpPr>
        <p:spPr>
          <a:xfrm>
            <a:off x="4176900" y="976950"/>
            <a:ext cx="1286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Distinto nivel de equivocación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872225" y="2485350"/>
            <a:ext cx="30000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1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Sin error 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QWK&gt;0: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Error menor que el azar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0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Error del azar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QWK&lt;0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Errores peores que el azar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872225" y="21160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Valores: [-1,1]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2" name="Google Shape;172;p20"/>
          <p:cNvSpPr/>
          <p:nvPr/>
        </p:nvSpPr>
        <p:spPr>
          <a:xfrm>
            <a:off x="5311475" y="2105375"/>
            <a:ext cx="3135000" cy="1549200"/>
          </a:xfrm>
          <a:prstGeom prst="rect">
            <a:avLst/>
          </a:prstGeom>
          <a:noFill/>
          <a:ln w="38100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 txBox="1"/>
          <p:nvPr/>
        </p:nvSpPr>
        <p:spPr>
          <a:xfrm>
            <a:off x="5291825" y="248535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0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Adoptada en el mismo día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1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Adoptada en la primera semana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2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Adoptada en el primer mes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3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Adoptada en 3 meses (90 días)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100"/>
              <a:buChar char="●"/>
            </a:pPr>
            <a:r>
              <a:rPr lang="es" sz="10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4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- No adoptada pasados 100 días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5291825" y="2116048"/>
            <a:ext cx="237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Target: AdoptionSpeed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7429025" y="2171550"/>
            <a:ext cx="97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Excluyentes entre ellos!</a:t>
            </a:r>
            <a:endParaRPr sz="7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763" y="354125"/>
            <a:ext cx="236125" cy="2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298650" y="1912075"/>
            <a:ext cx="85467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Conceptos Base de Multimodalidad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Macintosh PowerPoint</Application>
  <PresentationFormat>On-screen Show (16:9)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Sora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Andrés Araneo</cp:lastModifiedBy>
  <cp:revision>1</cp:revision>
  <dcterms:modified xsi:type="dcterms:W3CDTF">2025-07-01T21:53:13Z</dcterms:modified>
</cp:coreProperties>
</file>