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r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r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2fefc93e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2fefc93e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2fefc93e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2fefc93e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dcb5e0dd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dcb5e0dd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de569c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de569c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fefc93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fefc93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4390d5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4390d5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4390d57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4390d57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fefc93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fefc93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fefc93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fefc93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fefc93e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2fefc93e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2fefc93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2fefc93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2fefc93e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2fefc93e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hyperlink" Target="https://projector.tensorflow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huggingface.co/models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hyperlink" Target="https://www.researchgate.net/figure/Transfer-learning-by-using-fine-tuning_fig3_34366857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9" Type="http://schemas.openxmlformats.org/officeDocument/2006/relationships/image" Target="../media/image22.jpg"/><Relationship Id="rId5" Type="http://schemas.openxmlformats.org/officeDocument/2006/relationships/hyperlink" Target="mailto:ajaraneo@mail.austral.edu.ar" TargetMode="External"/><Relationship Id="rId6" Type="http://schemas.openxmlformats.org/officeDocument/2006/relationships/hyperlink" Target="https://www.linkedin.com/in/andresaraneo/" TargetMode="External"/><Relationship Id="rId7" Type="http://schemas.openxmlformats.org/officeDocument/2006/relationships/hyperlink" Target="mailto:tlanza-ext@austral.edu.ar" TargetMode="External"/><Relationship Id="rId8" Type="http://schemas.openxmlformats.org/officeDocument/2006/relationships/hyperlink" Target="https://ar.linkedin.com/in/tomas-lanza-2049571a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github.com/AraneoA/UA_MDM_LDI_II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hyperlink" Target="https://www.kaggle.com/competitions/petfinder-adoption-prediction/overview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8650" y="1537825"/>
            <a:ext cx="8546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Introducción: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Laboratorio de Implementación II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972200" y="354125"/>
            <a:ext cx="598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Embedding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734800" y="1561400"/>
            <a:ext cx="56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representación en forma de vector de un elemento (como frases o imágenes) en un espacio vectorial.  Estos vectores son una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representación del significado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subyacente.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34800" y="12282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¿Que es?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734800" y="22378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¿Como se obtiene?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34800" y="2552000"/>
            <a:ext cx="60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reducción de dimensionalidad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dada por una red neuronal, lo que permite que generalice y extraiga el significado. (Pueden imaginarlo como una extracción intermedia)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734800" y="314957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¿Para 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qué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sirve?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34800" y="3573900"/>
            <a:ext cx="618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Al representarse como un punto o un vector en un espacio, tenemos dos ventajas principales: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1. Podemos saber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distancia respecto a otros puntos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2. Cada dimensión es un número que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podemos alimentar a un modelo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5562475" y="3985200"/>
            <a:ext cx="4716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156250" y="3880050"/>
            <a:ext cx="164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Medida de Similitud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562475" y="4309050"/>
            <a:ext cx="4716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198425" y="4203900"/>
            <a:ext cx="18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Clasificar o Regresionar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625" y="395900"/>
            <a:ext cx="2650750" cy="109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488" y="383600"/>
            <a:ext cx="236125" cy="2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872232" y="4583225"/>
            <a:ext cx="532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*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Visualizador interactivo Word2Vec: </a:t>
            </a:r>
            <a:r>
              <a:rPr lang="es" sz="10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6"/>
              </a:rPr>
              <a:t>https://projector.tensorflow.org/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972200" y="354125"/>
            <a:ext cx="598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Transfer Learning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734800" y="1518750"/>
            <a:ext cx="56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técnica que permite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aprovechar el conocimiento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un modelo más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general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para una tarea particular.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734800" y="12282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¿Que es?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734800" y="2011350"/>
            <a:ext cx="40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Ventajas vs “train from scratch”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734800" y="2300950"/>
            <a:ext cx="56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Al entrenar solo unas pocas capas de la red, gasta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menos recursos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requiere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menos datos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entrenamiento.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14" name="Google Shape;214;p2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37" y="3646624"/>
            <a:ext cx="2240476" cy="5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2357350" y="2984336"/>
            <a:ext cx="2375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Repositorio de modelos pre-entrenados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" name="Google Shape;216;p23"/>
          <p:cNvSpPr/>
          <p:nvPr/>
        </p:nvSpPr>
        <p:spPr>
          <a:xfrm rot="10800000">
            <a:off x="3082650" y="3646600"/>
            <a:ext cx="465300" cy="36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B5394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#10;&#10;" id="217" name="Google Shape;2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5158" y="2823875"/>
            <a:ext cx="3257717" cy="2014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8" name="Google Shape;218;p23"/>
          <p:cNvSpPr txBox="1"/>
          <p:nvPr/>
        </p:nvSpPr>
        <p:spPr>
          <a:xfrm>
            <a:off x="8287575" y="4792850"/>
            <a:ext cx="46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7"/>
              </a:rPr>
              <a:t>Source</a:t>
            </a:r>
            <a:r>
              <a:rPr lang="es" sz="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298650" y="1537825"/>
            <a:ext cx="8546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Trabajo </a:t>
            </a: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Práctico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Consigna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734800" y="1561400"/>
            <a:ext cx="56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Desarrollar un modelo que permita estimar el tiempo de adopción de la competencia PetFinder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734800" y="12282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Objetivo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734800" y="2450825"/>
            <a:ext cx="569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evaluará la implementación en código de todo el proceso de punta a punta incluyendo: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Ingesta de datos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Análisis exploratorio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Feature Engineering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Estrategia de evaluación de performance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Desarrollo del modelo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734800" y="211767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Aspectos a evaluar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740825" y="369642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Forma de entrega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796025" y="4065725"/>
            <a:ext cx="63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Cada equipo deberá entregar los scripts/notebooks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Durante las dos últimas clases se harán revisiones/correcciones al trabajo de cada grupo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Presentación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1150" y="1669950"/>
            <a:ext cx="875400" cy="87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018125" y="1923000"/>
            <a:ext cx="4914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Andres Araneo:</a:t>
            </a: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5"/>
              </a:rPr>
              <a:t>ajaraneo@mail.austral.edu.ar</a:t>
            </a: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| </a:t>
            </a:r>
            <a:r>
              <a:rPr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6"/>
              </a:rPr>
              <a:t>Linkedin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18125" y="3370800"/>
            <a:ext cx="3637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Tomás Lanza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7"/>
              </a:rPr>
              <a:t>tlanza-ext@austral.edu.ar</a:t>
            </a: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|</a:t>
            </a: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r>
              <a:rPr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8"/>
              </a:rPr>
              <a:t>Linkedin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11150" y="3117750"/>
            <a:ext cx="875400" cy="875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72200" y="354125"/>
            <a:ext cx="53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Recomendaciones Generales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58500" y="1352900"/>
            <a:ext cx="5094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Codear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lo antes posible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Ganar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experiencia en Python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Aprovechen 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ampliar la red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Desarrollar un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método de trabajo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cultiven el lado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autodidacta 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72225" y="2923825"/>
            <a:ext cx="2919177" cy="1875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5"/>
          <p:cNvSpPr/>
          <p:nvPr/>
        </p:nvSpPr>
        <p:spPr>
          <a:xfrm>
            <a:off x="3332800" y="1408000"/>
            <a:ext cx="55200" cy="554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791400" y="1276700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las entrevistas se toman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casos prueba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3788925" y="1581975"/>
            <a:ext cx="4234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Cada vez más, para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liderar equipos de tecnología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se pide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conocimientos y experiencia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758325" y="2052350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 somos tantos en el ambiente</a:t>
            </a:r>
            <a:endParaRPr b="1"/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3207350" y="2221700"/>
            <a:ext cx="4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5943650" y="2402400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tecnologías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cambian rápido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b="1"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5417150" y="2571750"/>
            <a:ext cx="4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3388000" y="1620850"/>
            <a:ext cx="1674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72200" y="354125"/>
            <a:ext cx="53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Tendencias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296725" y="1692138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Transición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Data Analyst  —&gt; Data Scientist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1296725" y="2305838"/>
            <a:ext cx="46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Conocimientos de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Arquitecturas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o desarrollo punta a punta </a:t>
            </a:r>
            <a:endParaRPr b="1"/>
          </a:p>
        </p:txBody>
      </p:sp>
      <p:sp>
        <p:nvSpPr>
          <p:cNvPr id="93" name="Google Shape;93;p16"/>
          <p:cNvSpPr txBox="1"/>
          <p:nvPr/>
        </p:nvSpPr>
        <p:spPr>
          <a:xfrm>
            <a:off x="1296725" y="2908650"/>
            <a:ext cx="4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“Vibe” Coding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 agentes</a:t>
            </a:r>
            <a:endParaRPr b="1"/>
          </a:p>
        </p:txBody>
      </p:sp>
      <p:sp>
        <p:nvSpPr>
          <p:cNvPr id="94" name="Google Shape;94;p16"/>
          <p:cNvSpPr txBox="1"/>
          <p:nvPr/>
        </p:nvSpPr>
        <p:spPr>
          <a:xfrm>
            <a:off x="1296725" y="3428446"/>
            <a:ext cx="41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Uso de modelos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pre entrenados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(ej: Hugging Face)</a:t>
            </a:r>
            <a:endParaRPr b="1"/>
          </a:p>
        </p:txBody>
      </p:sp>
      <p:pic>
        <p:nvPicPr>
          <p:cNvPr id="95" name="Google Shape;95;p16" title="recycli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26" y="1610176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infrastructure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000" y="21981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typography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725" y="28009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 title="pretraining-mode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00" y="33207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8">
            <a:alphaModFix amt="75000"/>
          </a:blip>
          <a:stretch>
            <a:fillRect/>
          </a:stretch>
        </p:blipFill>
        <p:spPr>
          <a:xfrm>
            <a:off x="5859800" y="1786400"/>
            <a:ext cx="2706450" cy="195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Estructura de la Materia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25" y="1597325"/>
            <a:ext cx="496826" cy="4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240950" y="1645625"/>
            <a:ext cx="18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Enfoque Práctico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26" y="2769375"/>
            <a:ext cx="496826" cy="496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240950" y="2693775"/>
            <a:ext cx="2258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Temática: Multimodal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Sora"/>
              <a:buChar char="-"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Imágen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Sora"/>
              <a:buChar char="-"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Texto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Sora"/>
              <a:buChar char="-"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Tabular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225" y="1597325"/>
            <a:ext cx="496826" cy="496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538750" y="16456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Equipos:  hasta 5 Personas *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225" y="2769362"/>
            <a:ext cx="496826" cy="4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599300" y="2693775"/>
            <a:ext cx="344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TP Final</a:t>
            </a: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 ML en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182900" y="461825"/>
            <a:ext cx="234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* Preferentemente contar con alguien que sepa programar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1775" y="4146975"/>
            <a:ext cx="496826" cy="4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194250" y="4071388"/>
            <a:ext cx="3637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Información Adicional: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Pre-lecturas, videos de youtube, artículos relevantes, etc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Links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006950" y="158952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Github de los Notebooks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26" name="Google Shape;126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51" y="1589525"/>
            <a:ext cx="369298" cy="369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6250" y="1615022"/>
            <a:ext cx="824150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592675" y="1589525"/>
            <a:ext cx="11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470700" y="461825"/>
            <a:ext cx="23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* Los l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ogos contienen los links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900" y="2215850"/>
            <a:ext cx="2173725" cy="2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2476425" y="3495525"/>
            <a:ext cx="477600" cy="1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002400" y="3390525"/>
            <a:ext cx="183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rama oficial de trabajo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9950" y="2080875"/>
            <a:ext cx="3141126" cy="285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6076875" y="2270675"/>
            <a:ext cx="287700" cy="239100"/>
          </a:xfrm>
          <a:prstGeom prst="ellipse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643700" y="4529475"/>
            <a:ext cx="824100" cy="318300"/>
          </a:xfrm>
          <a:prstGeom prst="ellipse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75" y="1276375"/>
            <a:ext cx="1815148" cy="3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69375" y="1646100"/>
            <a:ext cx="861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plataforma de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adopción de mascotas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que colabora con rescatistas y refugios con el fin de encontrarles un hogar y así evitar la eutanácia. Encontraron una correlación fuerte entre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 perfil publicado y la velocidad de adopción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, La competencia de 2018 buscó proveer un algoritmo mejorado para asesorar a los refugios.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9375" y="3063875"/>
            <a:ext cx="14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Características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 flipH="1" rot="10800000">
            <a:off x="1484475" y="2716325"/>
            <a:ext cx="514500" cy="5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 txBox="1"/>
          <p:nvPr/>
        </p:nvSpPr>
        <p:spPr>
          <a:xfrm>
            <a:off x="1974325" y="2322275"/>
            <a:ext cx="4818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Tabular:</a:t>
            </a:r>
            <a:endParaRPr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</a:rPr>
              <a:t>PetID</a:t>
            </a:r>
            <a:r>
              <a:rPr lang="es" sz="800">
                <a:solidFill>
                  <a:schemeClr val="dk1"/>
                </a:solidFill>
              </a:rPr>
              <a:t>, </a:t>
            </a:r>
            <a:r>
              <a:rPr b="1" lang="es" sz="800">
                <a:solidFill>
                  <a:schemeClr val="dk1"/>
                </a:solidFill>
              </a:rPr>
              <a:t>AdoptionSpeed</a:t>
            </a:r>
            <a:r>
              <a:rPr lang="es" sz="800">
                <a:solidFill>
                  <a:schemeClr val="dk1"/>
                </a:solidFill>
              </a:rPr>
              <a:t>, Type, Name, Age, Breed1, Breed2, Gender, Color1, Color2, Color3, MaturitySize, FurLength, Vaccinated, Dewormed, Sterilized, Health, Quantity, Fee,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State, RescuerID, VideoAmt, PhotoAmt,</a:t>
            </a:r>
            <a:endParaRPr sz="8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974325" y="3125675"/>
            <a:ext cx="55965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Text (campo Description)</a:t>
            </a: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Ej: “Hi, im helping out a friend of mine who has a 2 year old german shepard to give away..she dearly love this dog but unfortunately, he is too strong &amp; energetic for her as she is not that young... so she is looking for someone who really love dogs &amp; know how to handle a german shepard as he love to run around n has lots of energy...right now she has to tie him so she feel pity for him to be tied…”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49" name="Google Shape;149;p19"/>
          <p:cNvCxnSpPr>
            <a:stCxn id="145" idx="3"/>
          </p:cNvCxnSpPr>
          <p:nvPr/>
        </p:nvCxnSpPr>
        <p:spPr>
          <a:xfrm>
            <a:off x="1484475" y="3248525"/>
            <a:ext cx="532800" cy="5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9"/>
          <p:cNvSpPr txBox="1"/>
          <p:nvPr/>
        </p:nvSpPr>
        <p:spPr>
          <a:xfrm>
            <a:off x="2017275" y="4070675"/>
            <a:ext cx="7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Image</a:t>
            </a: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8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1" name="Google Shape;151;p19"/>
          <p:cNvCxnSpPr>
            <a:stCxn id="145" idx="3"/>
          </p:cNvCxnSpPr>
          <p:nvPr/>
        </p:nvCxnSpPr>
        <p:spPr>
          <a:xfrm>
            <a:off x="1484475" y="3248525"/>
            <a:ext cx="532800" cy="87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b="10592" l="0" r="0" t="28177"/>
          <a:stretch/>
        </p:blipFill>
        <p:spPr>
          <a:xfrm>
            <a:off x="2845500" y="4034375"/>
            <a:ext cx="934525" cy="101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  <p:sp>
        <p:nvSpPr>
          <p:cNvPr id="153" name="Google Shape;153;p19"/>
          <p:cNvSpPr/>
          <p:nvPr/>
        </p:nvSpPr>
        <p:spPr>
          <a:xfrm>
            <a:off x="7515625" y="2571750"/>
            <a:ext cx="55200" cy="2320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7611150" y="252887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2.48 GB</a:t>
            </a:r>
            <a:endParaRPr b="1" sz="1800"/>
          </a:p>
        </p:txBody>
      </p:sp>
      <p:sp>
        <p:nvSpPr>
          <p:cNvPr id="155" name="Google Shape;155;p19"/>
          <p:cNvSpPr txBox="1"/>
          <p:nvPr/>
        </p:nvSpPr>
        <p:spPr>
          <a:xfrm>
            <a:off x="7611150" y="3180650"/>
            <a:ext cx="14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20.000 filas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(aprox)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659625" y="4034375"/>
            <a:ext cx="14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Clasificación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Multiclase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972200" y="354125"/>
            <a:ext cx="598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Métrica: Quadratic Weighted Kappa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817025" y="1469550"/>
            <a:ext cx="70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ompara las clasificaciones (real vs predict), teniendo en cuenta que algunas clases distan en mayor o menor medida de otras.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usa cuando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clases están ordenadas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817025" y="122212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Descripción: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3143850" y="825600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2500500" y="976950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Aumenta la diferencia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8" name="Google Shape;168;p20"/>
          <p:cNvCxnSpPr/>
          <p:nvPr/>
        </p:nvCxnSpPr>
        <p:spPr>
          <a:xfrm>
            <a:off x="4820250" y="825600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0"/>
          <p:cNvSpPr txBox="1"/>
          <p:nvPr/>
        </p:nvSpPr>
        <p:spPr>
          <a:xfrm>
            <a:off x="4176900" y="976950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Distinto nivel de equivocación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72225" y="2485350"/>
            <a:ext cx="3000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1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Sin error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QWK&gt;0: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Error menor que el azar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0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Error del azar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QWK&lt;0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Errores peores que el azar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72225" y="21160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Valores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[-1,1]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311475" y="2105375"/>
            <a:ext cx="3135000" cy="15492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291825" y="248535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0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el mismo día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1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la primera semana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el primer mes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3 meses (90 días)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No adoptada pasados 100 días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291825" y="21160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Target: AdoptionSpeed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429025" y="2171550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Excluyentes entre ellos!</a:t>
            </a:r>
            <a:endParaRPr sz="7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763" y="354125"/>
            <a:ext cx="236125" cy="2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98650" y="1912075"/>
            <a:ext cx="8546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Conceptos Base de Multimodalidad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