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9993" y="1664969"/>
            <a:ext cx="5408295" cy="4479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70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968755"/>
            <a:ext cx="96088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980" y="1345184"/>
            <a:ext cx="589407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in.slack.com/t/fisicc-micro-2020/shared_invite/zt-fsog1x6d-U_vPtROOkjvZll~0akoOPA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uiller@galileo.edu" TargetMode="External"/><Relationship Id="rId3" Type="http://schemas.openxmlformats.org/officeDocument/2006/relationships/hyperlink" Target="mailto:17001296@galileo.edu" TargetMode="External"/><Relationship Id="rId4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61.jpg"/><Relationship Id="rId5" Type="http://schemas.openxmlformats.org/officeDocument/2006/relationships/image" Target="../media/image62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3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4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71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19871" y="457200"/>
            <a:ext cx="3619500" cy="4822190"/>
          </a:xfrm>
          <a:custGeom>
            <a:avLst/>
            <a:gdLst/>
            <a:ahLst/>
            <a:cxnLst/>
            <a:rect l="l" t="t" r="r" b="b"/>
            <a:pathLst>
              <a:path w="3619500" h="4822190">
                <a:moveTo>
                  <a:pt x="3619500" y="0"/>
                </a:moveTo>
                <a:lnTo>
                  <a:pt x="0" y="0"/>
                </a:lnTo>
                <a:lnTo>
                  <a:pt x="0" y="4821936"/>
                </a:lnTo>
                <a:lnTo>
                  <a:pt x="3619500" y="4821936"/>
                </a:lnTo>
                <a:lnTo>
                  <a:pt x="3619500" y="0"/>
                </a:lnTo>
                <a:close/>
              </a:path>
            </a:pathLst>
          </a:custGeom>
          <a:solidFill>
            <a:srgbClr val="70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7756" y="2280919"/>
            <a:ext cx="333121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>
                <a:solidFill>
                  <a:srgbClr val="FFFFFF"/>
                </a:solidFill>
              </a:rPr>
              <a:t>MICROPROCESADORES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8207756" y="2663139"/>
            <a:ext cx="3201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Franklin Gothic Medium"/>
                <a:cs typeface="Franklin Gothic Medium"/>
              </a:rPr>
              <a:t>CLASE</a:t>
            </a:r>
            <a:r>
              <a:rPr dirty="0" sz="2000" spc="14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endParaRPr sz="20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Franklin Gothic Medium"/>
                <a:cs typeface="Franklin Gothic Medium"/>
              </a:rPr>
              <a:t>INTRODUCCIÓN</a:t>
            </a:r>
            <a:r>
              <a:rPr dirty="0" sz="2000" spc="7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1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SISTEMAS </a:t>
            </a:r>
            <a:r>
              <a:rPr dirty="0" sz="2000" spc="35">
                <a:solidFill>
                  <a:srgbClr val="FFFFFF"/>
                </a:solidFill>
                <a:latin typeface="Franklin Gothic Medium"/>
                <a:cs typeface="Franklin Gothic Medium"/>
              </a:rPr>
              <a:t>EMBEBIDOS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119871" y="5367528"/>
            <a:ext cx="3619500" cy="989330"/>
            <a:chOff x="8119871" y="5367528"/>
            <a:chExt cx="3619500" cy="989330"/>
          </a:xfrm>
        </p:grpSpPr>
        <p:sp>
          <p:nvSpPr>
            <p:cNvPr id="6" name="object 6" descr=""/>
            <p:cNvSpPr/>
            <p:nvPr/>
          </p:nvSpPr>
          <p:spPr>
            <a:xfrm>
              <a:off x="8119871" y="5367528"/>
              <a:ext cx="3619500" cy="989330"/>
            </a:xfrm>
            <a:custGeom>
              <a:avLst/>
              <a:gdLst/>
              <a:ahLst/>
              <a:cxnLst/>
              <a:rect l="l" t="t" r="r" b="b"/>
              <a:pathLst>
                <a:path w="3619500" h="989329">
                  <a:moveTo>
                    <a:pt x="3619500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3619500" y="989076"/>
                  </a:lnTo>
                  <a:lnTo>
                    <a:pt x="36195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9771" y="5803760"/>
              <a:ext cx="2759202" cy="19198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192" y="5442203"/>
            <a:ext cx="4282814" cy="116433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091" y="457200"/>
            <a:ext cx="7434072" cy="48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SISTEMA</a:t>
            </a:r>
            <a:r>
              <a:rPr dirty="0" spc="204"/>
              <a:t> </a:t>
            </a:r>
            <a:r>
              <a:rPr dirty="0"/>
              <a:t>GENERALIZADO</a:t>
            </a:r>
            <a:r>
              <a:rPr dirty="0" spc="180"/>
              <a:t> </a:t>
            </a:r>
            <a:r>
              <a:rPr dirty="0"/>
              <a:t>DE</a:t>
            </a:r>
            <a:r>
              <a:rPr dirty="0" spc="165"/>
              <a:t> </a:t>
            </a:r>
            <a:r>
              <a:rPr dirty="0"/>
              <a:t>INSTRUMENTACIÓN</a:t>
            </a:r>
            <a:r>
              <a:rPr dirty="0" spc="220"/>
              <a:t> </a:t>
            </a:r>
            <a:r>
              <a:rPr dirty="0" spc="45"/>
              <a:t>BIOMÉDICA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47" y="1788348"/>
            <a:ext cx="10700882" cy="46041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80534" y="5512409"/>
            <a:ext cx="42418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Microprocesadores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Procesadores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de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Señales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Digitales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(DSP)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Franklin Gothic Medium"/>
                <a:cs typeface="Franklin Gothic Medium"/>
              </a:rPr>
              <a:t>Field</a:t>
            </a:r>
            <a:r>
              <a:rPr dirty="0" sz="1800" spc="-80">
                <a:latin typeface="Franklin Gothic Medium"/>
                <a:cs typeface="Franklin Gothic Medium"/>
              </a:rPr>
              <a:t> </a:t>
            </a:r>
            <a:r>
              <a:rPr dirty="0" sz="1800" spc="-45">
                <a:latin typeface="Franklin Gothic Medium"/>
                <a:cs typeface="Franklin Gothic Medium"/>
              </a:rPr>
              <a:t>Programmable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Gate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 spc="-35">
                <a:latin typeface="Franklin Gothic Medium"/>
                <a:cs typeface="Franklin Gothic Medium"/>
              </a:rPr>
              <a:t>Arrays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(FPGAs)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Sistemas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de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Adquisición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de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Datos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RESUMEN</a:t>
            </a:r>
            <a:r>
              <a:rPr dirty="0" spc="265"/>
              <a:t> </a:t>
            </a:r>
            <a:r>
              <a:rPr dirty="0"/>
              <a:t>DE</a:t>
            </a:r>
            <a:r>
              <a:rPr dirty="0" spc="215"/>
              <a:t> </a:t>
            </a:r>
            <a:r>
              <a:rPr dirty="0"/>
              <a:t>REQUERIMIENTOS</a:t>
            </a:r>
            <a:r>
              <a:rPr dirty="0" spc="290"/>
              <a:t> </a:t>
            </a:r>
            <a:r>
              <a:rPr dirty="0" spc="-10"/>
              <a:t>FUNCIONALES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/>
              <a:t>Brinda</a:t>
            </a:r>
            <a:r>
              <a:rPr dirty="0" spc="-95"/>
              <a:t> </a:t>
            </a:r>
            <a:r>
              <a:rPr dirty="0"/>
              <a:t>soporte</a:t>
            </a:r>
            <a:r>
              <a:rPr dirty="0" spc="-80"/>
              <a:t> </a:t>
            </a:r>
            <a:r>
              <a:rPr dirty="0" spc="-20"/>
              <a:t>respiratorio</a:t>
            </a:r>
            <a:r>
              <a:rPr dirty="0" spc="-70"/>
              <a:t> </a:t>
            </a:r>
            <a:r>
              <a:rPr dirty="0" spc="-10"/>
              <a:t>artificial </a:t>
            </a:r>
            <a:r>
              <a:rPr dirty="0" spc="-25"/>
              <a:t>mediante</a:t>
            </a:r>
            <a:r>
              <a:rPr dirty="0" spc="-65"/>
              <a:t> </a:t>
            </a:r>
            <a:r>
              <a:rPr dirty="0"/>
              <a:t>la</a:t>
            </a:r>
            <a:r>
              <a:rPr dirty="0" spc="-75"/>
              <a:t> </a:t>
            </a:r>
            <a:r>
              <a:rPr dirty="0" spc="-10"/>
              <a:t>entrega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gas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los</a:t>
            </a:r>
            <a:r>
              <a:rPr dirty="0" spc="-70"/>
              <a:t> </a:t>
            </a:r>
            <a:r>
              <a:rPr dirty="0" spc="-10"/>
              <a:t>pulmones </a:t>
            </a:r>
            <a:r>
              <a:rPr dirty="0"/>
              <a:t>y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-70"/>
              <a:t> </a:t>
            </a:r>
            <a:r>
              <a:rPr dirty="0" spc="-20"/>
              <a:t>liberación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gas</a:t>
            </a:r>
            <a:r>
              <a:rPr dirty="0" spc="-60"/>
              <a:t> </a:t>
            </a:r>
            <a:r>
              <a:rPr dirty="0" spc="-25"/>
              <a:t>exhalado</a:t>
            </a:r>
            <a:r>
              <a:rPr dirty="0" spc="-80"/>
              <a:t> </a:t>
            </a:r>
            <a:r>
              <a:rPr dirty="0"/>
              <a:t>bajo</a:t>
            </a:r>
            <a:r>
              <a:rPr dirty="0" spc="-55"/>
              <a:t> </a:t>
            </a:r>
            <a:r>
              <a:rPr dirty="0" spc="-25"/>
              <a:t>un </a:t>
            </a:r>
            <a:r>
              <a:rPr dirty="0" spc="-170" b="1">
                <a:latin typeface="Arial"/>
                <a:cs typeface="Arial"/>
              </a:rPr>
              <a:t>control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preciso</a:t>
            </a:r>
            <a:r>
              <a:rPr dirty="0" spc="-10"/>
              <a:t>.</a:t>
            </a:r>
          </a:p>
          <a:p>
            <a:pPr marL="318770" marR="578485" indent="-306705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pc="-20"/>
              <a:t>Oxígeno</a:t>
            </a:r>
            <a:r>
              <a:rPr dirty="0" spc="-65"/>
              <a:t> </a:t>
            </a:r>
            <a:r>
              <a:rPr dirty="0"/>
              <a:t>(y</a:t>
            </a:r>
            <a:r>
              <a:rPr dirty="0" spc="-70"/>
              <a:t> </a:t>
            </a:r>
            <a:r>
              <a:rPr dirty="0" spc="-25"/>
              <a:t>suministro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aire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 spc="-10"/>
              <a:t>grado </a:t>
            </a:r>
            <a:r>
              <a:rPr dirty="0" spc="-20"/>
              <a:t>médico,</a:t>
            </a:r>
            <a:r>
              <a:rPr dirty="0" spc="-85"/>
              <a:t> </a:t>
            </a:r>
            <a:r>
              <a:rPr dirty="0"/>
              <a:t>si</a:t>
            </a:r>
            <a:r>
              <a:rPr dirty="0" spc="-75"/>
              <a:t> </a:t>
            </a:r>
            <a:r>
              <a:rPr dirty="0"/>
              <a:t>lo</a:t>
            </a:r>
            <a:r>
              <a:rPr dirty="0" spc="-90"/>
              <a:t> </a:t>
            </a:r>
            <a:r>
              <a:rPr dirty="0"/>
              <a:t>requiere</a:t>
            </a:r>
            <a:r>
              <a:rPr dirty="0" spc="-55"/>
              <a:t> </a:t>
            </a:r>
            <a:r>
              <a:rPr dirty="0"/>
              <a:t>el</a:t>
            </a:r>
            <a:r>
              <a:rPr dirty="0" spc="-70"/>
              <a:t> </a:t>
            </a:r>
            <a:r>
              <a:rPr dirty="0" spc="-10"/>
              <a:t>fabricante), </a:t>
            </a:r>
            <a:r>
              <a:rPr dirty="0" spc="-25"/>
              <a:t>suministro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presión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50</a:t>
            </a:r>
            <a:r>
              <a:rPr dirty="0" spc="-35"/>
              <a:t> </a:t>
            </a:r>
            <a:r>
              <a:rPr dirty="0" spc="-20"/>
              <a:t>psi.</a:t>
            </a:r>
          </a:p>
          <a:p>
            <a:pPr marL="318770" marR="215265" indent="-306705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pc="-45"/>
              <a:t>Alarmas</a:t>
            </a:r>
            <a:r>
              <a:rPr dirty="0" spc="-70"/>
              <a:t> </a:t>
            </a:r>
            <a:r>
              <a:rPr dirty="0"/>
              <a:t>con</a:t>
            </a:r>
            <a:r>
              <a:rPr dirty="0" spc="-65"/>
              <a:t> </a:t>
            </a:r>
            <a:r>
              <a:rPr dirty="0" spc="-10"/>
              <a:t>todos</a:t>
            </a:r>
            <a:r>
              <a:rPr dirty="0" spc="-70"/>
              <a:t> </a:t>
            </a:r>
            <a:r>
              <a:rPr dirty="0"/>
              <a:t>los</a:t>
            </a:r>
            <a:r>
              <a:rPr dirty="0" spc="-65"/>
              <a:t> </a:t>
            </a:r>
            <a:r>
              <a:rPr dirty="0" spc="-10"/>
              <a:t>monitores </a:t>
            </a:r>
            <a:r>
              <a:rPr dirty="0"/>
              <a:t>necesarios</a:t>
            </a:r>
            <a:r>
              <a:rPr dirty="0" spc="-80"/>
              <a:t> </a:t>
            </a:r>
            <a:r>
              <a:rPr dirty="0"/>
              <a:t>para</a:t>
            </a:r>
            <a:r>
              <a:rPr dirty="0" spc="-95"/>
              <a:t> </a:t>
            </a:r>
            <a:r>
              <a:rPr dirty="0"/>
              <a:t>la</a:t>
            </a:r>
            <a:r>
              <a:rPr dirty="0" spc="-95"/>
              <a:t> </a:t>
            </a:r>
            <a:r>
              <a:rPr dirty="0" spc="-10"/>
              <a:t>operación</a:t>
            </a:r>
            <a:r>
              <a:rPr dirty="0" spc="-100"/>
              <a:t> </a:t>
            </a:r>
            <a:r>
              <a:rPr dirty="0" spc="-10"/>
              <a:t>continua</a:t>
            </a:r>
            <a:r>
              <a:rPr dirty="0" spc="-95"/>
              <a:t> </a:t>
            </a:r>
            <a:r>
              <a:rPr dirty="0" spc="-25"/>
              <a:t>en </a:t>
            </a:r>
            <a:r>
              <a:rPr dirty="0"/>
              <a:t>el</a:t>
            </a:r>
            <a:r>
              <a:rPr dirty="0" spc="-70"/>
              <a:t> </a:t>
            </a:r>
            <a:r>
              <a:rPr dirty="0" spc="-10"/>
              <a:t>entorno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la</a:t>
            </a:r>
            <a:r>
              <a:rPr dirty="0" spc="-75"/>
              <a:t> </a:t>
            </a:r>
            <a:r>
              <a:rPr dirty="0" spc="-20"/>
              <a:t>UCI.</a:t>
            </a: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/>
              <a:t>Debe</a:t>
            </a:r>
            <a:r>
              <a:rPr dirty="0" spc="-70"/>
              <a:t> </a:t>
            </a:r>
            <a:r>
              <a:rPr dirty="0" spc="-10"/>
              <a:t>incluir</a:t>
            </a:r>
            <a:r>
              <a:rPr dirty="0" spc="-95"/>
              <a:t> </a:t>
            </a:r>
            <a:r>
              <a:rPr dirty="0" spc="-30"/>
              <a:t>compresor,</a:t>
            </a:r>
            <a:r>
              <a:rPr dirty="0" spc="-65"/>
              <a:t> </a:t>
            </a:r>
            <a:r>
              <a:rPr dirty="0" spc="-10"/>
              <a:t>nebulizador</a:t>
            </a:r>
            <a:r>
              <a:rPr dirty="0" spc="-65"/>
              <a:t> </a:t>
            </a:r>
            <a:r>
              <a:rPr dirty="0" spc="-50"/>
              <a:t>y</a:t>
            </a:r>
          </a:p>
          <a:p>
            <a:pPr marL="318770">
              <a:lnSpc>
                <a:spcPct val="100000"/>
              </a:lnSpc>
            </a:pPr>
            <a:r>
              <a:rPr dirty="0" spc="-30"/>
              <a:t>humidificador</a:t>
            </a:r>
            <a:r>
              <a:rPr dirty="0" spc="-20"/>
              <a:t> </a:t>
            </a:r>
            <a:r>
              <a:rPr dirty="0" spc="-145"/>
              <a:t>(</a:t>
            </a:r>
            <a:r>
              <a:rPr dirty="0" spc="-145" b="1">
                <a:latin typeface="Arial"/>
                <a:cs typeface="Arial"/>
              </a:rPr>
              <a:t>servo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spc="-40" b="1">
                <a:latin typeface="Arial"/>
                <a:cs typeface="Arial"/>
              </a:rPr>
              <a:t>controlado</a:t>
            </a:r>
            <a:r>
              <a:rPr dirty="0" spc="-40"/>
              <a:t>).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084570" y="1664969"/>
            <a:ext cx="4714240" cy="423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Máscaras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conectores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reutilizables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y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esterilizables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pacientes.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Apto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todas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edades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pesos</a:t>
            </a:r>
            <a:endParaRPr sz="22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corporales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paciente.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2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65" b="1">
                <a:solidFill>
                  <a:srgbClr val="404040"/>
                </a:solidFill>
                <a:latin typeface="Arial"/>
                <a:cs typeface="Arial"/>
              </a:rPr>
              <a:t>Sensor</a:t>
            </a:r>
            <a:r>
              <a:rPr dirty="0" sz="22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0" b="1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dirty="0" sz="2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404040"/>
                </a:solidFill>
                <a:latin typeface="Arial"/>
                <a:cs typeface="Arial"/>
              </a:rPr>
              <a:t>flujo</a:t>
            </a:r>
            <a:r>
              <a:rPr dirty="0" sz="22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reutilizable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35" b="1">
                <a:solidFill>
                  <a:srgbClr val="404040"/>
                </a:solidFill>
                <a:latin typeface="Arial"/>
                <a:cs typeface="Arial"/>
              </a:rPr>
              <a:t>Mezclador</a:t>
            </a:r>
            <a:r>
              <a:rPr dirty="0" sz="2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45" b="1">
                <a:solidFill>
                  <a:srgbClr val="404040"/>
                </a:solidFill>
                <a:latin typeface="Arial"/>
                <a:cs typeface="Arial"/>
              </a:rPr>
              <a:t>interno</a:t>
            </a:r>
            <a:r>
              <a:rPr dirty="0" sz="22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0" b="1">
                <a:solidFill>
                  <a:srgbClr val="404040"/>
                </a:solidFill>
                <a:latin typeface="Arial"/>
                <a:cs typeface="Arial"/>
              </a:rPr>
              <a:t>O2-</a:t>
            </a:r>
            <a:r>
              <a:rPr dirty="0" sz="2200" spc="-10" b="1">
                <a:solidFill>
                  <a:srgbClr val="404040"/>
                </a:solidFill>
                <a:latin typeface="Arial"/>
                <a:cs typeface="Arial"/>
              </a:rPr>
              <a:t>Aire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60" b="1">
                <a:solidFill>
                  <a:srgbClr val="404040"/>
                </a:solidFill>
                <a:latin typeface="Arial"/>
                <a:cs typeface="Arial"/>
              </a:rPr>
              <a:t>Analizador</a:t>
            </a:r>
            <a:r>
              <a:rPr dirty="0" sz="22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45" b="1">
                <a:solidFill>
                  <a:srgbClr val="404040"/>
                </a:solidFill>
                <a:latin typeface="Arial"/>
                <a:cs typeface="Arial"/>
              </a:rPr>
              <a:t>FiO2,</a:t>
            </a:r>
            <a:r>
              <a:rPr dirty="0" sz="2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404040"/>
                </a:solidFill>
                <a:latin typeface="Arial"/>
                <a:cs typeface="Arial"/>
              </a:rPr>
              <a:t>interno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80" b="1">
                <a:solidFill>
                  <a:srgbClr val="404040"/>
                </a:solidFill>
                <a:latin typeface="Arial"/>
                <a:cs typeface="Arial"/>
              </a:rPr>
              <a:t>Compensador</a:t>
            </a:r>
            <a:r>
              <a:rPr dirty="0" sz="2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0" b="1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dirty="0" sz="22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404040"/>
                </a:solidFill>
                <a:latin typeface="Arial"/>
                <a:cs typeface="Arial"/>
              </a:rPr>
              <a:t>fugas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2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50" b="1">
                <a:solidFill>
                  <a:srgbClr val="404040"/>
                </a:solidFill>
                <a:latin typeface="Arial"/>
                <a:cs typeface="Arial"/>
              </a:rPr>
              <a:t>Capacidad</a:t>
            </a:r>
            <a:r>
              <a:rPr dirty="0" sz="2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dirty="0" sz="2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50" b="1">
                <a:solidFill>
                  <a:srgbClr val="404040"/>
                </a:solidFill>
                <a:latin typeface="Arial"/>
                <a:cs typeface="Arial"/>
              </a:rPr>
              <a:t>funcionamiento</a:t>
            </a:r>
            <a:r>
              <a:rPr dirty="0" sz="2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dirty="0" sz="2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la</a:t>
            </a:r>
            <a:endParaRPr sz="22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</a:pPr>
            <a:r>
              <a:rPr dirty="0" sz="2200" spc="-10" b="1">
                <a:solidFill>
                  <a:srgbClr val="404040"/>
                </a:solidFill>
                <a:latin typeface="Arial"/>
                <a:cs typeface="Arial"/>
              </a:rPr>
              <a:t>batería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820" y="3069793"/>
            <a:ext cx="46609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0"/>
              <a:t>Veamos</a:t>
            </a:r>
            <a:r>
              <a:rPr dirty="0" sz="4400" spc="-105"/>
              <a:t> </a:t>
            </a:r>
            <a:r>
              <a:rPr dirty="0" sz="4400"/>
              <a:t>un</a:t>
            </a:r>
            <a:r>
              <a:rPr dirty="0" sz="4400" spc="-80"/>
              <a:t> </a:t>
            </a:r>
            <a:r>
              <a:rPr dirty="0" sz="4400" spc="-55"/>
              <a:t>ejemplo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0" y="618744"/>
            <a:ext cx="7881619" cy="60243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699" y="3069793"/>
            <a:ext cx="10097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¿Será</a:t>
            </a:r>
            <a:r>
              <a:rPr dirty="0" sz="4400" spc="-145"/>
              <a:t> </a:t>
            </a:r>
            <a:r>
              <a:rPr dirty="0" sz="4400"/>
              <a:t>que</a:t>
            </a:r>
            <a:r>
              <a:rPr dirty="0" sz="4400" spc="-135"/>
              <a:t> </a:t>
            </a:r>
            <a:r>
              <a:rPr dirty="0" sz="4400" spc="-30"/>
              <a:t>cumple</a:t>
            </a:r>
            <a:r>
              <a:rPr dirty="0" sz="4400" spc="-145"/>
              <a:t> </a:t>
            </a:r>
            <a:r>
              <a:rPr dirty="0" sz="4400"/>
              <a:t>con</a:t>
            </a:r>
            <a:r>
              <a:rPr dirty="0" sz="4400" spc="-125"/>
              <a:t> </a:t>
            </a:r>
            <a:r>
              <a:rPr dirty="0" sz="4400"/>
              <a:t>los</a:t>
            </a:r>
            <a:r>
              <a:rPr dirty="0" sz="4400" spc="-130"/>
              <a:t> </a:t>
            </a:r>
            <a:r>
              <a:rPr dirty="0" sz="4400" spc="-30"/>
              <a:t>requerimientos?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COMPETENCIAS</a:t>
            </a:r>
            <a:r>
              <a:rPr dirty="0" spc="335"/>
              <a:t> </a:t>
            </a:r>
            <a:r>
              <a:rPr dirty="0"/>
              <a:t>DEL</a:t>
            </a:r>
            <a:r>
              <a:rPr dirty="0" spc="285"/>
              <a:t> </a:t>
            </a:r>
            <a:r>
              <a:rPr dirty="0" spc="50"/>
              <a:t>CURSO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10308"/>
            <a:ext cx="10874375" cy="41579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Este</a:t>
            </a:r>
            <a:r>
              <a:rPr dirty="0" sz="2600" spc="4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curso</a:t>
            </a:r>
            <a:r>
              <a:rPr dirty="0" sz="2600" spc="4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pretende</a:t>
            </a:r>
            <a:r>
              <a:rPr dirty="0" sz="2600" spc="4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600" spc="48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600" spc="4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estudiante</a:t>
            </a:r>
            <a:r>
              <a:rPr dirty="0" sz="2600" spc="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aprenda</a:t>
            </a:r>
            <a:r>
              <a:rPr dirty="0" sz="2600" spc="4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600" spc="4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conceptos</a:t>
            </a:r>
            <a:r>
              <a:rPr dirty="0" sz="2600" spc="4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básicos</a:t>
            </a:r>
            <a:r>
              <a:rPr dirty="0" sz="2600" spc="4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computadoras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microprocesadores.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También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busca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el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estudiante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implemente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aplicaciones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básicas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microprocesadores:</a:t>
            </a:r>
            <a:endParaRPr sz="2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8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Conoce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elementos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básicos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basado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Conoce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diversas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técnicas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aceleración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Conocimiento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conceptos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embebidos.</a:t>
            </a:r>
            <a:endParaRPr sz="2400">
              <a:latin typeface="Franklin Gothic Medium"/>
              <a:cs typeface="Franklin Gothic Medium"/>
            </a:endParaRPr>
          </a:p>
          <a:p>
            <a:pPr marL="318770" marR="205740" indent="-306705">
              <a:lnSpc>
                <a:spcPct val="10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capaz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comprender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documentación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proporcionada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guía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usuario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comercial.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Conocimiento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funcionamiento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microcontroladores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ARM-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Cortex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M4.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8755"/>
            <a:ext cx="2339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METODOLOGÍA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347977"/>
            <a:ext cx="9356725" cy="484251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curso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consiste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siguientes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elementos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didácticos: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Clases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magistrales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través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ZOOM.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Videos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pregrabados.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Exámenes.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Proyectos.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Laboratorios.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Soporte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línea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curso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(GES).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u="sng" sz="2400" spc="-35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https://join.slack.com/t/fisicc-</a:t>
            </a:r>
            <a:r>
              <a:rPr dirty="0" u="sng" sz="2400" spc="-6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micro-</a:t>
            </a:r>
            <a:r>
              <a:rPr dirty="0" u="sng" sz="2400" spc="-3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2020/shared_invite/zt-</a:t>
            </a:r>
            <a:r>
              <a:rPr dirty="0" u="sng" sz="2400" spc="-1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fsog1x6d-</a:t>
            </a:r>
            <a:endParaRPr sz="24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90"/>
              </a:spcBef>
            </a:pPr>
            <a:r>
              <a:rPr dirty="0" u="sng" sz="2400" spc="-1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U_vPtROOkjvZll~0akoOPA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EVALUACIÓN</a:t>
            </a:r>
            <a:r>
              <a:rPr dirty="0" spc="60"/>
              <a:t> </a:t>
            </a:r>
            <a:r>
              <a:rPr dirty="0"/>
              <a:t>Y</a:t>
            </a:r>
            <a:r>
              <a:rPr dirty="0" spc="30"/>
              <a:t> </a:t>
            </a:r>
            <a:r>
              <a:rPr dirty="0"/>
              <a:t>HORARIO</a:t>
            </a:r>
            <a:r>
              <a:rPr dirty="0" spc="25"/>
              <a:t> </a:t>
            </a:r>
            <a:r>
              <a:rPr dirty="0"/>
              <a:t>DEL</a:t>
            </a:r>
            <a:r>
              <a:rPr dirty="0" spc="50"/>
              <a:t> CURSO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585" y="4964622"/>
            <a:ext cx="3310064" cy="111588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01" y="1525501"/>
            <a:ext cx="5788233" cy="315626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328" y="1843774"/>
            <a:ext cx="3487687" cy="25030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5085" y="2767329"/>
            <a:ext cx="6385560" cy="1795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204" b="1">
                <a:solidFill>
                  <a:srgbClr val="404040"/>
                </a:solidFill>
                <a:latin typeface="Arial"/>
                <a:cs typeface="Arial"/>
              </a:rPr>
              <a:t>COMPUTER</a:t>
            </a:r>
            <a:r>
              <a:rPr dirty="0" sz="25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25" b="1">
                <a:solidFill>
                  <a:srgbClr val="404040"/>
                </a:solidFill>
                <a:latin typeface="Arial"/>
                <a:cs typeface="Arial"/>
              </a:rPr>
              <a:t>ORGANIZATION</a:t>
            </a:r>
            <a:r>
              <a:rPr dirty="0" sz="25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4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5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04" b="1">
                <a:solidFill>
                  <a:srgbClr val="404040"/>
                </a:solidFill>
                <a:latin typeface="Arial"/>
                <a:cs typeface="Arial"/>
              </a:rPr>
              <a:t>DESIGN:</a:t>
            </a:r>
            <a:r>
              <a:rPr dirty="0" sz="25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145" b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500" spc="-185" b="1">
                <a:solidFill>
                  <a:srgbClr val="404040"/>
                </a:solidFill>
                <a:latin typeface="Arial"/>
                <a:cs typeface="Arial"/>
              </a:rPr>
              <a:t>HARDWARE/SOFTWARE</a:t>
            </a:r>
            <a:r>
              <a:rPr dirty="0" sz="25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95" b="1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endParaRPr sz="2500">
              <a:latin typeface="Arial"/>
              <a:cs typeface="Arial"/>
            </a:endParaRPr>
          </a:p>
          <a:p>
            <a:pPr marL="12700" marR="1008380">
              <a:lnSpc>
                <a:spcPct val="100000"/>
              </a:lnSpc>
              <a:spcBef>
                <a:spcPts val="10"/>
              </a:spcBef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DAVID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PATTERSON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JOHN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HENNESSY</a:t>
            </a:r>
            <a:r>
              <a:rPr dirty="0" sz="2200" spc="5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FIFTH</a:t>
            </a:r>
            <a:r>
              <a:rPr dirty="0" sz="2200" spc="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EDITION,</a:t>
            </a:r>
            <a:r>
              <a:rPr dirty="0" sz="2200" spc="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2013,</a:t>
            </a:r>
            <a:r>
              <a:rPr dirty="0" sz="2200" spc="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MORGAN</a:t>
            </a:r>
            <a:r>
              <a:rPr dirty="0" sz="2200" spc="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KAUFMANN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ISBN-13:</a:t>
            </a:r>
            <a:r>
              <a:rPr dirty="0" sz="2200" spc="2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978-0124077263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761744"/>
            <a:ext cx="3110483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5085" y="2858769"/>
            <a:ext cx="6306820" cy="170433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85"/>
              </a:spcBef>
            </a:pPr>
            <a:r>
              <a:rPr dirty="0" sz="2500" spc="-220" b="1">
                <a:solidFill>
                  <a:srgbClr val="404040"/>
                </a:solidFill>
                <a:latin typeface="Arial"/>
                <a:cs typeface="Arial"/>
              </a:rPr>
              <a:t>COMPUTERS</a:t>
            </a:r>
            <a:r>
              <a:rPr dirty="0" sz="25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415" b="1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2500" spc="2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40" b="1">
                <a:solidFill>
                  <a:srgbClr val="404040"/>
                </a:solidFill>
                <a:latin typeface="Arial"/>
                <a:cs typeface="Arial"/>
              </a:rPr>
              <a:t>COMPONENTS:</a:t>
            </a:r>
            <a:r>
              <a:rPr dirty="0" sz="2500" spc="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85" b="1">
                <a:solidFill>
                  <a:srgbClr val="404040"/>
                </a:solidFill>
                <a:latin typeface="Arial"/>
                <a:cs typeface="Arial"/>
              </a:rPr>
              <a:t>PRINCIPLES </a:t>
            </a:r>
            <a:r>
              <a:rPr dirty="0" sz="2500" spc="-43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500" spc="25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195" b="1">
                <a:solidFill>
                  <a:srgbClr val="404040"/>
                </a:solidFill>
                <a:latin typeface="Arial"/>
                <a:cs typeface="Arial"/>
              </a:rPr>
              <a:t>EMBEDDED</a:t>
            </a:r>
            <a:r>
              <a:rPr dirty="0" sz="25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10" b="1">
                <a:solidFill>
                  <a:srgbClr val="404040"/>
                </a:solidFill>
                <a:latin typeface="Arial"/>
                <a:cs typeface="Arial"/>
              </a:rPr>
              <a:t>COMPUTING</a:t>
            </a:r>
            <a:r>
              <a:rPr dirty="0" sz="25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65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2500" spc="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150" b="1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MARILYN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WOLF</a:t>
            </a:r>
            <a:endParaRPr sz="2000">
              <a:latin typeface="Franklin Gothic Medium"/>
              <a:cs typeface="Franklin Gothic Medium"/>
            </a:endParaRPr>
          </a:p>
          <a:p>
            <a:pPr marL="12700" marR="113411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FOURTH</a:t>
            </a:r>
            <a:r>
              <a:rPr dirty="0" sz="200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EDITION,</a:t>
            </a:r>
            <a:r>
              <a:rPr dirty="0" sz="200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2016,</a:t>
            </a:r>
            <a:r>
              <a:rPr dirty="0" sz="2000" spc="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MORGAN</a:t>
            </a:r>
            <a:r>
              <a:rPr dirty="0" sz="2000" spc="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KAUFMANN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ISBN-13:</a:t>
            </a:r>
            <a:r>
              <a:rPr dirty="0" sz="2000" spc="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978-0128053874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1694688"/>
            <a:ext cx="3054096" cy="3762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1395475"/>
            <a:ext cx="6477000" cy="415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252525"/>
                </a:solidFill>
                <a:latin typeface="Franklin Gothic Medium"/>
                <a:cs typeface="Franklin Gothic Medium"/>
              </a:rPr>
              <a:t>AGENDA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264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20" b="1">
                <a:solidFill>
                  <a:srgbClr val="404040"/>
                </a:solidFill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Motivación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Curso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Logística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curso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Conceptos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Básicos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Digitales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Muestreo,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cuantificación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codificación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Introducción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Embebidos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5085" y="2767329"/>
            <a:ext cx="5918835" cy="1795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 sz="2500" spc="-180" b="1">
                <a:solidFill>
                  <a:srgbClr val="404040"/>
                </a:solidFill>
                <a:latin typeface="Arial"/>
                <a:cs typeface="Arial"/>
              </a:rPr>
              <a:t>EMBEDDED</a:t>
            </a:r>
            <a:r>
              <a:rPr dirty="0" sz="25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29" b="1">
                <a:solidFill>
                  <a:srgbClr val="404040"/>
                </a:solidFill>
                <a:latin typeface="Arial"/>
                <a:cs typeface="Arial"/>
              </a:rPr>
              <a:t>SYSTEMS:</a:t>
            </a:r>
            <a:r>
              <a:rPr dirty="0" sz="25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10" b="1">
                <a:solidFill>
                  <a:srgbClr val="404040"/>
                </a:solidFill>
                <a:latin typeface="Arial"/>
                <a:cs typeface="Arial"/>
              </a:rPr>
              <a:t>INTRODUCTION</a:t>
            </a:r>
            <a:r>
              <a:rPr dirty="0" sz="25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360" b="1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500" spc="-75" b="1">
                <a:solidFill>
                  <a:srgbClr val="404040"/>
                </a:solidFill>
                <a:latin typeface="Arial"/>
                <a:cs typeface="Arial"/>
              </a:rPr>
              <a:t>ARM®</a:t>
            </a:r>
            <a:r>
              <a:rPr dirty="0" sz="25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54" b="1">
                <a:solidFill>
                  <a:srgbClr val="404040"/>
                </a:solidFill>
                <a:latin typeface="Arial"/>
                <a:cs typeface="Arial"/>
              </a:rPr>
              <a:t>CORTEX™-</a:t>
            </a:r>
            <a:r>
              <a:rPr dirty="0" sz="250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5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500" spc="-215" b="1">
                <a:solidFill>
                  <a:srgbClr val="404040"/>
                </a:solidFill>
                <a:latin typeface="Arial"/>
                <a:cs typeface="Arial"/>
              </a:rPr>
              <a:t>MICROCONTROLLERS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JOHN</a:t>
            </a:r>
            <a:r>
              <a:rPr dirty="0" sz="22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VALVANO</a:t>
            </a:r>
            <a:endParaRPr sz="2200">
              <a:latin typeface="Franklin Gothic Medium"/>
              <a:cs typeface="Franklin Gothic Medium"/>
            </a:endParaRPr>
          </a:p>
          <a:p>
            <a:pPr marL="12700" marR="1113155">
              <a:lnSpc>
                <a:spcPct val="100000"/>
              </a:lnSpc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FOURTH</a:t>
            </a:r>
            <a:r>
              <a:rPr dirty="0" sz="220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EDITION,</a:t>
            </a:r>
            <a:r>
              <a:rPr dirty="0" sz="220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2017,</a:t>
            </a:r>
            <a:r>
              <a:rPr dirty="0" sz="220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CREATESPACE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ISBN-13:</a:t>
            </a:r>
            <a:r>
              <a:rPr dirty="0" sz="2200" spc="2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978-1477508992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1694688"/>
            <a:ext cx="3055620" cy="3762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095" y="5879343"/>
            <a:ext cx="1975103" cy="7622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36338" y="6140297"/>
            <a:ext cx="26384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STM32303E-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EVAL</a:t>
            </a:r>
            <a:endParaRPr sz="26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8253" y="1155626"/>
            <a:ext cx="6499173" cy="49281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LABORATORIOS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LABORATORIOS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4796" y="5697987"/>
            <a:ext cx="1975103" cy="76224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74932" y="1680972"/>
            <a:ext cx="7486015" cy="3048000"/>
            <a:chOff x="374932" y="1680972"/>
            <a:chExt cx="7486015" cy="30480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32" y="1766325"/>
              <a:ext cx="3515385" cy="29626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903" y="1680972"/>
              <a:ext cx="4056888" cy="2971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16660" y="4925059"/>
            <a:ext cx="2661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NUCLEO-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F303K8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1341" y="4925059"/>
            <a:ext cx="2666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NUCLEO-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F303RE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5117" y="1427607"/>
            <a:ext cx="3809641" cy="336232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129778" y="4925059"/>
            <a:ext cx="3327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STM32F3DISCOVERY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3726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MICROPROCESADORES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1858655"/>
            <a:ext cx="5520442" cy="36476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9993" y="1973412"/>
            <a:ext cx="4945380" cy="3945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marR="121920" indent="-306705">
              <a:lnSpc>
                <a:spcPct val="110000"/>
              </a:lnSpc>
              <a:spcBef>
                <a:spcPts val="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elemento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(el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más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importante)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o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avanzado.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circuito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lógico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secuencial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complejo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(una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máquina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estados)</a:t>
            </a:r>
            <a:endParaRPr sz="2400">
              <a:latin typeface="Franklin Gothic Medium"/>
              <a:cs typeface="Franklin Gothic Medium"/>
            </a:endParaRPr>
          </a:p>
          <a:p>
            <a:pPr marL="318770" marR="122555" indent="-306705">
              <a:lnSpc>
                <a:spcPct val="11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pueden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reemplazar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analógicos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realizando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funciones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y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filtrado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señales.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3726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MICROPROCESADORES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21714"/>
            <a:ext cx="10744835" cy="288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  <a:tab pos="1348740" algn="l"/>
                <a:tab pos="979614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lógicos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representados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cero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(falso)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(verdadero).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	Estos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24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vez,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	son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representados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niveles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voltaje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veces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carga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eléctrica).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Comúnmente,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representado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voltaje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positivo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cero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endParaRPr sz="24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90"/>
              </a:spcBef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referencia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voltaje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(tierra).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1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=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5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V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0</a:t>
            </a:r>
            <a:r>
              <a:rPr dirty="0" sz="24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=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GND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8577" y="3399399"/>
            <a:ext cx="3602445" cy="30200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072" y="3477035"/>
            <a:ext cx="3351276" cy="27500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395475"/>
            <a:ext cx="5977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75"/>
              <a:t> </a:t>
            </a:r>
            <a:r>
              <a:rPr dirty="0"/>
              <a:t>CONTINUOS</a:t>
            </a:r>
            <a:r>
              <a:rPr dirty="0" spc="270"/>
              <a:t> </a:t>
            </a:r>
            <a:r>
              <a:rPr dirty="0"/>
              <a:t>VS</a:t>
            </a:r>
            <a:r>
              <a:rPr dirty="0" spc="220"/>
              <a:t> </a:t>
            </a:r>
            <a:r>
              <a:rPr dirty="0" spc="-10"/>
              <a:t>DISCRETOS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4578" y="2256256"/>
            <a:ext cx="10718165" cy="144272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continuo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𝑥(𝑡)</a:t>
            </a:r>
            <a:r>
              <a:rPr dirty="0" sz="2000" spc="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define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todos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mbria Math"/>
                <a:cs typeface="Cambria Math"/>
              </a:rPr>
              <a:t>𝑡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𝑥(𝑡)</a:t>
            </a:r>
            <a:r>
              <a:rPr dirty="0" sz="2000" spc="1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necesita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función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continua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tiempo,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ejemplo,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función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escalón.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discreto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𝑥[𝑛]</a:t>
            </a:r>
            <a:r>
              <a:rPr dirty="0" sz="2000" spc="6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dirty="0" sz="2000" spc="7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𝑥(𝑛𝑇)</a:t>
            </a:r>
            <a:r>
              <a:rPr dirty="0" sz="2000" spc="2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define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solo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discretos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𝑡</a:t>
            </a:r>
            <a:r>
              <a:rPr dirty="0" sz="2000" spc="12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dirty="0" sz="2000" spc="7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mbria Math"/>
                <a:cs typeface="Cambria Math"/>
              </a:rPr>
              <a:t>𝑛𝑇.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598802" y="4735829"/>
            <a:ext cx="3403600" cy="953769"/>
            <a:chOff x="1598802" y="4735829"/>
            <a:chExt cx="3403600" cy="953769"/>
          </a:xfrm>
        </p:grpSpPr>
        <p:sp>
          <p:nvSpPr>
            <p:cNvPr id="5" name="object 5" descr=""/>
            <p:cNvSpPr/>
            <p:nvPr/>
          </p:nvSpPr>
          <p:spPr>
            <a:xfrm>
              <a:off x="1598803" y="4735829"/>
              <a:ext cx="3403600" cy="953769"/>
            </a:xfrm>
            <a:custGeom>
              <a:avLst/>
              <a:gdLst/>
              <a:ahLst/>
              <a:cxnLst/>
              <a:rect l="l" t="t" r="r" b="b"/>
              <a:pathLst>
                <a:path w="3403600" h="953770">
                  <a:moveTo>
                    <a:pt x="3403600" y="879995"/>
                  </a:moveTo>
                  <a:lnTo>
                    <a:pt x="3308350" y="832358"/>
                  </a:lnTo>
                  <a:lnTo>
                    <a:pt x="3329495" y="864082"/>
                  </a:lnTo>
                  <a:lnTo>
                    <a:pt x="97282" y="861999"/>
                  </a:lnTo>
                  <a:lnTo>
                    <a:pt x="97282" y="95250"/>
                  </a:lnTo>
                  <a:lnTo>
                    <a:pt x="129032" y="95250"/>
                  </a:lnTo>
                  <a:lnTo>
                    <a:pt x="113157" y="63500"/>
                  </a:lnTo>
                  <a:lnTo>
                    <a:pt x="81407" y="0"/>
                  </a:lnTo>
                  <a:lnTo>
                    <a:pt x="33782" y="95250"/>
                  </a:lnTo>
                  <a:lnTo>
                    <a:pt x="65532" y="95250"/>
                  </a:lnTo>
                  <a:lnTo>
                    <a:pt x="65532" y="861974"/>
                  </a:lnTo>
                  <a:lnTo>
                    <a:pt x="7112" y="861936"/>
                  </a:lnTo>
                  <a:lnTo>
                    <a:pt x="0" y="869048"/>
                  </a:lnTo>
                  <a:lnTo>
                    <a:pt x="0" y="886574"/>
                  </a:lnTo>
                  <a:lnTo>
                    <a:pt x="7099" y="893686"/>
                  </a:lnTo>
                  <a:lnTo>
                    <a:pt x="65532" y="893724"/>
                  </a:lnTo>
                  <a:lnTo>
                    <a:pt x="65532" y="946327"/>
                  </a:lnTo>
                  <a:lnTo>
                    <a:pt x="72644" y="953439"/>
                  </a:lnTo>
                  <a:lnTo>
                    <a:pt x="90170" y="953439"/>
                  </a:lnTo>
                  <a:lnTo>
                    <a:pt x="97282" y="946327"/>
                  </a:lnTo>
                  <a:lnTo>
                    <a:pt x="97282" y="893749"/>
                  </a:lnTo>
                  <a:lnTo>
                    <a:pt x="3329508" y="895832"/>
                  </a:lnTo>
                  <a:lnTo>
                    <a:pt x="3308350" y="927557"/>
                  </a:lnTo>
                  <a:lnTo>
                    <a:pt x="3371875" y="895832"/>
                  </a:lnTo>
                  <a:lnTo>
                    <a:pt x="3403600" y="879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16836" y="5548883"/>
              <a:ext cx="2529840" cy="123189"/>
            </a:xfrm>
            <a:custGeom>
              <a:avLst/>
              <a:gdLst/>
              <a:ahLst/>
              <a:cxnLst/>
              <a:rect l="l" t="t" r="r" b="b"/>
              <a:pathLst>
                <a:path w="2529840" h="123189">
                  <a:moveTo>
                    <a:pt x="0" y="7619"/>
                  </a:moveTo>
                  <a:lnTo>
                    <a:pt x="0" y="122910"/>
                  </a:lnTo>
                </a:path>
                <a:path w="2529840" h="123189">
                  <a:moveTo>
                    <a:pt x="515112" y="0"/>
                  </a:moveTo>
                  <a:lnTo>
                    <a:pt x="515112" y="115290"/>
                  </a:lnTo>
                </a:path>
                <a:path w="2529840" h="123189">
                  <a:moveTo>
                    <a:pt x="1013459" y="3047"/>
                  </a:moveTo>
                  <a:lnTo>
                    <a:pt x="1013459" y="118338"/>
                  </a:lnTo>
                </a:path>
                <a:path w="2529840" h="123189">
                  <a:moveTo>
                    <a:pt x="1517903" y="1523"/>
                  </a:moveTo>
                  <a:lnTo>
                    <a:pt x="1517903" y="116814"/>
                  </a:lnTo>
                </a:path>
                <a:path w="2529840" h="123189">
                  <a:moveTo>
                    <a:pt x="2022348" y="3047"/>
                  </a:moveTo>
                  <a:lnTo>
                    <a:pt x="2022348" y="118338"/>
                  </a:lnTo>
                </a:path>
                <a:path w="2529840" h="123189">
                  <a:moveTo>
                    <a:pt x="2529840" y="4571"/>
                  </a:moveTo>
                  <a:lnTo>
                    <a:pt x="2529840" y="1198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543936" y="5673649"/>
            <a:ext cx="153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Franklin Gothic Medium"/>
                <a:cs typeface="Franklin Gothic Medium"/>
              </a:rPr>
              <a:t>-</a:t>
            </a:r>
            <a:r>
              <a:rPr dirty="0" sz="1200" spc="-50">
                <a:latin typeface="Franklin Gothic Medium"/>
                <a:cs typeface="Franklin Gothic Medium"/>
              </a:rPr>
              <a:t>1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8860" y="566999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0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43602" y="5595620"/>
            <a:ext cx="81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35555" y="5669991"/>
            <a:ext cx="153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Franklin Gothic Medium"/>
                <a:cs typeface="Franklin Gothic Medium"/>
              </a:rPr>
              <a:t>-</a:t>
            </a:r>
            <a:r>
              <a:rPr dirty="0" sz="1200" spc="-50">
                <a:latin typeface="Franklin Gothic Medium"/>
                <a:cs typeface="Franklin Gothic Medium"/>
              </a:rPr>
              <a:t>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82670" y="5673649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1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87495" y="5673649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95621" y="5675172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3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74977" y="5439562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0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58646" y="4447413"/>
            <a:ext cx="431165" cy="6203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800" spc="-20" i="1">
                <a:latin typeface="Times New Roman"/>
                <a:cs typeface="Times New Roman"/>
              </a:rPr>
              <a:t>x</a:t>
            </a:r>
            <a:r>
              <a:rPr dirty="0" sz="1800" spc="-20">
                <a:latin typeface="Times New Roman"/>
                <a:cs typeface="Times New Roman"/>
              </a:rPr>
              <a:t>(</a:t>
            </a:r>
            <a:r>
              <a:rPr dirty="0" sz="1800" spc="-20" i="1">
                <a:latin typeface="Times New Roman"/>
                <a:cs typeface="Times New Roman"/>
              </a:rPr>
              <a:t>t</a:t>
            </a:r>
            <a:r>
              <a:rPr dirty="0" sz="1800" spc="-2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34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1</a:t>
            </a:r>
            <a:endParaRPr sz="12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607819" y="4956047"/>
            <a:ext cx="3243580" cy="641350"/>
            <a:chOff x="1607819" y="4956047"/>
            <a:chExt cx="3243580" cy="641350"/>
          </a:xfrm>
        </p:grpSpPr>
        <p:sp>
          <p:nvSpPr>
            <p:cNvPr id="17" name="object 17" descr=""/>
            <p:cNvSpPr/>
            <p:nvPr/>
          </p:nvSpPr>
          <p:spPr>
            <a:xfrm>
              <a:off x="1607819" y="4980431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 h="0">
                  <a:moveTo>
                    <a:pt x="14249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51075" y="4969763"/>
              <a:ext cx="3046730" cy="9525"/>
            </a:xfrm>
            <a:custGeom>
              <a:avLst/>
              <a:gdLst/>
              <a:ahLst/>
              <a:cxnLst/>
              <a:rect l="l" t="t" r="r" b="b"/>
              <a:pathLst>
                <a:path w="3046729" h="9525">
                  <a:moveTo>
                    <a:pt x="0" y="9525"/>
                  </a:moveTo>
                  <a:lnTo>
                    <a:pt x="3046349" y="0"/>
                  </a:lnTo>
                </a:path>
              </a:pathLst>
            </a:custGeom>
            <a:ln w="9525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31058" y="4970525"/>
              <a:ext cx="1720850" cy="626745"/>
            </a:xfrm>
            <a:custGeom>
              <a:avLst/>
              <a:gdLst/>
              <a:ahLst/>
              <a:cxnLst/>
              <a:rect l="l" t="t" r="r" b="b"/>
              <a:pathLst>
                <a:path w="1720850" h="626745">
                  <a:moveTo>
                    <a:pt x="0" y="626325"/>
                  </a:moveTo>
                  <a:lnTo>
                    <a:pt x="0" y="0"/>
                  </a:lnTo>
                </a:path>
                <a:path w="1720850" h="626745">
                  <a:moveTo>
                    <a:pt x="1720342" y="4572"/>
                  </a:moveTo>
                  <a:lnTo>
                    <a:pt x="0" y="4572"/>
                  </a:lnTo>
                </a:path>
              </a:pathLst>
            </a:custGeom>
            <a:ln w="38100">
              <a:solidFill>
                <a:srgbClr val="70B8E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345806" y="4684014"/>
            <a:ext cx="2343785" cy="986790"/>
            <a:chOff x="7345806" y="4684014"/>
            <a:chExt cx="2343785" cy="986790"/>
          </a:xfrm>
        </p:grpSpPr>
        <p:sp>
          <p:nvSpPr>
            <p:cNvPr id="21" name="object 21" descr=""/>
            <p:cNvSpPr/>
            <p:nvPr/>
          </p:nvSpPr>
          <p:spPr>
            <a:xfrm>
              <a:off x="7345807" y="4684013"/>
              <a:ext cx="2343785" cy="979169"/>
            </a:xfrm>
            <a:custGeom>
              <a:avLst/>
              <a:gdLst/>
              <a:ahLst/>
              <a:cxnLst/>
              <a:rect l="l" t="t" r="r" b="b"/>
              <a:pathLst>
                <a:path w="2343784" h="979170">
                  <a:moveTo>
                    <a:pt x="2343277" y="931164"/>
                  </a:moveTo>
                  <a:lnTo>
                    <a:pt x="2311577" y="915377"/>
                  </a:lnTo>
                  <a:lnTo>
                    <a:pt x="2247900" y="883666"/>
                  </a:lnTo>
                  <a:lnTo>
                    <a:pt x="2269147" y="915416"/>
                  </a:lnTo>
                  <a:lnTo>
                    <a:pt x="78994" y="919149"/>
                  </a:lnTo>
                  <a:lnTo>
                    <a:pt x="78994" y="95250"/>
                  </a:lnTo>
                  <a:lnTo>
                    <a:pt x="110744" y="95250"/>
                  </a:lnTo>
                  <a:lnTo>
                    <a:pt x="94869" y="63500"/>
                  </a:lnTo>
                  <a:lnTo>
                    <a:pt x="63119" y="0"/>
                  </a:lnTo>
                  <a:lnTo>
                    <a:pt x="15494" y="95250"/>
                  </a:lnTo>
                  <a:lnTo>
                    <a:pt x="47244" y="95250"/>
                  </a:lnTo>
                  <a:lnTo>
                    <a:pt x="47244" y="919200"/>
                  </a:lnTo>
                  <a:lnTo>
                    <a:pt x="7112" y="919264"/>
                  </a:lnTo>
                  <a:lnTo>
                    <a:pt x="0" y="926388"/>
                  </a:lnTo>
                  <a:lnTo>
                    <a:pt x="0" y="943927"/>
                  </a:lnTo>
                  <a:lnTo>
                    <a:pt x="7112" y="951014"/>
                  </a:lnTo>
                  <a:lnTo>
                    <a:pt x="51854" y="950950"/>
                  </a:lnTo>
                  <a:lnTo>
                    <a:pt x="54356" y="953439"/>
                  </a:lnTo>
                  <a:lnTo>
                    <a:pt x="71882" y="953439"/>
                  </a:lnTo>
                  <a:lnTo>
                    <a:pt x="74422" y="950899"/>
                  </a:lnTo>
                  <a:lnTo>
                    <a:pt x="2269236" y="947166"/>
                  </a:lnTo>
                  <a:lnTo>
                    <a:pt x="2248154" y="978954"/>
                  </a:lnTo>
                  <a:lnTo>
                    <a:pt x="2343277" y="931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00543" y="5547360"/>
              <a:ext cx="1515110" cy="118745"/>
            </a:xfrm>
            <a:custGeom>
              <a:avLst/>
              <a:gdLst/>
              <a:ahLst/>
              <a:cxnLst/>
              <a:rect l="l" t="t" r="r" b="b"/>
              <a:pathLst>
                <a:path w="1515109" h="118745">
                  <a:moveTo>
                    <a:pt x="0" y="0"/>
                  </a:moveTo>
                  <a:lnTo>
                    <a:pt x="0" y="115290"/>
                  </a:lnTo>
                </a:path>
                <a:path w="1515109" h="118745">
                  <a:moveTo>
                    <a:pt x="504444" y="0"/>
                  </a:moveTo>
                  <a:lnTo>
                    <a:pt x="504444" y="115290"/>
                  </a:lnTo>
                </a:path>
                <a:path w="1515109" h="118745">
                  <a:moveTo>
                    <a:pt x="1007363" y="0"/>
                  </a:moveTo>
                  <a:lnTo>
                    <a:pt x="1007363" y="115290"/>
                  </a:lnTo>
                </a:path>
                <a:path w="1515109" h="118745">
                  <a:moveTo>
                    <a:pt x="1514855" y="3047"/>
                  </a:moveTo>
                  <a:lnTo>
                    <a:pt x="1514855" y="1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349108" y="5666333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0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544304" y="559165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52918" y="566999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1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357743" y="566999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771635" y="5662980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Franklin Gothic Medium"/>
                <a:cs typeface="Franklin Gothic Medium"/>
              </a:rPr>
              <a:t>3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99250" y="4554677"/>
            <a:ext cx="4070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x[n]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351776" y="4963667"/>
            <a:ext cx="1623060" cy="899794"/>
            <a:chOff x="7351776" y="4963667"/>
            <a:chExt cx="1623060" cy="899794"/>
          </a:xfrm>
        </p:grpSpPr>
        <p:sp>
          <p:nvSpPr>
            <p:cNvPr id="30" name="object 30" descr=""/>
            <p:cNvSpPr/>
            <p:nvPr/>
          </p:nvSpPr>
          <p:spPr>
            <a:xfrm>
              <a:off x="7351776" y="5298947"/>
              <a:ext cx="611505" cy="361315"/>
            </a:xfrm>
            <a:custGeom>
              <a:avLst/>
              <a:gdLst/>
              <a:ahLst/>
              <a:cxnLst/>
              <a:rect l="l" t="t" r="r" b="b"/>
              <a:pathLst>
                <a:path w="611504" h="361314">
                  <a:moveTo>
                    <a:pt x="114300" y="304038"/>
                  </a:moveTo>
                  <a:lnTo>
                    <a:pt x="57150" y="246888"/>
                  </a:lnTo>
                  <a:lnTo>
                    <a:pt x="0" y="304038"/>
                  </a:lnTo>
                  <a:lnTo>
                    <a:pt x="57150" y="361188"/>
                  </a:lnTo>
                  <a:lnTo>
                    <a:pt x="114300" y="304038"/>
                  </a:lnTo>
                  <a:close/>
                </a:path>
                <a:path w="611504" h="361314">
                  <a:moveTo>
                    <a:pt x="611124" y="57150"/>
                  </a:moveTo>
                  <a:lnTo>
                    <a:pt x="592074" y="38100"/>
                  </a:lnTo>
                  <a:lnTo>
                    <a:pt x="553974" y="0"/>
                  </a:lnTo>
                  <a:lnTo>
                    <a:pt x="496824" y="57150"/>
                  </a:lnTo>
                  <a:lnTo>
                    <a:pt x="534924" y="95250"/>
                  </a:lnTo>
                  <a:lnTo>
                    <a:pt x="534924" y="338772"/>
                  </a:lnTo>
                  <a:lnTo>
                    <a:pt x="536409" y="346189"/>
                  </a:lnTo>
                  <a:lnTo>
                    <a:pt x="540486" y="352247"/>
                  </a:lnTo>
                  <a:lnTo>
                    <a:pt x="546544" y="356336"/>
                  </a:lnTo>
                  <a:lnTo>
                    <a:pt x="553974" y="357822"/>
                  </a:lnTo>
                  <a:lnTo>
                    <a:pt x="561390" y="356336"/>
                  </a:lnTo>
                  <a:lnTo>
                    <a:pt x="567448" y="352247"/>
                  </a:lnTo>
                  <a:lnTo>
                    <a:pt x="571525" y="346189"/>
                  </a:lnTo>
                  <a:lnTo>
                    <a:pt x="573024" y="338772"/>
                  </a:lnTo>
                  <a:lnTo>
                    <a:pt x="573024" y="114300"/>
                  </a:lnTo>
                  <a:lnTo>
                    <a:pt x="573024" y="95250"/>
                  </a:lnTo>
                  <a:lnTo>
                    <a:pt x="611124" y="57150"/>
                  </a:lnTo>
                  <a:close/>
                </a:path>
              </a:pathLst>
            </a:custGeom>
            <a:solidFill>
              <a:srgbClr val="70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407908" y="5554979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w="0" h="115570">
                  <a:moveTo>
                    <a:pt x="0" y="0"/>
                  </a:moveTo>
                  <a:lnTo>
                    <a:pt x="0" y="1152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351647" y="4963667"/>
              <a:ext cx="623570" cy="899794"/>
            </a:xfrm>
            <a:custGeom>
              <a:avLst/>
              <a:gdLst/>
              <a:ahLst/>
              <a:cxnLst/>
              <a:rect l="l" t="t" r="r" b="b"/>
              <a:pathLst>
                <a:path w="623570" h="899795">
                  <a:moveTo>
                    <a:pt x="114300" y="57150"/>
                  </a:moveTo>
                  <a:lnTo>
                    <a:pt x="95288" y="38100"/>
                  </a:lnTo>
                  <a:lnTo>
                    <a:pt x="57277" y="0"/>
                  </a:lnTo>
                  <a:lnTo>
                    <a:pt x="0" y="57150"/>
                  </a:lnTo>
                  <a:lnTo>
                    <a:pt x="38087" y="95250"/>
                  </a:lnTo>
                  <a:lnTo>
                    <a:pt x="38100" y="57150"/>
                  </a:lnTo>
                  <a:lnTo>
                    <a:pt x="38100" y="95262"/>
                  </a:lnTo>
                  <a:lnTo>
                    <a:pt x="37973" y="674192"/>
                  </a:lnTo>
                  <a:lnTo>
                    <a:pt x="39471" y="681609"/>
                  </a:lnTo>
                  <a:lnTo>
                    <a:pt x="43548" y="687654"/>
                  </a:lnTo>
                  <a:lnTo>
                    <a:pt x="49606" y="691743"/>
                  </a:lnTo>
                  <a:lnTo>
                    <a:pt x="57023" y="693229"/>
                  </a:lnTo>
                  <a:lnTo>
                    <a:pt x="64439" y="691743"/>
                  </a:lnTo>
                  <a:lnTo>
                    <a:pt x="70497" y="687654"/>
                  </a:lnTo>
                  <a:lnTo>
                    <a:pt x="74574" y="681596"/>
                  </a:lnTo>
                  <a:lnTo>
                    <a:pt x="76073" y="674192"/>
                  </a:lnTo>
                  <a:lnTo>
                    <a:pt x="76187" y="114300"/>
                  </a:lnTo>
                  <a:lnTo>
                    <a:pt x="76187" y="95262"/>
                  </a:lnTo>
                  <a:lnTo>
                    <a:pt x="114300" y="57150"/>
                  </a:lnTo>
                  <a:close/>
                </a:path>
                <a:path w="623570" h="899795">
                  <a:moveTo>
                    <a:pt x="623189" y="842251"/>
                  </a:moveTo>
                  <a:lnTo>
                    <a:pt x="585089" y="804151"/>
                  </a:lnTo>
                  <a:lnTo>
                    <a:pt x="585089" y="785101"/>
                  </a:lnTo>
                  <a:lnTo>
                    <a:pt x="585089" y="639318"/>
                  </a:lnTo>
                  <a:lnTo>
                    <a:pt x="583590" y="631901"/>
                  </a:lnTo>
                  <a:lnTo>
                    <a:pt x="579513" y="625856"/>
                  </a:lnTo>
                  <a:lnTo>
                    <a:pt x="573455" y="621766"/>
                  </a:lnTo>
                  <a:lnTo>
                    <a:pt x="566039" y="620268"/>
                  </a:lnTo>
                  <a:lnTo>
                    <a:pt x="558609" y="621766"/>
                  </a:lnTo>
                  <a:lnTo>
                    <a:pt x="552551" y="625856"/>
                  </a:lnTo>
                  <a:lnTo>
                    <a:pt x="548474" y="631901"/>
                  </a:lnTo>
                  <a:lnTo>
                    <a:pt x="546989" y="639318"/>
                  </a:lnTo>
                  <a:lnTo>
                    <a:pt x="546989" y="804151"/>
                  </a:lnTo>
                  <a:lnTo>
                    <a:pt x="508889" y="842251"/>
                  </a:lnTo>
                  <a:lnTo>
                    <a:pt x="566039" y="899401"/>
                  </a:lnTo>
                  <a:lnTo>
                    <a:pt x="604139" y="861301"/>
                  </a:lnTo>
                  <a:lnTo>
                    <a:pt x="623189" y="842251"/>
                  </a:lnTo>
                  <a:close/>
                </a:path>
              </a:pathLst>
            </a:custGeom>
            <a:solidFill>
              <a:srgbClr val="70B8E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395475"/>
            <a:ext cx="6000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10"/>
              <a:t> </a:t>
            </a:r>
            <a:r>
              <a:rPr dirty="0"/>
              <a:t>ANALÓGICOS</a:t>
            </a:r>
            <a:r>
              <a:rPr dirty="0" spc="180"/>
              <a:t> </a:t>
            </a:r>
            <a:r>
              <a:rPr dirty="0"/>
              <a:t>VS</a:t>
            </a:r>
            <a:r>
              <a:rPr dirty="0" spc="160"/>
              <a:t> </a:t>
            </a:r>
            <a:r>
              <a:rPr dirty="0" spc="-10"/>
              <a:t>DIGITALES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3183" y="1910177"/>
            <a:ext cx="10101580" cy="130556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1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analógica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magnitudes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continuos.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magnitudes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discretos,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representados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endParaRPr sz="20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40"/>
              </a:spcBef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(sistema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numeración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binario).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3938745"/>
            <a:ext cx="2329446" cy="26601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7991" y="3274078"/>
            <a:ext cx="6241098" cy="33405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091895"/>
            <a:ext cx="3793490" cy="83629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/>
              <a:t>SISTEMAS</a:t>
            </a:r>
            <a:r>
              <a:rPr dirty="0" spc="390"/>
              <a:t> </a:t>
            </a:r>
            <a:r>
              <a:rPr dirty="0" spc="-10"/>
              <a:t>ANALÓGICOS </a:t>
            </a:r>
            <a:r>
              <a:rPr dirty="0"/>
              <a:t>VS</a:t>
            </a:r>
            <a:r>
              <a:rPr dirty="0" spc="50"/>
              <a:t> </a:t>
            </a:r>
            <a:r>
              <a:rPr dirty="0" spc="-10"/>
              <a:t>DIGITALES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38555" y="457200"/>
            <a:ext cx="3511550" cy="91440"/>
          </a:xfrm>
          <a:custGeom>
            <a:avLst/>
            <a:gdLst/>
            <a:ahLst/>
            <a:cxnLst/>
            <a:rect l="l" t="t" r="r" b="b"/>
            <a:pathLst>
              <a:path w="3511550" h="91440">
                <a:moveTo>
                  <a:pt x="3511296" y="0"/>
                </a:moveTo>
                <a:lnTo>
                  <a:pt x="0" y="0"/>
                </a:lnTo>
                <a:lnTo>
                  <a:pt x="0" y="91439"/>
                </a:lnTo>
                <a:lnTo>
                  <a:pt x="3511296" y="91439"/>
                </a:lnTo>
                <a:lnTo>
                  <a:pt x="3511296" y="0"/>
                </a:lnTo>
                <a:close/>
              </a:path>
            </a:pathLst>
          </a:custGeom>
          <a:solidFill>
            <a:srgbClr val="70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88644" y="2507716"/>
            <a:ext cx="3396615" cy="284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464184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analógica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magnitudes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con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valores</a:t>
            </a:r>
            <a:r>
              <a:rPr dirty="0" sz="20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continuos.</a:t>
            </a:r>
            <a:endParaRPr sz="20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magnitudes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valores discretos,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representados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(sistema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numeración</a:t>
            </a:r>
            <a:r>
              <a:rPr dirty="0" sz="20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binario).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838" y="980416"/>
            <a:ext cx="6425225" cy="47694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83741"/>
            <a:ext cx="94164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MUESTREO,</a:t>
            </a:r>
            <a:r>
              <a:rPr dirty="0" sz="3600" spc="-15"/>
              <a:t> </a:t>
            </a:r>
            <a:r>
              <a:rPr dirty="0" sz="3600" spc="50"/>
              <a:t>CUANTIFICACIÓN</a:t>
            </a:r>
            <a:r>
              <a:rPr dirty="0" sz="3600" spc="5"/>
              <a:t> </a:t>
            </a:r>
            <a:r>
              <a:rPr dirty="0" sz="3600"/>
              <a:t>Y</a:t>
            </a:r>
            <a:r>
              <a:rPr dirty="0" sz="3600" spc="-10"/>
              <a:t> </a:t>
            </a:r>
            <a:r>
              <a:rPr dirty="0" sz="3600" spc="40"/>
              <a:t>CODIFICACIÓN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70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77355" y="2328575"/>
            <a:ext cx="7774305" cy="3228340"/>
            <a:chOff x="377355" y="2328575"/>
            <a:chExt cx="7774305" cy="32283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55" y="2328575"/>
              <a:ext cx="7774076" cy="322800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009" y="3418649"/>
              <a:ext cx="208152" cy="23253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849" y="3260153"/>
              <a:ext cx="206628" cy="23406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021" y="3084893"/>
              <a:ext cx="208153" cy="23253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417432" y="2807588"/>
            <a:ext cx="354393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</a:tabLst>
            </a:pPr>
            <a:r>
              <a:rPr dirty="0" sz="2000">
                <a:latin typeface="Cambria Math"/>
                <a:cs typeface="Cambria Math"/>
              </a:rPr>
              <a:t>2</a:t>
            </a:r>
            <a:r>
              <a:rPr dirty="0" baseline="28735" sz="2175">
                <a:latin typeface="Cambria Math"/>
                <a:cs typeface="Cambria Math"/>
              </a:rPr>
              <a:t>𝑛</a:t>
            </a:r>
            <a:r>
              <a:rPr dirty="0" baseline="28735" sz="2175" spc="33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n</a:t>
            </a:r>
            <a:r>
              <a:rPr dirty="0" sz="2000">
                <a:latin typeface="Franklin Gothic Medium"/>
                <a:cs typeface="Franklin Gothic Medium"/>
              </a:rPr>
              <a:t>iveles</a:t>
            </a:r>
            <a:r>
              <a:rPr dirty="0" sz="2000" spc="-25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de</a:t>
            </a:r>
            <a:r>
              <a:rPr dirty="0" sz="2000" spc="-20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cuantificación</a:t>
            </a:r>
            <a:endParaRPr sz="2000">
              <a:latin typeface="Franklin Gothic Medium"/>
              <a:cs typeface="Franklin Gothic Medium"/>
            </a:endParaRPr>
          </a:p>
          <a:p>
            <a:pPr marL="393700" marR="18034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z="2000" spc="-20">
                <a:latin typeface="Franklin Gothic Medium"/>
                <a:cs typeface="Franklin Gothic Medium"/>
              </a:rPr>
              <a:t>Representan</a:t>
            </a:r>
            <a:r>
              <a:rPr dirty="0" sz="2000" spc="-70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la</a:t>
            </a:r>
            <a:r>
              <a:rPr dirty="0" sz="2000" spc="-50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cantidad</a:t>
            </a:r>
            <a:r>
              <a:rPr dirty="0" sz="2000" spc="-5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de </a:t>
            </a:r>
            <a:r>
              <a:rPr dirty="0" sz="2000">
                <a:latin typeface="Franklin Gothic Medium"/>
                <a:cs typeface="Franklin Gothic Medium"/>
              </a:rPr>
              <a:t>bits</a:t>
            </a:r>
            <a:r>
              <a:rPr dirty="0" sz="2000" spc="-55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a</a:t>
            </a:r>
            <a:r>
              <a:rPr dirty="0" sz="2000" spc="-40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utilizar</a:t>
            </a:r>
            <a:endParaRPr sz="2000">
              <a:latin typeface="Franklin Gothic Medium"/>
              <a:cs typeface="Franklin Gothic Medium"/>
            </a:endParaRPr>
          </a:p>
          <a:p>
            <a:pPr marL="393700" marR="5588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z="2000" spc="-10">
                <a:latin typeface="Franklin Gothic Medium"/>
                <a:cs typeface="Franklin Gothic Medium"/>
              </a:rPr>
              <a:t>Dependiendo</a:t>
            </a:r>
            <a:r>
              <a:rPr dirty="0" sz="2000" spc="-70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del</a:t>
            </a:r>
            <a:r>
              <a:rPr dirty="0" sz="2000" spc="-3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nivel correspondiente</a:t>
            </a:r>
            <a:r>
              <a:rPr dirty="0" sz="2000" spc="-70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se</a:t>
            </a:r>
            <a:r>
              <a:rPr dirty="0" sz="2000" spc="-50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realiza</a:t>
            </a:r>
            <a:r>
              <a:rPr dirty="0" sz="2000" spc="-25">
                <a:latin typeface="Franklin Gothic Medium"/>
                <a:cs typeface="Franklin Gothic Medium"/>
              </a:rPr>
              <a:t> la </a:t>
            </a:r>
            <a:r>
              <a:rPr dirty="0" sz="2000" spc="-20">
                <a:latin typeface="Franklin Gothic Medium"/>
                <a:cs typeface="Franklin Gothic Medium"/>
              </a:rPr>
              <a:t>codificación</a:t>
            </a:r>
            <a:r>
              <a:rPr dirty="0" sz="2000" spc="-25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al</a:t>
            </a:r>
            <a:r>
              <a:rPr dirty="0" sz="2000" spc="-10">
                <a:latin typeface="Franklin Gothic Medium"/>
                <a:cs typeface="Franklin Gothic Medium"/>
              </a:rPr>
              <a:t> numero binario</a:t>
            </a:r>
            <a:r>
              <a:rPr dirty="0" sz="2000" spc="-8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correspondiente</a:t>
            </a:r>
            <a:endParaRPr sz="2000">
              <a:latin typeface="Franklin Gothic Medium"/>
              <a:cs typeface="Franklin Gothic Medium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6517513" y="5706630"/>
          <a:ext cx="11442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52768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3712845" y="5706630"/>
          <a:ext cx="162750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513080"/>
                <a:gridCol w="51307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767372" y="5706630"/>
          <a:ext cx="22523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541020"/>
                <a:gridCol w="541020"/>
                <a:gridCol w="54101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1B638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6575552" y="6019291"/>
            <a:ext cx="910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1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16222" y="6033008"/>
            <a:ext cx="135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071245" algn="l"/>
              </a:tabLst>
            </a:pP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2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1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4384" y="6027826"/>
            <a:ext cx="20123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126490" algn="l"/>
                <a:tab pos="1711960" algn="l"/>
              </a:tabLst>
            </a:pP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3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2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52">
                <a:latin typeface="Cambria Math"/>
                <a:cs typeface="Cambria Math"/>
              </a:rPr>
              <a:t>2</a:t>
            </a:r>
            <a:r>
              <a:rPr dirty="0" sz="1300" spc="-35">
                <a:latin typeface="Cambria Math"/>
                <a:cs typeface="Cambria Math"/>
              </a:rPr>
              <a:t>1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baseline="-20061" sz="2700" spc="-37">
                <a:latin typeface="Cambria Math"/>
                <a:cs typeface="Cambria Math"/>
              </a:rPr>
              <a:t>2</a:t>
            </a:r>
            <a:r>
              <a:rPr dirty="0" sz="1300" spc="-25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3658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¿SOLO</a:t>
            </a:r>
            <a:r>
              <a:rPr dirty="0" spc="10"/>
              <a:t> </a:t>
            </a:r>
            <a:r>
              <a:rPr dirty="0"/>
              <a:t>CEROS</a:t>
            </a:r>
            <a:r>
              <a:rPr dirty="0" spc="30"/>
              <a:t> </a:t>
            </a:r>
            <a:r>
              <a:rPr dirty="0"/>
              <a:t>Y</a:t>
            </a:r>
            <a:r>
              <a:rPr dirty="0" spc="15"/>
              <a:t> </a:t>
            </a:r>
            <a:r>
              <a:rPr dirty="0" spc="-10"/>
              <a:t>UNOS?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52194"/>
            <a:ext cx="1056640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223520" indent="-306705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representación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cero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(falso)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uno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(verdadero)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los microprocesadores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solamente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numérico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base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(binario).</a:t>
            </a:r>
            <a:endParaRPr sz="2400">
              <a:latin typeface="Franklin Gothic Medium"/>
              <a:cs typeface="Franklin Gothic Medium"/>
            </a:endParaRPr>
          </a:p>
          <a:p>
            <a:pPr marL="318770" marR="188595" indent="-306705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Parece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gran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limitante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solo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poder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dos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valores,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sin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embargo,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es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posible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representar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cualquier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tipo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dato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cualquier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base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numérica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el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excepción.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1011100111011011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importa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tipo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dato,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existen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formas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representarlo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binario.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Muchas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estas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formas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estándares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ejemplo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ASCII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para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caracteres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estándares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IEEE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números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punto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flotante.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‘A’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=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1000001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?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10311"/>
            <a:ext cx="45104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52525"/>
                </a:solidFill>
              </a:rPr>
              <a:t>JULIO</a:t>
            </a:r>
            <a:r>
              <a:rPr dirty="0" sz="3200" spc="120">
                <a:solidFill>
                  <a:srgbClr val="252525"/>
                </a:solidFill>
              </a:rPr>
              <a:t> </a:t>
            </a:r>
            <a:r>
              <a:rPr dirty="0" sz="3200" spc="50">
                <a:solidFill>
                  <a:srgbClr val="252525"/>
                </a:solidFill>
              </a:rPr>
              <a:t>ENRIQUE</a:t>
            </a:r>
            <a:r>
              <a:rPr dirty="0" sz="3200" spc="120">
                <a:solidFill>
                  <a:srgbClr val="252525"/>
                </a:solidFill>
              </a:rPr>
              <a:t> </a:t>
            </a:r>
            <a:r>
              <a:rPr dirty="0" sz="3200" spc="-10">
                <a:solidFill>
                  <a:srgbClr val="252525"/>
                </a:solidFill>
              </a:rPr>
              <a:t>FAJARDO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161135"/>
            <a:ext cx="4883150" cy="52197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00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Ingeniero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Electrónico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Postgrado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17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Telecomunicaciones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Maestría</a:t>
            </a:r>
            <a:r>
              <a:rPr dirty="0" sz="1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17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Industrial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Doctorado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en </a:t>
            </a: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Ingeniería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Eléctrica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(UNICAMP)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Ingeniería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Computación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Robótica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17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óptimo</a:t>
            </a:r>
            <a:r>
              <a:rPr dirty="0" sz="1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17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robusto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MIT</a:t>
            </a:r>
            <a:r>
              <a:rPr dirty="0" sz="1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Tech</a:t>
            </a:r>
            <a:r>
              <a:rPr dirty="0" sz="1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Review</a:t>
            </a:r>
            <a:r>
              <a:rPr dirty="0" sz="17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dirty="0" sz="17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Innovator</a:t>
            </a:r>
            <a:r>
              <a:rPr dirty="0" sz="17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Under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35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LATAM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Subdirector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17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laboratorio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investigación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Turing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00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Auxiliares: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15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Guillermo</a:t>
            </a:r>
            <a:r>
              <a:rPr dirty="0" sz="15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Maldonado</a:t>
            </a:r>
            <a:r>
              <a:rPr dirty="0" sz="15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</a:t>
            </a:r>
            <a:r>
              <a:rPr dirty="0" u="sng" sz="1500" spc="-1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2"/>
              </a:rPr>
              <a:t>guiller@galileo.edu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)</a:t>
            </a:r>
            <a:endParaRPr sz="15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Stacy</a:t>
            </a:r>
            <a:r>
              <a:rPr dirty="0" sz="15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McKay</a:t>
            </a:r>
            <a:endParaRPr sz="15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79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Correctores: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1500">
                <a:solidFill>
                  <a:srgbClr val="404040"/>
                </a:solidFill>
                <a:latin typeface="Franklin Gothic Medium"/>
                <a:cs typeface="Franklin Gothic Medium"/>
              </a:rPr>
              <a:t>Jabes</a:t>
            </a:r>
            <a:r>
              <a:rPr dirty="0" sz="15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>
                <a:solidFill>
                  <a:srgbClr val="404040"/>
                </a:solidFill>
                <a:latin typeface="Franklin Gothic Medium"/>
                <a:cs typeface="Franklin Gothic Medium"/>
              </a:rPr>
              <a:t>Guerra</a:t>
            </a:r>
            <a:r>
              <a:rPr dirty="0" sz="15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</a:t>
            </a:r>
            <a:r>
              <a:rPr dirty="0" u="sng" sz="1500" spc="-1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Franklin Gothic Medium"/>
                <a:cs typeface="Franklin Gothic Medium"/>
                <a:hlinkClick r:id="rId3"/>
              </a:rPr>
              <a:t>17001296@galileo.edu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)</a:t>
            </a:r>
            <a:endParaRPr sz="15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1500">
                <a:solidFill>
                  <a:srgbClr val="404040"/>
                </a:solidFill>
                <a:latin typeface="Franklin Gothic Medium"/>
                <a:cs typeface="Franklin Gothic Medium"/>
              </a:rPr>
              <a:t>Luis</a:t>
            </a:r>
            <a:r>
              <a:rPr dirty="0" sz="15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Ayapán</a:t>
            </a:r>
            <a:endParaRPr sz="15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2047" y="1100327"/>
            <a:ext cx="4451604" cy="49667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3658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¿SOLO</a:t>
            </a:r>
            <a:r>
              <a:rPr dirty="0" spc="10"/>
              <a:t> </a:t>
            </a:r>
            <a:r>
              <a:rPr dirty="0"/>
              <a:t>CEROS</a:t>
            </a:r>
            <a:r>
              <a:rPr dirty="0" spc="30"/>
              <a:t> </a:t>
            </a:r>
            <a:r>
              <a:rPr dirty="0"/>
              <a:t>Y</a:t>
            </a:r>
            <a:r>
              <a:rPr dirty="0" spc="15"/>
              <a:t> </a:t>
            </a:r>
            <a:r>
              <a:rPr dirty="0" spc="-10"/>
              <a:t>UNOS?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53717"/>
            <a:ext cx="10372725" cy="4616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marR="226695" indent="-306705">
              <a:lnSpc>
                <a:spcPct val="100000"/>
              </a:lnSpc>
              <a:spcBef>
                <a:spcPts val="9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  <a:tab pos="1341755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queremos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ejecute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también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están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en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binario.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	Estas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conocen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i="1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200" spc="-55" i="1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i="1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50" i="1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 i="1">
                <a:solidFill>
                  <a:srgbClr val="404040"/>
                </a:solidFill>
                <a:latin typeface="Franklin Gothic Medium"/>
                <a:cs typeface="Franklin Gothic Medium"/>
              </a:rPr>
              <a:t>maquina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compiladores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interpretes</a:t>
            </a:r>
            <a:r>
              <a:rPr dirty="0" sz="22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convierten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lenguajes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alto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nivel</a:t>
            </a:r>
            <a:endParaRPr sz="22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</a:pP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(como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Scheme,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Java,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Python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C)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binario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poder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ejecutadas.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¿Qué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tipo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ejecutar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microprocesador?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2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2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2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típicamente:</a:t>
            </a:r>
            <a:endParaRPr sz="22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5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Operaciones</a:t>
            </a:r>
            <a:r>
              <a:rPr dirty="0" sz="20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lógicas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0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5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Operaciones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aritméticas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sumar,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restar,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ultiplicar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dividir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Guardar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leer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constantes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“saltos”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otras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partes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programa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si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condición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cumple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(muy</a:t>
            </a:r>
            <a:endParaRPr sz="22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</a:pP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importante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ya</a:t>
            </a:r>
            <a:r>
              <a:rPr dirty="0" sz="2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permite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tomar</a:t>
            </a:r>
            <a:r>
              <a:rPr dirty="0" sz="2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“decisiones”)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PLATAFORMA</a:t>
            </a:r>
            <a:r>
              <a:rPr dirty="0" spc="30"/>
              <a:t> </a:t>
            </a:r>
            <a:r>
              <a:rPr dirty="0"/>
              <a:t>DE</a:t>
            </a:r>
            <a:r>
              <a:rPr dirty="0" spc="15"/>
              <a:t> </a:t>
            </a:r>
            <a:r>
              <a:rPr dirty="0"/>
              <a:t>DESARROLLO</a:t>
            </a:r>
            <a:r>
              <a:rPr dirty="0" spc="35"/>
              <a:t> </a:t>
            </a:r>
            <a:r>
              <a:rPr dirty="0"/>
              <a:t>DE</a:t>
            </a:r>
            <a:r>
              <a:rPr dirty="0" spc="25"/>
              <a:t> </a:t>
            </a:r>
            <a:r>
              <a:rPr dirty="0" spc="50"/>
              <a:t>SISTEMA</a:t>
            </a:r>
            <a:r>
              <a:rPr dirty="0" spc="60"/>
              <a:t> </a:t>
            </a:r>
            <a:r>
              <a:rPr dirty="0" spc="-10"/>
              <a:t>INTEGRADO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67125" y="1810511"/>
            <a:ext cx="10391140" cy="4825365"/>
            <a:chOff x="867125" y="1810511"/>
            <a:chExt cx="10391140" cy="48253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25" y="1810511"/>
              <a:ext cx="10391078" cy="3333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4730495"/>
              <a:ext cx="2400300" cy="19050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51433" y="5382564"/>
            <a:ext cx="29952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Franklin Gothic Medium"/>
                <a:cs typeface="Franklin Gothic Medium"/>
              </a:rPr>
              <a:t>Ambiente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desarrollo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AMBIENTE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45"/>
              <a:t> </a:t>
            </a:r>
            <a:r>
              <a:rPr dirty="0" spc="-10"/>
              <a:t>DESARROLLO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379" y="1818876"/>
            <a:ext cx="7001240" cy="273332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743326" y="4691633"/>
            <a:ext cx="65665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Franklin Gothic Medium"/>
                <a:cs typeface="Franklin Gothic Medium"/>
              </a:rPr>
              <a:t>Compiler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Toolchain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(Herramientas</a:t>
            </a:r>
            <a:r>
              <a:rPr dirty="0" sz="2400" spc="-9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compilación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GCC</a:t>
            </a:r>
            <a:r>
              <a:rPr dirty="0" sz="2400" spc="-4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–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GNU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Compiler </a:t>
            </a:r>
            <a:r>
              <a:rPr dirty="0" sz="2400" spc="-10">
                <a:latin typeface="Franklin Gothic Medium"/>
                <a:cs typeface="Franklin Gothic Medium"/>
              </a:rPr>
              <a:t>collection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Make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HERRAMIENTAS</a:t>
            </a:r>
            <a:r>
              <a:rPr dirty="0" spc="220"/>
              <a:t> </a:t>
            </a:r>
            <a:r>
              <a:rPr dirty="0"/>
              <a:t>DE</a:t>
            </a:r>
            <a:r>
              <a:rPr dirty="0" spc="195"/>
              <a:t> </a:t>
            </a:r>
            <a:r>
              <a:rPr dirty="0" spc="-10"/>
              <a:t>SOFTWARE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335024"/>
            <a:ext cx="12192000" cy="5514340"/>
            <a:chOff x="0" y="1335024"/>
            <a:chExt cx="12192000" cy="55143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1335024"/>
              <a:ext cx="12003024" cy="43860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63539"/>
              <a:ext cx="12191999" cy="1385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7047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¿CÓMO</a:t>
            </a:r>
            <a:r>
              <a:rPr dirty="0" spc="175"/>
              <a:t> </a:t>
            </a:r>
            <a:r>
              <a:rPr dirty="0"/>
              <a:t>FUNCIONA</a:t>
            </a:r>
            <a:r>
              <a:rPr dirty="0" spc="185"/>
              <a:t> </a:t>
            </a:r>
            <a:r>
              <a:rPr dirty="0"/>
              <a:t>UN</a:t>
            </a:r>
            <a:r>
              <a:rPr dirty="0" spc="150"/>
              <a:t> </a:t>
            </a:r>
            <a:r>
              <a:rPr dirty="0" spc="-10"/>
              <a:t>MICROPROCESADOR?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21714"/>
            <a:ext cx="10661650" cy="467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81915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ejecución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instrucciones,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hace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mismas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cosas constantemente:</a:t>
            </a:r>
            <a:endParaRPr sz="2400">
              <a:latin typeface="Franklin Gothic Medium"/>
              <a:cs typeface="Franklin Gothic Medium"/>
            </a:endParaRPr>
          </a:p>
          <a:p>
            <a:pPr lvl="1" marL="878205" indent="-515620">
              <a:lnSpc>
                <a:spcPct val="100000"/>
              </a:lnSpc>
              <a:spcBef>
                <a:spcPts val="1355"/>
              </a:spcBef>
              <a:buClr>
                <a:srgbClr val="70B8E3"/>
              </a:buClr>
              <a:buSzPct val="90476"/>
              <a:buAutoNum type="arabicParenR"/>
              <a:tabLst>
                <a:tab pos="87820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instrucción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leída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memoria.</a:t>
            </a:r>
            <a:endParaRPr sz="2100">
              <a:latin typeface="Franklin Gothic Medium"/>
              <a:cs typeface="Franklin Gothic Medium"/>
            </a:endParaRPr>
          </a:p>
          <a:p>
            <a:pPr lvl="1" marL="878205" indent="-51562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AutoNum type="arabicParenR"/>
              <a:tabLst>
                <a:tab pos="87820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descubre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hacer.</a:t>
            </a:r>
            <a:endParaRPr sz="2100">
              <a:latin typeface="Franklin Gothic Medium"/>
              <a:cs typeface="Franklin Gothic Medium"/>
            </a:endParaRPr>
          </a:p>
          <a:p>
            <a:pPr lvl="1" marL="878205" indent="-51562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AutoNum type="arabicParenR"/>
              <a:tabLst>
                <a:tab pos="87820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instrucción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ejecutada.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ejecución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instrucción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(paso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3)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requerir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sub-paso.</a:t>
            </a:r>
            <a:endParaRPr sz="2400">
              <a:latin typeface="Franklin Gothic Medium"/>
              <a:cs typeface="Franklin Gothic Medium"/>
            </a:endParaRPr>
          </a:p>
          <a:p>
            <a:pPr marL="318770" marR="33655" indent="-306705">
              <a:lnSpc>
                <a:spcPct val="11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Podemos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ver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entonces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realiza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varias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sub-tareas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ejecutar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instrucción.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orden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realizan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estas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sub-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definido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circuito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lógico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endParaRPr sz="24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90"/>
              </a:spcBef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interno.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5920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EVOLUCIÓN</a:t>
            </a:r>
            <a:r>
              <a:rPr dirty="0" spc="185"/>
              <a:t> </a:t>
            </a:r>
            <a:r>
              <a:rPr dirty="0"/>
              <a:t>DEL</a:t>
            </a:r>
            <a:r>
              <a:rPr dirty="0" spc="165"/>
              <a:t> </a:t>
            </a:r>
            <a:r>
              <a:rPr dirty="0" spc="-10"/>
              <a:t>MICROPROCESADOR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372362"/>
            <a:ext cx="10702925" cy="153162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5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parte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fundamental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nuestra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tecnología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actual.</a:t>
            </a:r>
            <a:endParaRPr sz="2400">
              <a:latin typeface="Franklin Gothic Medium"/>
              <a:cs typeface="Franklin Gothic Medium"/>
            </a:endParaRPr>
          </a:p>
          <a:p>
            <a:pPr marL="318770" marR="414655" indent="-306705">
              <a:lnSpc>
                <a:spcPct val="11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Sin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ellos,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hubiera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sido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posible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desarrollo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personal,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el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teléfono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celular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reproductor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mp3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(entre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muchos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otros).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3663696"/>
            <a:ext cx="3916679" cy="203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7962" y="3689914"/>
            <a:ext cx="2153129" cy="1992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645" y="3255264"/>
            <a:ext cx="1610219" cy="2667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7347" y="3361944"/>
            <a:ext cx="1792224" cy="23378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5920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EVOLUCIÓN</a:t>
            </a:r>
            <a:r>
              <a:rPr dirty="0" spc="185"/>
              <a:t> </a:t>
            </a:r>
            <a:r>
              <a:rPr dirty="0"/>
              <a:t>DEL</a:t>
            </a:r>
            <a:r>
              <a:rPr dirty="0" spc="165"/>
              <a:t> </a:t>
            </a:r>
            <a:r>
              <a:rPr dirty="0" spc="-10"/>
              <a:t>MICROPROCESADOR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15008"/>
            <a:ext cx="1086040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543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tanto,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clave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entender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desarrollo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afectó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forma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en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trabajamos,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nos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comunicamos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nos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divertimos.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74" y="3523517"/>
            <a:ext cx="3391488" cy="1501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3074" y="3514915"/>
            <a:ext cx="3266910" cy="17371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1143" y="2948939"/>
            <a:ext cx="3002279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31824"/>
            <a:ext cx="5920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EVOLUCIÓN</a:t>
            </a:r>
            <a:r>
              <a:rPr dirty="0" spc="185"/>
              <a:t> </a:t>
            </a:r>
            <a:r>
              <a:rPr dirty="0"/>
              <a:t>DEL</a:t>
            </a:r>
            <a:r>
              <a:rPr dirty="0" spc="165"/>
              <a:t> </a:t>
            </a:r>
            <a:r>
              <a:rPr dirty="0" spc="-10"/>
              <a:t>MICROPROCESADOR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19275"/>
            <a:ext cx="1080008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factor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principal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empujo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desarrollo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fue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necesidad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dispositivo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propósito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general.</a:t>
            </a:r>
            <a:endParaRPr sz="2600">
              <a:latin typeface="Franklin Gothic Medium"/>
              <a:cs typeface="Franklin Gothic Medium"/>
            </a:endParaRPr>
          </a:p>
          <a:p>
            <a:pPr marL="318770" marR="324485" indent="-306705">
              <a:lnSpc>
                <a:spcPct val="110000"/>
              </a:lnSpc>
              <a:spcBef>
                <a:spcPts val="1220"/>
              </a:spcBef>
              <a:buClr>
                <a:srgbClr val="70B8E3"/>
              </a:buClr>
              <a:buSzPct val="92307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integrados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6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diseñaban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eran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propósito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especifico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y,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debido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grandes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tiempos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implementación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y,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baja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producción,</a:t>
            </a:r>
            <a:r>
              <a:rPr dirty="0" sz="26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eran</a:t>
            </a:r>
            <a:r>
              <a:rPr dirty="0" sz="26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muy</a:t>
            </a:r>
            <a:r>
              <a:rPr dirty="0" sz="26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costosos.</a:t>
            </a:r>
            <a:endParaRPr sz="2600">
              <a:latin typeface="Franklin Gothic Medium"/>
              <a:cs typeface="Franklin Gothic Medium"/>
            </a:endParaRPr>
          </a:p>
          <a:p>
            <a:pPr marL="318770" marR="824865" indent="-306705">
              <a:lnSpc>
                <a:spcPct val="110100"/>
              </a:lnSpc>
              <a:spcBef>
                <a:spcPts val="1225"/>
              </a:spcBef>
              <a:buClr>
                <a:srgbClr val="70B8E3"/>
              </a:buClr>
              <a:buSzPct val="92307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Otra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alternativa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aquella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época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era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funciones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deseadas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utilizando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varios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6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integrados</a:t>
            </a:r>
            <a:r>
              <a:rPr dirty="0" sz="26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ya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existentes.</a:t>
            </a:r>
            <a:endParaRPr sz="2600">
              <a:latin typeface="Franklin Gothic Medium"/>
              <a:cs typeface="Franklin Gothic Medium"/>
            </a:endParaRPr>
          </a:p>
          <a:p>
            <a:pPr marL="318770" marR="365760" indent="-306705">
              <a:lnSpc>
                <a:spcPct val="110000"/>
              </a:lnSpc>
              <a:spcBef>
                <a:spcPts val="122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Esto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también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era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costoso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mientras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tiene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 más</a:t>
            </a:r>
            <a:r>
              <a:rPr dirty="0" sz="26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conexiones</a:t>
            </a:r>
            <a:r>
              <a:rPr dirty="0" sz="26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externas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tiene</a:t>
            </a:r>
            <a:r>
              <a:rPr dirty="0" sz="26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6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fallas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6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ocurrir.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395"/>
              <a:t> </a:t>
            </a:r>
            <a:r>
              <a:rPr dirty="0" spc="55"/>
              <a:t>EMBEBIDOS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941957"/>
            <a:ext cx="5464175" cy="288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1154430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computación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para aplicaciones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específicas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grande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Interactúa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entorno</a:t>
            </a:r>
            <a:endParaRPr sz="2400">
              <a:latin typeface="Franklin Gothic Medium"/>
              <a:cs typeface="Franklin Gothic Medium"/>
            </a:endParaRPr>
          </a:p>
          <a:p>
            <a:pPr marL="318770" marR="1000760" indent="-306705">
              <a:lnSpc>
                <a:spcPct val="11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8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menudo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tiene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restricciones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computación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996" y="844754"/>
            <a:ext cx="4257359" cy="34925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830" y="5142837"/>
            <a:ext cx="7434183" cy="16846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830" y="5142837"/>
            <a:ext cx="7434183" cy="16846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395"/>
              <a:t> </a:t>
            </a:r>
            <a:r>
              <a:rPr dirty="0" spc="55"/>
              <a:t>EMBEBIDOS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59993" y="1688184"/>
            <a:ext cx="5510530" cy="339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marR="116839" indent="-306705">
              <a:lnSpc>
                <a:spcPct val="110000"/>
              </a:lnSpc>
              <a:spcBef>
                <a:spcPts val="1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general,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diseñan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porque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se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tarea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repetitiva,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ya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periódica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espontáneamente,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con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bajo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costo,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energético,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mayor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rendimiento,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175"/>
              </a:spcBef>
              <a:buChar char="◾"/>
              <a:tabLst>
                <a:tab pos="318770" algn="l"/>
                <a:tab pos="394970" algn="l"/>
              </a:tabLst>
            </a:pPr>
            <a:r>
              <a:rPr dirty="0" sz="2200">
                <a:solidFill>
                  <a:srgbClr val="70B8E3"/>
                </a:solidFill>
                <a:latin typeface="Cambria"/>
                <a:cs typeface="Cambria"/>
              </a:rPr>
              <a:t>	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garantizan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respuesta dentro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período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o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intervalo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definido.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3996" y="844754"/>
            <a:ext cx="4257359" cy="3492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21867"/>
            <a:ext cx="9420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ROBÓTICA</a:t>
            </a:r>
            <a:r>
              <a:rPr dirty="0" sz="3600" spc="155"/>
              <a:t> </a:t>
            </a:r>
            <a:r>
              <a:rPr dirty="0" sz="3600"/>
              <a:t>ASISTENCIAL</a:t>
            </a:r>
            <a:r>
              <a:rPr dirty="0" sz="3600" spc="150"/>
              <a:t> </a:t>
            </a:r>
            <a:r>
              <a:rPr dirty="0" sz="3600"/>
              <a:t>Y</a:t>
            </a:r>
            <a:r>
              <a:rPr dirty="0" sz="3600" spc="155"/>
              <a:t> </a:t>
            </a:r>
            <a:r>
              <a:rPr dirty="0" sz="3600"/>
              <a:t>DE</a:t>
            </a:r>
            <a:r>
              <a:rPr dirty="0" sz="3600" spc="155"/>
              <a:t> </a:t>
            </a:r>
            <a:r>
              <a:rPr dirty="0" sz="3600" spc="-10"/>
              <a:t>REHABILITACIÓN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/>
              <a:t>Diseño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/>
              <a:t>prótesis,</a:t>
            </a:r>
            <a:r>
              <a:rPr dirty="0" spc="-90"/>
              <a:t> </a:t>
            </a:r>
            <a:r>
              <a:rPr dirty="0"/>
              <a:t>ortesis</a:t>
            </a:r>
            <a:r>
              <a:rPr dirty="0" spc="-90"/>
              <a:t> </a:t>
            </a:r>
            <a:r>
              <a:rPr dirty="0"/>
              <a:t>y</a:t>
            </a:r>
            <a:r>
              <a:rPr dirty="0" spc="-65"/>
              <a:t> </a:t>
            </a:r>
            <a:r>
              <a:rPr dirty="0" spc="-25"/>
              <a:t>exoesqueletos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/>
              <a:t>bajo</a:t>
            </a:r>
            <a:r>
              <a:rPr dirty="0" spc="-70"/>
              <a:t> </a:t>
            </a:r>
            <a:r>
              <a:rPr dirty="0" spc="-10"/>
              <a:t>costo.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Control</a:t>
            </a:r>
            <a:r>
              <a:rPr dirty="0" spc="-85"/>
              <a:t> </a:t>
            </a:r>
            <a:r>
              <a:rPr dirty="0" spc="-35"/>
              <a:t>Óptimo</a:t>
            </a:r>
            <a:r>
              <a:rPr dirty="0" spc="-90"/>
              <a:t> </a:t>
            </a:r>
            <a:r>
              <a:rPr dirty="0"/>
              <a:t>y</a:t>
            </a:r>
            <a:r>
              <a:rPr dirty="0" spc="-85"/>
              <a:t> </a:t>
            </a:r>
            <a:r>
              <a:rPr dirty="0" spc="-10"/>
              <a:t>Robusto.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Control</a:t>
            </a:r>
            <a:r>
              <a:rPr dirty="0" spc="-80"/>
              <a:t> </a:t>
            </a:r>
            <a:r>
              <a:rPr dirty="0"/>
              <a:t>no</a:t>
            </a:r>
            <a:r>
              <a:rPr dirty="0" spc="-75"/>
              <a:t> </a:t>
            </a:r>
            <a:r>
              <a:rPr dirty="0" spc="-10"/>
              <a:t>lineal</a:t>
            </a:r>
            <a:r>
              <a:rPr dirty="0" spc="-80"/>
              <a:t> </a:t>
            </a:r>
            <a:r>
              <a:rPr dirty="0"/>
              <a:t>por</a:t>
            </a:r>
            <a:r>
              <a:rPr dirty="0" spc="-75"/>
              <a:t> </a:t>
            </a:r>
            <a:r>
              <a:rPr dirty="0" spc="-35"/>
              <a:t>medio</a:t>
            </a:r>
            <a:r>
              <a:rPr dirty="0" spc="-95"/>
              <a:t> </a:t>
            </a:r>
            <a:r>
              <a:rPr dirty="0"/>
              <a:t>de</a:t>
            </a:r>
            <a:r>
              <a:rPr dirty="0" spc="-85"/>
              <a:t> </a:t>
            </a:r>
            <a:r>
              <a:rPr dirty="0" spc="-10"/>
              <a:t>LMIs.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Detección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la</a:t>
            </a:r>
            <a:r>
              <a:rPr dirty="0" spc="-50"/>
              <a:t> </a:t>
            </a:r>
            <a:r>
              <a:rPr dirty="0" spc="-20"/>
              <a:t>intención</a:t>
            </a:r>
            <a:r>
              <a:rPr dirty="0" spc="-55"/>
              <a:t> </a:t>
            </a:r>
            <a:r>
              <a:rPr dirty="0"/>
              <a:t>del</a:t>
            </a:r>
            <a:r>
              <a:rPr dirty="0" spc="-70"/>
              <a:t> </a:t>
            </a:r>
            <a:r>
              <a:rPr dirty="0" spc="-10"/>
              <a:t>usuario.</a:t>
            </a: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Procesamiento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Señales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Digitales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Learning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Human-</a:t>
            </a: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Interface</a:t>
            </a:r>
            <a:endParaRPr sz="2400">
              <a:latin typeface="Franklin Gothic Medium"/>
              <a:cs typeface="Franklin Gothic Medium"/>
            </a:endParaRPr>
          </a:p>
          <a:p>
            <a:pPr marL="355600" marR="40640" indent="-342900">
              <a:lnSpc>
                <a:spcPct val="100000"/>
              </a:lnSpc>
              <a:spcBef>
                <a:spcPts val="5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pc="-20"/>
              <a:t>Presentación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/>
              <a:t>varios</a:t>
            </a:r>
            <a:r>
              <a:rPr dirty="0" spc="-80"/>
              <a:t> </a:t>
            </a:r>
            <a:r>
              <a:rPr dirty="0"/>
              <a:t>artículos</a:t>
            </a:r>
            <a:r>
              <a:rPr dirty="0" spc="-95"/>
              <a:t> </a:t>
            </a:r>
            <a:r>
              <a:rPr dirty="0" spc="-10"/>
              <a:t>científicos </a:t>
            </a:r>
            <a:r>
              <a:rPr dirty="0"/>
              <a:t>en</a:t>
            </a:r>
            <a:r>
              <a:rPr dirty="0" spc="-85"/>
              <a:t> </a:t>
            </a:r>
            <a:r>
              <a:rPr dirty="0" spc="-10"/>
              <a:t>revistas</a:t>
            </a:r>
            <a:r>
              <a:rPr dirty="0" spc="-85"/>
              <a:t> </a:t>
            </a:r>
            <a:r>
              <a:rPr dirty="0"/>
              <a:t>y</a:t>
            </a:r>
            <a:r>
              <a:rPr dirty="0" spc="-75"/>
              <a:t> </a:t>
            </a:r>
            <a:r>
              <a:rPr dirty="0" spc="-10"/>
              <a:t>conferencias</a:t>
            </a:r>
            <a:r>
              <a:rPr dirty="0" spc="-75"/>
              <a:t> </a:t>
            </a:r>
            <a:r>
              <a:rPr dirty="0" spc="-10"/>
              <a:t>internacionales.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88848" y="1479171"/>
            <a:ext cx="4663440" cy="5226685"/>
            <a:chOff x="688848" y="1479171"/>
            <a:chExt cx="4663440" cy="5226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84" y="1479171"/>
              <a:ext cx="4396064" cy="27367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8" y="4235196"/>
              <a:ext cx="4663440" cy="2470404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8440" y="5124799"/>
            <a:ext cx="5035931" cy="168290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8755"/>
            <a:ext cx="59029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15"/>
              <a:t> </a:t>
            </a:r>
            <a:r>
              <a:rPr dirty="0" spc="65"/>
              <a:t>EMBEBIDOS</a:t>
            </a:r>
            <a:r>
              <a:rPr dirty="0" spc="204"/>
              <a:t> </a:t>
            </a:r>
            <a:r>
              <a:rPr dirty="0" spc="-10"/>
              <a:t>(BENEFICIOS)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352497"/>
            <a:ext cx="10595610" cy="494919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Mayor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eficiencia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hace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posible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proporcionar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controles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sofisticados.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Funciones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integradas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menudo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eficientes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externas.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Bajo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usar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baratos.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Costos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fabricación,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operación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mantenimiento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reducidos.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Mejor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confiabilidad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/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seguridad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Compensación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fallas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través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adaptativos.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Mejores</a:t>
            </a:r>
            <a:r>
              <a:rPr dirty="0" sz="21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diagnósticos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mejorar</a:t>
            </a:r>
            <a:r>
              <a:rPr dirty="0" sz="21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reparación.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Ideal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Distribuidos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ts val="2270"/>
              </a:lnSpc>
              <a:spcBef>
                <a:spcPts val="61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Múltiples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procesadores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comunican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través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red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reducir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costos</a:t>
            </a:r>
            <a:endParaRPr sz="2100">
              <a:latin typeface="Franklin Gothic Medium"/>
              <a:cs typeface="Franklin Gothic Medium"/>
            </a:endParaRPr>
          </a:p>
          <a:p>
            <a:pPr marL="641985">
              <a:lnSpc>
                <a:spcPts val="2270"/>
              </a:lnSpc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piezas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ensamblaje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mejorar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confiabilidad</a:t>
            </a:r>
            <a:endParaRPr sz="2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15"/>
              <a:t> </a:t>
            </a:r>
            <a:r>
              <a:rPr dirty="0" spc="65"/>
              <a:t>EMBEBIDOS</a:t>
            </a:r>
            <a:r>
              <a:rPr dirty="0" spc="204"/>
              <a:t> </a:t>
            </a:r>
            <a:r>
              <a:rPr dirty="0" spc="-10"/>
              <a:t>(FUNCIONES)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62276"/>
            <a:ext cx="9109710" cy="4492625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lazo-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cerrado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marR="5080" indent="-305435">
              <a:lnSpc>
                <a:spcPct val="145100"/>
              </a:lnSpc>
              <a:spcBef>
                <a:spcPts val="25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54050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Monitorear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proceso,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ajustar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salida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mantener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set-point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deseado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(temperatura,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velocidad,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dirección,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etc.)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Máquinas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estados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(electrónica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secuencial)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Paso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través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diferentes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etapas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según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entorno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Procesamiento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Eliminar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ruido,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seleccionar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deseadas.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Comunicaciones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Intercambio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información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manera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confiable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rápida.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15"/>
              <a:t> </a:t>
            </a:r>
            <a:r>
              <a:rPr dirty="0" spc="65"/>
              <a:t>EMBEBIDOS</a:t>
            </a:r>
            <a:r>
              <a:rPr dirty="0" spc="204"/>
              <a:t> </a:t>
            </a:r>
            <a:r>
              <a:rPr dirty="0" spc="-10"/>
              <a:t>(ATRIBUTOS)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07678"/>
            <a:ext cx="9952355" cy="434784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Integración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entornos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grandes.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analógicas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lectura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sensores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Normalmente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usa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voltaje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representar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parámetro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físico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potencia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accionamiento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motores,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solenoides.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Interfaces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digitales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comunicarse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otros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dispositivos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digitales.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Displays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complejos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8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Comportamientos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reactivos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concurrentes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responder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secuencias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combinaciones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eventos.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tienen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plazos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respuestas.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general,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deben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múltiples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actividades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separado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mismo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tiempo.</a:t>
            </a:r>
            <a:endParaRPr sz="2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215"/>
              <a:t> </a:t>
            </a:r>
            <a:r>
              <a:rPr dirty="0" spc="65"/>
              <a:t>EMBEBIDOS</a:t>
            </a:r>
            <a:r>
              <a:rPr dirty="0" spc="204"/>
              <a:t> </a:t>
            </a:r>
            <a:r>
              <a:rPr dirty="0" spc="-10"/>
              <a:t>(ATRIBUTOS)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117586"/>
            <a:ext cx="10754360" cy="3303270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202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Manejo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fallas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9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Muchos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deben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manera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independiente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durante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largos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períodos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endParaRPr sz="2000">
              <a:latin typeface="Franklin Gothic Medium"/>
              <a:cs typeface="Franklin Gothic Medium"/>
            </a:endParaRPr>
          </a:p>
          <a:p>
            <a:pPr marL="641985">
              <a:lnSpc>
                <a:spcPct val="100000"/>
              </a:lnSpc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tiempo,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requiere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maneje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posibles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contratiempos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sin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fallar.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marR="5080" indent="-305435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menudo,</a:t>
            </a:r>
            <a:r>
              <a:rPr dirty="0" sz="20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manejo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grande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complejo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caso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normal.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Diagnósticos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9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Ayudar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servicio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determinar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problema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rápidamente.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EJEMPLOS</a:t>
            </a:r>
            <a:r>
              <a:rPr dirty="0" spc="204"/>
              <a:t> </a:t>
            </a:r>
            <a:r>
              <a:rPr dirty="0"/>
              <a:t>DE</a:t>
            </a:r>
            <a:r>
              <a:rPr dirty="0" spc="200"/>
              <a:t> </a:t>
            </a:r>
            <a:r>
              <a:rPr dirty="0" spc="-10"/>
              <a:t>APLICACIÓN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499387"/>
            <a:ext cx="4525010" cy="403161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Panel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frontal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horno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microondas.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Cámaras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Digitales.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Televisiones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Digitales.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7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vehículos.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Drones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55">
                <a:latin typeface="Franklin Gothic Medium"/>
                <a:cs typeface="Franklin Gothic Medium"/>
              </a:rPr>
              <a:t>Termómetro</a:t>
            </a:r>
            <a:r>
              <a:rPr dirty="0" sz="2200" spc="-50">
                <a:latin typeface="Franklin Gothic Medium"/>
                <a:cs typeface="Franklin Gothic Medium"/>
              </a:rPr>
              <a:t> </a:t>
            </a:r>
            <a:r>
              <a:rPr dirty="0" sz="2200" spc="-10">
                <a:latin typeface="Franklin Gothic Medium"/>
                <a:cs typeface="Franklin Gothic Medium"/>
              </a:rPr>
              <a:t>Digital.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35">
                <a:latin typeface="Franklin Gothic Medium"/>
                <a:cs typeface="Franklin Gothic Medium"/>
              </a:rPr>
              <a:t>Oxímetro</a:t>
            </a:r>
            <a:r>
              <a:rPr dirty="0" sz="2200" spc="-50">
                <a:latin typeface="Franklin Gothic Medium"/>
                <a:cs typeface="Franklin Gothic Medium"/>
              </a:rPr>
              <a:t> </a:t>
            </a:r>
            <a:r>
              <a:rPr dirty="0" sz="2200">
                <a:latin typeface="Franklin Gothic Medium"/>
                <a:cs typeface="Franklin Gothic Medium"/>
              </a:rPr>
              <a:t>de</a:t>
            </a:r>
            <a:r>
              <a:rPr dirty="0" sz="2200" spc="-45">
                <a:latin typeface="Franklin Gothic Medium"/>
                <a:cs typeface="Franklin Gothic Medium"/>
              </a:rPr>
              <a:t> </a:t>
            </a:r>
            <a:r>
              <a:rPr dirty="0" sz="2200" spc="-10">
                <a:latin typeface="Franklin Gothic Medium"/>
                <a:cs typeface="Franklin Gothic Medium"/>
              </a:rPr>
              <a:t>pulso.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0">
                <a:latin typeface="Franklin Gothic Medium"/>
                <a:cs typeface="Franklin Gothic Medium"/>
              </a:rPr>
              <a:t>Glucómetro.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latin typeface="Franklin Gothic Medium"/>
                <a:cs typeface="Franklin Gothic Medium"/>
              </a:rPr>
              <a:t>Medidor</a:t>
            </a:r>
            <a:r>
              <a:rPr dirty="0" sz="2200" spc="-60">
                <a:latin typeface="Franklin Gothic Medium"/>
                <a:cs typeface="Franklin Gothic Medium"/>
              </a:rPr>
              <a:t> </a:t>
            </a:r>
            <a:r>
              <a:rPr dirty="0" sz="2200">
                <a:latin typeface="Franklin Gothic Medium"/>
                <a:cs typeface="Franklin Gothic Medium"/>
              </a:rPr>
              <a:t>de</a:t>
            </a:r>
            <a:r>
              <a:rPr dirty="0" sz="2200" spc="-55">
                <a:latin typeface="Franklin Gothic Medium"/>
                <a:cs typeface="Franklin Gothic Medium"/>
              </a:rPr>
              <a:t> </a:t>
            </a:r>
            <a:r>
              <a:rPr dirty="0" sz="2200">
                <a:latin typeface="Franklin Gothic Medium"/>
                <a:cs typeface="Franklin Gothic Medium"/>
              </a:rPr>
              <a:t>presión</a:t>
            </a:r>
            <a:r>
              <a:rPr dirty="0" sz="2200" spc="-60">
                <a:latin typeface="Franklin Gothic Medium"/>
                <a:cs typeface="Franklin Gothic Medium"/>
              </a:rPr>
              <a:t> </a:t>
            </a:r>
            <a:r>
              <a:rPr dirty="0" sz="2200" spc="-10">
                <a:latin typeface="Franklin Gothic Medium"/>
                <a:cs typeface="Franklin Gothic Medium"/>
              </a:rPr>
              <a:t>arterial.</a:t>
            </a:r>
            <a:endParaRPr sz="22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685" y="1175308"/>
            <a:ext cx="1403786" cy="2573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3771" y="1266444"/>
            <a:ext cx="2057400" cy="2218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0894" y="4187952"/>
            <a:ext cx="2875425" cy="2193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1699" y="3840479"/>
            <a:ext cx="2911906" cy="301751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8755"/>
            <a:ext cx="8187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EJEMPLO</a:t>
            </a:r>
            <a:r>
              <a:rPr dirty="0" spc="90"/>
              <a:t> </a:t>
            </a:r>
            <a:r>
              <a:rPr dirty="0"/>
              <a:t>DE</a:t>
            </a:r>
            <a:r>
              <a:rPr dirty="0" spc="70"/>
              <a:t> </a:t>
            </a:r>
            <a:r>
              <a:rPr dirty="0" spc="50"/>
              <a:t>SISTEMA</a:t>
            </a:r>
            <a:r>
              <a:rPr dirty="0" spc="120"/>
              <a:t> </a:t>
            </a:r>
            <a:r>
              <a:rPr dirty="0" spc="55"/>
              <a:t>EMBEBIDO:</a:t>
            </a:r>
            <a:r>
              <a:rPr dirty="0" spc="140"/>
              <a:t> </a:t>
            </a:r>
            <a:r>
              <a:rPr dirty="0" spc="70"/>
              <a:t>BIKE</a:t>
            </a:r>
            <a:r>
              <a:rPr dirty="0" spc="95"/>
              <a:t> </a:t>
            </a:r>
            <a:r>
              <a:rPr dirty="0" spc="50"/>
              <a:t>COMPUTER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382447"/>
            <a:ext cx="3896360" cy="519430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Medición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velocidad</a:t>
            </a:r>
            <a:r>
              <a:rPr dirty="0" sz="1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1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distancia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1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Restricciones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Tamaño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3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3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</a:t>
            </a:r>
            <a:r>
              <a:rPr dirty="0" sz="1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energético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3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Peso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Entradas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5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Encoder</a:t>
            </a: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cuadratura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3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Botones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1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Salida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4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Liquid</a:t>
            </a:r>
            <a:r>
              <a:rPr dirty="0" sz="1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Crystal</a:t>
            </a:r>
            <a:r>
              <a:rPr dirty="0" sz="1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Display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43243" y="1339809"/>
            <a:ext cx="2763520" cy="93980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9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Low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MCU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8-bit,</a:t>
            </a:r>
            <a:r>
              <a:rPr dirty="0" sz="1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10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MIPS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971" y="2848355"/>
            <a:ext cx="3445764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8755"/>
            <a:ext cx="9099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EJEMPLO</a:t>
            </a:r>
            <a:r>
              <a:rPr dirty="0" spc="90"/>
              <a:t> </a:t>
            </a:r>
            <a:r>
              <a:rPr dirty="0"/>
              <a:t>DE</a:t>
            </a:r>
            <a:r>
              <a:rPr dirty="0" spc="70"/>
              <a:t> </a:t>
            </a:r>
            <a:r>
              <a:rPr dirty="0" spc="50"/>
              <a:t>SISTEMA</a:t>
            </a:r>
            <a:r>
              <a:rPr dirty="0" spc="120"/>
              <a:t> </a:t>
            </a:r>
            <a:r>
              <a:rPr dirty="0" spc="55"/>
              <a:t>EMBEBIDO:</a:t>
            </a:r>
            <a:r>
              <a:rPr dirty="0" spc="110"/>
              <a:t> </a:t>
            </a:r>
            <a:r>
              <a:rPr dirty="0"/>
              <a:t>MOTOR</a:t>
            </a:r>
            <a:r>
              <a:rPr dirty="0" spc="95"/>
              <a:t> </a:t>
            </a:r>
            <a:r>
              <a:rPr dirty="0"/>
              <a:t>CONTROL</a:t>
            </a:r>
            <a:r>
              <a:rPr dirty="0" spc="140"/>
              <a:t> </a:t>
            </a:r>
            <a:r>
              <a:rPr dirty="0" spc="-20"/>
              <a:t>UNIT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410144"/>
            <a:ext cx="3778885" cy="499999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19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2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Motor</a:t>
            </a:r>
            <a:r>
              <a:rPr dirty="0" sz="1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Comunicación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Monitoreo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corriente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2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Odometría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(velocidad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rotacional)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Restricciones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2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Fiabilidad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entornos</a:t>
            </a: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hostiles.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2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Peso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9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318770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Muchas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entradas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salidas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3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Sensores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actuadores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discretos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marR="105410" indent="-305435">
              <a:lnSpc>
                <a:spcPts val="1939"/>
              </a:lnSpc>
              <a:spcBef>
                <a:spcPts val="10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Interfaz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red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resto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del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automóvil.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43243" y="1339809"/>
            <a:ext cx="4304665" cy="93980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9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High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MCU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32-bit,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256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KB</a:t>
            </a:r>
            <a:r>
              <a:rPr dirty="0" sz="1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flash</a:t>
            </a: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memory,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80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MHz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467" y="2949034"/>
            <a:ext cx="4793451" cy="303136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MICROPROCESADORES</a:t>
            </a:r>
            <a:r>
              <a:rPr dirty="0" spc="260"/>
              <a:t> </a:t>
            </a:r>
            <a:r>
              <a:rPr dirty="0"/>
              <a:t>VS</a:t>
            </a:r>
            <a:r>
              <a:rPr dirty="0" spc="190"/>
              <a:t> </a:t>
            </a:r>
            <a:r>
              <a:rPr dirty="0" spc="65"/>
              <a:t>CUSTOM</a:t>
            </a:r>
            <a:r>
              <a:rPr dirty="0" spc="225"/>
              <a:t> </a:t>
            </a:r>
            <a:r>
              <a:rPr dirty="0" spc="50"/>
              <a:t>CIRCUITS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86884"/>
            <a:ext cx="10001885" cy="408241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6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muy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eficientes:</a:t>
            </a:r>
            <a:endParaRPr sz="26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8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Usan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misma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lógica</a:t>
            </a:r>
            <a:r>
              <a:rPr dirty="0" sz="2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muchas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funciones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diferentes.</a:t>
            </a:r>
            <a:endParaRPr sz="22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Creación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familias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productos.</a:t>
            </a:r>
            <a:endParaRPr sz="22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Creación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escalables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(actualizaciones).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Alternativas:</a:t>
            </a:r>
            <a:endParaRPr sz="26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88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Custom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Chip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(SoC)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implementados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ASIC,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FPGAs,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200">
              <a:latin typeface="Franklin Gothic Medium"/>
              <a:cs typeface="Franklin Gothic Medium"/>
            </a:endParaRPr>
          </a:p>
          <a:p>
            <a:pPr lvl="2" marL="909955" indent="-267970">
              <a:lnSpc>
                <a:spcPct val="100000"/>
              </a:lnSpc>
              <a:spcBef>
                <a:spcPts val="86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909955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incluir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endParaRPr sz="2200">
              <a:latin typeface="Franklin Gothic Medium"/>
              <a:cs typeface="Franklin Gothic Medium"/>
            </a:endParaRPr>
          </a:p>
          <a:p>
            <a:pPr lvl="1" marL="641985" marR="5080" indent="-305435">
              <a:lnSpc>
                <a:spcPts val="2380"/>
              </a:lnSpc>
              <a:spcBef>
                <a:spcPts val="116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FPGAs: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implementar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uno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núcleos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hard/soft-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processors,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con 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integrada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lógica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programable.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14475"/>
            <a:ext cx="5972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OPCIONES</a:t>
            </a:r>
            <a:r>
              <a:rPr dirty="0" spc="175"/>
              <a:t> </a:t>
            </a:r>
            <a:r>
              <a:rPr dirty="0"/>
              <a:t>DE</a:t>
            </a:r>
            <a:r>
              <a:rPr dirty="0" spc="160"/>
              <a:t> </a:t>
            </a:r>
            <a:r>
              <a:rPr dirty="0" spc="-10"/>
              <a:t>MICROPROCESADORES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464687"/>
            <a:ext cx="10357485" cy="504507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7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Microcontroladores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Incluyen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dispositivos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entrada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salida,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buses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interna.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digitales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(DSP)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optimizado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procesamiento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digitales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(VLIW).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Procesadores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aplicaciones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específicas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(GPU,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VPU,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TPU,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etc.)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optimizado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aplicaciones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(gráficos,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video,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ML,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etc.)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Soft-cores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sintetizado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FPGA.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Hard-cores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implementado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parte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SoC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(FPGA,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embedded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computers,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etc.).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MICROCONTROLADOR</a:t>
            </a:r>
            <a:r>
              <a:rPr dirty="0" spc="250"/>
              <a:t> </a:t>
            </a:r>
            <a:r>
              <a:rPr dirty="0"/>
              <a:t>VS</a:t>
            </a:r>
            <a:r>
              <a:rPr dirty="0" spc="170"/>
              <a:t> </a:t>
            </a:r>
            <a:r>
              <a:rPr dirty="0" spc="-10"/>
              <a:t>MICROPROCESADOR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44142"/>
            <a:ext cx="9585325" cy="421640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5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Ambos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poseen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CPU-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core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microcontroladores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tienen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periféricos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interfaces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integrado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simultáneo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analógicas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Señales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niveles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lógicos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7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Timing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Generadores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reloj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Comunicaciones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Fiabilidad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seguridad.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128" y="3006851"/>
            <a:ext cx="450646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21867"/>
            <a:ext cx="9420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ROBÓTICA</a:t>
            </a:r>
            <a:r>
              <a:rPr dirty="0" sz="3600" spc="155"/>
              <a:t> </a:t>
            </a:r>
            <a:r>
              <a:rPr dirty="0" sz="3600"/>
              <a:t>ASISTENCIAL</a:t>
            </a:r>
            <a:r>
              <a:rPr dirty="0" sz="3600" spc="150"/>
              <a:t> </a:t>
            </a:r>
            <a:r>
              <a:rPr dirty="0" sz="3600"/>
              <a:t>Y</a:t>
            </a:r>
            <a:r>
              <a:rPr dirty="0" sz="3600" spc="155"/>
              <a:t> </a:t>
            </a:r>
            <a:r>
              <a:rPr dirty="0" sz="3600"/>
              <a:t>DE</a:t>
            </a:r>
            <a:r>
              <a:rPr dirty="0" sz="3600" spc="155"/>
              <a:t> </a:t>
            </a:r>
            <a:r>
              <a:rPr dirty="0" sz="3600" spc="-10"/>
              <a:t>REHABILITACIÓN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/>
              <a:t>Diseño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/>
              <a:t>prótesis,</a:t>
            </a:r>
            <a:r>
              <a:rPr dirty="0" spc="-90"/>
              <a:t> </a:t>
            </a:r>
            <a:r>
              <a:rPr dirty="0"/>
              <a:t>ortesis</a:t>
            </a:r>
            <a:r>
              <a:rPr dirty="0" spc="-90"/>
              <a:t> </a:t>
            </a:r>
            <a:r>
              <a:rPr dirty="0"/>
              <a:t>y</a:t>
            </a:r>
            <a:r>
              <a:rPr dirty="0" spc="-65"/>
              <a:t> </a:t>
            </a:r>
            <a:r>
              <a:rPr dirty="0" spc="-25"/>
              <a:t>exoesqueletos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/>
              <a:t>bajo</a:t>
            </a:r>
            <a:r>
              <a:rPr dirty="0" spc="-70"/>
              <a:t> </a:t>
            </a:r>
            <a:r>
              <a:rPr dirty="0" spc="-10"/>
              <a:t>costo.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Control</a:t>
            </a:r>
            <a:r>
              <a:rPr dirty="0" spc="-85"/>
              <a:t> </a:t>
            </a:r>
            <a:r>
              <a:rPr dirty="0" spc="-35"/>
              <a:t>Óptimo</a:t>
            </a:r>
            <a:r>
              <a:rPr dirty="0" spc="-90"/>
              <a:t> </a:t>
            </a:r>
            <a:r>
              <a:rPr dirty="0"/>
              <a:t>y</a:t>
            </a:r>
            <a:r>
              <a:rPr dirty="0" spc="-85"/>
              <a:t> </a:t>
            </a:r>
            <a:r>
              <a:rPr dirty="0" spc="-10"/>
              <a:t>Robusto.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Control</a:t>
            </a:r>
            <a:r>
              <a:rPr dirty="0" spc="-80"/>
              <a:t> </a:t>
            </a:r>
            <a:r>
              <a:rPr dirty="0"/>
              <a:t>no</a:t>
            </a:r>
            <a:r>
              <a:rPr dirty="0" spc="-75"/>
              <a:t> </a:t>
            </a:r>
            <a:r>
              <a:rPr dirty="0" spc="-10"/>
              <a:t>lineal</a:t>
            </a:r>
            <a:r>
              <a:rPr dirty="0" spc="-80"/>
              <a:t> </a:t>
            </a:r>
            <a:r>
              <a:rPr dirty="0"/>
              <a:t>por</a:t>
            </a:r>
            <a:r>
              <a:rPr dirty="0" spc="-75"/>
              <a:t> </a:t>
            </a:r>
            <a:r>
              <a:rPr dirty="0" spc="-35"/>
              <a:t>medio</a:t>
            </a:r>
            <a:r>
              <a:rPr dirty="0" spc="-95"/>
              <a:t> </a:t>
            </a:r>
            <a:r>
              <a:rPr dirty="0"/>
              <a:t>de</a:t>
            </a:r>
            <a:r>
              <a:rPr dirty="0" spc="-85"/>
              <a:t> </a:t>
            </a:r>
            <a:r>
              <a:rPr dirty="0" spc="-10"/>
              <a:t>LMIs.</a:t>
            </a: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pc="-20"/>
              <a:t>Detección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la</a:t>
            </a:r>
            <a:r>
              <a:rPr dirty="0" spc="-50"/>
              <a:t> </a:t>
            </a:r>
            <a:r>
              <a:rPr dirty="0" spc="-20"/>
              <a:t>intención</a:t>
            </a:r>
            <a:r>
              <a:rPr dirty="0" spc="-55"/>
              <a:t> </a:t>
            </a:r>
            <a:r>
              <a:rPr dirty="0"/>
              <a:t>del</a:t>
            </a:r>
            <a:r>
              <a:rPr dirty="0" spc="-70"/>
              <a:t> </a:t>
            </a:r>
            <a:r>
              <a:rPr dirty="0" spc="-10"/>
              <a:t>usuario.</a:t>
            </a: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Procesamiento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Señales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Digitales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Learning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Human-</a:t>
            </a: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Interface</a:t>
            </a:r>
            <a:endParaRPr sz="2400">
              <a:latin typeface="Franklin Gothic Medium"/>
              <a:cs typeface="Franklin Gothic Medium"/>
            </a:endParaRPr>
          </a:p>
          <a:p>
            <a:pPr marL="355600" marR="40640" indent="-342900">
              <a:lnSpc>
                <a:spcPct val="100000"/>
              </a:lnSpc>
              <a:spcBef>
                <a:spcPts val="5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pc="-20"/>
              <a:t>Presentación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/>
              <a:t>varios</a:t>
            </a:r>
            <a:r>
              <a:rPr dirty="0" spc="-80"/>
              <a:t> </a:t>
            </a:r>
            <a:r>
              <a:rPr dirty="0"/>
              <a:t>artículos</a:t>
            </a:r>
            <a:r>
              <a:rPr dirty="0" spc="-95"/>
              <a:t> </a:t>
            </a:r>
            <a:r>
              <a:rPr dirty="0" spc="-10"/>
              <a:t>científicos </a:t>
            </a:r>
            <a:r>
              <a:rPr dirty="0"/>
              <a:t>en</a:t>
            </a:r>
            <a:r>
              <a:rPr dirty="0" spc="-85"/>
              <a:t> </a:t>
            </a:r>
            <a:r>
              <a:rPr dirty="0" spc="-10"/>
              <a:t>revistas</a:t>
            </a:r>
            <a:r>
              <a:rPr dirty="0" spc="-85"/>
              <a:t> </a:t>
            </a:r>
            <a:r>
              <a:rPr dirty="0"/>
              <a:t>y</a:t>
            </a:r>
            <a:r>
              <a:rPr dirty="0" spc="-75"/>
              <a:t> </a:t>
            </a:r>
            <a:r>
              <a:rPr dirty="0" spc="-10"/>
              <a:t>conferencias</a:t>
            </a:r>
            <a:r>
              <a:rPr dirty="0" spc="-75"/>
              <a:t> </a:t>
            </a:r>
            <a:r>
              <a:rPr dirty="0" spc="-10"/>
              <a:t>internacionales.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143" y="1296924"/>
            <a:ext cx="11978640" cy="5480685"/>
            <a:chOff x="9143" y="1296924"/>
            <a:chExt cx="11978640" cy="54806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147" y="5231163"/>
              <a:ext cx="5850158" cy="14531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" y="1296924"/>
              <a:ext cx="4578096" cy="31190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" y="4322063"/>
              <a:ext cx="3685032" cy="245516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3488" y="4672583"/>
              <a:ext cx="2572512" cy="1990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OPCIONES</a:t>
            </a:r>
            <a:r>
              <a:rPr dirty="0" spc="220"/>
              <a:t> </a:t>
            </a:r>
            <a:r>
              <a:rPr dirty="0"/>
              <a:t>PARA</a:t>
            </a:r>
            <a:r>
              <a:rPr dirty="0" spc="200"/>
              <a:t> </a:t>
            </a:r>
            <a:r>
              <a:rPr dirty="0"/>
              <a:t>CONSTRUIR</a:t>
            </a:r>
            <a:r>
              <a:rPr dirty="0" spc="235"/>
              <a:t> </a:t>
            </a:r>
            <a:r>
              <a:rPr dirty="0"/>
              <a:t>SISTEMAS</a:t>
            </a:r>
            <a:r>
              <a:rPr dirty="0" spc="254"/>
              <a:t> </a:t>
            </a:r>
            <a:r>
              <a:rPr dirty="0" spc="55"/>
              <a:t>EMBEBIDOS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823" y="2291464"/>
            <a:ext cx="242570" cy="183705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666666"/>
                </a:solidFill>
                <a:latin typeface="Verdana"/>
                <a:cs typeface="Verdana"/>
              </a:rPr>
              <a:t>Dedicated</a:t>
            </a:r>
            <a:r>
              <a:rPr dirty="0" sz="1400" spc="-8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Verdana"/>
                <a:cs typeface="Verdana"/>
              </a:rPr>
              <a:t>Hardware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5960" y="4432430"/>
            <a:ext cx="455930" cy="189674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E15D3B"/>
                </a:solidFill>
                <a:latin typeface="Verdana"/>
                <a:cs typeface="Verdana"/>
              </a:rPr>
              <a:t>Software</a:t>
            </a:r>
            <a:r>
              <a:rPr dirty="0" sz="1400" spc="-60">
                <a:solidFill>
                  <a:srgbClr val="E15D3B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E15D3B"/>
                </a:solidFill>
                <a:latin typeface="Verdana"/>
                <a:cs typeface="Verdana"/>
              </a:rPr>
              <a:t>Running</a:t>
            </a:r>
            <a:r>
              <a:rPr dirty="0" sz="1400" spc="-50">
                <a:solidFill>
                  <a:srgbClr val="E15D3B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E15D3B"/>
                </a:solidFill>
                <a:latin typeface="Verdana"/>
                <a:cs typeface="Verdana"/>
              </a:rPr>
              <a:t>on </a:t>
            </a:r>
            <a:r>
              <a:rPr dirty="0" sz="1400">
                <a:solidFill>
                  <a:srgbClr val="E15D3B"/>
                </a:solidFill>
                <a:latin typeface="Verdana"/>
                <a:cs typeface="Verdana"/>
              </a:rPr>
              <a:t>Generic</a:t>
            </a:r>
            <a:r>
              <a:rPr dirty="0" sz="1400" spc="-70">
                <a:solidFill>
                  <a:srgbClr val="E15D3B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E15D3B"/>
                </a:solidFill>
                <a:latin typeface="Verdana"/>
                <a:cs typeface="Verdana"/>
              </a:rPr>
              <a:t>Hardware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70152" y="1551939"/>
          <a:ext cx="10767695" cy="4845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665"/>
                <a:gridCol w="1183005"/>
                <a:gridCol w="1183004"/>
                <a:gridCol w="1183004"/>
                <a:gridCol w="1183004"/>
                <a:gridCol w="1183004"/>
                <a:gridCol w="1183004"/>
                <a:gridCol w="1183004"/>
              </a:tblGrid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704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Implementation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 marL="393700" marR="279400" indent="-1085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Design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Cost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51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 marL="393700" marR="384175" indent="152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Unit Cost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51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 marL="354330" marR="160655" indent="-184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Upgrades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Bug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Fixes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Power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  <a:tc>
                  <a:txBody>
                    <a:bodyPr/>
                    <a:lstStyle/>
                    <a:p>
                      <a:pPr marL="313690" marR="247650" indent="-55244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System Speed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51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B8E3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Discrete</a:t>
                      </a:r>
                      <a:r>
                        <a:rPr dirty="0" sz="1400" spc="-35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Logic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hard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large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?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ASIC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4955" marR="267335" indent="6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 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($500K/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mask</a:t>
                      </a:r>
                      <a:r>
                        <a:rPr dirty="0" sz="1200" spc="-3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set)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hard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tiny -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200" spc="-1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die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450850" marR="197485" indent="-24257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extremely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58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Programmable</a:t>
                      </a:r>
                      <a:r>
                        <a:rPr dirty="0" sz="1400" spc="-75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logic</a:t>
                      </a:r>
                      <a:r>
                        <a:rPr dirty="0" sz="1400" spc="-5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–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FPGA,</a:t>
                      </a:r>
                      <a:r>
                        <a:rPr dirty="0" sz="1400" spc="-35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PLD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easy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70180" indent="-2489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58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1920" marR="2609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Microprocessor</a:t>
                      </a:r>
                      <a:r>
                        <a:rPr dirty="0" sz="1400" spc="-6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r>
                        <a:rPr dirty="0" sz="1400" spc="-3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dirty="0" sz="1400" spc="-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peripherals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r>
                        <a:rPr dirty="0" sz="1200" spc="-1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easy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96875" marR="280035" indent="-10985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217170" indent="1320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moderate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moderate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 marL="121920" marR="1981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Microcontroller</a:t>
                      </a:r>
                      <a:r>
                        <a:rPr dirty="0" sz="1400" spc="1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(int. </a:t>
                      </a: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r>
                        <a:rPr dirty="0" sz="1400" spc="-2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1400" spc="-1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peripherals)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mid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easy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217170" indent="9271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slow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to </a:t>
                      </a: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moderate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6F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Embedded</a:t>
                      </a:r>
                      <a:r>
                        <a:rPr dirty="0" sz="1400" spc="-5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solidFill>
                            <a:srgbClr val="E15D3B"/>
                          </a:solidFill>
                          <a:latin typeface="Verdana"/>
                          <a:cs typeface="Verdana"/>
                        </a:rPr>
                        <a:t>PC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easy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14935" indent="-30480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moderate</a:t>
                      </a:r>
                      <a:r>
                        <a:rPr dirty="0" sz="1200" spc="-7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70180" indent="-24892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20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r>
                        <a:rPr dirty="0" sz="1200" spc="-2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35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040000"/>
                          </a:solidFill>
                          <a:latin typeface="Verdana"/>
                          <a:cs typeface="Verdana"/>
                        </a:rPr>
                        <a:t>fast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SISTEMA</a:t>
            </a:r>
            <a:r>
              <a:rPr dirty="0" spc="100"/>
              <a:t> </a:t>
            </a:r>
            <a:r>
              <a:rPr dirty="0"/>
              <a:t>BASADO</a:t>
            </a:r>
            <a:r>
              <a:rPr dirty="0" spc="50"/>
              <a:t> </a:t>
            </a:r>
            <a:r>
              <a:rPr dirty="0"/>
              <a:t>EN</a:t>
            </a:r>
            <a:r>
              <a:rPr dirty="0" spc="65"/>
              <a:t> </a:t>
            </a:r>
            <a:r>
              <a:rPr dirty="0"/>
              <a:t>UN</a:t>
            </a:r>
            <a:r>
              <a:rPr dirty="0" spc="55"/>
              <a:t> </a:t>
            </a:r>
            <a:r>
              <a:rPr dirty="0" spc="-10"/>
              <a:t>MICROPROCESADOR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77790" y="2416301"/>
            <a:ext cx="1786255" cy="1003300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latin typeface="Franklin Gothic Medium"/>
                <a:cs typeface="Franklin Gothic Medium"/>
              </a:rPr>
              <a:t>CPU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97161" y="2419350"/>
            <a:ext cx="1784985" cy="1003300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endParaRPr sz="18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Memoria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11758" y="2416301"/>
            <a:ext cx="1784985" cy="1003300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latin typeface="Franklin Gothic Medium"/>
                <a:cs typeface="Franklin Gothic Medium"/>
              </a:rPr>
              <a:t>I/O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96361" y="2416301"/>
            <a:ext cx="2281555" cy="820419"/>
          </a:xfrm>
          <a:custGeom>
            <a:avLst/>
            <a:gdLst/>
            <a:ahLst/>
            <a:cxnLst/>
            <a:rect l="l" t="t" r="r" b="b"/>
            <a:pathLst>
              <a:path w="2281554" h="820419">
                <a:moveTo>
                  <a:pt x="0" y="409956"/>
                </a:moveTo>
                <a:lnTo>
                  <a:pt x="409955" y="0"/>
                </a:lnTo>
                <a:lnTo>
                  <a:pt x="409955" y="204977"/>
                </a:lnTo>
                <a:lnTo>
                  <a:pt x="1871472" y="204977"/>
                </a:lnTo>
                <a:lnTo>
                  <a:pt x="1871472" y="0"/>
                </a:lnTo>
                <a:lnTo>
                  <a:pt x="2281428" y="409956"/>
                </a:lnTo>
                <a:lnTo>
                  <a:pt x="1871472" y="819912"/>
                </a:lnTo>
                <a:lnTo>
                  <a:pt x="1871472" y="614934"/>
                </a:lnTo>
                <a:lnTo>
                  <a:pt x="409955" y="614934"/>
                </a:lnTo>
                <a:lnTo>
                  <a:pt x="409955" y="819912"/>
                </a:lnTo>
                <a:lnTo>
                  <a:pt x="0" y="409956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976109" y="2416301"/>
            <a:ext cx="2281555" cy="820419"/>
          </a:xfrm>
          <a:custGeom>
            <a:avLst/>
            <a:gdLst/>
            <a:ahLst/>
            <a:cxnLst/>
            <a:rect l="l" t="t" r="r" b="b"/>
            <a:pathLst>
              <a:path w="2281554" h="820419">
                <a:moveTo>
                  <a:pt x="0" y="409956"/>
                </a:moveTo>
                <a:lnTo>
                  <a:pt x="409956" y="0"/>
                </a:lnTo>
                <a:lnTo>
                  <a:pt x="409956" y="204977"/>
                </a:lnTo>
                <a:lnTo>
                  <a:pt x="1871472" y="204977"/>
                </a:lnTo>
                <a:lnTo>
                  <a:pt x="1871472" y="0"/>
                </a:lnTo>
                <a:lnTo>
                  <a:pt x="2281428" y="409956"/>
                </a:lnTo>
                <a:lnTo>
                  <a:pt x="1871472" y="819912"/>
                </a:lnTo>
                <a:lnTo>
                  <a:pt x="1871472" y="614934"/>
                </a:lnTo>
                <a:lnTo>
                  <a:pt x="409956" y="614934"/>
                </a:lnTo>
                <a:lnTo>
                  <a:pt x="409956" y="819912"/>
                </a:lnTo>
                <a:lnTo>
                  <a:pt x="0" y="409956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177790" y="4652009"/>
            <a:ext cx="1786255" cy="1003300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latin typeface="Franklin Gothic Medium"/>
                <a:cs typeface="Franklin Gothic Medium"/>
              </a:rPr>
              <a:t>DMA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950847" y="3418332"/>
            <a:ext cx="3225800" cy="1786255"/>
          </a:xfrm>
          <a:custGeom>
            <a:avLst/>
            <a:gdLst/>
            <a:ahLst/>
            <a:cxnLst/>
            <a:rect l="l" t="t" r="r" b="b"/>
            <a:pathLst>
              <a:path w="3225800" h="1786254">
                <a:moveTo>
                  <a:pt x="51688" y="25109"/>
                </a:moveTo>
                <a:lnTo>
                  <a:pt x="45338" y="35995"/>
                </a:lnTo>
                <a:lnTo>
                  <a:pt x="45338" y="105028"/>
                </a:lnTo>
                <a:lnTo>
                  <a:pt x="48132" y="107822"/>
                </a:lnTo>
                <a:lnTo>
                  <a:pt x="55244" y="107822"/>
                </a:lnTo>
                <a:lnTo>
                  <a:pt x="58038" y="105028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3225800" h="1786254">
                <a:moveTo>
                  <a:pt x="45338" y="10890"/>
                </a:moveTo>
                <a:lnTo>
                  <a:pt x="0" y="88645"/>
                </a:lnTo>
                <a:lnTo>
                  <a:pt x="1015" y="92455"/>
                </a:lnTo>
                <a:lnTo>
                  <a:pt x="7111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0890"/>
                </a:lnTo>
                <a:close/>
              </a:path>
              <a:path w="3225800" h="1786254">
                <a:moveTo>
                  <a:pt x="58038" y="10890"/>
                </a:moveTo>
                <a:lnTo>
                  <a:pt x="58038" y="35995"/>
                </a:lnTo>
                <a:lnTo>
                  <a:pt x="92455" y="94995"/>
                </a:lnTo>
                <a:lnTo>
                  <a:pt x="96265" y="96012"/>
                </a:lnTo>
                <a:lnTo>
                  <a:pt x="102361" y="92455"/>
                </a:lnTo>
                <a:lnTo>
                  <a:pt x="103377" y="88645"/>
                </a:lnTo>
                <a:lnTo>
                  <a:pt x="58038" y="10890"/>
                </a:lnTo>
                <a:close/>
              </a:path>
              <a:path w="3225800" h="1786254">
                <a:moveTo>
                  <a:pt x="55244" y="6222"/>
                </a:moveTo>
                <a:lnTo>
                  <a:pt x="48132" y="6222"/>
                </a:lnTo>
                <a:lnTo>
                  <a:pt x="47958" y="6397"/>
                </a:lnTo>
                <a:lnTo>
                  <a:pt x="45338" y="10890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7"/>
                </a:lnTo>
                <a:lnTo>
                  <a:pt x="58038" y="15747"/>
                </a:lnTo>
                <a:lnTo>
                  <a:pt x="58038" y="10890"/>
                </a:lnTo>
                <a:lnTo>
                  <a:pt x="55419" y="6397"/>
                </a:lnTo>
                <a:lnTo>
                  <a:pt x="55244" y="6222"/>
                </a:lnTo>
                <a:close/>
              </a:path>
              <a:path w="3225800" h="1786254">
                <a:moveTo>
                  <a:pt x="58038" y="15747"/>
                </a:moveTo>
                <a:lnTo>
                  <a:pt x="57150" y="15747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7"/>
                </a:lnTo>
                <a:close/>
              </a:path>
              <a:path w="3225800" h="1786254">
                <a:moveTo>
                  <a:pt x="57150" y="15747"/>
                </a:moveTo>
                <a:lnTo>
                  <a:pt x="46227" y="15747"/>
                </a:lnTo>
                <a:lnTo>
                  <a:pt x="51688" y="25109"/>
                </a:lnTo>
                <a:lnTo>
                  <a:pt x="57150" y="15747"/>
                </a:lnTo>
                <a:close/>
              </a:path>
              <a:path w="3225800" h="1786254">
                <a:moveTo>
                  <a:pt x="55419" y="6397"/>
                </a:moveTo>
                <a:lnTo>
                  <a:pt x="58038" y="10890"/>
                </a:lnTo>
                <a:lnTo>
                  <a:pt x="58038" y="9016"/>
                </a:lnTo>
                <a:lnTo>
                  <a:pt x="55419" y="6397"/>
                </a:lnTo>
                <a:close/>
              </a:path>
              <a:path w="3225800" h="1786254">
                <a:moveTo>
                  <a:pt x="47958" y="6397"/>
                </a:moveTo>
                <a:lnTo>
                  <a:pt x="45338" y="9016"/>
                </a:lnTo>
                <a:lnTo>
                  <a:pt x="45338" y="10890"/>
                </a:lnTo>
                <a:lnTo>
                  <a:pt x="47958" y="6397"/>
                </a:lnTo>
                <a:close/>
              </a:path>
              <a:path w="3225800" h="1786254">
                <a:moveTo>
                  <a:pt x="51688" y="0"/>
                </a:moveTo>
                <a:lnTo>
                  <a:pt x="47958" y="6397"/>
                </a:lnTo>
                <a:lnTo>
                  <a:pt x="48132" y="6222"/>
                </a:lnTo>
                <a:lnTo>
                  <a:pt x="55317" y="6222"/>
                </a:lnTo>
                <a:lnTo>
                  <a:pt x="51688" y="0"/>
                </a:lnTo>
                <a:close/>
              </a:path>
              <a:path w="3225800" h="1786254">
                <a:moveTo>
                  <a:pt x="55317" y="6222"/>
                </a:moveTo>
                <a:lnTo>
                  <a:pt x="55419" y="6397"/>
                </a:lnTo>
                <a:lnTo>
                  <a:pt x="55317" y="6222"/>
                </a:lnTo>
                <a:close/>
              </a:path>
              <a:path w="3225800" h="1786254">
                <a:moveTo>
                  <a:pt x="55244" y="145922"/>
                </a:moveTo>
                <a:lnTo>
                  <a:pt x="48132" y="145922"/>
                </a:lnTo>
                <a:lnTo>
                  <a:pt x="45338" y="148716"/>
                </a:lnTo>
                <a:lnTo>
                  <a:pt x="45338" y="244728"/>
                </a:lnTo>
                <a:lnTo>
                  <a:pt x="48132" y="247522"/>
                </a:lnTo>
                <a:lnTo>
                  <a:pt x="55244" y="247522"/>
                </a:lnTo>
                <a:lnTo>
                  <a:pt x="58038" y="244728"/>
                </a:lnTo>
                <a:lnTo>
                  <a:pt x="58038" y="148716"/>
                </a:lnTo>
                <a:lnTo>
                  <a:pt x="55244" y="145922"/>
                </a:lnTo>
                <a:close/>
              </a:path>
              <a:path w="3225800" h="1786254">
                <a:moveTo>
                  <a:pt x="55244" y="285622"/>
                </a:moveTo>
                <a:lnTo>
                  <a:pt x="48132" y="285622"/>
                </a:lnTo>
                <a:lnTo>
                  <a:pt x="45338" y="288416"/>
                </a:lnTo>
                <a:lnTo>
                  <a:pt x="45338" y="384428"/>
                </a:lnTo>
                <a:lnTo>
                  <a:pt x="48132" y="387222"/>
                </a:lnTo>
                <a:lnTo>
                  <a:pt x="55244" y="387222"/>
                </a:lnTo>
                <a:lnTo>
                  <a:pt x="58038" y="384428"/>
                </a:lnTo>
                <a:lnTo>
                  <a:pt x="58038" y="288416"/>
                </a:lnTo>
                <a:lnTo>
                  <a:pt x="55244" y="285622"/>
                </a:lnTo>
                <a:close/>
              </a:path>
              <a:path w="3225800" h="1786254">
                <a:moveTo>
                  <a:pt x="55244" y="425322"/>
                </a:moveTo>
                <a:lnTo>
                  <a:pt x="48132" y="425322"/>
                </a:lnTo>
                <a:lnTo>
                  <a:pt x="45338" y="428116"/>
                </a:lnTo>
                <a:lnTo>
                  <a:pt x="45338" y="524128"/>
                </a:lnTo>
                <a:lnTo>
                  <a:pt x="48132" y="526922"/>
                </a:lnTo>
                <a:lnTo>
                  <a:pt x="55244" y="526922"/>
                </a:lnTo>
                <a:lnTo>
                  <a:pt x="58038" y="524128"/>
                </a:lnTo>
                <a:lnTo>
                  <a:pt x="58038" y="428116"/>
                </a:lnTo>
                <a:lnTo>
                  <a:pt x="55244" y="425322"/>
                </a:lnTo>
                <a:close/>
              </a:path>
              <a:path w="3225800" h="1786254">
                <a:moveTo>
                  <a:pt x="55244" y="565022"/>
                </a:moveTo>
                <a:lnTo>
                  <a:pt x="48132" y="565022"/>
                </a:lnTo>
                <a:lnTo>
                  <a:pt x="45338" y="567816"/>
                </a:lnTo>
                <a:lnTo>
                  <a:pt x="45338" y="663828"/>
                </a:lnTo>
                <a:lnTo>
                  <a:pt x="48132" y="666622"/>
                </a:lnTo>
                <a:lnTo>
                  <a:pt x="55244" y="666622"/>
                </a:lnTo>
                <a:lnTo>
                  <a:pt x="58038" y="663828"/>
                </a:lnTo>
                <a:lnTo>
                  <a:pt x="58038" y="567816"/>
                </a:lnTo>
                <a:lnTo>
                  <a:pt x="55244" y="565022"/>
                </a:lnTo>
                <a:close/>
              </a:path>
              <a:path w="3225800" h="1786254">
                <a:moveTo>
                  <a:pt x="55244" y="704722"/>
                </a:moveTo>
                <a:lnTo>
                  <a:pt x="48132" y="704722"/>
                </a:lnTo>
                <a:lnTo>
                  <a:pt x="45338" y="707516"/>
                </a:lnTo>
                <a:lnTo>
                  <a:pt x="45338" y="803528"/>
                </a:lnTo>
                <a:lnTo>
                  <a:pt x="48132" y="806322"/>
                </a:lnTo>
                <a:lnTo>
                  <a:pt x="55244" y="806322"/>
                </a:lnTo>
                <a:lnTo>
                  <a:pt x="58038" y="803528"/>
                </a:lnTo>
                <a:lnTo>
                  <a:pt x="58038" y="707516"/>
                </a:lnTo>
                <a:lnTo>
                  <a:pt x="55244" y="704722"/>
                </a:lnTo>
                <a:close/>
              </a:path>
              <a:path w="3225800" h="1786254">
                <a:moveTo>
                  <a:pt x="55244" y="844422"/>
                </a:moveTo>
                <a:lnTo>
                  <a:pt x="48132" y="844422"/>
                </a:lnTo>
                <a:lnTo>
                  <a:pt x="45338" y="847216"/>
                </a:lnTo>
                <a:lnTo>
                  <a:pt x="45338" y="943228"/>
                </a:lnTo>
                <a:lnTo>
                  <a:pt x="48132" y="946022"/>
                </a:lnTo>
                <a:lnTo>
                  <a:pt x="55244" y="946022"/>
                </a:lnTo>
                <a:lnTo>
                  <a:pt x="58038" y="943228"/>
                </a:lnTo>
                <a:lnTo>
                  <a:pt x="58038" y="847216"/>
                </a:lnTo>
                <a:lnTo>
                  <a:pt x="55244" y="844422"/>
                </a:lnTo>
                <a:close/>
              </a:path>
              <a:path w="3225800" h="1786254">
                <a:moveTo>
                  <a:pt x="55244" y="984122"/>
                </a:moveTo>
                <a:lnTo>
                  <a:pt x="48132" y="984122"/>
                </a:lnTo>
                <a:lnTo>
                  <a:pt x="45338" y="986916"/>
                </a:lnTo>
                <a:lnTo>
                  <a:pt x="45338" y="1082928"/>
                </a:lnTo>
                <a:lnTo>
                  <a:pt x="48132" y="1085722"/>
                </a:lnTo>
                <a:lnTo>
                  <a:pt x="55244" y="1085722"/>
                </a:lnTo>
                <a:lnTo>
                  <a:pt x="58038" y="1082928"/>
                </a:lnTo>
                <a:lnTo>
                  <a:pt x="58038" y="986916"/>
                </a:lnTo>
                <a:lnTo>
                  <a:pt x="55244" y="984122"/>
                </a:lnTo>
                <a:close/>
              </a:path>
              <a:path w="3225800" h="1786254">
                <a:moveTo>
                  <a:pt x="55244" y="1123822"/>
                </a:moveTo>
                <a:lnTo>
                  <a:pt x="48132" y="1123822"/>
                </a:lnTo>
                <a:lnTo>
                  <a:pt x="45338" y="1126616"/>
                </a:lnTo>
                <a:lnTo>
                  <a:pt x="45338" y="1222628"/>
                </a:lnTo>
                <a:lnTo>
                  <a:pt x="48132" y="1225422"/>
                </a:lnTo>
                <a:lnTo>
                  <a:pt x="55244" y="1225422"/>
                </a:lnTo>
                <a:lnTo>
                  <a:pt x="58038" y="1222628"/>
                </a:lnTo>
                <a:lnTo>
                  <a:pt x="58038" y="1126616"/>
                </a:lnTo>
                <a:lnTo>
                  <a:pt x="55244" y="1123822"/>
                </a:lnTo>
                <a:close/>
              </a:path>
              <a:path w="3225800" h="1786254">
                <a:moveTo>
                  <a:pt x="55244" y="1263522"/>
                </a:moveTo>
                <a:lnTo>
                  <a:pt x="48132" y="1263522"/>
                </a:lnTo>
                <a:lnTo>
                  <a:pt x="45338" y="1266316"/>
                </a:lnTo>
                <a:lnTo>
                  <a:pt x="45338" y="1362328"/>
                </a:lnTo>
                <a:lnTo>
                  <a:pt x="48132" y="1365122"/>
                </a:lnTo>
                <a:lnTo>
                  <a:pt x="55244" y="1365122"/>
                </a:lnTo>
                <a:lnTo>
                  <a:pt x="58038" y="1362328"/>
                </a:lnTo>
                <a:lnTo>
                  <a:pt x="58038" y="1266316"/>
                </a:lnTo>
                <a:lnTo>
                  <a:pt x="55244" y="1263522"/>
                </a:lnTo>
                <a:close/>
              </a:path>
              <a:path w="3225800" h="1786254">
                <a:moveTo>
                  <a:pt x="55244" y="1403222"/>
                </a:moveTo>
                <a:lnTo>
                  <a:pt x="48132" y="1403222"/>
                </a:lnTo>
                <a:lnTo>
                  <a:pt x="45338" y="1406016"/>
                </a:lnTo>
                <a:lnTo>
                  <a:pt x="45338" y="1502028"/>
                </a:lnTo>
                <a:lnTo>
                  <a:pt x="48132" y="1504822"/>
                </a:lnTo>
                <a:lnTo>
                  <a:pt x="55244" y="1504822"/>
                </a:lnTo>
                <a:lnTo>
                  <a:pt x="58038" y="1502028"/>
                </a:lnTo>
                <a:lnTo>
                  <a:pt x="58038" y="1406016"/>
                </a:lnTo>
                <a:lnTo>
                  <a:pt x="55244" y="1403222"/>
                </a:lnTo>
                <a:close/>
              </a:path>
              <a:path w="3225800" h="1786254">
                <a:moveTo>
                  <a:pt x="55244" y="1542922"/>
                </a:moveTo>
                <a:lnTo>
                  <a:pt x="48132" y="1542922"/>
                </a:lnTo>
                <a:lnTo>
                  <a:pt x="45338" y="1545716"/>
                </a:lnTo>
                <a:lnTo>
                  <a:pt x="45338" y="1641728"/>
                </a:lnTo>
                <a:lnTo>
                  <a:pt x="48132" y="1644522"/>
                </a:lnTo>
                <a:lnTo>
                  <a:pt x="55244" y="1644522"/>
                </a:lnTo>
                <a:lnTo>
                  <a:pt x="58038" y="1641728"/>
                </a:lnTo>
                <a:lnTo>
                  <a:pt x="58038" y="1545716"/>
                </a:lnTo>
                <a:lnTo>
                  <a:pt x="55244" y="1542922"/>
                </a:lnTo>
                <a:close/>
              </a:path>
              <a:path w="3225800" h="1786254">
                <a:moveTo>
                  <a:pt x="55244" y="1682622"/>
                </a:moveTo>
                <a:lnTo>
                  <a:pt x="48132" y="1682622"/>
                </a:lnTo>
                <a:lnTo>
                  <a:pt x="45338" y="1685416"/>
                </a:lnTo>
                <a:lnTo>
                  <a:pt x="45338" y="1737867"/>
                </a:lnTo>
                <a:lnTo>
                  <a:pt x="48132" y="1740661"/>
                </a:lnTo>
                <a:lnTo>
                  <a:pt x="98678" y="1740661"/>
                </a:lnTo>
                <a:lnTo>
                  <a:pt x="101600" y="1737867"/>
                </a:lnTo>
                <a:lnTo>
                  <a:pt x="101600" y="1734311"/>
                </a:lnTo>
                <a:lnTo>
                  <a:pt x="58038" y="1734311"/>
                </a:lnTo>
                <a:lnTo>
                  <a:pt x="51688" y="1727961"/>
                </a:lnTo>
                <a:lnTo>
                  <a:pt x="58038" y="1727961"/>
                </a:lnTo>
                <a:lnTo>
                  <a:pt x="58038" y="1685416"/>
                </a:lnTo>
                <a:lnTo>
                  <a:pt x="55244" y="1682622"/>
                </a:lnTo>
                <a:close/>
              </a:path>
              <a:path w="3225800" h="1786254">
                <a:moveTo>
                  <a:pt x="58038" y="1727961"/>
                </a:moveTo>
                <a:lnTo>
                  <a:pt x="51688" y="1727961"/>
                </a:lnTo>
                <a:lnTo>
                  <a:pt x="58038" y="1734311"/>
                </a:lnTo>
                <a:lnTo>
                  <a:pt x="58038" y="1727961"/>
                </a:lnTo>
                <a:close/>
              </a:path>
              <a:path w="3225800" h="1786254">
                <a:moveTo>
                  <a:pt x="98678" y="1727961"/>
                </a:moveTo>
                <a:lnTo>
                  <a:pt x="58038" y="1727961"/>
                </a:lnTo>
                <a:lnTo>
                  <a:pt x="58038" y="1734311"/>
                </a:lnTo>
                <a:lnTo>
                  <a:pt x="101600" y="1734311"/>
                </a:lnTo>
                <a:lnTo>
                  <a:pt x="101600" y="1730882"/>
                </a:lnTo>
                <a:lnTo>
                  <a:pt x="98678" y="1727961"/>
                </a:lnTo>
                <a:close/>
              </a:path>
              <a:path w="3225800" h="1786254">
                <a:moveTo>
                  <a:pt x="238378" y="1727961"/>
                </a:moveTo>
                <a:lnTo>
                  <a:pt x="142494" y="1727961"/>
                </a:lnTo>
                <a:lnTo>
                  <a:pt x="139700" y="1730882"/>
                </a:lnTo>
                <a:lnTo>
                  <a:pt x="139700" y="1737867"/>
                </a:lnTo>
                <a:lnTo>
                  <a:pt x="142494" y="1740661"/>
                </a:lnTo>
                <a:lnTo>
                  <a:pt x="238378" y="1740661"/>
                </a:lnTo>
                <a:lnTo>
                  <a:pt x="241300" y="1737867"/>
                </a:lnTo>
                <a:lnTo>
                  <a:pt x="241300" y="1730882"/>
                </a:lnTo>
                <a:lnTo>
                  <a:pt x="238378" y="1727961"/>
                </a:lnTo>
                <a:close/>
              </a:path>
              <a:path w="3225800" h="1786254">
                <a:moveTo>
                  <a:pt x="378078" y="1727961"/>
                </a:moveTo>
                <a:lnTo>
                  <a:pt x="282194" y="1727961"/>
                </a:lnTo>
                <a:lnTo>
                  <a:pt x="279400" y="1730882"/>
                </a:lnTo>
                <a:lnTo>
                  <a:pt x="279400" y="1737867"/>
                </a:lnTo>
                <a:lnTo>
                  <a:pt x="282194" y="1740661"/>
                </a:lnTo>
                <a:lnTo>
                  <a:pt x="378078" y="1740661"/>
                </a:lnTo>
                <a:lnTo>
                  <a:pt x="381000" y="1737867"/>
                </a:lnTo>
                <a:lnTo>
                  <a:pt x="381000" y="1730882"/>
                </a:lnTo>
                <a:lnTo>
                  <a:pt x="378078" y="1727961"/>
                </a:lnTo>
                <a:close/>
              </a:path>
              <a:path w="3225800" h="1786254">
                <a:moveTo>
                  <a:pt x="517778" y="1727961"/>
                </a:moveTo>
                <a:lnTo>
                  <a:pt x="421894" y="1727961"/>
                </a:lnTo>
                <a:lnTo>
                  <a:pt x="419100" y="1730882"/>
                </a:lnTo>
                <a:lnTo>
                  <a:pt x="419100" y="1737867"/>
                </a:lnTo>
                <a:lnTo>
                  <a:pt x="421894" y="1740661"/>
                </a:lnTo>
                <a:lnTo>
                  <a:pt x="517778" y="1740661"/>
                </a:lnTo>
                <a:lnTo>
                  <a:pt x="520700" y="1737867"/>
                </a:lnTo>
                <a:lnTo>
                  <a:pt x="520700" y="1730882"/>
                </a:lnTo>
                <a:lnTo>
                  <a:pt x="517778" y="1727961"/>
                </a:lnTo>
                <a:close/>
              </a:path>
              <a:path w="3225800" h="1786254">
                <a:moveTo>
                  <a:pt x="657478" y="1727961"/>
                </a:moveTo>
                <a:lnTo>
                  <a:pt x="561594" y="1727961"/>
                </a:lnTo>
                <a:lnTo>
                  <a:pt x="558800" y="1730882"/>
                </a:lnTo>
                <a:lnTo>
                  <a:pt x="558800" y="1737867"/>
                </a:lnTo>
                <a:lnTo>
                  <a:pt x="561594" y="1740661"/>
                </a:lnTo>
                <a:lnTo>
                  <a:pt x="657478" y="1740661"/>
                </a:lnTo>
                <a:lnTo>
                  <a:pt x="660400" y="1737867"/>
                </a:lnTo>
                <a:lnTo>
                  <a:pt x="660400" y="1730882"/>
                </a:lnTo>
                <a:lnTo>
                  <a:pt x="657478" y="1727961"/>
                </a:lnTo>
                <a:close/>
              </a:path>
              <a:path w="3225800" h="1786254">
                <a:moveTo>
                  <a:pt x="797178" y="1727961"/>
                </a:moveTo>
                <a:lnTo>
                  <a:pt x="701294" y="1727961"/>
                </a:lnTo>
                <a:lnTo>
                  <a:pt x="698500" y="1730882"/>
                </a:lnTo>
                <a:lnTo>
                  <a:pt x="698500" y="1737867"/>
                </a:lnTo>
                <a:lnTo>
                  <a:pt x="701294" y="1740661"/>
                </a:lnTo>
                <a:lnTo>
                  <a:pt x="797178" y="1740661"/>
                </a:lnTo>
                <a:lnTo>
                  <a:pt x="800100" y="1737867"/>
                </a:lnTo>
                <a:lnTo>
                  <a:pt x="800100" y="1730882"/>
                </a:lnTo>
                <a:lnTo>
                  <a:pt x="797178" y="1727961"/>
                </a:lnTo>
                <a:close/>
              </a:path>
              <a:path w="3225800" h="1786254">
                <a:moveTo>
                  <a:pt x="936878" y="1727961"/>
                </a:moveTo>
                <a:lnTo>
                  <a:pt x="840994" y="1727961"/>
                </a:lnTo>
                <a:lnTo>
                  <a:pt x="838200" y="1730882"/>
                </a:lnTo>
                <a:lnTo>
                  <a:pt x="838200" y="1737867"/>
                </a:lnTo>
                <a:lnTo>
                  <a:pt x="840994" y="1740661"/>
                </a:lnTo>
                <a:lnTo>
                  <a:pt x="936878" y="1740661"/>
                </a:lnTo>
                <a:lnTo>
                  <a:pt x="939800" y="1737867"/>
                </a:lnTo>
                <a:lnTo>
                  <a:pt x="939800" y="1730882"/>
                </a:lnTo>
                <a:lnTo>
                  <a:pt x="936878" y="1727961"/>
                </a:lnTo>
                <a:close/>
              </a:path>
              <a:path w="3225800" h="1786254">
                <a:moveTo>
                  <a:pt x="1076578" y="1727961"/>
                </a:moveTo>
                <a:lnTo>
                  <a:pt x="980694" y="1727961"/>
                </a:lnTo>
                <a:lnTo>
                  <a:pt x="977900" y="1730882"/>
                </a:lnTo>
                <a:lnTo>
                  <a:pt x="977900" y="1737867"/>
                </a:lnTo>
                <a:lnTo>
                  <a:pt x="980694" y="1740661"/>
                </a:lnTo>
                <a:lnTo>
                  <a:pt x="1076578" y="1740661"/>
                </a:lnTo>
                <a:lnTo>
                  <a:pt x="1079500" y="1737867"/>
                </a:lnTo>
                <a:lnTo>
                  <a:pt x="1079500" y="1730882"/>
                </a:lnTo>
                <a:lnTo>
                  <a:pt x="1076578" y="1727961"/>
                </a:lnTo>
                <a:close/>
              </a:path>
              <a:path w="3225800" h="1786254">
                <a:moveTo>
                  <a:pt x="1216278" y="1727961"/>
                </a:moveTo>
                <a:lnTo>
                  <a:pt x="1120394" y="1727961"/>
                </a:lnTo>
                <a:lnTo>
                  <a:pt x="1117600" y="1730882"/>
                </a:lnTo>
                <a:lnTo>
                  <a:pt x="1117600" y="1737867"/>
                </a:lnTo>
                <a:lnTo>
                  <a:pt x="1120394" y="1740661"/>
                </a:lnTo>
                <a:lnTo>
                  <a:pt x="1216278" y="1740661"/>
                </a:lnTo>
                <a:lnTo>
                  <a:pt x="1219200" y="1737867"/>
                </a:lnTo>
                <a:lnTo>
                  <a:pt x="1219200" y="1730882"/>
                </a:lnTo>
                <a:lnTo>
                  <a:pt x="1216278" y="1727961"/>
                </a:lnTo>
                <a:close/>
              </a:path>
              <a:path w="3225800" h="1786254">
                <a:moveTo>
                  <a:pt x="1355978" y="1727961"/>
                </a:moveTo>
                <a:lnTo>
                  <a:pt x="1260094" y="1727961"/>
                </a:lnTo>
                <a:lnTo>
                  <a:pt x="1257300" y="1730882"/>
                </a:lnTo>
                <a:lnTo>
                  <a:pt x="1257300" y="1737867"/>
                </a:lnTo>
                <a:lnTo>
                  <a:pt x="1260094" y="1740661"/>
                </a:lnTo>
                <a:lnTo>
                  <a:pt x="1355978" y="1740661"/>
                </a:lnTo>
                <a:lnTo>
                  <a:pt x="1358900" y="1737867"/>
                </a:lnTo>
                <a:lnTo>
                  <a:pt x="1358900" y="1730882"/>
                </a:lnTo>
                <a:lnTo>
                  <a:pt x="1355978" y="1727961"/>
                </a:lnTo>
                <a:close/>
              </a:path>
              <a:path w="3225800" h="1786254">
                <a:moveTo>
                  <a:pt x="1495678" y="1727961"/>
                </a:moveTo>
                <a:lnTo>
                  <a:pt x="1399793" y="1727961"/>
                </a:lnTo>
                <a:lnTo>
                  <a:pt x="1397000" y="1730882"/>
                </a:lnTo>
                <a:lnTo>
                  <a:pt x="1397000" y="1737867"/>
                </a:lnTo>
                <a:lnTo>
                  <a:pt x="1399793" y="1740661"/>
                </a:lnTo>
                <a:lnTo>
                  <a:pt x="1495678" y="1740661"/>
                </a:lnTo>
                <a:lnTo>
                  <a:pt x="1498600" y="1737867"/>
                </a:lnTo>
                <a:lnTo>
                  <a:pt x="1498600" y="1730882"/>
                </a:lnTo>
                <a:lnTo>
                  <a:pt x="1495678" y="1727961"/>
                </a:lnTo>
                <a:close/>
              </a:path>
              <a:path w="3225800" h="1786254">
                <a:moveTo>
                  <a:pt x="1635378" y="1727961"/>
                </a:moveTo>
                <a:lnTo>
                  <a:pt x="1539493" y="1727961"/>
                </a:lnTo>
                <a:lnTo>
                  <a:pt x="1536700" y="1730882"/>
                </a:lnTo>
                <a:lnTo>
                  <a:pt x="1536700" y="1737867"/>
                </a:lnTo>
                <a:lnTo>
                  <a:pt x="1539493" y="1740661"/>
                </a:lnTo>
                <a:lnTo>
                  <a:pt x="1635378" y="1740661"/>
                </a:lnTo>
                <a:lnTo>
                  <a:pt x="1638300" y="1737867"/>
                </a:lnTo>
                <a:lnTo>
                  <a:pt x="1638300" y="1730882"/>
                </a:lnTo>
                <a:lnTo>
                  <a:pt x="1635378" y="1727961"/>
                </a:lnTo>
                <a:close/>
              </a:path>
              <a:path w="3225800" h="1786254">
                <a:moveTo>
                  <a:pt x="1775078" y="1727961"/>
                </a:moveTo>
                <a:lnTo>
                  <a:pt x="1679193" y="1727961"/>
                </a:lnTo>
                <a:lnTo>
                  <a:pt x="1676400" y="1730882"/>
                </a:lnTo>
                <a:lnTo>
                  <a:pt x="1676400" y="1737867"/>
                </a:lnTo>
                <a:lnTo>
                  <a:pt x="1679193" y="1740661"/>
                </a:lnTo>
                <a:lnTo>
                  <a:pt x="1775078" y="1740661"/>
                </a:lnTo>
                <a:lnTo>
                  <a:pt x="1778000" y="1737867"/>
                </a:lnTo>
                <a:lnTo>
                  <a:pt x="1778000" y="1730882"/>
                </a:lnTo>
                <a:lnTo>
                  <a:pt x="1775078" y="1727961"/>
                </a:lnTo>
                <a:close/>
              </a:path>
              <a:path w="3225800" h="1786254">
                <a:moveTo>
                  <a:pt x="1914778" y="1727961"/>
                </a:moveTo>
                <a:lnTo>
                  <a:pt x="1818893" y="1727961"/>
                </a:lnTo>
                <a:lnTo>
                  <a:pt x="1816100" y="1730882"/>
                </a:lnTo>
                <a:lnTo>
                  <a:pt x="1816100" y="1737867"/>
                </a:lnTo>
                <a:lnTo>
                  <a:pt x="1818893" y="1740661"/>
                </a:lnTo>
                <a:lnTo>
                  <a:pt x="1914778" y="1740661"/>
                </a:lnTo>
                <a:lnTo>
                  <a:pt x="1917700" y="1737867"/>
                </a:lnTo>
                <a:lnTo>
                  <a:pt x="1917700" y="1730882"/>
                </a:lnTo>
                <a:lnTo>
                  <a:pt x="1914778" y="1727961"/>
                </a:lnTo>
                <a:close/>
              </a:path>
              <a:path w="3225800" h="1786254">
                <a:moveTo>
                  <a:pt x="2054478" y="1727961"/>
                </a:moveTo>
                <a:lnTo>
                  <a:pt x="1958593" y="1727961"/>
                </a:lnTo>
                <a:lnTo>
                  <a:pt x="1955800" y="1730882"/>
                </a:lnTo>
                <a:lnTo>
                  <a:pt x="1955800" y="1737867"/>
                </a:lnTo>
                <a:lnTo>
                  <a:pt x="1958593" y="1740661"/>
                </a:lnTo>
                <a:lnTo>
                  <a:pt x="2054478" y="1740661"/>
                </a:lnTo>
                <a:lnTo>
                  <a:pt x="2057400" y="1737867"/>
                </a:lnTo>
                <a:lnTo>
                  <a:pt x="2057400" y="1730882"/>
                </a:lnTo>
                <a:lnTo>
                  <a:pt x="2054478" y="1727961"/>
                </a:lnTo>
                <a:close/>
              </a:path>
              <a:path w="3225800" h="1786254">
                <a:moveTo>
                  <a:pt x="2194179" y="1727961"/>
                </a:moveTo>
                <a:lnTo>
                  <a:pt x="2098293" y="1727961"/>
                </a:lnTo>
                <a:lnTo>
                  <a:pt x="2095500" y="1730882"/>
                </a:lnTo>
                <a:lnTo>
                  <a:pt x="2095500" y="1737867"/>
                </a:lnTo>
                <a:lnTo>
                  <a:pt x="2098293" y="1740661"/>
                </a:lnTo>
                <a:lnTo>
                  <a:pt x="2194179" y="1740661"/>
                </a:lnTo>
                <a:lnTo>
                  <a:pt x="2197100" y="1737867"/>
                </a:lnTo>
                <a:lnTo>
                  <a:pt x="2197100" y="1730882"/>
                </a:lnTo>
                <a:lnTo>
                  <a:pt x="2194179" y="1727961"/>
                </a:lnTo>
                <a:close/>
              </a:path>
              <a:path w="3225800" h="1786254">
                <a:moveTo>
                  <a:pt x="2333879" y="1727961"/>
                </a:moveTo>
                <a:lnTo>
                  <a:pt x="2237993" y="1727961"/>
                </a:lnTo>
                <a:lnTo>
                  <a:pt x="2235200" y="1730882"/>
                </a:lnTo>
                <a:lnTo>
                  <a:pt x="2235200" y="1737867"/>
                </a:lnTo>
                <a:lnTo>
                  <a:pt x="2237993" y="1740661"/>
                </a:lnTo>
                <a:lnTo>
                  <a:pt x="2333879" y="1740661"/>
                </a:lnTo>
                <a:lnTo>
                  <a:pt x="2336800" y="1737867"/>
                </a:lnTo>
                <a:lnTo>
                  <a:pt x="2336800" y="1730882"/>
                </a:lnTo>
                <a:lnTo>
                  <a:pt x="2333879" y="1727961"/>
                </a:lnTo>
                <a:close/>
              </a:path>
              <a:path w="3225800" h="1786254">
                <a:moveTo>
                  <a:pt x="2473579" y="1727961"/>
                </a:moveTo>
                <a:lnTo>
                  <a:pt x="2377693" y="1727961"/>
                </a:lnTo>
                <a:lnTo>
                  <a:pt x="2374900" y="1730882"/>
                </a:lnTo>
                <a:lnTo>
                  <a:pt x="2374900" y="1737867"/>
                </a:lnTo>
                <a:lnTo>
                  <a:pt x="2377693" y="1740661"/>
                </a:lnTo>
                <a:lnTo>
                  <a:pt x="2473579" y="1740661"/>
                </a:lnTo>
                <a:lnTo>
                  <a:pt x="2476500" y="1737867"/>
                </a:lnTo>
                <a:lnTo>
                  <a:pt x="2476500" y="1730882"/>
                </a:lnTo>
                <a:lnTo>
                  <a:pt x="2473579" y="1727961"/>
                </a:lnTo>
                <a:close/>
              </a:path>
              <a:path w="3225800" h="1786254">
                <a:moveTo>
                  <a:pt x="2613279" y="1727961"/>
                </a:moveTo>
                <a:lnTo>
                  <a:pt x="2517393" y="1727961"/>
                </a:lnTo>
                <a:lnTo>
                  <a:pt x="2514600" y="1730882"/>
                </a:lnTo>
                <a:lnTo>
                  <a:pt x="2514600" y="1737867"/>
                </a:lnTo>
                <a:lnTo>
                  <a:pt x="2517393" y="1740661"/>
                </a:lnTo>
                <a:lnTo>
                  <a:pt x="2613279" y="1740661"/>
                </a:lnTo>
                <a:lnTo>
                  <a:pt x="2616200" y="1737867"/>
                </a:lnTo>
                <a:lnTo>
                  <a:pt x="2616200" y="1730882"/>
                </a:lnTo>
                <a:lnTo>
                  <a:pt x="2613279" y="1727961"/>
                </a:lnTo>
                <a:close/>
              </a:path>
              <a:path w="3225800" h="1786254">
                <a:moveTo>
                  <a:pt x="2752979" y="1727961"/>
                </a:moveTo>
                <a:lnTo>
                  <a:pt x="2657093" y="1727961"/>
                </a:lnTo>
                <a:lnTo>
                  <a:pt x="2654300" y="1730882"/>
                </a:lnTo>
                <a:lnTo>
                  <a:pt x="2654300" y="1737867"/>
                </a:lnTo>
                <a:lnTo>
                  <a:pt x="2657093" y="1740661"/>
                </a:lnTo>
                <a:lnTo>
                  <a:pt x="2752979" y="1740661"/>
                </a:lnTo>
                <a:lnTo>
                  <a:pt x="2755900" y="1737867"/>
                </a:lnTo>
                <a:lnTo>
                  <a:pt x="2755900" y="1730882"/>
                </a:lnTo>
                <a:lnTo>
                  <a:pt x="2752979" y="1727961"/>
                </a:lnTo>
                <a:close/>
              </a:path>
              <a:path w="3225800" h="1786254">
                <a:moveTo>
                  <a:pt x="2892679" y="1727961"/>
                </a:moveTo>
                <a:lnTo>
                  <a:pt x="2796793" y="1727961"/>
                </a:lnTo>
                <a:lnTo>
                  <a:pt x="2794000" y="1730882"/>
                </a:lnTo>
                <a:lnTo>
                  <a:pt x="2794000" y="1737867"/>
                </a:lnTo>
                <a:lnTo>
                  <a:pt x="2796793" y="1740661"/>
                </a:lnTo>
                <a:lnTo>
                  <a:pt x="2892679" y="1740661"/>
                </a:lnTo>
                <a:lnTo>
                  <a:pt x="2895600" y="1737867"/>
                </a:lnTo>
                <a:lnTo>
                  <a:pt x="2895600" y="1730882"/>
                </a:lnTo>
                <a:lnTo>
                  <a:pt x="2892679" y="1727961"/>
                </a:lnTo>
                <a:close/>
              </a:path>
              <a:path w="3225800" h="1786254">
                <a:moveTo>
                  <a:pt x="3032379" y="1727961"/>
                </a:moveTo>
                <a:lnTo>
                  <a:pt x="2936493" y="1727961"/>
                </a:lnTo>
                <a:lnTo>
                  <a:pt x="2933700" y="1730882"/>
                </a:lnTo>
                <a:lnTo>
                  <a:pt x="2933700" y="1737867"/>
                </a:lnTo>
                <a:lnTo>
                  <a:pt x="2936493" y="1740661"/>
                </a:lnTo>
                <a:lnTo>
                  <a:pt x="3032379" y="1740661"/>
                </a:lnTo>
                <a:lnTo>
                  <a:pt x="3035300" y="1737867"/>
                </a:lnTo>
                <a:lnTo>
                  <a:pt x="3035300" y="1730882"/>
                </a:lnTo>
                <a:lnTo>
                  <a:pt x="3032379" y="1727961"/>
                </a:lnTo>
                <a:close/>
              </a:path>
              <a:path w="3225800" h="1786254">
                <a:moveTo>
                  <a:pt x="3200454" y="1734375"/>
                </a:moveTo>
                <a:lnTo>
                  <a:pt x="3130677" y="1775078"/>
                </a:lnTo>
                <a:lnTo>
                  <a:pt x="3129661" y="1779015"/>
                </a:lnTo>
                <a:lnTo>
                  <a:pt x="3131439" y="1782063"/>
                </a:lnTo>
                <a:lnTo>
                  <a:pt x="3133216" y="1784984"/>
                </a:lnTo>
                <a:lnTo>
                  <a:pt x="3137154" y="1786127"/>
                </a:lnTo>
                <a:lnTo>
                  <a:pt x="3216240" y="1739899"/>
                </a:lnTo>
                <a:lnTo>
                  <a:pt x="3209925" y="1739899"/>
                </a:lnTo>
                <a:lnTo>
                  <a:pt x="3200454" y="1734375"/>
                </a:lnTo>
                <a:close/>
              </a:path>
              <a:path w="3225800" h="1786254">
                <a:moveTo>
                  <a:pt x="3172079" y="1727961"/>
                </a:moveTo>
                <a:lnTo>
                  <a:pt x="3076193" y="1727961"/>
                </a:lnTo>
                <a:lnTo>
                  <a:pt x="3073400" y="1730882"/>
                </a:lnTo>
                <a:lnTo>
                  <a:pt x="3073400" y="1737867"/>
                </a:lnTo>
                <a:lnTo>
                  <a:pt x="3076193" y="1740661"/>
                </a:lnTo>
                <a:lnTo>
                  <a:pt x="3172079" y="1740661"/>
                </a:lnTo>
                <a:lnTo>
                  <a:pt x="3175000" y="1737867"/>
                </a:lnTo>
                <a:lnTo>
                  <a:pt x="3175000" y="1730882"/>
                </a:lnTo>
                <a:lnTo>
                  <a:pt x="3172079" y="1727961"/>
                </a:lnTo>
                <a:close/>
              </a:path>
              <a:path w="3225800" h="1786254">
                <a:moveTo>
                  <a:pt x="3209925" y="1728850"/>
                </a:moveTo>
                <a:lnTo>
                  <a:pt x="3200454" y="1734375"/>
                </a:lnTo>
                <a:lnTo>
                  <a:pt x="3209925" y="1739899"/>
                </a:lnTo>
                <a:lnTo>
                  <a:pt x="3209925" y="1728850"/>
                </a:lnTo>
                <a:close/>
              </a:path>
              <a:path w="3225800" h="1786254">
                <a:moveTo>
                  <a:pt x="3216434" y="1728850"/>
                </a:moveTo>
                <a:lnTo>
                  <a:pt x="3209925" y="1728850"/>
                </a:lnTo>
                <a:lnTo>
                  <a:pt x="3209925" y="1739899"/>
                </a:lnTo>
                <a:lnTo>
                  <a:pt x="3216240" y="1739899"/>
                </a:lnTo>
                <a:lnTo>
                  <a:pt x="3225800" y="1734311"/>
                </a:lnTo>
                <a:lnTo>
                  <a:pt x="3216434" y="1728850"/>
                </a:lnTo>
                <a:close/>
              </a:path>
              <a:path w="3225800" h="1786254">
                <a:moveTo>
                  <a:pt x="3137154" y="1682622"/>
                </a:moveTo>
                <a:lnTo>
                  <a:pt x="3133216" y="1683638"/>
                </a:lnTo>
                <a:lnTo>
                  <a:pt x="3129661" y="1689734"/>
                </a:lnTo>
                <a:lnTo>
                  <a:pt x="3130677" y="1693671"/>
                </a:lnTo>
                <a:lnTo>
                  <a:pt x="3200454" y="1734375"/>
                </a:lnTo>
                <a:lnTo>
                  <a:pt x="3209925" y="1728850"/>
                </a:lnTo>
                <a:lnTo>
                  <a:pt x="3216434" y="1728850"/>
                </a:lnTo>
                <a:lnTo>
                  <a:pt x="3137154" y="168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963156" y="3421379"/>
            <a:ext cx="3277870" cy="1783714"/>
          </a:xfrm>
          <a:custGeom>
            <a:avLst/>
            <a:gdLst/>
            <a:ahLst/>
            <a:cxnLst/>
            <a:rect l="l" t="t" r="r" b="b"/>
            <a:pathLst>
              <a:path w="3277870" h="1783714">
                <a:moveTo>
                  <a:pt x="3226054" y="25109"/>
                </a:moveTo>
                <a:lnTo>
                  <a:pt x="3219704" y="35995"/>
                </a:lnTo>
                <a:lnTo>
                  <a:pt x="3219704" y="104902"/>
                </a:lnTo>
                <a:lnTo>
                  <a:pt x="3222625" y="107823"/>
                </a:lnTo>
                <a:lnTo>
                  <a:pt x="3229610" y="107823"/>
                </a:lnTo>
                <a:lnTo>
                  <a:pt x="3232404" y="104902"/>
                </a:lnTo>
                <a:lnTo>
                  <a:pt x="3232404" y="35995"/>
                </a:lnTo>
                <a:lnTo>
                  <a:pt x="3226054" y="25109"/>
                </a:lnTo>
                <a:close/>
              </a:path>
              <a:path w="3277870" h="1783714">
                <a:moveTo>
                  <a:pt x="3219704" y="10890"/>
                </a:moveTo>
                <a:lnTo>
                  <a:pt x="3174365" y="88646"/>
                </a:lnTo>
                <a:lnTo>
                  <a:pt x="3175380" y="92456"/>
                </a:lnTo>
                <a:lnTo>
                  <a:pt x="3181477" y="96012"/>
                </a:lnTo>
                <a:lnTo>
                  <a:pt x="3185287" y="94996"/>
                </a:lnTo>
                <a:lnTo>
                  <a:pt x="3219704" y="35995"/>
                </a:lnTo>
                <a:lnTo>
                  <a:pt x="3219704" y="10890"/>
                </a:lnTo>
                <a:close/>
              </a:path>
              <a:path w="3277870" h="1783714">
                <a:moveTo>
                  <a:pt x="3232404" y="10890"/>
                </a:moveTo>
                <a:lnTo>
                  <a:pt x="3232404" y="35995"/>
                </a:lnTo>
                <a:lnTo>
                  <a:pt x="3266821" y="94996"/>
                </a:lnTo>
                <a:lnTo>
                  <a:pt x="3270758" y="96012"/>
                </a:lnTo>
                <a:lnTo>
                  <a:pt x="3273679" y="94234"/>
                </a:lnTo>
                <a:lnTo>
                  <a:pt x="3276727" y="92456"/>
                </a:lnTo>
                <a:lnTo>
                  <a:pt x="3277743" y="88646"/>
                </a:lnTo>
                <a:lnTo>
                  <a:pt x="3232404" y="10890"/>
                </a:lnTo>
                <a:close/>
              </a:path>
              <a:path w="3277870" h="1783714">
                <a:moveTo>
                  <a:pt x="3229610" y="6223"/>
                </a:moveTo>
                <a:lnTo>
                  <a:pt x="3222625" y="6223"/>
                </a:lnTo>
                <a:lnTo>
                  <a:pt x="3222173" y="6654"/>
                </a:lnTo>
                <a:lnTo>
                  <a:pt x="3219704" y="10890"/>
                </a:lnTo>
                <a:lnTo>
                  <a:pt x="3219704" y="35995"/>
                </a:lnTo>
                <a:lnTo>
                  <a:pt x="3226054" y="25109"/>
                </a:lnTo>
                <a:lnTo>
                  <a:pt x="3220593" y="15748"/>
                </a:lnTo>
                <a:lnTo>
                  <a:pt x="3232404" y="15748"/>
                </a:lnTo>
                <a:lnTo>
                  <a:pt x="3232404" y="10890"/>
                </a:lnTo>
                <a:lnTo>
                  <a:pt x="3229784" y="6397"/>
                </a:lnTo>
                <a:lnTo>
                  <a:pt x="3229610" y="6223"/>
                </a:lnTo>
                <a:close/>
              </a:path>
              <a:path w="3277870" h="1783714">
                <a:moveTo>
                  <a:pt x="3232404" y="15748"/>
                </a:moveTo>
                <a:lnTo>
                  <a:pt x="3231515" y="15748"/>
                </a:lnTo>
                <a:lnTo>
                  <a:pt x="3226054" y="25109"/>
                </a:lnTo>
                <a:lnTo>
                  <a:pt x="3232404" y="35995"/>
                </a:lnTo>
                <a:lnTo>
                  <a:pt x="3232404" y="15748"/>
                </a:lnTo>
                <a:close/>
              </a:path>
              <a:path w="3277870" h="1783714">
                <a:moveTo>
                  <a:pt x="3231515" y="15748"/>
                </a:moveTo>
                <a:lnTo>
                  <a:pt x="3220593" y="15748"/>
                </a:lnTo>
                <a:lnTo>
                  <a:pt x="3226054" y="25109"/>
                </a:lnTo>
                <a:lnTo>
                  <a:pt x="3231515" y="15748"/>
                </a:lnTo>
                <a:close/>
              </a:path>
              <a:path w="3277870" h="1783714">
                <a:moveTo>
                  <a:pt x="3222173" y="6654"/>
                </a:moveTo>
                <a:lnTo>
                  <a:pt x="3219704" y="9017"/>
                </a:lnTo>
                <a:lnTo>
                  <a:pt x="3219704" y="10890"/>
                </a:lnTo>
                <a:lnTo>
                  <a:pt x="3222173" y="6654"/>
                </a:lnTo>
                <a:close/>
              </a:path>
              <a:path w="3277870" h="1783714">
                <a:moveTo>
                  <a:pt x="3229784" y="6397"/>
                </a:moveTo>
                <a:lnTo>
                  <a:pt x="3232404" y="10890"/>
                </a:lnTo>
                <a:lnTo>
                  <a:pt x="3232404" y="9017"/>
                </a:lnTo>
                <a:lnTo>
                  <a:pt x="3229784" y="6397"/>
                </a:lnTo>
                <a:close/>
              </a:path>
              <a:path w="3277870" h="1783714">
                <a:moveTo>
                  <a:pt x="3226054" y="0"/>
                </a:moveTo>
                <a:lnTo>
                  <a:pt x="3222173" y="6654"/>
                </a:lnTo>
                <a:lnTo>
                  <a:pt x="3222625" y="6223"/>
                </a:lnTo>
                <a:lnTo>
                  <a:pt x="3229682" y="6223"/>
                </a:lnTo>
                <a:lnTo>
                  <a:pt x="3226054" y="0"/>
                </a:lnTo>
                <a:close/>
              </a:path>
              <a:path w="3277870" h="1783714">
                <a:moveTo>
                  <a:pt x="3229682" y="6223"/>
                </a:moveTo>
                <a:lnTo>
                  <a:pt x="3229784" y="6397"/>
                </a:lnTo>
                <a:lnTo>
                  <a:pt x="3229682" y="6223"/>
                </a:lnTo>
                <a:close/>
              </a:path>
              <a:path w="3277870" h="1783714">
                <a:moveTo>
                  <a:pt x="3229610" y="145923"/>
                </a:moveTo>
                <a:lnTo>
                  <a:pt x="3222625" y="145923"/>
                </a:lnTo>
                <a:lnTo>
                  <a:pt x="3219704" y="148717"/>
                </a:lnTo>
                <a:lnTo>
                  <a:pt x="3219704" y="244602"/>
                </a:lnTo>
                <a:lnTo>
                  <a:pt x="3222625" y="247523"/>
                </a:lnTo>
                <a:lnTo>
                  <a:pt x="3229610" y="247523"/>
                </a:lnTo>
                <a:lnTo>
                  <a:pt x="3232404" y="244602"/>
                </a:lnTo>
                <a:lnTo>
                  <a:pt x="3232404" y="148717"/>
                </a:lnTo>
                <a:lnTo>
                  <a:pt x="3229610" y="145923"/>
                </a:lnTo>
                <a:close/>
              </a:path>
              <a:path w="3277870" h="1783714">
                <a:moveTo>
                  <a:pt x="3229610" y="285623"/>
                </a:moveTo>
                <a:lnTo>
                  <a:pt x="3222625" y="285623"/>
                </a:lnTo>
                <a:lnTo>
                  <a:pt x="3219704" y="288417"/>
                </a:lnTo>
                <a:lnTo>
                  <a:pt x="3219704" y="384302"/>
                </a:lnTo>
                <a:lnTo>
                  <a:pt x="3222625" y="387223"/>
                </a:lnTo>
                <a:lnTo>
                  <a:pt x="3229610" y="387223"/>
                </a:lnTo>
                <a:lnTo>
                  <a:pt x="3232404" y="384302"/>
                </a:lnTo>
                <a:lnTo>
                  <a:pt x="3232404" y="288417"/>
                </a:lnTo>
                <a:lnTo>
                  <a:pt x="3229610" y="285623"/>
                </a:lnTo>
                <a:close/>
              </a:path>
              <a:path w="3277870" h="1783714">
                <a:moveTo>
                  <a:pt x="3229610" y="425323"/>
                </a:moveTo>
                <a:lnTo>
                  <a:pt x="3222625" y="425323"/>
                </a:lnTo>
                <a:lnTo>
                  <a:pt x="3219704" y="428117"/>
                </a:lnTo>
                <a:lnTo>
                  <a:pt x="3219704" y="524002"/>
                </a:lnTo>
                <a:lnTo>
                  <a:pt x="3222625" y="526923"/>
                </a:lnTo>
                <a:lnTo>
                  <a:pt x="3229610" y="526923"/>
                </a:lnTo>
                <a:lnTo>
                  <a:pt x="3232404" y="524002"/>
                </a:lnTo>
                <a:lnTo>
                  <a:pt x="3232404" y="428117"/>
                </a:lnTo>
                <a:lnTo>
                  <a:pt x="3229610" y="425323"/>
                </a:lnTo>
                <a:close/>
              </a:path>
              <a:path w="3277870" h="1783714">
                <a:moveTo>
                  <a:pt x="3229610" y="565023"/>
                </a:moveTo>
                <a:lnTo>
                  <a:pt x="3222625" y="565023"/>
                </a:lnTo>
                <a:lnTo>
                  <a:pt x="3219704" y="567817"/>
                </a:lnTo>
                <a:lnTo>
                  <a:pt x="3219704" y="663702"/>
                </a:lnTo>
                <a:lnTo>
                  <a:pt x="3222625" y="666623"/>
                </a:lnTo>
                <a:lnTo>
                  <a:pt x="3229610" y="666623"/>
                </a:lnTo>
                <a:lnTo>
                  <a:pt x="3232404" y="663702"/>
                </a:lnTo>
                <a:lnTo>
                  <a:pt x="3232404" y="567817"/>
                </a:lnTo>
                <a:lnTo>
                  <a:pt x="3229610" y="565023"/>
                </a:lnTo>
                <a:close/>
              </a:path>
              <a:path w="3277870" h="1783714">
                <a:moveTo>
                  <a:pt x="3229610" y="704723"/>
                </a:moveTo>
                <a:lnTo>
                  <a:pt x="3222625" y="704723"/>
                </a:lnTo>
                <a:lnTo>
                  <a:pt x="3219704" y="707517"/>
                </a:lnTo>
                <a:lnTo>
                  <a:pt x="3219704" y="803402"/>
                </a:lnTo>
                <a:lnTo>
                  <a:pt x="3222625" y="806323"/>
                </a:lnTo>
                <a:lnTo>
                  <a:pt x="3229610" y="806323"/>
                </a:lnTo>
                <a:lnTo>
                  <a:pt x="3232404" y="803402"/>
                </a:lnTo>
                <a:lnTo>
                  <a:pt x="3232404" y="707517"/>
                </a:lnTo>
                <a:lnTo>
                  <a:pt x="3229610" y="704723"/>
                </a:lnTo>
                <a:close/>
              </a:path>
              <a:path w="3277870" h="1783714">
                <a:moveTo>
                  <a:pt x="3229610" y="844423"/>
                </a:moveTo>
                <a:lnTo>
                  <a:pt x="3222625" y="844423"/>
                </a:lnTo>
                <a:lnTo>
                  <a:pt x="3219704" y="847217"/>
                </a:lnTo>
                <a:lnTo>
                  <a:pt x="3219704" y="943102"/>
                </a:lnTo>
                <a:lnTo>
                  <a:pt x="3222625" y="946023"/>
                </a:lnTo>
                <a:lnTo>
                  <a:pt x="3229610" y="946023"/>
                </a:lnTo>
                <a:lnTo>
                  <a:pt x="3232404" y="943102"/>
                </a:lnTo>
                <a:lnTo>
                  <a:pt x="3232404" y="847217"/>
                </a:lnTo>
                <a:lnTo>
                  <a:pt x="3229610" y="844423"/>
                </a:lnTo>
                <a:close/>
              </a:path>
              <a:path w="3277870" h="1783714">
                <a:moveTo>
                  <a:pt x="3229610" y="984123"/>
                </a:moveTo>
                <a:lnTo>
                  <a:pt x="3222625" y="984123"/>
                </a:lnTo>
                <a:lnTo>
                  <a:pt x="3219704" y="986917"/>
                </a:lnTo>
                <a:lnTo>
                  <a:pt x="3219704" y="1082802"/>
                </a:lnTo>
                <a:lnTo>
                  <a:pt x="3222625" y="1085723"/>
                </a:lnTo>
                <a:lnTo>
                  <a:pt x="3229610" y="1085723"/>
                </a:lnTo>
                <a:lnTo>
                  <a:pt x="3232404" y="1082802"/>
                </a:lnTo>
                <a:lnTo>
                  <a:pt x="3232404" y="986917"/>
                </a:lnTo>
                <a:lnTo>
                  <a:pt x="3229610" y="984123"/>
                </a:lnTo>
                <a:close/>
              </a:path>
              <a:path w="3277870" h="1783714">
                <a:moveTo>
                  <a:pt x="3229610" y="1123823"/>
                </a:moveTo>
                <a:lnTo>
                  <a:pt x="3222625" y="1123823"/>
                </a:lnTo>
                <a:lnTo>
                  <a:pt x="3219704" y="1126617"/>
                </a:lnTo>
                <a:lnTo>
                  <a:pt x="3219704" y="1222502"/>
                </a:lnTo>
                <a:lnTo>
                  <a:pt x="3222625" y="1225423"/>
                </a:lnTo>
                <a:lnTo>
                  <a:pt x="3229610" y="1225423"/>
                </a:lnTo>
                <a:lnTo>
                  <a:pt x="3232404" y="1222502"/>
                </a:lnTo>
                <a:lnTo>
                  <a:pt x="3232404" y="1126617"/>
                </a:lnTo>
                <a:lnTo>
                  <a:pt x="3229610" y="1123823"/>
                </a:lnTo>
                <a:close/>
              </a:path>
              <a:path w="3277870" h="1783714">
                <a:moveTo>
                  <a:pt x="3229610" y="1263523"/>
                </a:moveTo>
                <a:lnTo>
                  <a:pt x="3222625" y="1263523"/>
                </a:lnTo>
                <a:lnTo>
                  <a:pt x="3219704" y="1266317"/>
                </a:lnTo>
                <a:lnTo>
                  <a:pt x="3219704" y="1362202"/>
                </a:lnTo>
                <a:lnTo>
                  <a:pt x="3222625" y="1365123"/>
                </a:lnTo>
                <a:lnTo>
                  <a:pt x="3229610" y="1365123"/>
                </a:lnTo>
                <a:lnTo>
                  <a:pt x="3232404" y="1362202"/>
                </a:lnTo>
                <a:lnTo>
                  <a:pt x="3232404" y="1266317"/>
                </a:lnTo>
                <a:lnTo>
                  <a:pt x="3229610" y="1263523"/>
                </a:lnTo>
                <a:close/>
              </a:path>
              <a:path w="3277870" h="1783714">
                <a:moveTo>
                  <a:pt x="3229610" y="1403223"/>
                </a:moveTo>
                <a:lnTo>
                  <a:pt x="3222625" y="1403223"/>
                </a:lnTo>
                <a:lnTo>
                  <a:pt x="3219704" y="1406017"/>
                </a:lnTo>
                <a:lnTo>
                  <a:pt x="3219704" y="1501902"/>
                </a:lnTo>
                <a:lnTo>
                  <a:pt x="3222625" y="1504823"/>
                </a:lnTo>
                <a:lnTo>
                  <a:pt x="3229610" y="1504823"/>
                </a:lnTo>
                <a:lnTo>
                  <a:pt x="3232404" y="1501902"/>
                </a:lnTo>
                <a:lnTo>
                  <a:pt x="3232404" y="1406017"/>
                </a:lnTo>
                <a:lnTo>
                  <a:pt x="3229610" y="1403223"/>
                </a:lnTo>
                <a:close/>
              </a:path>
              <a:path w="3277870" h="1783714">
                <a:moveTo>
                  <a:pt x="3229610" y="1542923"/>
                </a:moveTo>
                <a:lnTo>
                  <a:pt x="3222625" y="1542923"/>
                </a:lnTo>
                <a:lnTo>
                  <a:pt x="3219704" y="1545717"/>
                </a:lnTo>
                <a:lnTo>
                  <a:pt x="3219704" y="1641602"/>
                </a:lnTo>
                <a:lnTo>
                  <a:pt x="3222625" y="1644523"/>
                </a:lnTo>
                <a:lnTo>
                  <a:pt x="3229610" y="1644523"/>
                </a:lnTo>
                <a:lnTo>
                  <a:pt x="3232404" y="1641602"/>
                </a:lnTo>
                <a:lnTo>
                  <a:pt x="3232404" y="1545717"/>
                </a:lnTo>
                <a:lnTo>
                  <a:pt x="3229610" y="1542923"/>
                </a:lnTo>
                <a:close/>
              </a:path>
              <a:path w="3277870" h="1783714">
                <a:moveTo>
                  <a:pt x="3219704" y="1725295"/>
                </a:moveTo>
                <a:lnTo>
                  <a:pt x="3176397" y="1725295"/>
                </a:lnTo>
                <a:lnTo>
                  <a:pt x="3173476" y="1728089"/>
                </a:lnTo>
                <a:lnTo>
                  <a:pt x="3173476" y="1735074"/>
                </a:lnTo>
                <a:lnTo>
                  <a:pt x="3176397" y="1737995"/>
                </a:lnTo>
                <a:lnTo>
                  <a:pt x="3229610" y="1737995"/>
                </a:lnTo>
                <a:lnTo>
                  <a:pt x="3232404" y="1735074"/>
                </a:lnTo>
                <a:lnTo>
                  <a:pt x="3232404" y="1731645"/>
                </a:lnTo>
                <a:lnTo>
                  <a:pt x="3219704" y="1731645"/>
                </a:lnTo>
                <a:lnTo>
                  <a:pt x="3219704" y="1725295"/>
                </a:lnTo>
                <a:close/>
              </a:path>
              <a:path w="3277870" h="1783714">
                <a:moveTo>
                  <a:pt x="3229610" y="1682623"/>
                </a:moveTo>
                <a:lnTo>
                  <a:pt x="3222625" y="1682623"/>
                </a:lnTo>
                <a:lnTo>
                  <a:pt x="3219704" y="1685417"/>
                </a:lnTo>
                <a:lnTo>
                  <a:pt x="3219704" y="1731645"/>
                </a:lnTo>
                <a:lnTo>
                  <a:pt x="3226054" y="1725295"/>
                </a:lnTo>
                <a:lnTo>
                  <a:pt x="3232404" y="1725295"/>
                </a:lnTo>
                <a:lnTo>
                  <a:pt x="3232404" y="1685417"/>
                </a:lnTo>
                <a:lnTo>
                  <a:pt x="3229610" y="1682623"/>
                </a:lnTo>
                <a:close/>
              </a:path>
              <a:path w="3277870" h="1783714">
                <a:moveTo>
                  <a:pt x="3232404" y="1725295"/>
                </a:moveTo>
                <a:lnTo>
                  <a:pt x="3226054" y="1725295"/>
                </a:lnTo>
                <a:lnTo>
                  <a:pt x="3219704" y="1731645"/>
                </a:lnTo>
                <a:lnTo>
                  <a:pt x="3232404" y="1731645"/>
                </a:lnTo>
                <a:lnTo>
                  <a:pt x="3232404" y="1725295"/>
                </a:lnTo>
                <a:close/>
              </a:path>
              <a:path w="3277870" h="1783714">
                <a:moveTo>
                  <a:pt x="3132582" y="1725295"/>
                </a:moveTo>
                <a:lnTo>
                  <a:pt x="3036697" y="1725295"/>
                </a:lnTo>
                <a:lnTo>
                  <a:pt x="3033776" y="1728089"/>
                </a:lnTo>
                <a:lnTo>
                  <a:pt x="3033776" y="1735074"/>
                </a:lnTo>
                <a:lnTo>
                  <a:pt x="3036697" y="1737995"/>
                </a:lnTo>
                <a:lnTo>
                  <a:pt x="3132582" y="1737995"/>
                </a:lnTo>
                <a:lnTo>
                  <a:pt x="3135376" y="1735074"/>
                </a:lnTo>
                <a:lnTo>
                  <a:pt x="3135376" y="1728089"/>
                </a:lnTo>
                <a:lnTo>
                  <a:pt x="3132582" y="1725295"/>
                </a:lnTo>
                <a:close/>
              </a:path>
              <a:path w="3277870" h="1783714">
                <a:moveTo>
                  <a:pt x="2992882" y="1725295"/>
                </a:moveTo>
                <a:lnTo>
                  <a:pt x="2896997" y="1725295"/>
                </a:lnTo>
                <a:lnTo>
                  <a:pt x="2894076" y="1728089"/>
                </a:lnTo>
                <a:lnTo>
                  <a:pt x="2894076" y="1735074"/>
                </a:lnTo>
                <a:lnTo>
                  <a:pt x="2896997" y="1737995"/>
                </a:lnTo>
                <a:lnTo>
                  <a:pt x="2992882" y="1737995"/>
                </a:lnTo>
                <a:lnTo>
                  <a:pt x="2995676" y="1735074"/>
                </a:lnTo>
                <a:lnTo>
                  <a:pt x="2995676" y="1728089"/>
                </a:lnTo>
                <a:lnTo>
                  <a:pt x="2992882" y="1725295"/>
                </a:lnTo>
                <a:close/>
              </a:path>
              <a:path w="3277870" h="1783714">
                <a:moveTo>
                  <a:pt x="2853182" y="1725295"/>
                </a:moveTo>
                <a:lnTo>
                  <a:pt x="2757297" y="1725295"/>
                </a:lnTo>
                <a:lnTo>
                  <a:pt x="2754376" y="1728089"/>
                </a:lnTo>
                <a:lnTo>
                  <a:pt x="2754376" y="1735074"/>
                </a:lnTo>
                <a:lnTo>
                  <a:pt x="2757297" y="1737995"/>
                </a:lnTo>
                <a:lnTo>
                  <a:pt x="2853182" y="1737995"/>
                </a:lnTo>
                <a:lnTo>
                  <a:pt x="2855976" y="1735074"/>
                </a:lnTo>
                <a:lnTo>
                  <a:pt x="2855976" y="1728089"/>
                </a:lnTo>
                <a:lnTo>
                  <a:pt x="2853182" y="1725295"/>
                </a:lnTo>
                <a:close/>
              </a:path>
              <a:path w="3277870" h="1783714">
                <a:moveTo>
                  <a:pt x="2713482" y="1725295"/>
                </a:moveTo>
                <a:lnTo>
                  <a:pt x="2617597" y="1725295"/>
                </a:lnTo>
                <a:lnTo>
                  <a:pt x="2614676" y="1728089"/>
                </a:lnTo>
                <a:lnTo>
                  <a:pt x="2614676" y="1735074"/>
                </a:lnTo>
                <a:lnTo>
                  <a:pt x="2617597" y="1737995"/>
                </a:lnTo>
                <a:lnTo>
                  <a:pt x="2713482" y="1737995"/>
                </a:lnTo>
                <a:lnTo>
                  <a:pt x="2716276" y="1735074"/>
                </a:lnTo>
                <a:lnTo>
                  <a:pt x="2716276" y="1728089"/>
                </a:lnTo>
                <a:lnTo>
                  <a:pt x="2713482" y="1725295"/>
                </a:lnTo>
                <a:close/>
              </a:path>
              <a:path w="3277870" h="1783714">
                <a:moveTo>
                  <a:pt x="2573782" y="1725295"/>
                </a:moveTo>
                <a:lnTo>
                  <a:pt x="2477897" y="1725295"/>
                </a:lnTo>
                <a:lnTo>
                  <a:pt x="2474976" y="1728089"/>
                </a:lnTo>
                <a:lnTo>
                  <a:pt x="2474976" y="1735074"/>
                </a:lnTo>
                <a:lnTo>
                  <a:pt x="2477897" y="1737995"/>
                </a:lnTo>
                <a:lnTo>
                  <a:pt x="2573782" y="1737995"/>
                </a:lnTo>
                <a:lnTo>
                  <a:pt x="2576576" y="1735074"/>
                </a:lnTo>
                <a:lnTo>
                  <a:pt x="2576576" y="1728089"/>
                </a:lnTo>
                <a:lnTo>
                  <a:pt x="2573782" y="1725295"/>
                </a:lnTo>
                <a:close/>
              </a:path>
              <a:path w="3277870" h="1783714">
                <a:moveTo>
                  <a:pt x="2434082" y="1725295"/>
                </a:moveTo>
                <a:lnTo>
                  <a:pt x="2338197" y="1725295"/>
                </a:lnTo>
                <a:lnTo>
                  <a:pt x="2335276" y="1728089"/>
                </a:lnTo>
                <a:lnTo>
                  <a:pt x="2335276" y="1735074"/>
                </a:lnTo>
                <a:lnTo>
                  <a:pt x="2338197" y="1737995"/>
                </a:lnTo>
                <a:lnTo>
                  <a:pt x="2434082" y="1737995"/>
                </a:lnTo>
                <a:lnTo>
                  <a:pt x="2436876" y="1735074"/>
                </a:lnTo>
                <a:lnTo>
                  <a:pt x="2436876" y="1728089"/>
                </a:lnTo>
                <a:lnTo>
                  <a:pt x="2434082" y="1725295"/>
                </a:lnTo>
                <a:close/>
              </a:path>
              <a:path w="3277870" h="1783714">
                <a:moveTo>
                  <a:pt x="2294382" y="1725295"/>
                </a:moveTo>
                <a:lnTo>
                  <a:pt x="2198497" y="1725295"/>
                </a:lnTo>
                <a:lnTo>
                  <a:pt x="2195576" y="1728089"/>
                </a:lnTo>
                <a:lnTo>
                  <a:pt x="2195576" y="1735074"/>
                </a:lnTo>
                <a:lnTo>
                  <a:pt x="2198497" y="1737995"/>
                </a:lnTo>
                <a:lnTo>
                  <a:pt x="2294382" y="1737995"/>
                </a:lnTo>
                <a:lnTo>
                  <a:pt x="2297176" y="1735074"/>
                </a:lnTo>
                <a:lnTo>
                  <a:pt x="2297176" y="1728089"/>
                </a:lnTo>
                <a:lnTo>
                  <a:pt x="2294382" y="1725295"/>
                </a:lnTo>
                <a:close/>
              </a:path>
              <a:path w="3277870" h="1783714">
                <a:moveTo>
                  <a:pt x="2154682" y="1725295"/>
                </a:moveTo>
                <a:lnTo>
                  <a:pt x="2058797" y="1725295"/>
                </a:lnTo>
                <a:lnTo>
                  <a:pt x="2055876" y="1728089"/>
                </a:lnTo>
                <a:lnTo>
                  <a:pt x="2055876" y="1735074"/>
                </a:lnTo>
                <a:lnTo>
                  <a:pt x="2058797" y="1737995"/>
                </a:lnTo>
                <a:lnTo>
                  <a:pt x="2154682" y="1737995"/>
                </a:lnTo>
                <a:lnTo>
                  <a:pt x="2157476" y="1735074"/>
                </a:lnTo>
                <a:lnTo>
                  <a:pt x="2157476" y="1728089"/>
                </a:lnTo>
                <a:lnTo>
                  <a:pt x="2154682" y="1725295"/>
                </a:lnTo>
                <a:close/>
              </a:path>
              <a:path w="3277870" h="1783714">
                <a:moveTo>
                  <a:pt x="2014982" y="1725295"/>
                </a:moveTo>
                <a:lnTo>
                  <a:pt x="1919097" y="1725295"/>
                </a:lnTo>
                <a:lnTo>
                  <a:pt x="1916176" y="1728089"/>
                </a:lnTo>
                <a:lnTo>
                  <a:pt x="1916176" y="1735074"/>
                </a:lnTo>
                <a:lnTo>
                  <a:pt x="1919097" y="1737995"/>
                </a:lnTo>
                <a:lnTo>
                  <a:pt x="2014982" y="1737995"/>
                </a:lnTo>
                <a:lnTo>
                  <a:pt x="2017776" y="1735074"/>
                </a:lnTo>
                <a:lnTo>
                  <a:pt x="2017776" y="1728089"/>
                </a:lnTo>
                <a:lnTo>
                  <a:pt x="2014982" y="1725295"/>
                </a:lnTo>
                <a:close/>
              </a:path>
              <a:path w="3277870" h="1783714">
                <a:moveTo>
                  <a:pt x="1875282" y="1725295"/>
                </a:moveTo>
                <a:lnTo>
                  <a:pt x="1779397" y="1725295"/>
                </a:lnTo>
                <a:lnTo>
                  <a:pt x="1776476" y="1728089"/>
                </a:lnTo>
                <a:lnTo>
                  <a:pt x="1776476" y="1735074"/>
                </a:lnTo>
                <a:lnTo>
                  <a:pt x="1779397" y="1737995"/>
                </a:lnTo>
                <a:lnTo>
                  <a:pt x="1875282" y="1737995"/>
                </a:lnTo>
                <a:lnTo>
                  <a:pt x="1878076" y="1735074"/>
                </a:lnTo>
                <a:lnTo>
                  <a:pt x="1878076" y="1728089"/>
                </a:lnTo>
                <a:lnTo>
                  <a:pt x="1875282" y="1725295"/>
                </a:lnTo>
                <a:close/>
              </a:path>
              <a:path w="3277870" h="1783714">
                <a:moveTo>
                  <a:pt x="1735582" y="1725295"/>
                </a:moveTo>
                <a:lnTo>
                  <a:pt x="1639697" y="1725295"/>
                </a:lnTo>
                <a:lnTo>
                  <a:pt x="1636776" y="1728089"/>
                </a:lnTo>
                <a:lnTo>
                  <a:pt x="1636776" y="1735074"/>
                </a:lnTo>
                <a:lnTo>
                  <a:pt x="1639697" y="1737995"/>
                </a:lnTo>
                <a:lnTo>
                  <a:pt x="1735582" y="1737995"/>
                </a:lnTo>
                <a:lnTo>
                  <a:pt x="1738376" y="1735074"/>
                </a:lnTo>
                <a:lnTo>
                  <a:pt x="1738376" y="1728089"/>
                </a:lnTo>
                <a:lnTo>
                  <a:pt x="1735582" y="1725295"/>
                </a:lnTo>
                <a:close/>
              </a:path>
              <a:path w="3277870" h="1783714">
                <a:moveTo>
                  <a:pt x="1595882" y="1725295"/>
                </a:moveTo>
                <a:lnTo>
                  <a:pt x="1499997" y="1725295"/>
                </a:lnTo>
                <a:lnTo>
                  <a:pt x="1497076" y="1728089"/>
                </a:lnTo>
                <a:lnTo>
                  <a:pt x="1497076" y="1735074"/>
                </a:lnTo>
                <a:lnTo>
                  <a:pt x="1499997" y="1737995"/>
                </a:lnTo>
                <a:lnTo>
                  <a:pt x="1595882" y="1737995"/>
                </a:lnTo>
                <a:lnTo>
                  <a:pt x="1598676" y="1735074"/>
                </a:lnTo>
                <a:lnTo>
                  <a:pt x="1598676" y="1728089"/>
                </a:lnTo>
                <a:lnTo>
                  <a:pt x="1595882" y="1725295"/>
                </a:lnTo>
                <a:close/>
              </a:path>
              <a:path w="3277870" h="1783714">
                <a:moveTo>
                  <a:pt x="1456182" y="1725295"/>
                </a:moveTo>
                <a:lnTo>
                  <a:pt x="1360297" y="1725295"/>
                </a:lnTo>
                <a:lnTo>
                  <a:pt x="1357376" y="1728089"/>
                </a:lnTo>
                <a:lnTo>
                  <a:pt x="1357376" y="1735074"/>
                </a:lnTo>
                <a:lnTo>
                  <a:pt x="1360297" y="1737995"/>
                </a:lnTo>
                <a:lnTo>
                  <a:pt x="1456182" y="1737995"/>
                </a:lnTo>
                <a:lnTo>
                  <a:pt x="1458976" y="1735074"/>
                </a:lnTo>
                <a:lnTo>
                  <a:pt x="1458976" y="1728089"/>
                </a:lnTo>
                <a:lnTo>
                  <a:pt x="1456182" y="1725295"/>
                </a:lnTo>
                <a:close/>
              </a:path>
              <a:path w="3277870" h="1783714">
                <a:moveTo>
                  <a:pt x="1316482" y="1725295"/>
                </a:moveTo>
                <a:lnTo>
                  <a:pt x="1220597" y="1725295"/>
                </a:lnTo>
                <a:lnTo>
                  <a:pt x="1217676" y="1728089"/>
                </a:lnTo>
                <a:lnTo>
                  <a:pt x="1217676" y="1735074"/>
                </a:lnTo>
                <a:lnTo>
                  <a:pt x="1220597" y="1737995"/>
                </a:lnTo>
                <a:lnTo>
                  <a:pt x="1316482" y="1737995"/>
                </a:lnTo>
                <a:lnTo>
                  <a:pt x="1319276" y="1735074"/>
                </a:lnTo>
                <a:lnTo>
                  <a:pt x="1319276" y="1728089"/>
                </a:lnTo>
                <a:lnTo>
                  <a:pt x="1316482" y="1725295"/>
                </a:lnTo>
                <a:close/>
              </a:path>
              <a:path w="3277870" h="1783714">
                <a:moveTo>
                  <a:pt x="1176782" y="1725295"/>
                </a:moveTo>
                <a:lnTo>
                  <a:pt x="1080897" y="1725295"/>
                </a:lnTo>
                <a:lnTo>
                  <a:pt x="1077976" y="1728089"/>
                </a:lnTo>
                <a:lnTo>
                  <a:pt x="1077976" y="1735074"/>
                </a:lnTo>
                <a:lnTo>
                  <a:pt x="1080897" y="1737995"/>
                </a:lnTo>
                <a:lnTo>
                  <a:pt x="1176782" y="1737995"/>
                </a:lnTo>
                <a:lnTo>
                  <a:pt x="1179576" y="1735074"/>
                </a:lnTo>
                <a:lnTo>
                  <a:pt x="1179576" y="1728089"/>
                </a:lnTo>
                <a:lnTo>
                  <a:pt x="1176782" y="1725295"/>
                </a:lnTo>
                <a:close/>
              </a:path>
              <a:path w="3277870" h="1783714">
                <a:moveTo>
                  <a:pt x="1037082" y="1725295"/>
                </a:moveTo>
                <a:lnTo>
                  <a:pt x="941197" y="1725295"/>
                </a:lnTo>
                <a:lnTo>
                  <a:pt x="938276" y="1728089"/>
                </a:lnTo>
                <a:lnTo>
                  <a:pt x="938276" y="1735074"/>
                </a:lnTo>
                <a:lnTo>
                  <a:pt x="941197" y="1737995"/>
                </a:lnTo>
                <a:lnTo>
                  <a:pt x="1037082" y="1737995"/>
                </a:lnTo>
                <a:lnTo>
                  <a:pt x="1039876" y="1735074"/>
                </a:lnTo>
                <a:lnTo>
                  <a:pt x="1039876" y="1728089"/>
                </a:lnTo>
                <a:lnTo>
                  <a:pt x="1037082" y="1725295"/>
                </a:lnTo>
                <a:close/>
              </a:path>
              <a:path w="3277870" h="1783714">
                <a:moveTo>
                  <a:pt x="897382" y="1725295"/>
                </a:moveTo>
                <a:lnTo>
                  <a:pt x="801497" y="1725295"/>
                </a:lnTo>
                <a:lnTo>
                  <a:pt x="798576" y="1728089"/>
                </a:lnTo>
                <a:lnTo>
                  <a:pt x="798576" y="1735074"/>
                </a:lnTo>
                <a:lnTo>
                  <a:pt x="801497" y="1737995"/>
                </a:lnTo>
                <a:lnTo>
                  <a:pt x="897382" y="1737995"/>
                </a:lnTo>
                <a:lnTo>
                  <a:pt x="900176" y="1735074"/>
                </a:lnTo>
                <a:lnTo>
                  <a:pt x="900176" y="1728089"/>
                </a:lnTo>
                <a:lnTo>
                  <a:pt x="897382" y="1725295"/>
                </a:lnTo>
                <a:close/>
              </a:path>
              <a:path w="3277870" h="1783714">
                <a:moveTo>
                  <a:pt x="757682" y="1725295"/>
                </a:moveTo>
                <a:lnTo>
                  <a:pt x="661797" y="1725295"/>
                </a:lnTo>
                <a:lnTo>
                  <a:pt x="658876" y="1728089"/>
                </a:lnTo>
                <a:lnTo>
                  <a:pt x="658876" y="1735074"/>
                </a:lnTo>
                <a:lnTo>
                  <a:pt x="661797" y="1737995"/>
                </a:lnTo>
                <a:lnTo>
                  <a:pt x="757682" y="1737995"/>
                </a:lnTo>
                <a:lnTo>
                  <a:pt x="760476" y="1735074"/>
                </a:lnTo>
                <a:lnTo>
                  <a:pt x="760476" y="1728089"/>
                </a:lnTo>
                <a:lnTo>
                  <a:pt x="757682" y="1725295"/>
                </a:lnTo>
                <a:close/>
              </a:path>
              <a:path w="3277870" h="1783714">
                <a:moveTo>
                  <a:pt x="617982" y="1725295"/>
                </a:moveTo>
                <a:lnTo>
                  <a:pt x="522097" y="1725295"/>
                </a:lnTo>
                <a:lnTo>
                  <a:pt x="519175" y="1728089"/>
                </a:lnTo>
                <a:lnTo>
                  <a:pt x="519175" y="1735074"/>
                </a:lnTo>
                <a:lnTo>
                  <a:pt x="522097" y="1737995"/>
                </a:lnTo>
                <a:lnTo>
                  <a:pt x="617982" y="1737995"/>
                </a:lnTo>
                <a:lnTo>
                  <a:pt x="620776" y="1735074"/>
                </a:lnTo>
                <a:lnTo>
                  <a:pt x="620776" y="1728089"/>
                </a:lnTo>
                <a:lnTo>
                  <a:pt x="617982" y="1725295"/>
                </a:lnTo>
                <a:close/>
              </a:path>
              <a:path w="3277870" h="1783714">
                <a:moveTo>
                  <a:pt x="478282" y="1725295"/>
                </a:moveTo>
                <a:lnTo>
                  <a:pt x="382397" y="1725295"/>
                </a:lnTo>
                <a:lnTo>
                  <a:pt x="379475" y="1728089"/>
                </a:lnTo>
                <a:lnTo>
                  <a:pt x="379475" y="1735074"/>
                </a:lnTo>
                <a:lnTo>
                  <a:pt x="382397" y="1737995"/>
                </a:lnTo>
                <a:lnTo>
                  <a:pt x="478282" y="1737995"/>
                </a:lnTo>
                <a:lnTo>
                  <a:pt x="481075" y="1735074"/>
                </a:lnTo>
                <a:lnTo>
                  <a:pt x="481075" y="1728089"/>
                </a:lnTo>
                <a:lnTo>
                  <a:pt x="478282" y="1725295"/>
                </a:lnTo>
                <a:close/>
              </a:path>
              <a:path w="3277870" h="1783714">
                <a:moveTo>
                  <a:pt x="338582" y="1725295"/>
                </a:moveTo>
                <a:lnTo>
                  <a:pt x="242697" y="1725295"/>
                </a:lnTo>
                <a:lnTo>
                  <a:pt x="239775" y="1728089"/>
                </a:lnTo>
                <a:lnTo>
                  <a:pt x="239775" y="1735074"/>
                </a:lnTo>
                <a:lnTo>
                  <a:pt x="242697" y="1737995"/>
                </a:lnTo>
                <a:lnTo>
                  <a:pt x="338582" y="1737995"/>
                </a:lnTo>
                <a:lnTo>
                  <a:pt x="341375" y="1735074"/>
                </a:lnTo>
                <a:lnTo>
                  <a:pt x="341375" y="1728089"/>
                </a:lnTo>
                <a:lnTo>
                  <a:pt x="338582" y="1725295"/>
                </a:lnTo>
                <a:close/>
              </a:path>
              <a:path w="3277870" h="1783714">
                <a:moveTo>
                  <a:pt x="198882" y="1725295"/>
                </a:moveTo>
                <a:lnTo>
                  <a:pt x="102997" y="1725295"/>
                </a:lnTo>
                <a:lnTo>
                  <a:pt x="100075" y="1728089"/>
                </a:lnTo>
                <a:lnTo>
                  <a:pt x="100075" y="1735074"/>
                </a:lnTo>
                <a:lnTo>
                  <a:pt x="102997" y="1737995"/>
                </a:lnTo>
                <a:lnTo>
                  <a:pt x="198882" y="1737995"/>
                </a:lnTo>
                <a:lnTo>
                  <a:pt x="201675" y="1735074"/>
                </a:lnTo>
                <a:lnTo>
                  <a:pt x="201675" y="1728089"/>
                </a:lnTo>
                <a:lnTo>
                  <a:pt x="198882" y="1725295"/>
                </a:lnTo>
                <a:close/>
              </a:path>
              <a:path w="3277870" h="1783714">
                <a:moveTo>
                  <a:pt x="88646" y="1679956"/>
                </a:moveTo>
                <a:lnTo>
                  <a:pt x="6397" y="1727914"/>
                </a:lnTo>
                <a:lnTo>
                  <a:pt x="6223" y="1728089"/>
                </a:lnTo>
                <a:lnTo>
                  <a:pt x="6223" y="1735074"/>
                </a:lnTo>
                <a:lnTo>
                  <a:pt x="6654" y="1735525"/>
                </a:lnTo>
                <a:lnTo>
                  <a:pt x="88646" y="1783334"/>
                </a:lnTo>
                <a:lnTo>
                  <a:pt x="92455" y="1782318"/>
                </a:lnTo>
                <a:lnTo>
                  <a:pt x="96012" y="1776222"/>
                </a:lnTo>
                <a:lnTo>
                  <a:pt x="94996" y="1772412"/>
                </a:lnTo>
                <a:lnTo>
                  <a:pt x="34471" y="1737106"/>
                </a:lnTo>
                <a:lnTo>
                  <a:pt x="15748" y="1737106"/>
                </a:lnTo>
                <a:lnTo>
                  <a:pt x="15748" y="1726184"/>
                </a:lnTo>
                <a:lnTo>
                  <a:pt x="34471" y="1726184"/>
                </a:lnTo>
                <a:lnTo>
                  <a:pt x="94996" y="1690878"/>
                </a:lnTo>
                <a:lnTo>
                  <a:pt x="96012" y="1687068"/>
                </a:lnTo>
                <a:lnTo>
                  <a:pt x="92455" y="1680972"/>
                </a:lnTo>
                <a:lnTo>
                  <a:pt x="88646" y="1679956"/>
                </a:lnTo>
                <a:close/>
              </a:path>
              <a:path w="3277870" h="1783714">
                <a:moveTo>
                  <a:pt x="6654" y="1735525"/>
                </a:moveTo>
                <a:lnTo>
                  <a:pt x="9017" y="1737995"/>
                </a:lnTo>
                <a:lnTo>
                  <a:pt x="10890" y="1737995"/>
                </a:lnTo>
                <a:lnTo>
                  <a:pt x="6654" y="1735525"/>
                </a:lnTo>
                <a:close/>
              </a:path>
              <a:path w="3277870" h="1783714">
                <a:moveTo>
                  <a:pt x="59182" y="1725295"/>
                </a:moveTo>
                <a:lnTo>
                  <a:pt x="35995" y="1725295"/>
                </a:lnTo>
                <a:lnTo>
                  <a:pt x="25109" y="1731645"/>
                </a:lnTo>
                <a:lnTo>
                  <a:pt x="35995" y="1737995"/>
                </a:lnTo>
                <a:lnTo>
                  <a:pt x="59182" y="1737995"/>
                </a:lnTo>
                <a:lnTo>
                  <a:pt x="61975" y="1735074"/>
                </a:lnTo>
                <a:lnTo>
                  <a:pt x="61975" y="1728089"/>
                </a:lnTo>
                <a:lnTo>
                  <a:pt x="59182" y="1725295"/>
                </a:lnTo>
                <a:close/>
              </a:path>
              <a:path w="3277870" h="1783714">
                <a:moveTo>
                  <a:pt x="15748" y="1726184"/>
                </a:moveTo>
                <a:lnTo>
                  <a:pt x="15748" y="1737106"/>
                </a:lnTo>
                <a:lnTo>
                  <a:pt x="25109" y="1731645"/>
                </a:lnTo>
                <a:lnTo>
                  <a:pt x="15748" y="1726184"/>
                </a:lnTo>
                <a:close/>
              </a:path>
              <a:path w="3277870" h="1783714">
                <a:moveTo>
                  <a:pt x="25109" y="1731645"/>
                </a:moveTo>
                <a:lnTo>
                  <a:pt x="15748" y="1737106"/>
                </a:lnTo>
                <a:lnTo>
                  <a:pt x="34471" y="1737106"/>
                </a:lnTo>
                <a:lnTo>
                  <a:pt x="25109" y="1731645"/>
                </a:lnTo>
                <a:close/>
              </a:path>
              <a:path w="3277870" h="1783714">
                <a:moveTo>
                  <a:pt x="6397" y="1727914"/>
                </a:moveTo>
                <a:lnTo>
                  <a:pt x="0" y="1731645"/>
                </a:lnTo>
                <a:lnTo>
                  <a:pt x="6654" y="1735525"/>
                </a:lnTo>
                <a:lnTo>
                  <a:pt x="6223" y="1735074"/>
                </a:lnTo>
                <a:lnTo>
                  <a:pt x="6223" y="1728089"/>
                </a:lnTo>
                <a:lnTo>
                  <a:pt x="6397" y="1727914"/>
                </a:lnTo>
                <a:close/>
              </a:path>
              <a:path w="3277870" h="1783714">
                <a:moveTo>
                  <a:pt x="34471" y="1726184"/>
                </a:moveTo>
                <a:lnTo>
                  <a:pt x="15748" y="1726184"/>
                </a:lnTo>
                <a:lnTo>
                  <a:pt x="25109" y="1731645"/>
                </a:lnTo>
                <a:lnTo>
                  <a:pt x="34471" y="1726184"/>
                </a:lnTo>
                <a:close/>
              </a:path>
              <a:path w="3277870" h="1783714">
                <a:moveTo>
                  <a:pt x="10890" y="1725295"/>
                </a:moveTo>
                <a:lnTo>
                  <a:pt x="9017" y="1725295"/>
                </a:lnTo>
                <a:lnTo>
                  <a:pt x="6397" y="1727914"/>
                </a:lnTo>
                <a:lnTo>
                  <a:pt x="10890" y="172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968755"/>
            <a:ext cx="10690225" cy="3874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r>
              <a:rPr dirty="0" sz="2800" spc="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(CENTRAL</a:t>
            </a:r>
            <a:r>
              <a:rPr dirty="0" sz="2800" spc="1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PROCESSING</a:t>
            </a:r>
            <a:r>
              <a:rPr dirty="0" sz="2800" spc="1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UNIT)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33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máquina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estados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finitos.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8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secuencialmente.</a:t>
            </a:r>
            <a:endParaRPr sz="2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60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Estas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están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almacenadas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elemento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memoria.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elemento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MEMORIA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37587"/>
            <a:ext cx="10685145" cy="4279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54990" indent="-306705">
              <a:lnSpc>
                <a:spcPct val="110100"/>
              </a:lnSpc>
              <a:spcBef>
                <a:spcPts val="10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elemento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donde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almacenan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instrucciones,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tales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como: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9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Constantes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Programas</a:t>
            </a:r>
            <a:endParaRPr sz="20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100"/>
              </a:lnSpc>
              <a:spcBef>
                <a:spcPts val="96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contenido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ser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ejecutable.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razón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posible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dos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modelos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memoria: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70"/>
              </a:spcBef>
              <a:buClr>
                <a:srgbClr val="70B8E3"/>
              </a:buClr>
              <a:buSzPct val="92105"/>
              <a:buFont typeface="Cambria"/>
              <a:buChar char="◾"/>
              <a:tabLst>
                <a:tab pos="641985" algn="l"/>
              </a:tabLst>
            </a:pP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instrucciones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(Sólo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lectura)</a:t>
            </a:r>
            <a:endParaRPr sz="19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55"/>
              </a:spcBef>
              <a:buClr>
                <a:srgbClr val="70B8E3"/>
              </a:buClr>
              <a:buSzPct val="92105"/>
              <a:buFont typeface="Cambria"/>
              <a:buChar char="◾"/>
              <a:tabLst>
                <a:tab pos="641985" algn="l"/>
              </a:tabLst>
            </a:pP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(Lectura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escritura)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ELEMENTOS</a:t>
            </a:r>
            <a:r>
              <a:rPr dirty="0" spc="155"/>
              <a:t> </a:t>
            </a:r>
            <a:r>
              <a:rPr dirty="0"/>
              <a:t>DE</a:t>
            </a:r>
            <a:r>
              <a:rPr dirty="0" spc="114"/>
              <a:t> </a:t>
            </a:r>
            <a:r>
              <a:rPr dirty="0"/>
              <a:t>ENTRADA</a:t>
            </a:r>
            <a:r>
              <a:rPr dirty="0" spc="105"/>
              <a:t> </a:t>
            </a:r>
            <a:r>
              <a:rPr dirty="0"/>
              <a:t>Y</a:t>
            </a:r>
            <a:r>
              <a:rPr dirty="0" spc="105"/>
              <a:t> </a:t>
            </a:r>
            <a:r>
              <a:rPr dirty="0" spc="-10"/>
              <a:t>SALIDA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56739"/>
            <a:ext cx="10711180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14960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3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tiene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utilidad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si</a:t>
            </a:r>
            <a:r>
              <a:rPr dirty="0" sz="3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3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interactuar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3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3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entorno.</a:t>
            </a:r>
            <a:r>
              <a:rPr dirty="0" sz="3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3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eso</a:t>
            </a:r>
            <a:r>
              <a:rPr dirty="0" sz="3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3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importante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contar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3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medio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32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obtener</a:t>
            </a:r>
            <a:r>
              <a:rPr dirty="0" sz="3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información</a:t>
            </a:r>
            <a:r>
              <a:rPr dirty="0" sz="32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3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exterior,</a:t>
            </a:r>
            <a:r>
              <a:rPr dirty="0" sz="32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entregar</a:t>
            </a:r>
            <a:r>
              <a:rPr dirty="0" sz="32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información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exterior.</a:t>
            </a:r>
            <a:endParaRPr sz="3200">
              <a:latin typeface="Franklin Gothic Medium"/>
              <a:cs typeface="Franklin Gothic Medium"/>
            </a:endParaRPr>
          </a:p>
          <a:p>
            <a:pPr marL="317500" marR="46355" indent="-314325">
              <a:lnSpc>
                <a:spcPct val="110000"/>
              </a:lnSpc>
              <a:spcBef>
                <a:spcPts val="1375"/>
              </a:spcBef>
              <a:buClr>
                <a:srgbClr val="70B8E3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Existen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muchas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maneras</a:t>
            </a:r>
            <a:r>
              <a:rPr dirty="0" sz="32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interactuar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exterior,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tales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3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3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puertos</a:t>
            </a:r>
            <a:r>
              <a:rPr dirty="0" sz="3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paralelos</a:t>
            </a:r>
            <a:r>
              <a:rPr dirty="0" sz="32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(GPIO),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puertos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seriales, 	convertidores</a:t>
            </a:r>
            <a:r>
              <a:rPr dirty="0" sz="32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datos,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DIRECT</a:t>
            </a:r>
            <a:r>
              <a:rPr dirty="0" spc="175"/>
              <a:t> </a:t>
            </a:r>
            <a:r>
              <a:rPr dirty="0"/>
              <a:t>MEMORY</a:t>
            </a:r>
            <a:r>
              <a:rPr dirty="0" spc="195"/>
              <a:t> </a:t>
            </a:r>
            <a:r>
              <a:rPr dirty="0" spc="55"/>
              <a:t>ACCESS</a:t>
            </a:r>
            <a:r>
              <a:rPr dirty="0" spc="180"/>
              <a:t> </a:t>
            </a:r>
            <a:r>
              <a:rPr dirty="0" spc="-10"/>
              <a:t>(DMA)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125547"/>
            <a:ext cx="10631170" cy="270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14960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3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3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caso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grandes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cantidades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información,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resulta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ineficiente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utilizar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transportar</a:t>
            </a:r>
            <a:r>
              <a:rPr dirty="0" sz="32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 </a:t>
            </a:r>
            <a:r>
              <a:rPr dirty="0" sz="3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sub</a:t>
            </a:r>
            <a:r>
              <a:rPr dirty="0" sz="3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3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entrada/salida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vice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versa.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esta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razón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algunas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computadoras</a:t>
            </a:r>
            <a:r>
              <a:rPr dirty="0" sz="32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cuentan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elemento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acceso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directo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DENTRO</a:t>
            </a:r>
            <a:r>
              <a:rPr dirty="0" spc="35"/>
              <a:t> </a:t>
            </a:r>
            <a:r>
              <a:rPr dirty="0"/>
              <a:t>DEL</a:t>
            </a:r>
            <a:r>
              <a:rPr dirty="0" spc="50"/>
              <a:t> CPU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942363"/>
            <a:ext cx="10142855" cy="362648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65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procesadores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cuentan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siguientes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bloques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principales:</a:t>
            </a:r>
            <a:endParaRPr sz="2800">
              <a:latin typeface="Franklin Gothic Medium"/>
              <a:cs typeface="Franklin Gothic Medium"/>
            </a:endParaRPr>
          </a:p>
          <a:p>
            <a:pPr lvl="1" marL="641350" indent="-304165">
              <a:lnSpc>
                <a:spcPct val="100000"/>
              </a:lnSpc>
              <a:spcBef>
                <a:spcPts val="155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641350" algn="l"/>
              </a:tabLst>
            </a:pP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ALU</a:t>
            </a:r>
            <a:endParaRPr sz="2800">
              <a:latin typeface="Franklin Gothic Medium"/>
              <a:cs typeface="Franklin Gothic Medium"/>
            </a:endParaRPr>
          </a:p>
          <a:p>
            <a:pPr lvl="1" marL="641350" indent="-304165">
              <a:lnSpc>
                <a:spcPct val="100000"/>
              </a:lnSpc>
              <a:spcBef>
                <a:spcPts val="127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641350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Registros</a:t>
            </a:r>
            <a:endParaRPr sz="2800">
              <a:latin typeface="Franklin Gothic Medium"/>
              <a:cs typeface="Franklin Gothic Medium"/>
            </a:endParaRPr>
          </a:p>
          <a:p>
            <a:pPr lvl="1" marL="641350" indent="-304165">
              <a:lnSpc>
                <a:spcPct val="10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641350" algn="l"/>
              </a:tabLst>
            </a:pP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Program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Counter</a:t>
            </a:r>
            <a:endParaRPr sz="2800">
              <a:latin typeface="Franklin Gothic Medium"/>
              <a:cs typeface="Franklin Gothic Medium"/>
            </a:endParaRPr>
          </a:p>
          <a:p>
            <a:pPr lvl="1" marL="641350" indent="-304165">
              <a:lnSpc>
                <a:spcPct val="10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641350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Datapath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7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641985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Lógica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632917"/>
            <a:ext cx="4027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JERARQUÍA</a:t>
            </a:r>
            <a:r>
              <a:rPr dirty="0" spc="210"/>
              <a:t> </a:t>
            </a:r>
            <a:r>
              <a:rPr dirty="0"/>
              <a:t>DE</a:t>
            </a:r>
            <a:r>
              <a:rPr dirty="0" spc="204"/>
              <a:t> </a:t>
            </a:r>
            <a:r>
              <a:rPr dirty="0" spc="45"/>
              <a:t>MEMORIA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128775"/>
            <a:ext cx="6187440" cy="525399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Registros: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acceso</a:t>
            </a:r>
            <a:r>
              <a:rPr dirty="0" sz="1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usualmente 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toma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ciclo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5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Cache: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cache,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TLB,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Page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cache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Static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RAM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1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principal:</a:t>
            </a:r>
            <a:r>
              <a:rPr dirty="0" sz="1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“memory”</a:t>
            </a:r>
            <a:r>
              <a:rPr dirty="0" sz="1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memory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Dynamic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RAM</a:t>
            </a:r>
            <a:endParaRPr sz="1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3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Volátil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Secundaria: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Disco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duro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5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Terciaria: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Cintas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magnéticas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70B8E3"/>
              </a:buClr>
              <a:buFont typeface="Cambria"/>
              <a:buChar char="◾"/>
            </a:pP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Principio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localidad</a:t>
            </a:r>
            <a:r>
              <a:rPr dirty="0" sz="1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temporal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Principio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localidad</a:t>
            </a:r>
            <a:r>
              <a:rPr dirty="0" sz="1800" spc="3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espacial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70B8E3"/>
              </a:buClr>
              <a:buFont typeface="Cambria"/>
              <a:buChar char="◾"/>
            </a:pP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Jerarquía</a:t>
            </a:r>
            <a:r>
              <a:rPr dirty="0" sz="1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memoria: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explotar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localidad</a:t>
            </a:r>
            <a:r>
              <a:rPr dirty="0" sz="1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8863" y="1980835"/>
            <a:ext cx="6154010" cy="358633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68755"/>
            <a:ext cx="4026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JERARQUÍA</a:t>
            </a:r>
            <a:r>
              <a:rPr dirty="0" spc="245"/>
              <a:t> </a:t>
            </a:r>
            <a:r>
              <a:rPr dirty="0"/>
              <a:t>DE</a:t>
            </a:r>
            <a:r>
              <a:rPr dirty="0" spc="229"/>
              <a:t> </a:t>
            </a:r>
            <a:r>
              <a:rPr dirty="0" spc="45"/>
              <a:t>MEMORIA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23110"/>
            <a:ext cx="7058659" cy="4126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835660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poco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espacio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almacenamiento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los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registros,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cuales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rápidos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muy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caros.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barata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mayor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capacidad,</a:t>
            </a:r>
            <a:endParaRPr sz="20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pero</a:t>
            </a:r>
            <a:r>
              <a:rPr dirty="0" sz="20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tarda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mucho</a:t>
            </a:r>
            <a:r>
              <a:rPr dirty="0" sz="20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acceder.</a:t>
            </a:r>
            <a:endParaRPr sz="20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caché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usa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explotar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principio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localidad,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manteniendo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copias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probablemente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usarán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nuevamente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acceso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rápida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reducir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promedio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tarda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acceder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datos.</a:t>
            </a:r>
            <a:endParaRPr sz="2000">
              <a:latin typeface="Franklin Gothic Medium"/>
              <a:cs typeface="Franklin Gothic Medium"/>
            </a:endParaRPr>
          </a:p>
          <a:p>
            <a:pPr marL="318770" marR="180975" indent="-306705">
              <a:lnSpc>
                <a:spcPct val="11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caché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encuentra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entre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registros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rápidos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CPU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estática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memoria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lenta,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tanto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términos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como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velocidad.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3940" y="1402080"/>
            <a:ext cx="1960245" cy="678180"/>
          </a:xfrm>
          <a:prstGeom prst="rect">
            <a:avLst/>
          </a:prstGeom>
          <a:ln w="12700">
            <a:solidFill>
              <a:srgbClr val="70B8E3"/>
            </a:solidFill>
          </a:ln>
        </p:spPr>
        <p:txBody>
          <a:bodyPr wrap="square" lIns="0" tIns="19621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545"/>
              </a:spcBef>
            </a:pPr>
            <a:r>
              <a:rPr dirty="0" sz="1800" spc="-25">
                <a:latin typeface="Franklin Gothic Medium"/>
                <a:cs typeface="Franklin Gothic Medium"/>
              </a:rPr>
              <a:t>CPU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63940" y="2744723"/>
            <a:ext cx="1960245" cy="676910"/>
          </a:xfrm>
          <a:prstGeom prst="rect">
            <a:avLst/>
          </a:prstGeom>
          <a:ln w="12700">
            <a:solidFill>
              <a:srgbClr val="70B8E3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757555" marR="283845" indent="-463550">
              <a:lnSpc>
                <a:spcPct val="100000"/>
              </a:lnSpc>
              <a:spcBef>
                <a:spcPts val="465"/>
              </a:spcBef>
            </a:pPr>
            <a:r>
              <a:rPr dirty="0" sz="1800">
                <a:latin typeface="Franklin Gothic Medium"/>
                <a:cs typeface="Franklin Gothic Medium"/>
              </a:rPr>
              <a:t>Cache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–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static </a:t>
            </a:r>
            <a:r>
              <a:rPr dirty="0" sz="1800" spc="-25">
                <a:latin typeface="Franklin Gothic Medium"/>
                <a:cs typeface="Franklin Gothic Medium"/>
              </a:rPr>
              <a:t>RAM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63940" y="4087367"/>
            <a:ext cx="1960245" cy="676910"/>
          </a:xfrm>
          <a:prstGeom prst="rect">
            <a:avLst/>
          </a:prstGeom>
          <a:ln w="12700">
            <a:solidFill>
              <a:srgbClr val="70B8E3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465"/>
              </a:spcBef>
            </a:pPr>
            <a:r>
              <a:rPr dirty="0" sz="1800">
                <a:latin typeface="Franklin Gothic Medium"/>
                <a:cs typeface="Franklin Gothic Medium"/>
              </a:rPr>
              <a:t>Main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Memory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50">
                <a:latin typeface="Franklin Gothic Medium"/>
                <a:cs typeface="Franklin Gothic Medium"/>
              </a:rPr>
              <a:t>–</a:t>
            </a:r>
            <a:endParaRPr sz="1800">
              <a:latin typeface="Franklin Gothic Medium"/>
              <a:cs typeface="Franklin Gothic Medium"/>
            </a:endParaRPr>
          </a:p>
          <a:p>
            <a:pPr marL="324485">
              <a:lnSpc>
                <a:spcPct val="100000"/>
              </a:lnSpc>
            </a:pPr>
            <a:r>
              <a:rPr dirty="0" sz="1800" spc="-30">
                <a:latin typeface="Franklin Gothic Medium"/>
                <a:cs typeface="Franklin Gothic Medium"/>
              </a:rPr>
              <a:t>dynamic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RAM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537192" y="2080260"/>
            <a:ext cx="273050" cy="664845"/>
          </a:xfrm>
          <a:custGeom>
            <a:avLst/>
            <a:gdLst/>
            <a:ahLst/>
            <a:cxnLst/>
            <a:rect l="l" t="t" r="r" b="b"/>
            <a:pathLst>
              <a:path w="273050" h="664844">
                <a:moveTo>
                  <a:pt x="0" y="136398"/>
                </a:moveTo>
                <a:lnTo>
                  <a:pt x="136398" y="0"/>
                </a:lnTo>
                <a:lnTo>
                  <a:pt x="272796" y="136398"/>
                </a:lnTo>
                <a:lnTo>
                  <a:pt x="204597" y="136398"/>
                </a:lnTo>
                <a:lnTo>
                  <a:pt x="204597" y="528065"/>
                </a:lnTo>
                <a:lnTo>
                  <a:pt x="272796" y="528065"/>
                </a:lnTo>
                <a:lnTo>
                  <a:pt x="136398" y="664463"/>
                </a:lnTo>
                <a:lnTo>
                  <a:pt x="0" y="528065"/>
                </a:lnTo>
                <a:lnTo>
                  <a:pt x="68199" y="528065"/>
                </a:lnTo>
                <a:lnTo>
                  <a:pt x="68199" y="136398"/>
                </a:lnTo>
                <a:lnTo>
                  <a:pt x="0" y="136398"/>
                </a:lnTo>
                <a:close/>
              </a:path>
            </a:pathLst>
          </a:custGeom>
          <a:ln w="12700">
            <a:solidFill>
              <a:srgbClr val="70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508235" y="3421379"/>
            <a:ext cx="273050" cy="666115"/>
          </a:xfrm>
          <a:custGeom>
            <a:avLst/>
            <a:gdLst/>
            <a:ahLst/>
            <a:cxnLst/>
            <a:rect l="l" t="t" r="r" b="b"/>
            <a:pathLst>
              <a:path w="273050" h="666114">
                <a:moveTo>
                  <a:pt x="0" y="136398"/>
                </a:moveTo>
                <a:lnTo>
                  <a:pt x="136398" y="0"/>
                </a:lnTo>
                <a:lnTo>
                  <a:pt x="272796" y="136398"/>
                </a:lnTo>
                <a:lnTo>
                  <a:pt x="204597" y="136398"/>
                </a:lnTo>
                <a:lnTo>
                  <a:pt x="204597" y="529590"/>
                </a:lnTo>
                <a:lnTo>
                  <a:pt x="272796" y="529590"/>
                </a:lnTo>
                <a:lnTo>
                  <a:pt x="136398" y="665988"/>
                </a:lnTo>
                <a:lnTo>
                  <a:pt x="0" y="529590"/>
                </a:lnTo>
                <a:lnTo>
                  <a:pt x="68199" y="529590"/>
                </a:lnTo>
                <a:lnTo>
                  <a:pt x="68199" y="136398"/>
                </a:lnTo>
                <a:lnTo>
                  <a:pt x="0" y="136398"/>
                </a:lnTo>
                <a:close/>
              </a:path>
            </a:pathLst>
          </a:custGeom>
          <a:ln w="12700">
            <a:solidFill>
              <a:srgbClr val="70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708893" y="1093089"/>
            <a:ext cx="638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B8E3"/>
                </a:solidFill>
                <a:latin typeface="Franklin Gothic Medium"/>
                <a:cs typeface="Franklin Gothic Medium"/>
              </a:rPr>
              <a:t>Speed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34655" y="1069594"/>
            <a:ext cx="454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70B8E3"/>
                </a:solidFill>
                <a:latin typeface="Franklin Gothic Medium"/>
                <a:cs typeface="Franklin Gothic Medium"/>
              </a:rPr>
              <a:t>Cost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105902" y="1529841"/>
            <a:ext cx="309880" cy="4504055"/>
            <a:chOff x="8105902" y="1529841"/>
            <a:chExt cx="309880" cy="450405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2252" y="1536191"/>
              <a:ext cx="297179" cy="449122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112252" y="1536191"/>
              <a:ext cx="297180" cy="4491355"/>
            </a:xfrm>
            <a:custGeom>
              <a:avLst/>
              <a:gdLst/>
              <a:ahLst/>
              <a:cxnLst/>
              <a:rect l="l" t="t" r="r" b="b"/>
              <a:pathLst>
                <a:path w="297179" h="4491355">
                  <a:moveTo>
                    <a:pt x="0" y="0"/>
                  </a:moveTo>
                  <a:lnTo>
                    <a:pt x="297179" y="0"/>
                  </a:lnTo>
                  <a:lnTo>
                    <a:pt x="148590" y="44912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0B8E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865866" y="1529841"/>
            <a:ext cx="309880" cy="4504055"/>
            <a:chOff x="10865866" y="1529841"/>
            <a:chExt cx="309880" cy="450405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2216" y="1536191"/>
              <a:ext cx="297179" cy="449122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872216" y="1536191"/>
              <a:ext cx="297180" cy="4491355"/>
            </a:xfrm>
            <a:custGeom>
              <a:avLst/>
              <a:gdLst/>
              <a:ahLst/>
              <a:cxnLst/>
              <a:rect l="l" t="t" r="r" b="b"/>
              <a:pathLst>
                <a:path w="297179" h="4491355">
                  <a:moveTo>
                    <a:pt x="0" y="0"/>
                  </a:moveTo>
                  <a:lnTo>
                    <a:pt x="297179" y="0"/>
                  </a:lnTo>
                  <a:lnTo>
                    <a:pt x="148589" y="44912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0B8E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663940" y="5413247"/>
            <a:ext cx="1960245" cy="676910"/>
          </a:xfrm>
          <a:prstGeom prst="rect">
            <a:avLst/>
          </a:prstGeom>
          <a:ln w="12700">
            <a:solidFill>
              <a:srgbClr val="70B8E3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376555" marR="245110" indent="-122555">
              <a:lnSpc>
                <a:spcPct val="100000"/>
              </a:lnSpc>
              <a:spcBef>
                <a:spcPts val="465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Storage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–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Hard </a:t>
            </a:r>
            <a:r>
              <a:rPr dirty="0" sz="1800">
                <a:latin typeface="Franklin Gothic Medium"/>
                <a:cs typeface="Franklin Gothic Medium"/>
              </a:rPr>
              <a:t>drive,</a:t>
            </a:r>
            <a:r>
              <a:rPr dirty="0" sz="1800" spc="-9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FLASH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508235" y="4764023"/>
            <a:ext cx="273050" cy="666115"/>
          </a:xfrm>
          <a:custGeom>
            <a:avLst/>
            <a:gdLst/>
            <a:ahLst/>
            <a:cxnLst/>
            <a:rect l="l" t="t" r="r" b="b"/>
            <a:pathLst>
              <a:path w="273050" h="666114">
                <a:moveTo>
                  <a:pt x="0" y="136398"/>
                </a:moveTo>
                <a:lnTo>
                  <a:pt x="136398" y="0"/>
                </a:lnTo>
                <a:lnTo>
                  <a:pt x="272796" y="136398"/>
                </a:lnTo>
                <a:lnTo>
                  <a:pt x="204597" y="136398"/>
                </a:lnTo>
                <a:lnTo>
                  <a:pt x="204597" y="529589"/>
                </a:lnTo>
                <a:lnTo>
                  <a:pt x="272796" y="529589"/>
                </a:lnTo>
                <a:lnTo>
                  <a:pt x="136398" y="665988"/>
                </a:lnTo>
                <a:lnTo>
                  <a:pt x="0" y="529589"/>
                </a:lnTo>
                <a:lnTo>
                  <a:pt x="68199" y="529589"/>
                </a:lnTo>
                <a:lnTo>
                  <a:pt x="68199" y="136398"/>
                </a:lnTo>
                <a:lnTo>
                  <a:pt x="0" y="136398"/>
                </a:lnTo>
                <a:close/>
              </a:path>
            </a:pathLst>
          </a:custGeom>
          <a:ln w="12700">
            <a:solidFill>
              <a:srgbClr val="70B8E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METODOLOGÍAS</a:t>
            </a:r>
            <a:r>
              <a:rPr dirty="0" spc="125"/>
              <a:t> </a:t>
            </a:r>
            <a:r>
              <a:rPr dirty="0"/>
              <a:t>DE</a:t>
            </a:r>
            <a:r>
              <a:rPr dirty="0" spc="105"/>
              <a:t> </a:t>
            </a:r>
            <a:r>
              <a:rPr dirty="0" spc="-10"/>
              <a:t>DISEÑO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087854"/>
            <a:ext cx="10527030" cy="326390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35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6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procedimiento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6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diseñar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54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Comprender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metodología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ayuda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asegurarse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omitir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nada.</a:t>
            </a:r>
            <a:endParaRPr sz="26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225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6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utilizar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compiladores,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herramientas</a:t>
            </a:r>
            <a:r>
              <a:rPr dirty="0" sz="26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ingeniería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software, 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herramientas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asistido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computadora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(CAD),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para:</a:t>
            </a:r>
            <a:endParaRPr sz="26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20"/>
              </a:spcBef>
              <a:buClr>
                <a:srgbClr val="70B8E3"/>
              </a:buClr>
              <a:buSzPct val="91304"/>
              <a:buFont typeface="Cambria"/>
              <a:buChar char="◾"/>
              <a:tabLst>
                <a:tab pos="641985" algn="l"/>
              </a:tabLst>
            </a:pPr>
            <a:r>
              <a:rPr dirty="0" sz="23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Ayudar</a:t>
            </a:r>
            <a:r>
              <a:rPr dirty="0" sz="23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3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automatizar</a:t>
            </a:r>
            <a:r>
              <a:rPr dirty="0" sz="23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3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pasos</a:t>
            </a:r>
            <a:r>
              <a:rPr dirty="0" sz="23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3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3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metodología;</a:t>
            </a:r>
            <a:endParaRPr sz="23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50"/>
              </a:spcBef>
              <a:buClr>
                <a:srgbClr val="70B8E3"/>
              </a:buClr>
              <a:buSzPct val="91304"/>
              <a:buFont typeface="Cambria"/>
              <a:buChar char="◾"/>
              <a:tabLst>
                <a:tab pos="641985" algn="l"/>
              </a:tabLst>
            </a:pPr>
            <a:r>
              <a:rPr dirty="0" sz="23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Realizar</a:t>
            </a:r>
            <a:r>
              <a:rPr dirty="0" sz="23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3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seguimiento</a:t>
            </a:r>
            <a:r>
              <a:rPr dirty="0" sz="23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3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3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metodología </a:t>
            </a:r>
            <a:r>
              <a:rPr dirty="0" sz="23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3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3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sí.</a:t>
            </a:r>
            <a:endParaRPr sz="23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21867"/>
            <a:ext cx="8772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ROBÓTICA</a:t>
            </a:r>
            <a:r>
              <a:rPr dirty="0" sz="3600" spc="320"/>
              <a:t> </a:t>
            </a:r>
            <a:r>
              <a:rPr dirty="0" sz="3600"/>
              <a:t>ASISTENCIAL</a:t>
            </a:r>
            <a:r>
              <a:rPr dirty="0" sz="3600" spc="310"/>
              <a:t> </a:t>
            </a:r>
            <a:r>
              <a:rPr dirty="0" sz="3600"/>
              <a:t>(ROBÓTICA</a:t>
            </a:r>
            <a:r>
              <a:rPr dirty="0" sz="3600" spc="325"/>
              <a:t> </a:t>
            </a:r>
            <a:r>
              <a:rPr dirty="0" sz="3600" spc="-10"/>
              <a:t>MÓVIL)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943980" y="1345184"/>
            <a:ext cx="5858510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Diseño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Sillas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ruedas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autónomas.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35">
                <a:latin typeface="Franklin Gothic Medium"/>
                <a:cs typeface="Franklin Gothic Medium"/>
              </a:rPr>
              <a:t>Financiamiento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SEW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Algoritmos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Localización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y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SLAM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Control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Óptimo</a:t>
            </a:r>
            <a:r>
              <a:rPr dirty="0" sz="2400" spc="-10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y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Robusto.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Control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no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lineal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por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medio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LMIs.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Detección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la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intención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del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usuario.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Procesamiento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Señales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Digitales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Learning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0">
                <a:latin typeface="Franklin Gothic Medium"/>
                <a:cs typeface="Franklin Gothic Medium"/>
              </a:rPr>
              <a:t>Human-</a:t>
            </a:r>
            <a:r>
              <a:rPr dirty="0" sz="2400">
                <a:latin typeface="Franklin Gothic Medium"/>
                <a:cs typeface="Franklin Gothic Medium"/>
              </a:rPr>
              <a:t>Machine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Interface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(HooBox)</a:t>
            </a:r>
            <a:endParaRPr sz="24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Presentación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varios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artículos</a:t>
            </a:r>
            <a:r>
              <a:rPr dirty="0" sz="2400" spc="-9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científicos </a:t>
            </a:r>
            <a:r>
              <a:rPr dirty="0" sz="2400">
                <a:latin typeface="Franklin Gothic Medium"/>
                <a:cs typeface="Franklin Gothic Medium"/>
              </a:rPr>
              <a:t>en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revistas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y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conferencias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internacionales.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1484375"/>
            <a:ext cx="5169408" cy="3208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44" y="4812791"/>
            <a:ext cx="2924556" cy="1562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3111" y="4812791"/>
            <a:ext cx="2356104" cy="15621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3080" y="5544310"/>
            <a:ext cx="5052680" cy="82905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METODOLOGÍAS</a:t>
            </a:r>
            <a:r>
              <a:rPr dirty="0" spc="125"/>
              <a:t> </a:t>
            </a:r>
            <a:r>
              <a:rPr dirty="0"/>
              <a:t>DE</a:t>
            </a:r>
            <a:r>
              <a:rPr dirty="0" spc="105"/>
              <a:t> </a:t>
            </a:r>
            <a:r>
              <a:rPr dirty="0" spc="-10"/>
              <a:t>DISEÑO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29283"/>
            <a:ext cx="5546725" cy="4805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¿Qué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quiere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cliente?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Especificaciones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Diagramas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bloques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(HW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detallado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módulos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HW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Integración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funcionando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0045" y="1175628"/>
            <a:ext cx="4087090" cy="509601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968755"/>
            <a:ext cx="9297035" cy="447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TOP-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DOWN</a:t>
            </a:r>
            <a:r>
              <a:rPr dirty="0" sz="2800" spc="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VS</a:t>
            </a:r>
            <a:r>
              <a:rPr dirty="0" sz="2800" spc="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BOTTOM-</a:t>
            </a:r>
            <a:r>
              <a:rPr dirty="0" sz="2800" spc="65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dirty="0" sz="2800" spc="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APPROACH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Top-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down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approach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95"/>
              </a:spcBef>
              <a:buClr>
                <a:srgbClr val="70B8E3"/>
              </a:buClr>
              <a:buSzPct val="92000"/>
              <a:buFont typeface="Cambria"/>
              <a:buChar char="◾"/>
              <a:tabLst>
                <a:tab pos="641985" algn="l"/>
              </a:tabLst>
            </a:pPr>
            <a:r>
              <a:rPr dirty="0" sz="25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Comenzar</a:t>
            </a:r>
            <a:r>
              <a:rPr dirty="0" sz="25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desde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5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descripción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abstracta.</a:t>
            </a:r>
            <a:endParaRPr sz="25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00"/>
              </a:spcBef>
              <a:buClr>
                <a:srgbClr val="70B8E3"/>
              </a:buClr>
              <a:buSzPct val="92000"/>
              <a:buFont typeface="Cambria"/>
              <a:buChar char="◾"/>
              <a:tabLst>
                <a:tab pos="641985" algn="l"/>
              </a:tabLst>
            </a:pPr>
            <a:r>
              <a:rPr dirty="0" sz="25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Trabajar</a:t>
            </a:r>
            <a:r>
              <a:rPr dirty="0" sz="25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5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5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detalles,</a:t>
            </a:r>
            <a:endParaRPr sz="25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Bottom-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dirty="0" sz="28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approach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90"/>
              </a:spcBef>
              <a:buClr>
                <a:srgbClr val="70B8E3"/>
              </a:buClr>
              <a:buSzPct val="92000"/>
              <a:buFont typeface="Cambria"/>
              <a:buChar char="◾"/>
              <a:tabLst>
                <a:tab pos="641985" algn="l"/>
              </a:tabLst>
            </a:pPr>
            <a:r>
              <a:rPr dirty="0" sz="25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Trabajar</a:t>
            </a:r>
            <a:r>
              <a:rPr dirty="0" sz="25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desde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pequeños</a:t>
            </a:r>
            <a:r>
              <a:rPr dirty="0" sz="25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>
                <a:solidFill>
                  <a:srgbClr val="404040"/>
                </a:solidFill>
                <a:latin typeface="Franklin Gothic Medium"/>
                <a:cs typeface="Franklin Gothic Medium"/>
              </a:rPr>
              <a:t>hasta</a:t>
            </a:r>
            <a:r>
              <a:rPr dirty="0" sz="25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5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grandes.</a:t>
            </a:r>
            <a:endParaRPr sz="2500">
              <a:latin typeface="Franklin Gothic Medium"/>
              <a:cs typeface="Franklin Gothic Medium"/>
            </a:endParaRPr>
          </a:p>
          <a:p>
            <a:pPr marL="2157095">
              <a:lnSpc>
                <a:spcPct val="100000"/>
              </a:lnSpc>
              <a:spcBef>
                <a:spcPts val="1350"/>
              </a:spcBef>
            </a:pPr>
            <a:r>
              <a:rPr dirty="0" sz="3200" spc="-200" b="1">
                <a:solidFill>
                  <a:srgbClr val="00AF50"/>
                </a:solidFill>
                <a:latin typeface="Arial"/>
                <a:cs typeface="Arial"/>
              </a:rPr>
              <a:t>Real</a:t>
            </a:r>
            <a:r>
              <a:rPr dirty="0" sz="3200" spc="-1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00AF50"/>
                </a:solidFill>
                <a:latin typeface="Arial"/>
                <a:cs typeface="Arial"/>
              </a:rPr>
              <a:t>design</a:t>
            </a:r>
            <a:r>
              <a:rPr dirty="0" sz="3200" spc="-9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200" spc="-160" b="1">
                <a:solidFill>
                  <a:srgbClr val="00AF50"/>
                </a:solidFill>
                <a:latin typeface="Arial"/>
                <a:cs typeface="Arial"/>
              </a:rPr>
              <a:t>often</a:t>
            </a:r>
            <a:r>
              <a:rPr dirty="0" sz="3200" spc="-9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00AF50"/>
                </a:solidFill>
                <a:latin typeface="Arial"/>
                <a:cs typeface="Arial"/>
              </a:rPr>
              <a:t>uses</a:t>
            </a:r>
            <a:r>
              <a:rPr dirty="0" sz="3200" spc="-9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200" spc="-220" b="1">
                <a:solidFill>
                  <a:srgbClr val="00AF50"/>
                </a:solidFill>
                <a:latin typeface="Arial"/>
                <a:cs typeface="Arial"/>
              </a:rPr>
              <a:t>both</a:t>
            </a:r>
            <a:r>
              <a:rPr dirty="0" sz="3200" spc="-9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200" spc="-100" b="1">
                <a:solidFill>
                  <a:srgbClr val="00AF50"/>
                </a:solidFill>
                <a:latin typeface="Arial"/>
                <a:cs typeface="Arial"/>
              </a:rPr>
              <a:t>techniques!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968755"/>
            <a:ext cx="6226810" cy="4060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REFINAMIENTO</a:t>
            </a:r>
            <a:r>
              <a:rPr dirty="0" sz="2800" spc="1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PASO</a:t>
            </a:r>
            <a:r>
              <a:rPr dirty="0" sz="280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PASO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cada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nivel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abstracción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debe:</a:t>
            </a:r>
            <a:endParaRPr sz="2800">
              <a:latin typeface="Franklin Gothic Medium"/>
              <a:cs typeface="Franklin Gothic Medium"/>
            </a:endParaRPr>
          </a:p>
          <a:p>
            <a:pPr marL="317500" marR="233045" indent="-305435">
              <a:lnSpc>
                <a:spcPct val="11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Analizar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determinar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las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estado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actual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del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diseño.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Refinar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agregar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detalles.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0045" y="1175628"/>
            <a:ext cx="4087090" cy="509601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METODOLOGÍAS</a:t>
            </a:r>
            <a:r>
              <a:rPr dirty="0" spc="125"/>
              <a:t> </a:t>
            </a:r>
            <a:r>
              <a:rPr dirty="0"/>
              <a:t>DE</a:t>
            </a:r>
            <a:r>
              <a:rPr dirty="0" spc="105"/>
              <a:t> </a:t>
            </a:r>
            <a:r>
              <a:rPr dirty="0" spc="-10"/>
              <a:t>DISEÑO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29283"/>
            <a:ext cx="5546725" cy="4805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¿Qué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quiere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cliente?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Especificaciones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Diagramas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bloques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(HW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detallado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módulos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HW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Integración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funcionando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0045" y="1175628"/>
            <a:ext cx="4087090" cy="509601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66317"/>
            <a:ext cx="8670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REQUERIMIENTOS</a:t>
            </a:r>
            <a:r>
              <a:rPr dirty="0" spc="330"/>
              <a:t> </a:t>
            </a:r>
            <a:r>
              <a:rPr dirty="0"/>
              <a:t>DE</a:t>
            </a:r>
            <a:r>
              <a:rPr dirty="0" spc="265"/>
              <a:t> </a:t>
            </a:r>
            <a:r>
              <a:rPr dirty="0"/>
              <a:t>DISEÑO</a:t>
            </a:r>
            <a:r>
              <a:rPr dirty="0" spc="290"/>
              <a:t> </a:t>
            </a:r>
            <a:r>
              <a:rPr dirty="0"/>
              <a:t>(SISTEMAS</a:t>
            </a:r>
            <a:r>
              <a:rPr dirty="0" spc="310"/>
              <a:t> </a:t>
            </a:r>
            <a:r>
              <a:rPr dirty="0" spc="45"/>
              <a:t>EMBEBIDOS)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093085"/>
            <a:ext cx="10475595" cy="534987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7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Costo: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marR="5080" indent="-305435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mercados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competitivos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penalizan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productos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ofrecen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valor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adecuado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por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el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Throughput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(realizar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requeridas)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latencia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(cumplir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plazos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tiempo).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Limites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peso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tamaño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móviles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(aviación,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automotriz)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portátiles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(por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ejemplo,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mano).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Limites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energético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potencia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Capacidad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batería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limites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enfriamiento.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ambientales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temperaturas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variar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-40°C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125°C,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incluso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COSTO</a:t>
            </a:r>
            <a:r>
              <a:rPr dirty="0" spc="100"/>
              <a:t> </a:t>
            </a:r>
            <a:r>
              <a:rPr dirty="0"/>
              <a:t>DE</a:t>
            </a:r>
            <a:r>
              <a:rPr dirty="0" spc="95"/>
              <a:t> </a:t>
            </a:r>
            <a:r>
              <a:rPr dirty="0"/>
              <a:t>UN</a:t>
            </a:r>
            <a:r>
              <a:rPr dirty="0" spc="80"/>
              <a:t> </a:t>
            </a:r>
            <a:r>
              <a:rPr dirty="0" spc="-10"/>
              <a:t>PROYECTO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56409"/>
            <a:ext cx="10440670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90740"/>
              <a:buFont typeface="Cambria"/>
              <a:buChar char="◾"/>
              <a:tabLst>
                <a:tab pos="318770" algn="l"/>
                <a:tab pos="9428480" algn="l"/>
              </a:tabLst>
            </a:pP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total</a:t>
            </a:r>
            <a:r>
              <a:rPr dirty="0" sz="27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7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7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proyecto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involucra</a:t>
            </a:r>
            <a:r>
              <a:rPr dirty="0" sz="27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r>
              <a:rPr dirty="0" sz="27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7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factores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	que</a:t>
            </a:r>
            <a:r>
              <a:rPr dirty="0" sz="27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204" b="1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dirty="0" sz="2700" spc="-155" b="1">
                <a:solidFill>
                  <a:srgbClr val="404040"/>
                </a:solidFill>
                <a:latin typeface="Arial"/>
                <a:cs typeface="Arial"/>
              </a:rPr>
              <a:t>requieren</a:t>
            </a:r>
            <a:r>
              <a:rPr dirty="0" sz="27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 spc="-160" b="1">
                <a:solidFill>
                  <a:srgbClr val="404040"/>
                </a:solidFill>
                <a:latin typeface="Arial"/>
                <a:cs typeface="Arial"/>
              </a:rPr>
              <a:t>ingeniería</a:t>
            </a:r>
            <a:r>
              <a:rPr dirty="0" sz="27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(NRE),</a:t>
            </a:r>
            <a:r>
              <a:rPr dirty="0" sz="2700" spc="-1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r>
              <a:rPr dirty="0" sz="27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factores</a:t>
            </a:r>
            <a:r>
              <a:rPr dirty="0" sz="2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7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10" b="1">
                <a:solidFill>
                  <a:srgbClr val="404040"/>
                </a:solidFill>
                <a:latin typeface="Arial"/>
                <a:cs typeface="Arial"/>
              </a:rPr>
              <a:t>requieren </a:t>
            </a:r>
            <a:r>
              <a:rPr dirty="0" sz="2700" spc="-155" b="1">
                <a:solidFill>
                  <a:srgbClr val="404040"/>
                </a:solidFill>
                <a:latin typeface="Arial"/>
                <a:cs typeface="Arial"/>
              </a:rPr>
              <a:t>ingeniería</a:t>
            </a:r>
            <a:r>
              <a:rPr dirty="0" sz="27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(RE)</a:t>
            </a:r>
            <a:r>
              <a:rPr dirty="0" sz="27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7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7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numero</a:t>
            </a:r>
            <a:r>
              <a:rPr dirty="0" sz="27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7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>
                <a:solidFill>
                  <a:srgbClr val="404040"/>
                </a:solidFill>
                <a:latin typeface="Franklin Gothic Medium"/>
                <a:cs typeface="Franklin Gothic Medium"/>
              </a:rPr>
              <a:t>unidades</a:t>
            </a:r>
            <a:r>
              <a:rPr dirty="0" sz="27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producidas</a:t>
            </a:r>
            <a:r>
              <a:rPr dirty="0" sz="27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(K).</a:t>
            </a:r>
            <a:endParaRPr sz="27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085"/>
              </a:spcBef>
              <a:buFont typeface="Cambria"/>
              <a:buChar char="◾"/>
            </a:pPr>
            <a:endParaRPr sz="2700">
              <a:latin typeface="Franklin Gothic Medium"/>
              <a:cs typeface="Franklin Gothic Medium"/>
            </a:endParaRPr>
          </a:p>
          <a:p>
            <a:pPr algn="ctr" marL="587375">
              <a:lnSpc>
                <a:spcPct val="100000"/>
              </a:lnSpc>
            </a:pP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Cost</a:t>
            </a:r>
            <a:r>
              <a:rPr dirty="0" sz="2700" spc="15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dirty="0" sz="2700" spc="12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NRE</a:t>
            </a:r>
            <a:r>
              <a:rPr dirty="0" sz="2700" spc="-1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dirty="0" sz="2700" spc="-1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K</a:t>
            </a:r>
            <a:r>
              <a:rPr dirty="0" sz="2700" spc="-2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>
                <a:solidFill>
                  <a:srgbClr val="404040"/>
                </a:solidFill>
                <a:latin typeface="Cambria Math"/>
                <a:cs typeface="Cambria Math"/>
              </a:rPr>
              <a:t>∗</a:t>
            </a:r>
            <a:r>
              <a:rPr dirty="0" sz="2700" spc="-1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Cambria Math"/>
                <a:cs typeface="Cambria Math"/>
              </a:rPr>
              <a:t>RE</a:t>
            </a:r>
            <a:endParaRPr sz="2700">
              <a:latin typeface="Cambria Math"/>
              <a:cs typeface="Cambria Math"/>
            </a:endParaRPr>
          </a:p>
          <a:p>
            <a:pPr marL="318770" indent="-306070">
              <a:lnSpc>
                <a:spcPct val="100000"/>
              </a:lnSpc>
              <a:spcBef>
                <a:spcPts val="1415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NRE,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refiere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diseño,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herramientas,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uso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instalaciones,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200">
              <a:latin typeface="Franklin Gothic Medium"/>
              <a:cs typeface="Franklin Gothic Medium"/>
            </a:endParaRPr>
          </a:p>
          <a:p>
            <a:pPr marL="318770" marR="549275" indent="-306705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RE,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refiere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utilizados,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manufactura,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pruebas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realizadas</a:t>
            </a: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y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mantenimiento.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RENDIMIENTO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894937"/>
            <a:ext cx="10732770" cy="421259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1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informática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propósito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general,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significa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“average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case”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(no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esta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bien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definido).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real,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significa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cumplir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plazos.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Algunos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requieren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alto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throughput/bandwidth.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necesario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analizar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varios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niveles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abstracción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comprender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nos</a:t>
            </a:r>
            <a:endParaRPr sz="20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40"/>
              </a:spcBef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referimos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rendimiento: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1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CPU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10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Plataforma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05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Multiprocesador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10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Programa</a:t>
            </a:r>
            <a:endParaRPr sz="17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10"/>
              </a:spcBef>
              <a:buClr>
                <a:srgbClr val="70B8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OPERACIÓN</a:t>
            </a:r>
            <a:r>
              <a:rPr dirty="0" spc="160"/>
              <a:t> </a:t>
            </a:r>
            <a:r>
              <a:rPr dirty="0"/>
              <a:t>EN</a:t>
            </a:r>
            <a:r>
              <a:rPr dirty="0" spc="140"/>
              <a:t> </a:t>
            </a:r>
            <a:r>
              <a:rPr dirty="0"/>
              <a:t>TIEMPO</a:t>
            </a:r>
            <a:r>
              <a:rPr dirty="0" spc="180"/>
              <a:t> </a:t>
            </a:r>
            <a:r>
              <a:rPr dirty="0" spc="-20"/>
              <a:t>REAL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227941"/>
            <a:ext cx="10803890" cy="3291840"/>
          </a:xfrm>
          <a:prstGeom prst="rect">
            <a:avLst/>
          </a:prstGeom>
        </p:spPr>
        <p:txBody>
          <a:bodyPr wrap="square" lIns="0" tIns="22923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80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finalizar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plazos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(de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tiempo)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correspondientes.</a:t>
            </a:r>
            <a:endParaRPr sz="28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  <a:tab pos="1412875" algn="l"/>
              </a:tabLst>
            </a:pP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320" b="1">
                <a:solidFill>
                  <a:srgbClr val="404040"/>
                </a:solidFill>
                <a:latin typeface="Arial"/>
                <a:cs typeface="Arial"/>
              </a:rPr>
              <a:t>RT:</a:t>
            </a:r>
            <a:r>
              <a:rPr dirty="0" sz="24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cumplir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plazo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produce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falla.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140" b="1">
                <a:solidFill>
                  <a:srgbClr val="404040"/>
                </a:solidFill>
                <a:latin typeface="Arial"/>
                <a:cs typeface="Arial"/>
              </a:rPr>
              <a:t>Soft</a:t>
            </a:r>
            <a:r>
              <a:rPr dirty="0" sz="24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320" b="1">
                <a:solidFill>
                  <a:srgbClr val="404040"/>
                </a:solidFill>
                <a:latin typeface="Arial"/>
                <a:cs typeface="Arial"/>
              </a:rPr>
              <a:t>RT:</a:t>
            </a:r>
            <a:r>
              <a:rPr dirty="0" sz="24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cumplir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plazos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degrada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4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75" b="1">
                <a:solidFill>
                  <a:srgbClr val="404040"/>
                </a:solidFill>
                <a:latin typeface="Arial"/>
                <a:cs typeface="Arial"/>
              </a:rPr>
              <a:t>multi-</a:t>
            </a:r>
            <a:r>
              <a:rPr dirty="0" sz="2800" spc="-155" b="1">
                <a:solidFill>
                  <a:srgbClr val="404040"/>
                </a:solidFill>
                <a:latin typeface="Arial"/>
                <a:cs typeface="Arial"/>
              </a:rPr>
              <a:t>rate:</a:t>
            </a:r>
            <a:r>
              <a:rPr dirty="0" sz="28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Manejo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tasas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operación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variables.</a:t>
            </a:r>
            <a:endParaRPr sz="2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5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15" b="1">
                <a:solidFill>
                  <a:srgbClr val="404040"/>
                </a:solidFill>
                <a:latin typeface="Arial"/>
                <a:cs typeface="Arial"/>
              </a:rPr>
              <a:t>RTOS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administrar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calendarización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tareas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satisfacer</a:t>
            </a:r>
            <a:endParaRPr sz="24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restricciones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tiempo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críticas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</a:t>
            </a:r>
            <a:r>
              <a:rPr dirty="0" spc="-35"/>
              <a:t> </a:t>
            </a:r>
            <a:r>
              <a:rPr dirty="0"/>
              <a:t>PARADOJA</a:t>
            </a:r>
            <a:r>
              <a:rPr dirty="0" spc="-60"/>
              <a:t> </a:t>
            </a:r>
            <a:r>
              <a:rPr dirty="0"/>
              <a:t>DEL</a:t>
            </a:r>
            <a:r>
              <a:rPr dirty="0" spc="-20"/>
              <a:t> </a:t>
            </a:r>
            <a:r>
              <a:rPr dirty="0" spc="-10"/>
              <a:t>RENDIMIENTO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7293" y="1512189"/>
            <a:ext cx="10115550" cy="4572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marR="825500" indent="-306705">
              <a:lnSpc>
                <a:spcPct val="11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314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generalmente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usan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lógicos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para 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implementar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función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lógicos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personalizados.</a:t>
            </a:r>
            <a:endParaRPr sz="2400">
              <a:latin typeface="Franklin Gothic Medium"/>
              <a:cs typeface="Franklin Gothic Medium"/>
            </a:endParaRPr>
          </a:p>
          <a:p>
            <a:pPr marL="331470" indent="-306070">
              <a:lnSpc>
                <a:spcPct val="100000"/>
              </a:lnSpc>
              <a:spcBef>
                <a:spcPts val="146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314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¿Los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son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tan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rápidos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personalizados?</a:t>
            </a:r>
            <a:endParaRPr sz="2400">
              <a:latin typeface="Franklin Gothic Medium"/>
              <a:cs typeface="Franklin Gothic Medium"/>
            </a:endParaRPr>
          </a:p>
          <a:p>
            <a:pPr lvl="1" marL="654685" indent="-304800">
              <a:lnSpc>
                <a:spcPct val="100000"/>
              </a:lnSpc>
              <a:spcBef>
                <a:spcPts val="136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54685" algn="l"/>
              </a:tabLst>
            </a:pP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Tecnología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VLSI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agresiva</a:t>
            </a:r>
            <a:endParaRPr sz="2100">
              <a:latin typeface="Franklin Gothic Medium"/>
              <a:cs typeface="Franklin Gothic Medium"/>
            </a:endParaRPr>
          </a:p>
          <a:p>
            <a:pPr lvl="1" marL="6546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546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Pipelining</a:t>
            </a:r>
            <a:endParaRPr sz="2100">
              <a:latin typeface="Franklin Gothic Medium"/>
              <a:cs typeface="Franklin Gothic Medium"/>
            </a:endParaRPr>
          </a:p>
          <a:p>
            <a:pPr lvl="1" marL="6546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546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Predictores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saltos</a:t>
            </a:r>
            <a:endParaRPr sz="2100">
              <a:latin typeface="Franklin Gothic Medium"/>
              <a:cs typeface="Franklin Gothic Medium"/>
            </a:endParaRPr>
          </a:p>
          <a:p>
            <a:pPr lvl="1" marL="6546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546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Compiladores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optimizantes</a:t>
            </a:r>
            <a:endParaRPr sz="2100">
              <a:latin typeface="Franklin Gothic Medium"/>
              <a:cs typeface="Franklin Gothic Medium"/>
            </a:endParaRPr>
          </a:p>
          <a:p>
            <a:pPr lvl="1" marL="6546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54685" algn="l"/>
              </a:tabLst>
            </a:pP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Reutilización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refactorización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rutinas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eficientes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SW.</a:t>
            </a:r>
            <a:endParaRPr sz="21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Franklin Gothic Medium"/>
              <a:cs typeface="Franklin Gothic Medium"/>
            </a:endParaRPr>
          </a:p>
          <a:p>
            <a:pPr algn="ctr" marL="448945">
              <a:lnSpc>
                <a:spcPct val="100000"/>
              </a:lnSpc>
            </a:pP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Execution</a:t>
            </a:r>
            <a:r>
              <a:rPr dirty="0" sz="2100" spc="-2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time</a:t>
            </a:r>
            <a:r>
              <a:rPr dirty="0" sz="2100" spc="7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dirty="0" sz="2100" spc="8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(#</a:t>
            </a:r>
            <a:r>
              <a:rPr dirty="0" sz="2100" spc="-3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instructions)</a:t>
            </a:r>
            <a:r>
              <a:rPr dirty="0" sz="2100" spc="-3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∗</a:t>
            </a:r>
            <a:r>
              <a:rPr dirty="0" sz="2100" spc="-4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CPI</a:t>
            </a:r>
            <a:r>
              <a:rPr dirty="0" sz="2100" spc="-3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>
                <a:solidFill>
                  <a:srgbClr val="404040"/>
                </a:solidFill>
                <a:latin typeface="Cambria Math"/>
                <a:cs typeface="Cambria Math"/>
              </a:rPr>
              <a:t>∗</a:t>
            </a:r>
            <a:r>
              <a:rPr dirty="0" sz="2100" spc="-35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Cambria Math"/>
                <a:cs typeface="Cambria Math"/>
              </a:rPr>
              <a:t>T</a:t>
            </a:r>
            <a:r>
              <a:rPr dirty="0" baseline="-16666" sz="2250" spc="-30">
                <a:solidFill>
                  <a:srgbClr val="404040"/>
                </a:solidFill>
                <a:latin typeface="Cambria Math"/>
                <a:cs typeface="Cambria Math"/>
              </a:rPr>
              <a:t>clk</a:t>
            </a:r>
            <a:endParaRPr baseline="-16666" sz="22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61719"/>
            <a:ext cx="365569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POWER</a:t>
            </a:r>
            <a:r>
              <a:rPr dirty="0" sz="2500" spc="-10"/>
              <a:t> CONSIDERATIONS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48486"/>
            <a:ext cx="10753090" cy="438594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5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Lógica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personalizada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típica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dispositivos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baja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potencia.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000"/>
              </a:lnSpc>
              <a:spcBef>
                <a:spcPts val="118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modernos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ofrecen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ayudar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controlar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consumo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energía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(ARM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big.LITTLE).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5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Apagar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módulos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innecesarios.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Reducir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accesos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Reducir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comunicaciones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externas.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Proporcionar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modos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bajo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consumos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“sleep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modes”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circuitos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electrónicos</a:t>
            </a:r>
            <a:r>
              <a:rPr dirty="0" sz="21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baja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potencia.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también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influir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bajo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energía.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21867"/>
            <a:ext cx="64084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ROBÓTICA</a:t>
            </a:r>
            <a:r>
              <a:rPr dirty="0" sz="3600" spc="125"/>
              <a:t> </a:t>
            </a:r>
            <a:r>
              <a:rPr dirty="0" sz="3600"/>
              <a:t>EN</a:t>
            </a:r>
            <a:r>
              <a:rPr dirty="0" sz="3600" spc="114"/>
              <a:t> </a:t>
            </a:r>
            <a:r>
              <a:rPr dirty="0" sz="3600"/>
              <a:t>LA</a:t>
            </a:r>
            <a:r>
              <a:rPr dirty="0" sz="3600" spc="125"/>
              <a:t> </a:t>
            </a:r>
            <a:r>
              <a:rPr dirty="0" sz="3600" spc="-10"/>
              <a:t>AGRICULTURA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943980" y="1345184"/>
            <a:ext cx="594677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6200" indent="-34290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90">
                <a:latin typeface="Franklin Gothic Medium"/>
                <a:cs typeface="Franklin Gothic Medium"/>
              </a:rPr>
              <a:t>EMBRAPA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(Empresa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Brasileira</a:t>
            </a:r>
            <a:r>
              <a:rPr dirty="0" sz="2400" spc="-4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Pesquisa Agropecuária)</a:t>
            </a:r>
            <a:endParaRPr sz="2400">
              <a:latin typeface="Franklin Gothic Medium"/>
              <a:cs typeface="Franklin Gothic Medium"/>
            </a:endParaRPr>
          </a:p>
          <a:p>
            <a:pPr marL="355600" marR="379095" indent="-342900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20">
                <a:latin typeface="Franklin Gothic Medium"/>
                <a:cs typeface="Franklin Gothic Medium"/>
              </a:rPr>
              <a:t>Monitoreo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plantaciones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autónomo</a:t>
            </a:r>
            <a:r>
              <a:rPr dirty="0" sz="2400" spc="-50">
                <a:latin typeface="Franklin Gothic Medium"/>
                <a:cs typeface="Franklin Gothic Medium"/>
              </a:rPr>
              <a:t> a </a:t>
            </a:r>
            <a:r>
              <a:rPr dirty="0" sz="2400" spc="-10">
                <a:latin typeface="Franklin Gothic Medium"/>
                <a:cs typeface="Franklin Gothic Medium"/>
              </a:rPr>
              <a:t>través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la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utilización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robots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móviles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Four</a:t>
            </a:r>
            <a:r>
              <a:rPr dirty="0" sz="2400" spc="-12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Wheel</a:t>
            </a:r>
            <a:r>
              <a:rPr dirty="0" sz="2400" spc="-114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Drive</a:t>
            </a:r>
            <a:r>
              <a:rPr dirty="0" sz="2400" spc="-114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Mobile</a:t>
            </a:r>
            <a:r>
              <a:rPr dirty="0" sz="2400" spc="-11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Robot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40">
                <a:latin typeface="Franklin Gothic Medium"/>
                <a:cs typeface="Franklin Gothic Medium"/>
              </a:rPr>
              <a:t>Aerial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Systems</a:t>
            </a:r>
            <a:r>
              <a:rPr dirty="0" sz="2400" spc="-10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(Quadrotors)</a:t>
            </a:r>
            <a:endParaRPr sz="2400">
              <a:latin typeface="Franklin Gothic Medium"/>
              <a:cs typeface="Franklin Gothic Medium"/>
            </a:endParaRPr>
          </a:p>
          <a:p>
            <a:pPr marL="355600" marR="5080" indent="-342900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Algoritmos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clasificación,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segmentación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y </a:t>
            </a:r>
            <a:r>
              <a:rPr dirty="0" sz="2400" spc="-30">
                <a:latin typeface="Franklin Gothic Medium"/>
                <a:cs typeface="Franklin Gothic Medium"/>
              </a:rPr>
              <a:t>tracking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4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frutos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en</a:t>
            </a:r>
            <a:r>
              <a:rPr dirty="0" sz="2400" spc="-4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las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plantaciones.</a:t>
            </a:r>
            <a:endParaRPr sz="2400">
              <a:latin typeface="Franklin Gothic Medium"/>
              <a:cs typeface="Franklin Gothic Medium"/>
            </a:endParaRPr>
          </a:p>
          <a:p>
            <a:pPr marL="355600" marR="1166495" indent="-342900">
              <a:lnSpc>
                <a:spcPct val="100000"/>
              </a:lnSpc>
              <a:spcBef>
                <a:spcPts val="5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Algoritmos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Localización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y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SLAM </a:t>
            </a:r>
            <a:r>
              <a:rPr dirty="0" sz="2400" spc="-10">
                <a:latin typeface="Franklin Gothic Medium"/>
                <a:cs typeface="Franklin Gothic Medium"/>
              </a:rPr>
              <a:t>robustos.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35">
                <a:latin typeface="Franklin Gothic Medium"/>
                <a:cs typeface="Franklin Gothic Medium"/>
              </a:rPr>
              <a:t>Arquitecturas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cognitivas.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432560"/>
            <a:ext cx="5138928" cy="34290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2616" y="5547606"/>
            <a:ext cx="4844965" cy="7943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644" y="4959096"/>
            <a:ext cx="2538984" cy="17145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0400" y="4959096"/>
            <a:ext cx="2549652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SISTEMAS</a:t>
            </a:r>
            <a:r>
              <a:rPr dirty="0" spc="395"/>
              <a:t> </a:t>
            </a:r>
            <a:r>
              <a:rPr dirty="0" spc="-10"/>
              <a:t>SEGUROS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005430"/>
            <a:ext cx="10650220" cy="362394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Seguridad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(security):</a:t>
            </a:r>
            <a:r>
              <a:rPr dirty="0" sz="24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capacidad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prevenir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ataques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maliciosos.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5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seguridad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tradicional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está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orientada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seguridad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informática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embebidos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inseguros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pueden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crear</a:t>
            </a:r>
            <a:r>
              <a:rPr dirty="0" sz="21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ciberfísicos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inseguros.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¡IoT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presenta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desafíos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importantes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seguridad!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Seguridad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404040"/>
                </a:solidFill>
                <a:latin typeface="Arial"/>
                <a:cs typeface="Arial"/>
              </a:rPr>
              <a:t>(safe)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sin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crashes,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accidentes,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liberaciones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dañinas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energía,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45" b="1">
                <a:solidFill>
                  <a:srgbClr val="404040"/>
                </a:solidFill>
                <a:latin typeface="Arial"/>
                <a:cs typeface="Arial"/>
              </a:rPr>
              <a:t>Integridad: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preservar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integridad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(modificaciones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mismos).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70" b="1">
                <a:solidFill>
                  <a:srgbClr val="404040"/>
                </a:solidFill>
                <a:latin typeface="Arial"/>
                <a:cs typeface="Arial"/>
              </a:rPr>
              <a:t>Privacidad:</a:t>
            </a:r>
            <a:r>
              <a:rPr dirty="0" sz="2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liberación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únicamente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autorización.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IMPACTO</a:t>
            </a:r>
            <a:r>
              <a:rPr dirty="0" spc="75"/>
              <a:t> </a:t>
            </a:r>
            <a:r>
              <a:rPr dirty="0"/>
              <a:t>DE</a:t>
            </a:r>
            <a:r>
              <a:rPr dirty="0" spc="65"/>
              <a:t> </a:t>
            </a:r>
            <a:r>
              <a:rPr dirty="0"/>
              <a:t>LAS</a:t>
            </a:r>
            <a:r>
              <a:rPr dirty="0" spc="60"/>
              <a:t> </a:t>
            </a:r>
            <a:r>
              <a:rPr dirty="0" spc="35"/>
              <a:t>RESTRICCIONES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524481"/>
            <a:ext cx="10659745" cy="4650740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Microcontroladores/SoC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(en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lugar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microprocesadores)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Incluye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periféricos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interactuar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otros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dispositivos,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responde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manera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eficiente.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On-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chip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RAM,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ROM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reducen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complejidad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placa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circuito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impreso.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programación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lugar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Java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(código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pequeño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rápido,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MCU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menos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costoso)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crítico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estar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ensamblador.</a:t>
            </a:r>
            <a:endParaRPr sz="20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1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Operativo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marR="5080" indent="-305435">
              <a:lnSpc>
                <a:spcPct val="100000"/>
              </a:lnSpc>
              <a:spcBef>
                <a:spcPts val="109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pequeños: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normalmente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operativo,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sino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calendarizador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simple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incluso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utilizando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interrupciones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+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loop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(sistema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foreground/background).</a:t>
            </a:r>
            <a:endParaRPr sz="20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08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complejos: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si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sistema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operativo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utilizado,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probablemente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será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RTOS.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METODOLOGÍAS</a:t>
            </a:r>
            <a:r>
              <a:rPr dirty="0" spc="125"/>
              <a:t> </a:t>
            </a:r>
            <a:r>
              <a:rPr dirty="0"/>
              <a:t>DE</a:t>
            </a:r>
            <a:r>
              <a:rPr dirty="0" spc="105"/>
              <a:t> </a:t>
            </a:r>
            <a:r>
              <a:rPr dirty="0" spc="-10"/>
              <a:t>DISEÑO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29283"/>
            <a:ext cx="5546725" cy="4805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29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¿Qué</a:t>
            </a:r>
            <a:r>
              <a:rPr dirty="0" sz="1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quiere</a:t>
            </a:r>
            <a:r>
              <a:rPr dirty="0" sz="1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1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cliente?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Especificaciones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Características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funcionalidades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Diagramas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bloques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(HW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vs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4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detallado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módulos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HW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SW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Integración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3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funcionando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0045" y="1175628"/>
            <a:ext cx="4087090" cy="5096011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REQUERIMIENTOS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893859"/>
            <a:ext cx="8547735" cy="402526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5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Descripción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usuario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quiere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espera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obtener.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5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Hablando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directamente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clientes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Hablando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representantes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marketing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Proporcionando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prototipos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evaluación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(salida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función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entrada)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Requerimientos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6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requerido</a:t>
            </a:r>
            <a:r>
              <a:rPr dirty="0" sz="21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proporcionar</a:t>
            </a:r>
            <a:r>
              <a:rPr dirty="0" sz="21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salida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Peso,</a:t>
            </a:r>
            <a:r>
              <a:rPr dirty="0" sz="21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tamaño,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consumo,</a:t>
            </a:r>
            <a:r>
              <a:rPr dirty="0" sz="21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fiabilidad,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REQUERIMIENTOS</a:t>
            </a:r>
            <a:r>
              <a:rPr dirty="0" spc="645"/>
              <a:t> </a:t>
            </a:r>
            <a:r>
              <a:rPr dirty="0" spc="-10"/>
              <a:t>(FORMULARIO)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82" y="1891454"/>
            <a:ext cx="4663080" cy="345517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5778" y="1653994"/>
            <a:ext cx="4803736" cy="442066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ESPECIFICACIONES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64689"/>
            <a:ext cx="10857230" cy="402653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4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descripción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precisa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35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"¿Qué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hará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sistema?"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(funciones,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datos,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etc.)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implicar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</a:t>
            </a:r>
            <a:r>
              <a:rPr dirty="0" sz="21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particular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0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Proporciona</a:t>
            </a:r>
            <a:r>
              <a:rPr dirty="0" sz="21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información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proceso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diseño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arquitectura.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1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incluir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elementos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funcionales.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"ejecutable"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puede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estar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forma 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matemática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pruebas.</a:t>
            </a:r>
            <a:endParaRPr sz="2400">
              <a:latin typeface="Franklin Gothic Medium"/>
              <a:cs typeface="Franklin Gothic Medium"/>
            </a:endParaRPr>
          </a:p>
          <a:p>
            <a:pPr marL="318770" marR="5080" indent="-306705">
              <a:lnSpc>
                <a:spcPct val="110100"/>
              </a:lnSpc>
              <a:spcBef>
                <a:spcPts val="117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8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menudo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desarrollado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herramientas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software,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UML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(representación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procesos)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DISEÑO</a:t>
            </a:r>
            <a:r>
              <a:rPr dirty="0" spc="55"/>
              <a:t> </a:t>
            </a:r>
            <a:r>
              <a:rPr dirty="0"/>
              <a:t>DE</a:t>
            </a:r>
            <a:r>
              <a:rPr dirty="0" spc="45"/>
              <a:t> </a:t>
            </a:r>
            <a:r>
              <a:rPr dirty="0"/>
              <a:t>LA</a:t>
            </a:r>
            <a:r>
              <a:rPr dirty="0" spc="35"/>
              <a:t> </a:t>
            </a:r>
            <a:r>
              <a:rPr dirty="0" spc="50"/>
              <a:t>ARQUITECTURA</a:t>
            </a:r>
            <a:r>
              <a:rPr dirty="0" spc="70"/>
              <a:t> </a:t>
            </a:r>
            <a:r>
              <a:rPr dirty="0"/>
              <a:t>DEL</a:t>
            </a:r>
            <a:r>
              <a:rPr dirty="0" spc="55"/>
              <a:t> </a:t>
            </a:r>
            <a:r>
              <a:rPr dirty="0" spc="40"/>
              <a:t>SISTEMA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740739"/>
            <a:ext cx="10360660" cy="441833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63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¿Qué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principales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van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satisfacer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especificación?</a:t>
            </a:r>
            <a:endParaRPr sz="2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535"/>
              </a:spcBef>
              <a:buClr>
                <a:srgbClr val="70B8E3"/>
              </a:buClr>
              <a:buSzPct val="92307"/>
              <a:buFont typeface="Cambria"/>
              <a:buChar char="◾"/>
              <a:tabLst>
                <a:tab pos="318770" algn="l"/>
              </a:tabLst>
            </a:pP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hardware:</a:t>
            </a:r>
            <a:endParaRPr sz="26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0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CPU,</a:t>
            </a:r>
            <a:r>
              <a:rPr dirty="0" sz="2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periféricos,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65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software:</a:t>
            </a:r>
            <a:endParaRPr sz="26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40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programas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principales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sus</a:t>
            </a:r>
            <a:r>
              <a:rPr dirty="0" sz="2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operaciones.</a:t>
            </a:r>
            <a:endParaRPr sz="22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1130"/>
              </a:spcBef>
              <a:buClr>
                <a:srgbClr val="70B8E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principales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estructuras</a:t>
            </a:r>
            <a:r>
              <a:rPr dirty="0" sz="22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datos</a:t>
            </a:r>
            <a:endParaRPr sz="22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65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Evaluar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trade-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offs</a:t>
            </a:r>
            <a:r>
              <a:rPr dirty="0" sz="26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hardware</a:t>
            </a:r>
            <a:r>
              <a:rPr dirty="0" sz="26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frente</a:t>
            </a:r>
            <a:r>
              <a:rPr dirty="0" sz="26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6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endParaRPr sz="2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540"/>
              </a:spcBef>
              <a:buClr>
                <a:srgbClr val="70B8E3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6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cuenta</a:t>
            </a:r>
            <a:r>
              <a:rPr dirty="0" sz="26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especificaciones</a:t>
            </a:r>
            <a:r>
              <a:rPr dirty="0" sz="26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</a:t>
            </a:r>
            <a:r>
              <a:rPr dirty="0" sz="26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6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dirty="0" sz="26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funcionales.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DIAGRAMAS</a:t>
            </a:r>
            <a:r>
              <a:rPr dirty="0" spc="150"/>
              <a:t> </a:t>
            </a:r>
            <a:r>
              <a:rPr dirty="0"/>
              <a:t>DE</a:t>
            </a:r>
            <a:r>
              <a:rPr dirty="0" spc="125"/>
              <a:t> </a:t>
            </a:r>
            <a:r>
              <a:rPr dirty="0" spc="-10"/>
              <a:t>BLOQUES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088" y="2532463"/>
            <a:ext cx="8051415" cy="340400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ARQUITECTURA</a:t>
            </a:r>
            <a:r>
              <a:rPr dirty="0" spc="315"/>
              <a:t> </a:t>
            </a:r>
            <a:r>
              <a:rPr dirty="0"/>
              <a:t>DEL</a:t>
            </a:r>
            <a:r>
              <a:rPr dirty="0" spc="315"/>
              <a:t> </a:t>
            </a:r>
            <a:r>
              <a:rPr dirty="0" spc="-10"/>
              <a:t>HARDWARE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419" y="1794745"/>
            <a:ext cx="7768105" cy="4195644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ARQUITECTURA</a:t>
            </a:r>
            <a:r>
              <a:rPr dirty="0" spc="315"/>
              <a:t> </a:t>
            </a:r>
            <a:r>
              <a:rPr dirty="0"/>
              <a:t>DEL</a:t>
            </a:r>
            <a:r>
              <a:rPr dirty="0" spc="315"/>
              <a:t> </a:t>
            </a:r>
            <a:r>
              <a:rPr dirty="0" spc="-10"/>
              <a:t>SOFTWARE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669" y="2385342"/>
            <a:ext cx="8924435" cy="3325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21867"/>
            <a:ext cx="9373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ROBÓTICA</a:t>
            </a:r>
            <a:r>
              <a:rPr dirty="0" sz="3600" spc="110"/>
              <a:t> </a:t>
            </a:r>
            <a:r>
              <a:rPr dirty="0" sz="3600"/>
              <a:t>PARA</a:t>
            </a:r>
            <a:r>
              <a:rPr dirty="0" sz="3600" spc="110"/>
              <a:t> </a:t>
            </a:r>
            <a:r>
              <a:rPr dirty="0" sz="3600"/>
              <a:t>EXPLORACIÓN</a:t>
            </a:r>
            <a:r>
              <a:rPr dirty="0" sz="3600" spc="105"/>
              <a:t> </a:t>
            </a:r>
            <a:r>
              <a:rPr dirty="0" sz="3600" spc="95"/>
              <a:t>E</a:t>
            </a:r>
            <a:r>
              <a:rPr dirty="0" sz="3600" spc="110"/>
              <a:t> </a:t>
            </a:r>
            <a:r>
              <a:rPr dirty="0" sz="3600" spc="40"/>
              <a:t>INSPECCIÓN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6493002" y="1653921"/>
            <a:ext cx="550735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Franklin Gothic Medium"/>
                <a:cs typeface="Franklin Gothic Medium"/>
              </a:rPr>
              <a:t>Diseño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robots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para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la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inspección</a:t>
            </a:r>
            <a:r>
              <a:rPr dirty="0" sz="2400" spc="-100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y </a:t>
            </a:r>
            <a:r>
              <a:rPr dirty="0" sz="2400" spc="-25">
                <a:latin typeface="Franklin Gothic Medium"/>
                <a:cs typeface="Franklin Gothic Medium"/>
              </a:rPr>
              <a:t>exploración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ambientes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reducidos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y/o </a:t>
            </a:r>
            <a:r>
              <a:rPr dirty="0" sz="2400">
                <a:latin typeface="Franklin Gothic Medium"/>
                <a:cs typeface="Franklin Gothic Medium"/>
              </a:rPr>
              <a:t>hostiles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para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el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ser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humano.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Franklin Gothic Medium"/>
                <a:cs typeface="Franklin Gothic Medium"/>
              </a:rPr>
              <a:t>Ruedas,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orugas,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piernas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o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aéreos.</a:t>
            </a:r>
            <a:endParaRPr sz="2400">
              <a:latin typeface="Franklin Gothic Medium"/>
              <a:cs typeface="Franklin Gothic Medium"/>
            </a:endParaRPr>
          </a:p>
          <a:p>
            <a:pPr marL="355600" marR="727075" indent="-342900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Algoritmos</a:t>
            </a:r>
            <a:r>
              <a:rPr dirty="0" sz="2400" spc="-6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Localización</a:t>
            </a:r>
            <a:r>
              <a:rPr dirty="0" sz="2400" spc="-6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y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SLAM </a:t>
            </a:r>
            <a:r>
              <a:rPr dirty="0" sz="2400" spc="-10">
                <a:latin typeface="Franklin Gothic Medium"/>
                <a:cs typeface="Franklin Gothic Medium"/>
              </a:rPr>
              <a:t>robustos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para</a:t>
            </a:r>
            <a:r>
              <a:rPr dirty="0" sz="2400" spc="-9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ambientes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hostiles.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40">
                <a:latin typeface="Franklin Gothic Medium"/>
                <a:cs typeface="Franklin Gothic Medium"/>
              </a:rPr>
              <a:t>Problema</a:t>
            </a:r>
            <a:r>
              <a:rPr dirty="0" sz="2400" spc="-8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del</a:t>
            </a:r>
            <a:r>
              <a:rPr dirty="0" sz="2400" spc="-95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corredor</a:t>
            </a:r>
            <a:r>
              <a:rPr dirty="0" sz="2400" spc="-11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largo.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Franklin Gothic Medium"/>
                <a:cs typeface="Franklin Gothic Medium"/>
              </a:rPr>
              <a:t>Telecomunicaciones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Algoritmos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detección</a:t>
            </a:r>
            <a:r>
              <a:rPr dirty="0" sz="2400" spc="-8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anomalías.</a:t>
            </a:r>
            <a:endParaRPr sz="2400">
              <a:latin typeface="Franklin Gothic Medium"/>
              <a:cs typeface="Franklin Gothic Medium"/>
            </a:endParaRPr>
          </a:p>
          <a:p>
            <a:pPr marL="3549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400" spc="-60">
                <a:latin typeface="Franklin Gothic Medium"/>
                <a:cs typeface="Franklin Gothic Medium"/>
              </a:rPr>
              <a:t>Autonomía</a:t>
            </a:r>
            <a:r>
              <a:rPr dirty="0" sz="2400" spc="-7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del</a:t>
            </a:r>
            <a:r>
              <a:rPr dirty="0" sz="2400" spc="-7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dispositivo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85">
                <a:latin typeface="Franklin Gothic Medium"/>
                <a:cs typeface="Franklin Gothic Medium"/>
              </a:rPr>
              <a:t>Toma</a:t>
            </a:r>
            <a:r>
              <a:rPr dirty="0" sz="2400" spc="-4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de</a:t>
            </a:r>
            <a:r>
              <a:rPr dirty="0" sz="2400" spc="-5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decisiones</a:t>
            </a:r>
            <a:endParaRPr sz="2400">
              <a:latin typeface="Franklin Gothic Medium"/>
              <a:cs typeface="Franklin Gothic Medium"/>
            </a:endParaRPr>
          </a:p>
          <a:p>
            <a:pPr lvl="1" marL="812165" indent="-342265">
              <a:lnSpc>
                <a:spcPct val="100000"/>
              </a:lnSpc>
              <a:buClr>
                <a:srgbClr val="70B8E3"/>
              </a:buClr>
              <a:buSzPct val="75000"/>
              <a:buFont typeface="Wingdings"/>
              <a:buChar char=""/>
              <a:tabLst>
                <a:tab pos="812165" algn="l"/>
              </a:tabLst>
            </a:pPr>
            <a:r>
              <a:rPr dirty="0" sz="2400" spc="-10">
                <a:latin typeface="Franklin Gothic Medium"/>
                <a:cs typeface="Franklin Gothic Medium"/>
              </a:rPr>
              <a:t>Consumo</a:t>
            </a:r>
            <a:r>
              <a:rPr dirty="0" sz="2400" spc="-12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energético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2984" y="1324355"/>
            <a:ext cx="6035040" cy="5329555"/>
            <a:chOff x="252984" y="1324355"/>
            <a:chExt cx="6035040" cy="53295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4718303"/>
              <a:ext cx="6009132" cy="1935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4" y="1324355"/>
              <a:ext cx="6035040" cy="3393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DISEÑO</a:t>
            </a:r>
            <a:r>
              <a:rPr dirty="0" spc="105"/>
              <a:t> </a:t>
            </a:r>
            <a:r>
              <a:rPr dirty="0"/>
              <a:t>DE</a:t>
            </a:r>
            <a:r>
              <a:rPr dirty="0" spc="90"/>
              <a:t> </a:t>
            </a:r>
            <a:r>
              <a:rPr dirty="0"/>
              <a:t>COMPONENTES</a:t>
            </a:r>
            <a:r>
              <a:rPr dirty="0" spc="110"/>
              <a:t> </a:t>
            </a:r>
            <a:r>
              <a:rPr dirty="0"/>
              <a:t>DE</a:t>
            </a:r>
            <a:r>
              <a:rPr dirty="0" spc="90"/>
              <a:t> </a:t>
            </a:r>
            <a:r>
              <a:rPr dirty="0"/>
              <a:t>HARDWARE</a:t>
            </a:r>
            <a:r>
              <a:rPr dirty="0" spc="105"/>
              <a:t> </a:t>
            </a:r>
            <a:r>
              <a:rPr dirty="0"/>
              <a:t>Y</a:t>
            </a:r>
            <a:r>
              <a:rPr dirty="0" spc="75"/>
              <a:t> </a:t>
            </a:r>
            <a:r>
              <a:rPr dirty="0" spc="-10"/>
              <a:t>SOFTWARE.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327477"/>
            <a:ext cx="9733915" cy="288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189230" indent="-314960">
              <a:lnSpc>
                <a:spcPct val="110100"/>
              </a:lnSpc>
              <a:spcBef>
                <a:spcPts val="100"/>
              </a:spcBef>
              <a:buClr>
                <a:srgbClr val="70B8E3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dedicar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tiempo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diseñar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3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3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antes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comenzar</a:t>
            </a:r>
            <a:r>
              <a:rPr dirty="0" sz="32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escribir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código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diseñar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circuitos.</a:t>
            </a:r>
            <a:endParaRPr sz="3200">
              <a:latin typeface="Franklin Gothic Medium"/>
              <a:cs typeface="Franklin Gothic Medium"/>
            </a:endParaRPr>
          </a:p>
          <a:p>
            <a:pPr marL="318770" marR="5080" indent="-314960">
              <a:lnSpc>
                <a:spcPct val="110000"/>
              </a:lnSpc>
              <a:spcBef>
                <a:spcPts val="1365"/>
              </a:spcBef>
              <a:buClr>
                <a:srgbClr val="70B8E3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Algunos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32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están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listos,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algunos</a:t>
            </a:r>
            <a:r>
              <a:rPr dirty="0" sz="32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pueden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modificarse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32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partir</a:t>
            </a:r>
            <a:r>
              <a:rPr dirty="0" sz="32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diseños</a:t>
            </a:r>
            <a:r>
              <a:rPr dirty="0" sz="32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existentes,</a:t>
            </a:r>
            <a:r>
              <a:rPr dirty="0" sz="3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otros</a:t>
            </a:r>
            <a:r>
              <a:rPr dirty="0" sz="32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deben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diseñarse</a:t>
            </a:r>
            <a:r>
              <a:rPr dirty="0" sz="3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>
                <a:solidFill>
                  <a:srgbClr val="404040"/>
                </a:solidFill>
                <a:latin typeface="Franklin Gothic Medium"/>
                <a:cs typeface="Franklin Gothic Medium"/>
              </a:rPr>
              <a:t>desde</a:t>
            </a:r>
            <a:r>
              <a:rPr dirty="0" sz="3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cero.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968755"/>
            <a:ext cx="9937750" cy="4772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INTEGRACIÓN</a:t>
            </a:r>
            <a:r>
              <a:rPr dirty="0" sz="280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4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endParaRPr sz="2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212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Unimos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todos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los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del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trabajar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juntos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Muchos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errores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aparecen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solo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etapa.</a:t>
            </a:r>
            <a:endParaRPr sz="2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Las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interfaces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comunicación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deben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estar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bien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diseñadas.</a:t>
            </a:r>
            <a:endParaRPr sz="28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plan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integrar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componentes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descubrir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errores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rápidamente,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probar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mayor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cantidad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funcionalidades.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Prueba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cada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especificación.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0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Pruebas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agentes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regulatorios.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63269"/>
            <a:ext cx="3615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¿POR</a:t>
            </a:r>
            <a:r>
              <a:rPr dirty="0" spc="30"/>
              <a:t> </a:t>
            </a:r>
            <a:r>
              <a:rPr dirty="0" spc="65"/>
              <a:t>QUÉ</a:t>
            </a:r>
            <a:r>
              <a:rPr dirty="0" spc="40"/>
              <a:t> </a:t>
            </a:r>
            <a:r>
              <a:rPr dirty="0"/>
              <a:t>ESTAMOS</a:t>
            </a:r>
            <a:r>
              <a:rPr dirty="0" spc="60"/>
              <a:t> 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368497"/>
            <a:ext cx="10868025" cy="505904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00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Usando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lugar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Java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(o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Python,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su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favorito)?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estándar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facto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embebidos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debido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a:</a:t>
            </a:r>
            <a:endParaRPr sz="2100">
              <a:latin typeface="Franklin Gothic Medium"/>
              <a:cs typeface="Franklin Gothic Medium"/>
            </a:endParaRPr>
          </a:p>
          <a:p>
            <a:pPr lvl="2" marL="911225" indent="-269240">
              <a:lnSpc>
                <a:spcPct val="100000"/>
              </a:lnSpc>
              <a:spcBef>
                <a:spcPts val="605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Orientado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la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memoria.</a:t>
            </a:r>
            <a:endParaRPr sz="2000">
              <a:latin typeface="Franklin Gothic Medium"/>
              <a:cs typeface="Franklin Gothic Medium"/>
            </a:endParaRPr>
          </a:p>
          <a:p>
            <a:pPr lvl="2" marL="911225" indent="-26924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preciso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sobre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está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haciendo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procesador.</a:t>
            </a:r>
            <a:endParaRPr sz="2000">
              <a:latin typeface="Franklin Gothic Medium"/>
              <a:cs typeface="Franklin Gothic Medium"/>
            </a:endParaRPr>
          </a:p>
          <a:p>
            <a:pPr lvl="2" marL="911225" indent="-26924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Requisitos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modestos</a:t>
            </a:r>
            <a:r>
              <a:rPr dirty="0" sz="20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ROM,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RAM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y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MIPS,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mucho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más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barato.</a:t>
            </a:r>
            <a:endParaRPr sz="2000">
              <a:latin typeface="Franklin Gothic Medium"/>
              <a:cs typeface="Franklin Gothic Medium"/>
            </a:endParaRPr>
          </a:p>
          <a:p>
            <a:pPr lvl="2" marL="911225" indent="-269240">
              <a:lnSpc>
                <a:spcPct val="100000"/>
              </a:lnSpc>
              <a:spcBef>
                <a:spcPts val="600"/>
              </a:spcBef>
              <a:buClr>
                <a:srgbClr val="70B8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Comportamiento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predecible,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sin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preferencia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SO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garbage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collector).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7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Aprendiendo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ensamblador?</a:t>
            </a:r>
            <a:endParaRPr sz="24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ct val="100000"/>
              </a:lnSpc>
              <a:spcBef>
                <a:spcPts val="61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compilador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traduce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lenguaje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ensamblador.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indent="-304800">
              <a:lnSpc>
                <a:spcPts val="2270"/>
              </a:lnSpc>
              <a:spcBef>
                <a:spcPts val="600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Para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comprender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si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compilador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está</a:t>
            </a:r>
            <a:r>
              <a:rPr dirty="0" sz="21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haciendo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un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trabajo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razonable,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debe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comprender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lo</a:t>
            </a:r>
            <a:endParaRPr sz="2100">
              <a:latin typeface="Franklin Gothic Medium"/>
              <a:cs typeface="Franklin Gothic Medium"/>
            </a:endParaRPr>
          </a:p>
          <a:p>
            <a:pPr marL="641985">
              <a:lnSpc>
                <a:spcPts val="2270"/>
              </a:lnSpc>
            </a:pP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1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ha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producido.</a:t>
            </a:r>
            <a:endParaRPr sz="2100">
              <a:latin typeface="Franklin Gothic Medium"/>
              <a:cs typeface="Franklin Gothic Medium"/>
            </a:endParaRPr>
          </a:p>
          <a:p>
            <a:pPr lvl="1" marL="641985" marR="697865" indent="-305435">
              <a:lnSpc>
                <a:spcPts val="2020"/>
              </a:lnSpc>
              <a:spcBef>
                <a:spcPts val="1085"/>
              </a:spcBef>
              <a:buClr>
                <a:srgbClr val="70B8E3"/>
              </a:buClr>
              <a:buSzPct val="90476"/>
              <a:buFont typeface="Cambria"/>
              <a:buChar char="◾"/>
              <a:tabLst>
                <a:tab pos="641985" algn="l"/>
              </a:tabLst>
            </a:pPr>
            <a:r>
              <a:rPr dirty="0" sz="21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veces</a:t>
            </a:r>
            <a:r>
              <a:rPr dirty="0" sz="21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dirty="0" sz="21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posible</a:t>
            </a:r>
            <a:r>
              <a:rPr dirty="0" sz="21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que</a:t>
            </a:r>
            <a:r>
              <a:rPr dirty="0" sz="21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necesitemos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mejorar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el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rendimiento</a:t>
            </a:r>
            <a:r>
              <a:rPr dirty="0" sz="21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escribiendo</a:t>
            </a:r>
            <a:r>
              <a:rPr dirty="0" sz="21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versiones</a:t>
            </a:r>
            <a:r>
              <a:rPr dirty="0" sz="21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 </a:t>
            </a:r>
            <a:r>
              <a:rPr dirty="0" sz="21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ensamblaje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1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funciones.</a:t>
            </a:r>
            <a:endParaRPr sz="21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885"/>
              </a:spcBef>
              <a:buClr>
                <a:srgbClr val="70B8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requiere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tener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placa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microcontrolador?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793749"/>
            <a:ext cx="5111115" cy="478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solidFill>
                  <a:srgbClr val="575652"/>
                </a:solidFill>
                <a:latin typeface="Franklin Gothic Medium"/>
                <a:cs typeface="Franklin Gothic Medium"/>
              </a:rPr>
              <a:t>SISTEMA</a:t>
            </a:r>
            <a:r>
              <a:rPr dirty="0" sz="2800" spc="75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575652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30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575652"/>
                </a:solidFill>
                <a:latin typeface="Franklin Gothic Medium"/>
                <a:cs typeface="Franklin Gothic Medium"/>
              </a:rPr>
              <a:t>INSTRUMENTACIÓN </a:t>
            </a:r>
            <a:r>
              <a:rPr dirty="0" sz="2800" spc="45">
                <a:solidFill>
                  <a:srgbClr val="575652"/>
                </a:solidFill>
                <a:latin typeface="Franklin Gothic Medium"/>
                <a:cs typeface="Franklin Gothic Medium"/>
              </a:rPr>
              <a:t>BIOMÉDICA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45">
                <a:solidFill>
                  <a:srgbClr val="575652"/>
                </a:solidFill>
                <a:latin typeface="Franklin Gothic Medium"/>
                <a:cs typeface="Franklin Gothic Medium"/>
              </a:rPr>
              <a:t>COVID-</a:t>
            </a:r>
            <a:r>
              <a:rPr dirty="0" sz="2800" spc="-25">
                <a:solidFill>
                  <a:srgbClr val="575652"/>
                </a:solidFill>
                <a:latin typeface="Franklin Gothic Medium"/>
                <a:cs typeface="Franklin Gothic Medium"/>
              </a:rPr>
              <a:t>19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575652"/>
                </a:solidFill>
                <a:latin typeface="Franklin Gothic Medium"/>
                <a:cs typeface="Franklin Gothic Medium"/>
              </a:rPr>
              <a:t>Ventiladores</a:t>
            </a:r>
            <a:endParaRPr sz="2800">
              <a:latin typeface="Franklin Gothic Medium"/>
              <a:cs typeface="Franklin Gothic Medium"/>
            </a:endParaRPr>
          </a:p>
          <a:p>
            <a:pPr marL="317500" marR="746760" indent="-305435">
              <a:lnSpc>
                <a:spcPct val="110000"/>
              </a:lnSpc>
              <a:spcBef>
                <a:spcPts val="127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5">
                <a:solidFill>
                  <a:srgbClr val="575652"/>
                </a:solidFill>
                <a:latin typeface="Franklin Gothic Medium"/>
                <a:cs typeface="Franklin Gothic Medium"/>
              </a:rPr>
              <a:t>Sistemas</a:t>
            </a:r>
            <a:r>
              <a:rPr dirty="0" sz="2800" spc="-85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575652"/>
                </a:solidFill>
                <a:latin typeface="Franklin Gothic Medium"/>
                <a:cs typeface="Franklin Gothic Medium"/>
              </a:rPr>
              <a:t>de</a:t>
            </a:r>
            <a:r>
              <a:rPr dirty="0" sz="2800" spc="-85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575652"/>
                </a:solidFill>
                <a:latin typeface="Franklin Gothic Medium"/>
                <a:cs typeface="Franklin Gothic Medium"/>
              </a:rPr>
              <a:t>Ventilación</a:t>
            </a:r>
            <a:r>
              <a:rPr dirty="0" sz="2800" spc="-95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575652"/>
                </a:solidFill>
                <a:latin typeface="Franklin Gothic Medium"/>
                <a:cs typeface="Franklin Gothic Medium"/>
              </a:rPr>
              <a:t>de </a:t>
            </a:r>
            <a:r>
              <a:rPr dirty="0" sz="2800" spc="-25">
                <a:solidFill>
                  <a:srgbClr val="575652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20">
                <a:solidFill>
                  <a:srgbClr val="575652"/>
                </a:solidFill>
                <a:latin typeface="Franklin Gothic Medium"/>
                <a:cs typeface="Franklin Gothic Medium"/>
              </a:rPr>
              <a:t>Manufactura</a:t>
            </a:r>
            <a:r>
              <a:rPr dirty="0" sz="2800" spc="-65">
                <a:solidFill>
                  <a:srgbClr val="575652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575652"/>
                </a:solidFill>
                <a:latin typeface="Franklin Gothic Medium"/>
                <a:cs typeface="Franklin Gothic Medium"/>
              </a:rPr>
              <a:t>Rápida</a:t>
            </a:r>
            <a:endParaRPr sz="2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60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0">
                <a:solidFill>
                  <a:srgbClr val="575652"/>
                </a:solidFill>
                <a:latin typeface="Franklin Gothic Medium"/>
                <a:cs typeface="Franklin Gothic Medium"/>
              </a:rPr>
              <a:t>Requerimientos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15"/>
              </a:spcBef>
              <a:buClr>
                <a:srgbClr val="70B8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575652"/>
                </a:solidFill>
                <a:latin typeface="Franklin Gothic Medium"/>
                <a:cs typeface="Franklin Gothic Medium"/>
              </a:rPr>
              <a:t>Regulaciones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46531" y="457200"/>
            <a:ext cx="6675120" cy="94615"/>
          </a:xfrm>
          <a:custGeom>
            <a:avLst/>
            <a:gdLst/>
            <a:ahLst/>
            <a:cxnLst/>
            <a:rect l="l" t="t" r="r" b="b"/>
            <a:pathLst>
              <a:path w="6675120" h="94615">
                <a:moveTo>
                  <a:pt x="6675120" y="0"/>
                </a:moveTo>
                <a:lnTo>
                  <a:pt x="0" y="0"/>
                </a:lnTo>
                <a:lnTo>
                  <a:pt x="0" y="94487"/>
                </a:lnTo>
                <a:lnTo>
                  <a:pt x="6675120" y="94487"/>
                </a:lnTo>
                <a:lnTo>
                  <a:pt x="6675120" y="0"/>
                </a:lnTo>
                <a:close/>
              </a:path>
            </a:pathLst>
          </a:custGeom>
          <a:solidFill>
            <a:srgbClr val="70B8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8183" y="0"/>
            <a:ext cx="4623816" cy="338175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1231" y="3476243"/>
            <a:ext cx="4620768" cy="3381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2024-07-27T12:42:46Z</dcterms:created>
  <dcterms:modified xsi:type="dcterms:W3CDTF">2024-07-27T12:42:46Z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2024-07-27T00:00:00Z</vt:filetime>
  </property>
  <property fmtid="{D5CDD505-2E9C-101B-9397-08002B2CF9AE}" pid="5" name="Producer">
    <vt:lpwstr>Microsoft® PowerPoint® for Microsoft 365</vt:lpwstr>
  </property>
</Properties>
</file>