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8" r:id="rId2"/>
  </p:sldMasterIdLst>
  <p:notesMasterIdLst>
    <p:notesMasterId r:id="rId18"/>
  </p:notesMasterIdLst>
  <p:sldIdLst>
    <p:sldId id="256" r:id="rId3"/>
    <p:sldId id="291" r:id="rId4"/>
    <p:sldId id="286" r:id="rId5"/>
    <p:sldId id="287" r:id="rId6"/>
    <p:sldId id="292" r:id="rId7"/>
    <p:sldId id="281" r:id="rId8"/>
    <p:sldId id="282" r:id="rId9"/>
    <p:sldId id="259" r:id="rId10"/>
    <p:sldId id="288" r:id="rId11"/>
    <p:sldId id="261" r:id="rId12"/>
    <p:sldId id="289" r:id="rId13"/>
    <p:sldId id="290" r:id="rId14"/>
    <p:sldId id="262" r:id="rId15"/>
    <p:sldId id="26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933"/>
  </p:normalViewPr>
  <p:slideViewPr>
    <p:cSldViewPr snapToGrid="0" snapToObjects="1">
      <p:cViewPr varScale="1">
        <p:scale>
          <a:sx n="77" d="100"/>
          <a:sy n="77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6D6E-0423-7341-8D17-96BD8A1BF2C0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9CDE-1250-C24F-8C24-90485255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provide</a:t>
            </a:r>
            <a:r>
              <a:rPr lang="en-US" baseline="0" dirty="0"/>
              <a:t> software ecosystem flexibility on extreme-scale supercomputing resources?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3D37-640D-F547-8868-397726CE8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11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Caveat: you are your own helpdesk or support services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5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Caveat: you are your own helpdesk</a:t>
            </a:r>
            <a:r>
              <a:rPr lang="en-US" baseline="0" dirty="0"/>
              <a:t> or support services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xmlns="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xmlns="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xmlns="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39022" y="1228439"/>
            <a:ext cx="7090657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340839"/>
            <a:ext cx="2623459" cy="512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4605882"/>
            <a:ext cx="6261331" cy="105414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xmlns="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xmlns="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xmlns="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xmlns="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xmlns="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xmlns="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xmlns="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xmlns="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C6C050B2-309D-42C4-AF63-BBB0EBE7C2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19825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500" y="237744"/>
            <a:ext cx="11772900" cy="9052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B9F530-BC13-4BDB-8495-8DE5CC20E7EE}"/>
              </a:ext>
            </a:extLst>
          </p:cNvPr>
          <p:cNvSpPr/>
          <p:nvPr/>
        </p:nvSpPr>
        <p:spPr>
          <a:xfrm>
            <a:off x="0" y="6220590"/>
            <a:ext cx="12192000" cy="63741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>
            <a:noFill/>
            <a:miter lim="800000"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F531CFB-FD09-40B4-8CFD-1F4C9A83DC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63A5909-90CD-4D68-BFAA-D15F56471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3/25/19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xmlns="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xmlns="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xmlns="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xmlns="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3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xmlns="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93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0E4F7B9-1C58-D042-B35D-05F088A9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" y="100853"/>
            <a:ext cx="8753996" cy="25758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ISC 19 Tutorial</a:t>
            </a:r>
            <a:r>
              <a:rPr lang="en-US" dirty="0"/>
              <a:t>: Getting Started with Containers on </a:t>
            </a:r>
            <a:r>
              <a:rPr lang="en-US" dirty="0" smtClean="0"/>
              <a:t>HPC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2A9B3A2-72DA-234B-A6EF-9CB611236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11713325" cy="213865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Carlos Eduardo Arango</a:t>
            </a:r>
            <a:r>
              <a:rPr lang="en-US" sz="2400" baseline="30000" dirty="0"/>
              <a:t>1</a:t>
            </a:r>
            <a:r>
              <a:rPr lang="en-US" sz="2400" dirty="0"/>
              <a:t>, Sameer Shende</a:t>
            </a:r>
            <a:r>
              <a:rPr lang="en-US" sz="2400" baseline="30000" dirty="0"/>
              <a:t>2</a:t>
            </a:r>
            <a:r>
              <a:rPr lang="en-US" sz="2400" dirty="0"/>
              <a:t>, Shane Canon</a:t>
            </a:r>
            <a:r>
              <a:rPr lang="en-US" sz="2400" baseline="30000" dirty="0"/>
              <a:t>3</a:t>
            </a:r>
            <a:r>
              <a:rPr lang="en-US" sz="2400" dirty="0"/>
              <a:t>, Andrew J. </a:t>
            </a:r>
            <a:r>
              <a:rPr lang="en-US" sz="2400" dirty="0" smtClean="0"/>
              <a:t>Younge</a:t>
            </a:r>
            <a:r>
              <a:rPr lang="en-US" sz="2400" baseline="30000" dirty="0" smtClean="0"/>
              <a:t>4</a:t>
            </a:r>
          </a:p>
          <a:p>
            <a:pPr algn="ctr"/>
            <a:endParaRPr lang="en-US" sz="2400" baseline="30000" dirty="0">
              <a:effectLst/>
            </a:endParaRPr>
          </a:p>
          <a:p>
            <a:pPr algn="ctr"/>
            <a:endParaRPr lang="en-US" sz="2400" dirty="0"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80498"/>
              </p:ext>
            </p:extLst>
          </p:nvPr>
        </p:nvGraphicFramePr>
        <p:xfrm>
          <a:off x="1712420" y="4236745"/>
          <a:ext cx="8695114" cy="1473200"/>
        </p:xfrm>
        <a:graphic>
          <a:graphicData uri="http://schemas.openxmlformats.org/drawingml/2006/table">
            <a:tbl>
              <a:tblPr/>
              <a:tblGrid>
                <a:gridCol w="4347557"/>
                <a:gridCol w="4347557"/>
              </a:tblGrid>
              <a:tr h="558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30000" dirty="0" smtClean="0"/>
                        <a:t>1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Sylabs Inc</a:t>
                      </a:r>
                      <a:endParaRPr lang="is-I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eduardo@sylabs.io   </a:t>
                      </a:r>
                      <a:endParaRPr lang="is-I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University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of Oregon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sameer@cs.uoregon.edu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Lawrence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Berkeley National Lab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scanon@lbl.gov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Sandia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National Labs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ajyoung@sandia.gov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8143" y="5537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features not wanted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Overhead</a:t>
            </a:r>
            <a:r>
              <a:rPr lang="en-US" sz="2400" dirty="0"/>
              <a:t>  </a:t>
            </a:r>
          </a:p>
          <a:p>
            <a:pPr lvl="1"/>
            <a:r>
              <a:rPr lang="en-US" sz="1800" dirty="0"/>
              <a:t>HPC applications cannot incur significant overhead from containers</a:t>
            </a:r>
          </a:p>
          <a:p>
            <a:r>
              <a:rPr lang="en-US" sz="2400" b="1" dirty="0"/>
              <a:t>Micro-Services</a:t>
            </a:r>
            <a:r>
              <a:rPr lang="en-US" sz="2400" dirty="0"/>
              <a:t> </a:t>
            </a:r>
          </a:p>
          <a:p>
            <a:pPr lvl="1"/>
            <a:r>
              <a:rPr lang="en-US" sz="1800" dirty="0"/>
              <a:t>Micro-services container methodology does not apply to HPC workloads</a:t>
            </a:r>
          </a:p>
          <a:p>
            <a:pPr lvl="1"/>
            <a:r>
              <a:rPr lang="en-US" sz="1800" dirty="0"/>
              <a:t>1 application per node with multiple processes or threads per container </a:t>
            </a:r>
          </a:p>
          <a:p>
            <a:r>
              <a:rPr lang="en-US" sz="2400" b="1" dirty="0"/>
              <a:t>On-node Partitioning </a:t>
            </a:r>
            <a:endParaRPr lang="en-US" sz="2400" dirty="0"/>
          </a:p>
          <a:p>
            <a:pPr lvl="1"/>
            <a:r>
              <a:rPr lang="en-US" sz="1800" dirty="0"/>
              <a:t>On-node partitioning with </a:t>
            </a:r>
            <a:r>
              <a:rPr lang="en-US" sz="1800" dirty="0" err="1"/>
              <a:t>cgroups</a:t>
            </a:r>
            <a:r>
              <a:rPr lang="en-US" sz="1800" dirty="0"/>
              <a:t> is not necessary (yet?) </a:t>
            </a:r>
          </a:p>
          <a:p>
            <a:r>
              <a:rPr lang="en-US" sz="2400" b="1" dirty="0"/>
              <a:t>Root Operation </a:t>
            </a:r>
            <a:endParaRPr lang="en-US" sz="2400" dirty="0"/>
          </a:p>
          <a:p>
            <a:pPr lvl="1"/>
            <a:r>
              <a:rPr lang="en-US" sz="1800" dirty="0"/>
              <a:t>Containers allow root-level access control to users</a:t>
            </a:r>
          </a:p>
          <a:p>
            <a:pPr lvl="1"/>
            <a:r>
              <a:rPr lang="en-US" sz="1800" dirty="0"/>
              <a:t>In supercomputers this is unnecessary and a significant security risk for facilities</a:t>
            </a:r>
          </a:p>
          <a:p>
            <a:r>
              <a:rPr lang="en-US" sz="2400" b="1" dirty="0"/>
              <a:t>Commodity Networking </a:t>
            </a:r>
            <a:endParaRPr lang="en-US" sz="2400" dirty="0"/>
          </a:p>
          <a:p>
            <a:pPr lvl="1"/>
            <a:r>
              <a:rPr lang="en-US" sz="1800" dirty="0"/>
              <a:t>Containers and their network control mechanisms are built around commodity networking (TCP/IP)</a:t>
            </a:r>
          </a:p>
          <a:p>
            <a:pPr lvl="1"/>
            <a:r>
              <a:rPr lang="en-US" sz="1800" dirty="0"/>
              <a:t>Supercomputers utilize custom interconnects w/ OS kernel bypass operations</a:t>
            </a:r>
          </a:p>
        </p:txBody>
      </p:sp>
    </p:spTree>
    <p:extLst>
      <p:ext uri="{BB962C8B-B14F-4D97-AF65-F5344CB8AC3E}">
        <p14:creationId xmlns:p14="http://schemas.microsoft.com/office/powerpoint/2010/main" val="3971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0648" y="1194954"/>
            <a:ext cx="10571466" cy="4930075"/>
          </a:xfrm>
        </p:spPr>
        <p:txBody>
          <a:bodyPr/>
          <a:lstStyle/>
          <a:p>
            <a:pPr marL="342462" lvl="0" indent="-342462">
              <a:spcBef>
                <a:spcPts val="56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 smtClean="0">
                <a:solidFill>
                  <a:schemeClr val="dk1"/>
                </a:solidFill>
                <a:sym typeface="Calibri"/>
              </a:rPr>
              <a:t>Docker not good fit for running HPC workloads</a:t>
            </a:r>
            <a:endParaRPr lang="en-US" dirty="0" smtClean="0"/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 smtClean="0">
                <a:solidFill>
                  <a:schemeClr val="dk1"/>
                </a:solidFill>
                <a:sym typeface="Calibri"/>
              </a:rPr>
              <a:t>Security issues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Can’t allow root on shared resources</a:t>
            </a:r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 smtClean="0">
                <a:solidFill>
                  <a:schemeClr val="dk1"/>
                </a:solidFill>
                <a:sym typeface="Calibri"/>
              </a:rPr>
              <a:t>Lack of HPC architecture support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No batch integration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Assumes local resources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Assumes commodity TCP/IP </a:t>
            </a:r>
          </a:p>
          <a:p>
            <a:pPr marL="342462" lvl="0" indent="-342462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Many different container options in HPC</a:t>
            </a:r>
            <a:endParaRPr lang="en-US" dirty="0"/>
          </a:p>
          <a:p>
            <a:pPr marL="457224" lvl="1" indent="0" algn="ctr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en-US" sz="2400" dirty="0" smtClean="0">
                <a:solidFill>
                  <a:schemeClr val="dk1"/>
                </a:solidFill>
                <a:sym typeface="Calibri"/>
              </a:rPr>
              <a:t>   Shifter                  Singularity                </a:t>
            </a:r>
            <a:r>
              <a:rPr lang="en-US" sz="2400" dirty="0" err="1" smtClean="0">
                <a:solidFill>
                  <a:schemeClr val="dk1"/>
                </a:solidFill>
                <a:sym typeface="Calibri"/>
              </a:rPr>
              <a:t>Charliecloud</a:t>
            </a:r>
            <a:r>
              <a:rPr lang="en-US" sz="2400" dirty="0" smtClean="0">
                <a:solidFill>
                  <a:schemeClr val="dk1"/>
                </a:solidFill>
                <a:sym typeface="Calibri"/>
              </a:rPr>
              <a:t>              </a:t>
            </a:r>
            <a:r>
              <a:rPr lang="mr-IN" sz="2400" dirty="0" smtClean="0">
                <a:solidFill>
                  <a:schemeClr val="dk1"/>
                </a:solidFill>
                <a:sym typeface="Calibri"/>
              </a:rPr>
              <a:t>…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87555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 smtClean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 smtClean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/>
          </a:p>
        </p:txBody>
      </p:sp>
      <p:pic>
        <p:nvPicPr>
          <p:cNvPr id="4" name="Shape 2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1966" y="4563584"/>
            <a:ext cx="1832603" cy="18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32" y="4671526"/>
            <a:ext cx="2141234" cy="1619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4" y="4395476"/>
            <a:ext cx="1821796" cy="2171835"/>
          </a:xfrm>
          <a:prstGeom prst="rect">
            <a:avLst/>
          </a:prstGeom>
        </p:spPr>
      </p:pic>
      <p:pic>
        <p:nvPicPr>
          <p:cNvPr id="9" name="Picture 8" descr="large_v-tra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19" y="810728"/>
            <a:ext cx="1518160" cy="13544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43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smtClean="0">
                <a:solidFill>
                  <a:schemeClr val="tx1"/>
                </a:solidFill>
                <a:sym typeface="Calibri"/>
              </a:rPr>
              <a:t>Developing </a:t>
            </a:r>
            <a:r>
              <a:rPr lang="en-US" sz="3200" b="0" i="0" u="none" strike="noStrike" cap="none" dirty="0">
                <a:solidFill>
                  <a:schemeClr val="tx1"/>
                </a:solidFill>
                <a:sym typeface="Calibri"/>
              </a:rPr>
              <a:t>Container </a:t>
            </a:r>
            <a:r>
              <a:rPr lang="en-US" sz="3200" b="0" i="0" u="none" strike="noStrike" cap="none" dirty="0" smtClean="0">
                <a:solidFill>
                  <a:schemeClr val="tx1"/>
                </a:solidFill>
                <a:sym typeface="Calibri"/>
              </a:rPr>
              <a:t>Vision</a:t>
            </a:r>
            <a:endParaRPr sz="3200" b="0"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sz="quarter" idx="10"/>
          </p:nvPr>
        </p:nvSpPr>
        <p:spPr>
          <a:xfrm>
            <a:off x="436328" y="1102767"/>
            <a:ext cx="10627039" cy="536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Support software dev and testing on laptops 	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Working builds that then can run on supercomputers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Dev time on supercomputers is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expensive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May also leverage VM/binary translation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Let developers specify how to build the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sym typeface="Calibri"/>
              </a:rPr>
              <a:t>env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 AND app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I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mport and run container on 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target platform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Many containers, but can have different code “branches” 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Not 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bound to vendor and sysadmin </a:t>
            </a:r>
            <a:r>
              <a:rPr lang="en-US" dirty="0" smtClean="0">
                <a:solidFill>
                  <a:schemeClr val="dk1"/>
                </a:solidFill>
                <a:sym typeface="Calibri"/>
              </a:rPr>
              <a:t>software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Focus on Interoperability</a:t>
            </a: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Provide containerized services coupled with simulations</a:t>
            </a:r>
          </a:p>
          <a:p>
            <a:pPr marL="496303" lvl="1" indent="-342462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Developing mechanisms to support services</a:t>
            </a:r>
            <a:endParaRPr lang="en-US" dirty="0"/>
          </a:p>
          <a:p>
            <a:pPr marL="342461" lvl="0" indent="-342461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Performance </a:t>
            </a:r>
            <a:r>
              <a:rPr lang="en-US" dirty="0" smtClean="0">
                <a:solidFill>
                  <a:schemeClr val="dk1"/>
                </a:solidFill>
                <a:sym typeface="Calibri"/>
              </a:rPr>
              <a:t>matters</a:t>
            </a:r>
          </a:p>
          <a:p>
            <a:pPr marL="741395" lvl="1" indent="-284171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Want </a:t>
            </a:r>
            <a:r>
              <a:rPr lang="en-US" dirty="0">
                <a:solidFill>
                  <a:schemeClr val="dk1"/>
                </a:solidFill>
                <a:sym typeface="Calibri"/>
              </a:rPr>
              <a:t>to manage permutations of architectures and compilers</a:t>
            </a:r>
            <a:endParaRPr lang="en-US" dirty="0" smtClean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 smtClean="0"/>
              <a:t>Ensure container implementations on HPC are performant</a:t>
            </a:r>
            <a:endParaRPr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Keep features to support future </a:t>
            </a:r>
            <a:r>
              <a:rPr lang="en-US" dirty="0" smtClean="0"/>
              <a:t>complete workflows</a:t>
            </a:r>
          </a:p>
          <a:p>
            <a:pPr marL="342462" marR="0" lvl="0" indent="-202762" algn="l" rtl="0">
              <a:spcBef>
                <a:spcPts val="440"/>
              </a:spcBef>
              <a:spcAft>
                <a:spcPts val="0"/>
              </a:spcAft>
              <a:buClr>
                <a:srgbClr val="102E54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6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software dev and testing on laptops 	</a:t>
            </a:r>
          </a:p>
          <a:p>
            <a:pPr lvl="1"/>
            <a:r>
              <a:rPr lang="en-US" dirty="0"/>
              <a:t>Working builds then can run on supercomputers</a:t>
            </a:r>
          </a:p>
          <a:p>
            <a:pPr lvl="1"/>
            <a:r>
              <a:rPr lang="en-US" dirty="0"/>
              <a:t>May also leverage VM/binary translation</a:t>
            </a:r>
          </a:p>
          <a:p>
            <a:r>
              <a:rPr lang="en-US" dirty="0"/>
              <a:t>Let developers specify how to build the environment AND the application</a:t>
            </a:r>
          </a:p>
          <a:p>
            <a:pPr lvl="1"/>
            <a:r>
              <a:rPr lang="en-US" dirty="0"/>
              <a:t>Users just import a container and run on target platform</a:t>
            </a:r>
          </a:p>
          <a:p>
            <a:pPr lvl="1"/>
            <a:r>
              <a:rPr lang="en-US" dirty="0"/>
              <a:t>Many containers, but can have different code “branches” for arch, compilers, etc.</a:t>
            </a:r>
          </a:p>
          <a:p>
            <a:pPr lvl="1"/>
            <a:r>
              <a:rPr lang="en-US" dirty="0"/>
              <a:t>Not bound to vendor and sysadmin software release cycles</a:t>
            </a:r>
          </a:p>
          <a:p>
            <a:r>
              <a:rPr lang="en-US" dirty="0"/>
              <a:t>Performance matters!</a:t>
            </a:r>
          </a:p>
          <a:p>
            <a:r>
              <a:rPr lang="en-US" dirty="0"/>
              <a:t>Want to manage permutations of architectures and compilers</a:t>
            </a:r>
          </a:p>
          <a:p>
            <a:pPr lvl="1"/>
            <a:r>
              <a:rPr lang="en-US" dirty="0"/>
              <a:t>x86 &amp; KNL, ARMv8, POWER9,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Intel, GCC, LLVM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9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Impractical for apps to use large-scale supercomputers for DevOps and/or testing </a:t>
            </a:r>
          </a:p>
          <a:p>
            <a:pPr lvl="1"/>
            <a:r>
              <a:rPr lang="en-US" sz="2000" dirty="0"/>
              <a:t>HPC resources have long batch queues</a:t>
            </a:r>
          </a:p>
          <a:p>
            <a:pPr lvl="1"/>
            <a:r>
              <a:rPr lang="en-US" sz="2000" dirty="0"/>
              <a:t>Dev time commonly delayed as a result</a:t>
            </a:r>
          </a:p>
          <a:p>
            <a:r>
              <a:rPr lang="en-US" dirty="0"/>
              <a:t>Create deployment portability with containers</a:t>
            </a:r>
          </a:p>
          <a:p>
            <a:pPr lvl="1"/>
            <a:r>
              <a:rPr lang="en-US" dirty="0"/>
              <a:t>Develop Docker containers on your laptop or workstation</a:t>
            </a:r>
          </a:p>
          <a:p>
            <a:pPr lvl="1"/>
            <a:r>
              <a:rPr lang="en-US" dirty="0"/>
              <a:t>Leverage </a:t>
            </a:r>
            <a:r>
              <a:rPr lang="en-US" dirty="0" err="1"/>
              <a:t>Gitlab</a:t>
            </a:r>
            <a:r>
              <a:rPr lang="en-US" dirty="0"/>
              <a:t> registry services</a:t>
            </a:r>
          </a:p>
          <a:p>
            <a:pPr lvl="2"/>
            <a:r>
              <a:rPr lang="en-US" dirty="0"/>
              <a:t>Separate networks maintain separate registries</a:t>
            </a:r>
          </a:p>
          <a:p>
            <a:pPr lvl="1"/>
            <a:r>
              <a:rPr lang="en-US" dirty="0"/>
              <a:t>Import to target deployment</a:t>
            </a:r>
          </a:p>
          <a:p>
            <a:pPr lvl="2"/>
            <a:r>
              <a:rPr lang="en-US" dirty="0"/>
              <a:t>Leverage local resource manager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F3572-2E08-2544-A50B-E14F55190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B6FF59-C43B-0B43-8951-FBFF7AC8C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1050174" cy="4794211"/>
          </a:xfrm>
        </p:spPr>
        <p:txBody>
          <a:bodyPr/>
          <a:lstStyle/>
          <a:p>
            <a:r>
              <a:rPr lang="en-US" b="1" dirty="0"/>
              <a:t>0:01 - 0:30 Introduction to Containers in HPC (Younge/Canon)</a:t>
            </a:r>
          </a:p>
          <a:p>
            <a:r>
              <a:rPr lang="en-US" dirty="0"/>
              <a:t>0:30 - 1:00 How to build your first Docker container (Canon)</a:t>
            </a:r>
          </a:p>
          <a:p>
            <a:r>
              <a:rPr lang="en-US" dirty="0"/>
              <a:t>1:00 - 1:30 How to deploy a container on a supercomputer (Canon)</a:t>
            </a:r>
          </a:p>
          <a:p>
            <a:r>
              <a:rPr lang="en-US" dirty="0"/>
              <a:t>1:30 - 2:00 -- Break --</a:t>
            </a:r>
          </a:p>
          <a:p>
            <a:r>
              <a:rPr lang="en-US" dirty="0"/>
              <a:t>2:00 - 2:30 How to build a Singularity container image (</a:t>
            </a:r>
            <a:r>
              <a:rPr lang="en-US" dirty="0" err="1"/>
              <a:t>Arango</a:t>
            </a:r>
            <a:r>
              <a:rPr lang="en-US" dirty="0"/>
              <a:t>)</a:t>
            </a:r>
          </a:p>
          <a:p>
            <a:r>
              <a:rPr lang="en-US" dirty="0"/>
              <a:t>2:30 - 3:00 Running Singularity on a supercomputer &amp; </a:t>
            </a:r>
            <a:r>
              <a:rPr lang="en-US" dirty="0" err="1"/>
              <a:t>adv</a:t>
            </a:r>
            <a:r>
              <a:rPr lang="en-US" dirty="0"/>
              <a:t> features (</a:t>
            </a:r>
            <a:r>
              <a:rPr lang="en-US" dirty="0" err="1"/>
              <a:t>Arango</a:t>
            </a:r>
            <a:r>
              <a:rPr lang="en-US" dirty="0"/>
              <a:t>)</a:t>
            </a:r>
          </a:p>
          <a:p>
            <a:r>
              <a:rPr lang="en-US" dirty="0"/>
              <a:t>3:00 - 4:00 Example: Running an HPC app on the E4S container (</a:t>
            </a:r>
            <a:r>
              <a:rPr lang="en-US" dirty="0" err="1"/>
              <a:t>Shende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Containers </a:t>
            </a:r>
            <a:r>
              <a:rPr lang="en-US" dirty="0" smtClean="0"/>
              <a:t>in HPC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0647" y="1441696"/>
            <a:ext cx="10552403" cy="4794211"/>
          </a:xfrm>
        </p:spPr>
        <p:txBody>
          <a:bodyPr/>
          <a:lstStyle/>
          <a:p>
            <a:r>
              <a:rPr lang="en-US" dirty="0" smtClean="0"/>
              <a:t>A lightweight collection of executable software that encapsulates everything needed to run a single specific task</a:t>
            </a:r>
          </a:p>
          <a:p>
            <a:pPr lvl="1"/>
            <a:r>
              <a:rPr lang="en-US" dirty="0" smtClean="0"/>
              <a:t>Minus the </a:t>
            </a:r>
            <a:r>
              <a:rPr lang="en-US" dirty="0"/>
              <a:t>OS </a:t>
            </a:r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Based on Linux only</a:t>
            </a:r>
          </a:p>
          <a:p>
            <a:r>
              <a:rPr lang="en-US" dirty="0" smtClean="0"/>
              <a:t>Processes and all user-level software is isolated</a:t>
            </a:r>
          </a:p>
          <a:p>
            <a:r>
              <a:rPr lang="en-US" dirty="0" smtClean="0"/>
              <a:t>Creates a portable</a:t>
            </a:r>
            <a:r>
              <a:rPr lang="en-US" dirty="0"/>
              <a:t>*</a:t>
            </a:r>
            <a:r>
              <a:rPr lang="en-US" dirty="0" smtClean="0"/>
              <a:t> software ecosystem</a:t>
            </a:r>
          </a:p>
          <a:p>
            <a:r>
              <a:rPr lang="en-US" dirty="0" smtClean="0"/>
              <a:t>Think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chroot</a:t>
            </a:r>
            <a:r>
              <a:rPr lang="en-US" dirty="0" smtClean="0"/>
              <a:t> on steroids</a:t>
            </a:r>
          </a:p>
          <a:p>
            <a:r>
              <a:rPr lang="en-US" dirty="0" smtClean="0"/>
              <a:t>Docker most common tool today</a:t>
            </a:r>
          </a:p>
          <a:p>
            <a:pPr lvl="1"/>
            <a:r>
              <a:rPr lang="en-US" dirty="0" smtClean="0"/>
              <a:t>Available on all major platforms</a:t>
            </a:r>
          </a:p>
          <a:p>
            <a:pPr lvl="1"/>
            <a:r>
              <a:rPr lang="en-US" dirty="0" smtClean="0"/>
              <a:t>Widely used in industry</a:t>
            </a:r>
          </a:p>
          <a:p>
            <a:pPr lvl="1"/>
            <a:r>
              <a:rPr lang="en-US" dirty="0" smtClean="0"/>
              <a:t>Integrated container registry via </a:t>
            </a:r>
            <a:r>
              <a:rPr lang="en-US" dirty="0" err="1" smtClean="0"/>
              <a:t>Dockerhub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large_v-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42" y="4084507"/>
            <a:ext cx="2907976" cy="25944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00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Hypervisors and 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20648" y="942932"/>
            <a:ext cx="10058400" cy="4794211"/>
          </a:xfrm>
        </p:spPr>
        <p:txBody>
          <a:bodyPr/>
          <a:lstStyle/>
          <a:p>
            <a:r>
              <a:rPr lang="en-US" dirty="0" smtClean="0"/>
              <a:t>Type 1 hypervisors insert layer below host OS</a:t>
            </a:r>
          </a:p>
          <a:p>
            <a:r>
              <a:rPr lang="en-US" dirty="0" smtClean="0"/>
              <a:t>Type 2 hypervisors work as or within the host OS</a:t>
            </a:r>
          </a:p>
          <a:p>
            <a:r>
              <a:rPr lang="en-US" dirty="0" smtClean="0"/>
              <a:t>Containers do not abstract hardware, instead provide “enhanced </a:t>
            </a:r>
            <a:r>
              <a:rPr lang="en-US" dirty="0" err="1" smtClean="0"/>
              <a:t>chroot</a:t>
            </a:r>
            <a:r>
              <a:rPr lang="en-US" dirty="0" smtClean="0"/>
              <a:t>” to create </a:t>
            </a:r>
            <a:r>
              <a:rPr lang="en-US" dirty="0" smtClean="0"/>
              <a:t>isolated environment</a:t>
            </a:r>
            <a:endParaRPr lang="en-US" dirty="0" smtClean="0"/>
          </a:p>
          <a:p>
            <a:r>
              <a:rPr lang="en-US" dirty="0" smtClean="0"/>
              <a:t>Location of abstraction can have impact on performance</a:t>
            </a:r>
          </a:p>
          <a:p>
            <a:r>
              <a:rPr lang="en-US" dirty="0" smtClean="0"/>
              <a:t>All enable custom software stacks on existing hardware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26" y="3770236"/>
            <a:ext cx="6851545" cy="30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Abstracting hardware and software resources has had profound impact on computing</a:t>
            </a:r>
          </a:p>
          <a:p>
            <a:r>
              <a:rPr lang="en-US" dirty="0"/>
              <a:t>Virtual Machines to Cloud computing in the past decade</a:t>
            </a:r>
          </a:p>
          <a:p>
            <a:pPr lvl="1"/>
            <a:r>
              <a:rPr lang="en-US" dirty="0"/>
              <a:t>Early implementations limited by performance</a:t>
            </a:r>
          </a:p>
          <a:p>
            <a:pPr lvl="1"/>
            <a:r>
              <a:rPr lang="en-US" dirty="0"/>
              <a:t>HPC on clouds: </a:t>
            </a:r>
            <a:r>
              <a:rPr lang="en-US" dirty="0" err="1"/>
              <a:t>FutureGrid</a:t>
            </a:r>
            <a:r>
              <a:rPr lang="en-US" dirty="0"/>
              <a:t>, Magellan, Chameleon Cloud, Hobbes,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Some initial successes, but not always straightforward</a:t>
            </a:r>
          </a:p>
          <a:p>
            <a:r>
              <a:rPr lang="en-US" dirty="0"/>
              <a:t>OS-level virtualization a bit different</a:t>
            </a:r>
          </a:p>
          <a:p>
            <a:pPr lvl="1"/>
            <a:r>
              <a:rPr lang="en-US" dirty="0"/>
              <a:t>User level code packaged in container, can then be transported</a:t>
            </a:r>
          </a:p>
          <a:p>
            <a:pPr lvl="1"/>
            <a:r>
              <a:rPr lang="en-US" dirty="0"/>
              <a:t>Single OS kernel shared across containers and provides isolation</a:t>
            </a:r>
          </a:p>
          <a:p>
            <a:pPr lvl="1"/>
            <a:r>
              <a:rPr lang="en-US" dirty="0" err="1"/>
              <a:t>Cgroups</a:t>
            </a:r>
            <a:r>
              <a:rPr lang="en-US" dirty="0"/>
              <a:t> traditionally multiplexes hardware resources</a:t>
            </a:r>
          </a:p>
          <a:p>
            <a:pPr lvl="1"/>
            <a:r>
              <a:rPr lang="en-US" dirty="0"/>
              <a:t>Performance is good, but OS flexibility is limited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Cloud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Containers are used to create large-scale loosely coupled services</a:t>
            </a:r>
          </a:p>
          <a:p>
            <a:r>
              <a:rPr lang="en-US" dirty="0"/>
              <a:t>Each container runs just 1 user process – “micro-services”</a:t>
            </a:r>
          </a:p>
          <a:p>
            <a:pPr lvl="1"/>
            <a:r>
              <a:rPr lang="en-US" sz="1800" dirty="0"/>
              <a:t>3 </a:t>
            </a:r>
            <a:r>
              <a:rPr lang="en-US" sz="1800" dirty="0" err="1"/>
              <a:t>httpd</a:t>
            </a:r>
            <a:r>
              <a:rPr lang="en-US" sz="1800" dirty="0"/>
              <a:t> containers, 2 DBs, 1 logger,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dirty="0"/>
              <a:t>Scaling achieved through load balancers and service provisioning</a:t>
            </a:r>
          </a:p>
          <a:p>
            <a:r>
              <a:rPr lang="en-US" dirty="0"/>
              <a:t>Jam many containers on hosts for increased system utilization</a:t>
            </a:r>
          </a:p>
          <a:p>
            <a:r>
              <a:rPr lang="en-US" dirty="0"/>
              <a:t>Helps with dev-ops issues</a:t>
            </a:r>
          </a:p>
          <a:p>
            <a:pPr lvl="1"/>
            <a:r>
              <a:rPr lang="en-US" sz="1800" dirty="0"/>
              <a:t>Same software environment for developing and deploying</a:t>
            </a:r>
          </a:p>
          <a:p>
            <a:pPr lvl="1"/>
            <a:r>
              <a:rPr lang="en-US" sz="1800" dirty="0"/>
              <a:t>Only images changes are pushed to production, not whole new image (</a:t>
            </a:r>
            <a:r>
              <a:rPr lang="en-US" sz="1800" dirty="0" err="1"/>
              <a:t>CoW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Develop on laptop, push to production servers</a:t>
            </a:r>
          </a:p>
          <a:p>
            <a:pPr lvl="1"/>
            <a:r>
              <a:rPr lang="en-US" sz="1800" dirty="0"/>
              <a:t>Interact with </a:t>
            </a:r>
            <a:r>
              <a:rPr lang="en-US" sz="1800" dirty="0" err="1"/>
              <a:t>github</a:t>
            </a:r>
            <a:r>
              <a:rPr lang="en-US" sz="1800" dirty="0"/>
              <a:t> similar to developer code bases</a:t>
            </a:r>
          </a:p>
          <a:p>
            <a:pPr lvl="1"/>
            <a:r>
              <a:rPr lang="en-US" sz="1800" dirty="0"/>
              <a:t>Upload images to ”hub” or “repository” whereby they can just be pulled and provisioned</a:t>
            </a:r>
          </a:p>
        </p:txBody>
      </p:sp>
    </p:spTree>
    <p:extLst>
      <p:ext uri="{BB962C8B-B14F-4D97-AF65-F5344CB8AC3E}">
        <p14:creationId xmlns:p14="http://schemas.microsoft.com/office/powerpoint/2010/main" val="8584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Containers are gaining popularity for software management of distributed systems</a:t>
            </a:r>
          </a:p>
          <a:p>
            <a:r>
              <a:rPr lang="en-US" dirty="0"/>
              <a:t>Enable way for developers to specify software ecosystem </a:t>
            </a:r>
          </a:p>
          <a:p>
            <a:r>
              <a:rPr lang="en-US" dirty="0"/>
              <a:t>US DOE High Performance Computing (HPC) resources need to support emerging software stacks</a:t>
            </a:r>
          </a:p>
          <a:p>
            <a:pPr lvl="1"/>
            <a:r>
              <a:rPr lang="en-US" dirty="0"/>
              <a:t>Applicable to DevOps problems seen with large HPC codes today</a:t>
            </a:r>
          </a:p>
          <a:p>
            <a:pPr lvl="1"/>
            <a:r>
              <a:rPr lang="en-US" dirty="0"/>
              <a:t>Support new frameworks &amp; cloud platform services</a:t>
            </a:r>
          </a:p>
          <a:p>
            <a:r>
              <a:rPr lang="en-US" dirty="0"/>
              <a:t>But HPC systems are very dissimilar from cloud infrastructure</a:t>
            </a:r>
          </a:p>
          <a:p>
            <a:pPr lvl="1"/>
            <a:r>
              <a:rPr lang="en-US" dirty="0"/>
              <a:t>MPI-based bulk synchronous parallel workloads are common</a:t>
            </a:r>
          </a:p>
          <a:p>
            <a:pPr lvl="1"/>
            <a:r>
              <a:rPr lang="en-US" dirty="0"/>
              <a:t>Scale-out to thousands of nodes</a:t>
            </a:r>
          </a:p>
          <a:p>
            <a:pPr lvl="1"/>
            <a:r>
              <a:rPr lang="en-US" dirty="0"/>
              <a:t>Performance is paramount</a:t>
            </a:r>
          </a:p>
        </p:txBody>
      </p:sp>
    </p:spTree>
    <p:extLst>
      <p:ext uri="{BB962C8B-B14F-4D97-AF65-F5344CB8AC3E}">
        <p14:creationId xmlns:p14="http://schemas.microsoft.com/office/powerpoint/2010/main" val="22116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smtClean="0">
                <a:solidFill>
                  <a:schemeClr val="tx1"/>
                </a:solidFill>
                <a:sym typeface="Calibri"/>
              </a:rPr>
              <a:t>Containers in HPC</a:t>
            </a:r>
            <a:endParaRPr sz="3200" b="0"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sym typeface="Calibri"/>
              </a:rPr>
              <a:t>BYOE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 - Bring-Your-Own-Environment</a:t>
            </a: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Developers define the operating environment and system libraries in which their application runs. </a:t>
            </a:r>
            <a:endParaRPr dirty="0" smtClean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sym typeface="Calibri"/>
              </a:rPr>
              <a:t>Composability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endParaRPr dirty="0" smtClean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Developers explicitly define how their software environment is composed of modular components as container images,</a:t>
            </a:r>
            <a:endParaRPr dirty="0" smtClean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Enable reproducible environments that can potentially span different architectures. </a:t>
            </a:r>
            <a:endParaRPr sz="1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sym typeface="Calibri"/>
              </a:rPr>
              <a:t>Portability</a:t>
            </a: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Containers can be rebuilt, layered, or shared across multiple different computing systems</a:t>
            </a:r>
            <a:endParaRPr dirty="0" smtClean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Potentially from laptops to clouds to advanced supercomputing resources. </a:t>
            </a:r>
            <a:endParaRPr dirty="0" smtClean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sym typeface="Calibri"/>
              </a:rPr>
              <a:t>Version Control Integration </a:t>
            </a: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Containers integrate with revision control systems like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sym typeface="Calibri"/>
              </a:rPr>
              <a:t>Git</a:t>
            </a:r>
            <a:endParaRPr sz="1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Include not only build manifests but also with complete container images using container registries like Docker Hub.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4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template 16x9 190214" id="{5B691ECE-7C6D-4997-BC7F-E543AE111002}" vid="{5BAA2C60-E928-4876-BB7A-ADDFCB13D919}"/>
    </a:ext>
  </a:extLst>
</a:theme>
</file>

<file path=ppt/theme/theme2.xml><?xml version="1.0" encoding="utf-8"?>
<a:theme xmlns:a="http://schemas.openxmlformats.org/drawingml/2006/main" name="2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for distribution_190215" id="{1AEE959B-9FAA-1E43-91CF-F4B2211F53A0}" vid="{505BCB3A-C061-D344-8946-697F04135B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ECP_PowerPoint_template_16x9_2019_02_18</Template>
  <TotalTime>1230</TotalTime>
  <Words>877</Words>
  <Application>Microsoft Macintosh PowerPoint</Application>
  <PresentationFormat>Widescreen</PresentationFormat>
  <Paragraphs>156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Black</vt:lpstr>
      <vt:lpstr>Calibri</vt:lpstr>
      <vt:lpstr>Cambria</vt:lpstr>
      <vt:lpstr>Century Gothic</vt:lpstr>
      <vt:lpstr>Courier New</vt:lpstr>
      <vt:lpstr>Mangal</vt:lpstr>
      <vt:lpstr>Noto Sans Symbols</vt:lpstr>
      <vt:lpstr>Times New Roman</vt:lpstr>
      <vt:lpstr>Arial</vt:lpstr>
      <vt:lpstr>1_ORNL</vt:lpstr>
      <vt:lpstr>2_ORNL</vt:lpstr>
      <vt:lpstr>ISC 19 Tutorial: Getting Started with Containers on HPC</vt:lpstr>
      <vt:lpstr>Outline</vt:lpstr>
      <vt:lpstr>Introduction to Containers in HPC</vt:lpstr>
      <vt:lpstr>What are containers</vt:lpstr>
      <vt:lpstr>Hypervisors and Containers</vt:lpstr>
      <vt:lpstr>Background</vt:lpstr>
      <vt:lpstr>Containers in Cloud Industry</vt:lpstr>
      <vt:lpstr>Containers</vt:lpstr>
      <vt:lpstr>Containers in HPC</vt:lpstr>
      <vt:lpstr>Container features not wanted in HPC</vt:lpstr>
      <vt:lpstr>HPC Containers</vt:lpstr>
      <vt:lpstr>Developing Container Vision</vt:lpstr>
      <vt:lpstr>Container Vision</vt:lpstr>
      <vt:lpstr>Container DevOps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Containerization with Singularity</dc:title>
  <dc:creator>Microsoft Office User</dc:creator>
  <cp:lastModifiedBy>Younge, Andrew</cp:lastModifiedBy>
  <cp:revision>38</cp:revision>
  <dcterms:created xsi:type="dcterms:W3CDTF">2018-06-23T15:07:36Z</dcterms:created>
  <dcterms:modified xsi:type="dcterms:W3CDTF">2019-03-25T14:10:53Z</dcterms:modified>
</cp:coreProperties>
</file>