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28C649-8042-4FE3-9EB5-E2D4B1CBD16E}">
  <a:tblStyle styleId="{4E28C649-8042-4FE3-9EB5-E2D4B1CBD1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f708dd7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f708dd7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8f3261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8f3261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8f3261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8f3261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8f3261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48f3261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204b5e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6204b5e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6204b5e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6204b5e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6204b5e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6204b5e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209a8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209a8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8f326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8f326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8f3261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8f3261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8f3261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8f3261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8f3261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8f3261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8f3261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8f3261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8f3261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8f3261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8f3261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8f3261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5" name="Google Shape;65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052775" y="959688"/>
            <a:ext cx="43950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Environmental sound classification ESC-50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Universitá degli studi di Padova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Data Science, Human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Sebastian Rojas Ardila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 Aranguren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586750"/>
            <a:ext cx="1843000" cy="1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84100" y="307975"/>
            <a:ext cx="27207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r>
              <a:rPr lang="en"/>
              <a:t>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ESC-50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087550" y="160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{4E28C649-8042-4FE3-9EB5-E2D4B1CBD16E}</a:tableStyleId>
              </a:tblPr>
              <a:tblGrid>
                <a:gridCol w="2237700"/>
                <a:gridCol w="1523550"/>
              </a:tblGrid>
              <a:tr h="53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ACDNet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88.50%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CNN Grouped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82.40%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Human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111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dataset ESC-10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381100" y="307975"/>
            <a:ext cx="54513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Reduces ambiguity between classes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Percussive sounds with clear temporal patterns (Dog barking, clock ticking)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Sound with strong harmonic content (crying baby)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Structured noise (rain,)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650" y="2053550"/>
            <a:ext cx="1418675" cy="2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implemented for ESC-10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074800" y="307975"/>
            <a:ext cx="28524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SVM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Random Forest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Naive Bayes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CNN (RMSprop , Adam)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Multilayer perceptron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600" y="152400"/>
            <a:ext cx="2912001" cy="466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ESC-10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497275" y="0"/>
            <a:ext cx="54513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CNN (RMSprop)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75" y="458700"/>
            <a:ext cx="3243225" cy="23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475" y="2808822"/>
            <a:ext cx="3109525" cy="217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381100" y="0"/>
            <a:ext cx="54513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Multilayer perceptron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00" y="307975"/>
            <a:ext cx="3443800" cy="24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755" y="2647125"/>
            <a:ext cx="3389145" cy="2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94000" y="1706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359975" y="223500"/>
            <a:ext cx="545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Random forest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300" y="1386338"/>
            <a:ext cx="6265399" cy="237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00" y="307975"/>
            <a:ext cx="32575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349425" y="1326525"/>
            <a:ext cx="54513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3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7"/>
              <a:buChar char="-"/>
            </a:pPr>
            <a:r>
              <a:rPr lang="en" sz="2287">
                <a:solidFill>
                  <a:schemeClr val="dk1"/>
                </a:solidFill>
              </a:rPr>
              <a:t>Random forest best performance</a:t>
            </a:r>
            <a:endParaRPr sz="2287">
              <a:solidFill>
                <a:schemeClr val="dk1"/>
              </a:solidFill>
            </a:endParaRPr>
          </a:p>
          <a:p>
            <a:pPr indent="-3738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7"/>
              <a:buChar char="-"/>
            </a:pPr>
            <a:r>
              <a:rPr lang="en" sz="2287">
                <a:solidFill>
                  <a:schemeClr val="dk1"/>
                </a:solidFill>
              </a:rPr>
              <a:t>Model complexity reduction</a:t>
            </a:r>
            <a:endParaRPr sz="2287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" sz="2200">
                <a:solidFill>
                  <a:schemeClr val="dk1"/>
                </a:solidFill>
              </a:rPr>
              <a:t>Running time reduction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300" y="676975"/>
            <a:ext cx="4770525" cy="1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608575" y="143925"/>
            <a:ext cx="47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Applications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050" y="3277150"/>
            <a:ext cx="2603550" cy="16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02625" y="2626050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Applications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3498" l="0" r="0" t="8812"/>
          <a:stretch/>
        </p:blipFill>
        <p:spPr>
          <a:xfrm>
            <a:off x="6225700" y="3143650"/>
            <a:ext cx="2721600" cy="1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373300" y="2664650"/>
            <a:ext cx="24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Maintenance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ESC-50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094625" y="350750"/>
            <a:ext cx="5919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98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6379">
                <a:solidFill>
                  <a:schemeClr val="dk1"/>
                </a:solidFill>
              </a:rPr>
              <a:t>D</a:t>
            </a:r>
            <a:r>
              <a:rPr lang="en" sz="6379">
                <a:solidFill>
                  <a:schemeClr val="dk1"/>
                </a:solidFill>
              </a:rPr>
              <a:t>ataset is a labeled collection of 2000 environmental audio recordings.</a:t>
            </a:r>
            <a:endParaRPr sz="6379">
              <a:solidFill>
                <a:schemeClr val="dk1"/>
              </a:solidFill>
            </a:endParaRPr>
          </a:p>
          <a:p>
            <a:pPr indent="-3298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6379">
                <a:solidFill>
                  <a:schemeClr val="dk1"/>
                </a:solidFill>
              </a:rPr>
              <a:t>5 major categories</a:t>
            </a:r>
            <a:endParaRPr sz="6379">
              <a:solidFill>
                <a:schemeClr val="dk1"/>
              </a:solidFill>
            </a:endParaRPr>
          </a:p>
          <a:p>
            <a:pPr indent="-3298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6379">
                <a:solidFill>
                  <a:schemeClr val="dk1"/>
                </a:solidFill>
              </a:rPr>
              <a:t>5 second long recordings</a:t>
            </a:r>
            <a:endParaRPr sz="6379">
              <a:solidFill>
                <a:schemeClr val="dk1"/>
              </a:solidFill>
            </a:endParaRPr>
          </a:p>
          <a:p>
            <a:pPr indent="-3298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6379">
                <a:solidFill>
                  <a:schemeClr val="dk1"/>
                </a:solidFill>
              </a:rPr>
              <a:t>50 semantical classes</a:t>
            </a:r>
            <a:endParaRPr sz="6379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625" y="1924800"/>
            <a:ext cx="5919574" cy="301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274075" y="307975"/>
            <a:ext cx="57630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Time domain and </a:t>
            </a:r>
            <a:r>
              <a:rPr b="1" lang="en">
                <a:solidFill>
                  <a:schemeClr val="dk1"/>
                </a:solidFill>
              </a:rPr>
              <a:t>frequency</a:t>
            </a:r>
            <a:r>
              <a:rPr b="1" lang="en">
                <a:solidFill>
                  <a:schemeClr val="dk1"/>
                </a:solidFill>
              </a:rPr>
              <a:t> domain </a:t>
            </a:r>
            <a:r>
              <a:rPr b="1" lang="en">
                <a:solidFill>
                  <a:schemeClr val="dk1"/>
                </a:solidFill>
              </a:rPr>
              <a:t>processing</a:t>
            </a:r>
            <a:r>
              <a:rPr b="1"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Our Aim is compared different models based on the approach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950" y="1947475"/>
            <a:ext cx="5696144" cy="29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4100" y="307975"/>
            <a:ext cx="24798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domain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552" y="819445"/>
            <a:ext cx="2900900" cy="113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900" y="819450"/>
            <a:ext cx="2900900" cy="11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550175" y="203175"/>
            <a:ext cx="33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not valuable information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550175" y="2109300"/>
            <a:ext cx="41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5 folds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813" y="4015425"/>
            <a:ext cx="2430375" cy="9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004" y="4015425"/>
            <a:ext cx="2886646" cy="9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550175" y="3615225"/>
            <a:ext cx="47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	Data augmentation, production of input signal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1525" y="2170350"/>
            <a:ext cx="3830180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4000" y="245320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400 samples equally distributed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10 signals of the same class, then each fold will have 4000 signals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ACDNet Model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350" y="553450"/>
            <a:ext cx="391090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250" y="1654150"/>
            <a:ext cx="2128750" cy="133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4000" y="245320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Kullback-Leibler Divergence Loss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1000 Epochs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domain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084625" y="96750"/>
            <a:ext cx="40887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Short time fourier transform (STFT)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Extracted audio features : </a:t>
            </a:r>
            <a:endParaRPr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mel-spectrogram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Chromagram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Spectral contrast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Tonnetz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637" y="2782975"/>
            <a:ext cx="2763543" cy="2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125" y="724418"/>
            <a:ext cx="2557900" cy="179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900" y="2689725"/>
            <a:ext cx="2579289" cy="18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850" y="31852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as model input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25" y="318525"/>
            <a:ext cx="6384575" cy="11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5293475" y="1537775"/>
            <a:ext cx="306300" cy="68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670275" y="2291375"/>
            <a:ext cx="1468200" cy="623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4860463" y="2402975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362175" y="3029038"/>
            <a:ext cx="168900" cy="57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807625" y="3713600"/>
            <a:ext cx="12780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902713" y="3798650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163" y="4398150"/>
            <a:ext cx="2678892" cy="5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84100" y="202350"/>
            <a:ext cx="24798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391650" y="128425"/>
            <a:ext cx="54513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>
                <a:solidFill>
                  <a:schemeClr val="dk1"/>
                </a:solidFill>
              </a:rPr>
              <a:t>Grouped CNN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850" y="996175"/>
            <a:ext cx="4607850" cy="32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0" y="1094250"/>
            <a:ext cx="2640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Reduce the computational cost of training wide deep networks.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 sz="1500">
                <a:solidFill>
                  <a:schemeClr val="lt1"/>
                </a:solidFill>
              </a:rPr>
              <a:t>Each filter convolves only on some of the feature map obtained in previous layers.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" sz="1500">
                <a:solidFill>
                  <a:srgbClr val="FFFFFF"/>
                </a:solidFill>
              </a:rPr>
              <a:t>Reduces the number of operations to obtain the final feature map.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