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D09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147-63E7-4717-8E1D-9510C418B82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5DC4-16F4-42DF-BA1C-D2B8688A3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41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147-63E7-4717-8E1D-9510C418B82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5DC4-16F4-42DF-BA1C-D2B8688A3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17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147-63E7-4717-8E1D-9510C418B82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5DC4-16F4-42DF-BA1C-D2B8688A3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30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147-63E7-4717-8E1D-9510C418B82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5DC4-16F4-42DF-BA1C-D2B8688A3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82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147-63E7-4717-8E1D-9510C418B82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5DC4-16F4-42DF-BA1C-D2B8688A3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024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147-63E7-4717-8E1D-9510C418B82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5DC4-16F4-42DF-BA1C-D2B8688A3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575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147-63E7-4717-8E1D-9510C418B82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5DC4-16F4-42DF-BA1C-D2B8688A3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2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147-63E7-4717-8E1D-9510C418B82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5DC4-16F4-42DF-BA1C-D2B8688A3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15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147-63E7-4717-8E1D-9510C418B82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5DC4-16F4-42DF-BA1C-D2B8688A3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72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147-63E7-4717-8E1D-9510C418B82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5DC4-16F4-42DF-BA1C-D2B8688A3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91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147-63E7-4717-8E1D-9510C418B82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5DC4-16F4-42DF-BA1C-D2B8688A3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55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147-63E7-4717-8E1D-9510C418B82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5DC4-16F4-42DF-BA1C-D2B8688A3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50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147-63E7-4717-8E1D-9510C418B82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5DC4-16F4-42DF-BA1C-D2B8688A3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00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147-63E7-4717-8E1D-9510C418B82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5DC4-16F4-42DF-BA1C-D2B8688A3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88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147-63E7-4717-8E1D-9510C418B82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5DC4-16F4-42DF-BA1C-D2B8688A3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80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147-63E7-4717-8E1D-9510C418B82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5DC4-16F4-42DF-BA1C-D2B8688A3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54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4C56147-63E7-4717-8E1D-9510C418B82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A255DC4-16F4-42DF-BA1C-D2B8688A3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72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4C56147-63E7-4717-8E1D-9510C418B823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A255DC4-16F4-42DF-BA1C-D2B8688A3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536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6B04C9-B85D-45AA-A7D1-483C3CA6D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E962DB-E72B-E894-78C4-95659AAEA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965199"/>
            <a:ext cx="6247723" cy="4927604"/>
          </a:xfrm>
        </p:spPr>
        <p:txBody>
          <a:bodyPr anchor="t">
            <a:normAutofit/>
          </a:bodyPr>
          <a:lstStyle/>
          <a:p>
            <a:pPr algn="l"/>
            <a:r>
              <a:rPr lang="pt-BR" sz="7400"/>
              <a:t>AstroCode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78DD2-23C0-122D-1B88-A578509D4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7" y="965199"/>
            <a:ext cx="3370409" cy="4927603"/>
          </a:xfrm>
        </p:spPr>
        <p:txBody>
          <a:bodyPr anchor="b">
            <a:normAutofit/>
          </a:bodyPr>
          <a:lstStyle/>
          <a:p>
            <a:pPr algn="r"/>
            <a:r>
              <a:rPr lang="pt-BR" sz="2800"/>
              <a:t>Uma Linguagem de Programação Astronautas</a:t>
            </a:r>
          </a:p>
          <a:p>
            <a:pPr algn="r"/>
            <a:r>
              <a:rPr lang="pt-BR" sz="2800"/>
              <a:t>Apresentação por Caio Tieri</a:t>
            </a:r>
          </a:p>
        </p:txBody>
      </p:sp>
    </p:spTree>
    <p:extLst>
      <p:ext uri="{BB962C8B-B14F-4D97-AF65-F5344CB8AC3E}">
        <p14:creationId xmlns:p14="http://schemas.microsoft.com/office/powerpoint/2010/main" val="144408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14D6786C-F886-4BC6-F068-6B56B8217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68" y="25679"/>
            <a:ext cx="7640257" cy="43857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</a:pPr>
            <a:r>
              <a:rPr kumimoji="0" lang="en-US" altLang="pt-BR" b="1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Simplicidade</a:t>
            </a:r>
            <a:r>
              <a:rPr kumimoji="0" lang="en-US" altLang="pt-BR" b="1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e </a:t>
            </a:r>
            <a:r>
              <a:rPr kumimoji="0" lang="en-US" altLang="pt-BR" b="1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Funcionalidade</a:t>
            </a:r>
            <a:r>
              <a:rPr kumimoji="0" lang="en-US" altLang="pt-BR" b="1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:</a:t>
            </a:r>
            <a:endParaRPr kumimoji="0" lang="en-US" altLang="pt-BR" b="0" i="0" u="none" strike="noStrike" cap="small" normalizeH="0" baseline="0" dirty="0">
              <a:ln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</a:pP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Desenvolvida</a:t>
            </a: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para ser simples e </a:t>
            </a: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funcional</a:t>
            </a: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</a:pPr>
            <a:r>
              <a:rPr kumimoji="0" lang="en-US" altLang="pt-BR" b="1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Terminologias</a:t>
            </a:r>
            <a:r>
              <a:rPr kumimoji="0" lang="en-US" altLang="pt-BR" b="1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e </a:t>
            </a:r>
            <a:r>
              <a:rPr kumimoji="0" lang="en-US" altLang="pt-BR" b="1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Estruturas</a:t>
            </a:r>
            <a:r>
              <a:rPr kumimoji="0" lang="en-US" altLang="pt-BR" b="1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kumimoji="0" lang="en-US" altLang="pt-BR" b="1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Intuitivas</a:t>
            </a:r>
            <a:r>
              <a:rPr kumimoji="0" lang="en-US" altLang="pt-BR" b="1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e </a:t>
            </a:r>
            <a:r>
              <a:rPr kumimoji="0" lang="en-US" altLang="pt-BR" b="1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Abordagem</a:t>
            </a:r>
            <a:r>
              <a:rPr kumimoji="0" lang="en-US" altLang="pt-BR" b="1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kumimoji="0" lang="en-US" altLang="pt-BR" b="1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Temática</a:t>
            </a:r>
            <a:r>
              <a:rPr kumimoji="0" lang="en-US" altLang="pt-BR" b="1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:</a:t>
            </a:r>
            <a:endParaRPr kumimoji="0" lang="en-US" altLang="pt-BR" b="0" i="0" u="none" strike="noStrike" cap="small" normalizeH="0" baseline="0" dirty="0">
              <a:ln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</a:pP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Utiliza</a:t>
            </a: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terminologias</a:t>
            </a: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e </a:t>
            </a: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estruturas</a:t>
            </a: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que </a:t>
            </a: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são</a:t>
            </a: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pt-BR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intuitivas</a:t>
            </a: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</a:pP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Oferece</a:t>
            </a: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uma</a:t>
            </a: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abordagem</a:t>
            </a: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única</a:t>
            </a: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e </a:t>
            </a: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temática</a:t>
            </a: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para o </a:t>
            </a: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mundo</a:t>
            </a: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da </a:t>
            </a: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programação</a:t>
            </a: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E04AA0-4874-1C1F-BFF1-5CB73332A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2" y="298693"/>
            <a:ext cx="7640257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Motivação</a:t>
            </a:r>
            <a:endParaRPr lang="en-US" sz="36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5EB35D-F114-4B42-93AA-A011776C5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5137" y="0"/>
            <a:ext cx="276686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381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2093A2-A548-47FC-BF0C-6BA72B880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988186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0FF4C5C0-7C09-C957-4898-6F381E0E59A2}"/>
              </a:ext>
            </a:extLst>
          </p:cNvPr>
          <p:cNvSpPr txBox="1">
            <a:spLocks/>
          </p:cNvSpPr>
          <p:nvPr/>
        </p:nvSpPr>
        <p:spPr>
          <a:xfrm>
            <a:off x="901568" y="3619015"/>
            <a:ext cx="9486616" cy="1185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dirty="0"/>
              <a:t>Características da Linguagem</a:t>
            </a:r>
            <a:endParaRPr lang="en-US" sz="36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496FBFC-73BC-5865-E2C4-B3728242A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18" y="2893102"/>
            <a:ext cx="7640257" cy="43857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</a:pP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Sintaxe</a:t>
            </a: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intuitica</a:t>
            </a: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e </a:t>
            </a: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estruturas</a:t>
            </a: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claras</a:t>
            </a:r>
            <a:endParaRPr kumimoji="0" lang="en-US" altLang="pt-BR" b="0" i="0" u="none" strike="noStrike" cap="small" normalizeH="0" baseline="0" dirty="0">
              <a:ln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</a:pPr>
            <a:r>
              <a:rPr lang="en-US" altLang="pt-BR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Inspirada</a:t>
            </a:r>
            <a:r>
              <a:rPr lang="en-US" altLang="pt-BR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pt-BR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por</a:t>
            </a:r>
            <a:r>
              <a:rPr lang="en-US" altLang="pt-BR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pt-BR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conceitos</a:t>
            </a:r>
            <a:r>
              <a:rPr lang="en-US" altLang="pt-BR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de </a:t>
            </a:r>
            <a:r>
              <a:rPr lang="en-US" altLang="pt-BR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engenharia</a:t>
            </a:r>
            <a:r>
              <a:rPr lang="en-US" altLang="pt-BR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especial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</a:pP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Ideal para </a:t>
            </a: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simulações</a:t>
            </a: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de </a:t>
            </a: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controle</a:t>
            </a: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e </a:t>
            </a: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decisão</a:t>
            </a: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em</a:t>
            </a: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missões</a:t>
            </a:r>
            <a:r>
              <a:rPr kumimoji="0" lang="en-US" altLang="pt-BR" b="0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kumimoji="0" lang="en-US" altLang="pt-BR" b="0" i="0" u="none" strike="noStrike" cap="small" normalizeH="0" baseline="0" dirty="0" err="1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espaciais</a:t>
            </a:r>
            <a:endParaRPr kumimoji="0" lang="en-US" altLang="pt-BR" b="0" i="0" u="none" strike="noStrike" cap="small" normalizeH="0" baseline="0" dirty="0">
              <a:ln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</a:pPr>
            <a:endParaRPr kumimoji="0" lang="en-US" altLang="pt-BR" b="0" i="0" u="none" strike="noStrike" cap="small" normalizeH="0" baseline="0" dirty="0">
              <a:ln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502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9AF7F-F2E9-25C3-1306-CDB22A37B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825" y="307297"/>
            <a:ext cx="8676222" cy="838201"/>
          </a:xfrm>
        </p:spPr>
        <p:txBody>
          <a:bodyPr/>
          <a:lstStyle/>
          <a:p>
            <a:r>
              <a:rPr lang="pt-BR" dirty="0"/>
              <a:t>Exemplos de Código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4947C2D-599B-CF07-125B-589849B7B1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B050">
                <a:tint val="45000"/>
                <a:satMod val="400000"/>
              </a:srgbClr>
            </a:duotone>
          </a:blip>
          <a:srcRect t="8015" r="33948" b="54004"/>
          <a:stretch/>
        </p:blipFill>
        <p:spPr>
          <a:xfrm>
            <a:off x="1808602" y="1386589"/>
            <a:ext cx="4287398" cy="3867463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415C2F9A-76D4-1B79-6262-D46BFE46DFCF}"/>
              </a:ext>
            </a:extLst>
          </p:cNvPr>
          <p:cNvSpPr/>
          <p:nvPr/>
        </p:nvSpPr>
        <p:spPr>
          <a:xfrm>
            <a:off x="4262786" y="4568253"/>
            <a:ext cx="1833214" cy="494675"/>
          </a:xfrm>
          <a:prstGeom prst="rect">
            <a:avLst/>
          </a:prstGeom>
          <a:solidFill>
            <a:srgbClr val="080D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52F5515-06BC-05B7-A498-1C99B422DD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B050">
                <a:tint val="45000"/>
                <a:satMod val="400000"/>
              </a:srgbClr>
            </a:duotone>
          </a:blip>
          <a:srcRect t="45996" r="23046"/>
          <a:stretch/>
        </p:blipFill>
        <p:spPr>
          <a:xfrm>
            <a:off x="6566276" y="1386589"/>
            <a:ext cx="4287398" cy="471066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6718C2E-84F3-5C7E-9E91-F818818B4BE7}"/>
              </a:ext>
            </a:extLst>
          </p:cNvPr>
          <p:cNvSpPr/>
          <p:nvPr/>
        </p:nvSpPr>
        <p:spPr>
          <a:xfrm>
            <a:off x="9009088" y="2224790"/>
            <a:ext cx="1844586" cy="589613"/>
          </a:xfrm>
          <a:prstGeom prst="rect">
            <a:avLst/>
          </a:prstGeom>
          <a:solidFill>
            <a:srgbClr val="080D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E9441BD-1899-17EC-83D7-E2B45CC8D569}"/>
              </a:ext>
            </a:extLst>
          </p:cNvPr>
          <p:cNvSpPr/>
          <p:nvPr/>
        </p:nvSpPr>
        <p:spPr>
          <a:xfrm>
            <a:off x="9968458" y="5507636"/>
            <a:ext cx="885216" cy="589613"/>
          </a:xfrm>
          <a:prstGeom prst="rect">
            <a:avLst/>
          </a:prstGeom>
          <a:solidFill>
            <a:srgbClr val="080D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02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36927-191F-5A7C-C6C8-FF4AF248B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27416"/>
            <a:ext cx="8676222" cy="889415"/>
          </a:xfrm>
        </p:spPr>
        <p:txBody>
          <a:bodyPr/>
          <a:lstStyle/>
          <a:p>
            <a:r>
              <a:rPr lang="pt-BR" dirty="0"/>
              <a:t>EBNF da Linguagem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0BFDCC-60F9-B313-0E1B-A9AE4BD5F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949" y="1016831"/>
            <a:ext cx="8676222" cy="5531371"/>
          </a:xfrm>
        </p:spPr>
        <p:txBody>
          <a:bodyPr>
            <a:normAutofit/>
          </a:bodyPr>
          <a:lstStyle/>
          <a:p>
            <a:pPr algn="l"/>
            <a:r>
              <a:rPr lang="pt-BR" sz="1800" dirty="0"/>
              <a:t>PROGRAM = "</a:t>
            </a:r>
            <a:r>
              <a:rPr lang="pt-BR" sz="1800" dirty="0" err="1"/>
              <a:t>launch</a:t>
            </a:r>
            <a:r>
              <a:rPr lang="pt-BR" sz="1800" dirty="0"/>
              <a:t>", "\n", BLOCK ;</a:t>
            </a:r>
          </a:p>
          <a:p>
            <a:pPr algn="l"/>
            <a:r>
              <a:rPr lang="pt-BR" sz="1800" dirty="0"/>
              <a:t>BLOCK = { STATEMENT } ;</a:t>
            </a:r>
          </a:p>
          <a:p>
            <a:pPr algn="l"/>
            <a:r>
              <a:rPr lang="pt-BR" sz="1800" dirty="0"/>
              <a:t>STATEMENT = ( MODULE_DECLARATION | ASSIGNMENT | TRANSMIT_PRINT | ORBIT_WHILE | CHECK_IF ), "\n" ;</a:t>
            </a:r>
          </a:p>
          <a:p>
            <a:pPr algn="l"/>
            <a:r>
              <a:rPr lang="pt-BR" sz="1800" dirty="0"/>
              <a:t>MODULE_DECLARATION = "module", IDENTIFIER, ["set", BOOL_EXP] ;</a:t>
            </a:r>
          </a:p>
          <a:p>
            <a:pPr algn="l"/>
            <a:r>
              <a:rPr lang="pt-BR" sz="1800" dirty="0"/>
              <a:t>ASSIGNMENT = IDENTIFIER, "set", BOOL_EXP ;</a:t>
            </a:r>
          </a:p>
          <a:p>
            <a:pPr algn="l"/>
            <a:r>
              <a:rPr lang="pt-BR" sz="1800" dirty="0"/>
              <a:t>BOOL_EXP = BOOL_TERM, { "</a:t>
            </a:r>
            <a:r>
              <a:rPr lang="pt-BR" sz="1800" dirty="0" err="1"/>
              <a:t>either</a:t>
            </a:r>
            <a:r>
              <a:rPr lang="pt-BR" sz="1800" dirty="0"/>
              <a:t>", BOOL_TERM } ;</a:t>
            </a:r>
          </a:p>
          <a:p>
            <a:pPr algn="l"/>
            <a:r>
              <a:rPr lang="pt-BR" sz="1800" dirty="0"/>
              <a:t>BOOL_TERM = REL_EXP, { "</a:t>
            </a:r>
            <a:r>
              <a:rPr lang="pt-BR" sz="1800" dirty="0" err="1"/>
              <a:t>also</a:t>
            </a:r>
            <a:r>
              <a:rPr lang="pt-BR" sz="1800" dirty="0"/>
              <a:t>", REL_EXP } ;</a:t>
            </a:r>
          </a:p>
          <a:p>
            <a:pPr algn="l"/>
            <a:endParaRPr lang="pt-BR" sz="18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299C8F2-9027-E6C6-EC7B-4FF56760A81F}"/>
              </a:ext>
            </a:extLst>
          </p:cNvPr>
          <p:cNvSpPr txBox="1">
            <a:spLocks/>
          </p:cNvSpPr>
          <p:nvPr/>
        </p:nvSpPr>
        <p:spPr>
          <a:xfrm>
            <a:off x="1603949" y="4092314"/>
            <a:ext cx="8676222" cy="55313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REL_EXP = EXP, { ("matches" | "</a:t>
            </a:r>
            <a:r>
              <a:rPr lang="pt-BR" sz="1800" dirty="0" err="1"/>
              <a:t>exceeds</a:t>
            </a:r>
            <a:r>
              <a:rPr lang="pt-BR" sz="1800" dirty="0"/>
              <a:t>" | "</a:t>
            </a:r>
            <a:r>
              <a:rPr lang="pt-BR" sz="1800" dirty="0" err="1"/>
              <a:t>below</a:t>
            </a:r>
            <a:r>
              <a:rPr lang="pt-BR" sz="1800" dirty="0"/>
              <a:t>"), EXP } ;</a:t>
            </a:r>
          </a:p>
          <a:p>
            <a:pPr algn="l"/>
            <a:r>
              <a:rPr lang="pt-BR" sz="1800" dirty="0"/>
              <a:t>EXP = TERM, { ("</a:t>
            </a:r>
            <a:r>
              <a:rPr lang="pt-BR" sz="1800" dirty="0" err="1"/>
              <a:t>increase</a:t>
            </a:r>
            <a:r>
              <a:rPr lang="pt-BR" sz="1800" dirty="0"/>
              <a:t>" | "</a:t>
            </a:r>
            <a:r>
              <a:rPr lang="pt-BR" sz="1800" dirty="0" err="1"/>
              <a:t>decrease</a:t>
            </a:r>
            <a:r>
              <a:rPr lang="pt-BR" sz="1800" dirty="0"/>
              <a:t>"), TERM } ;</a:t>
            </a:r>
          </a:p>
          <a:p>
            <a:pPr algn="l"/>
            <a:r>
              <a:rPr lang="pt-BR" sz="1800" dirty="0"/>
              <a:t>FACTOR = INTEGER | IDENTIFIER | "(", BOOL_EXP, ")" | UNARY_OP, FACTOR ;</a:t>
            </a:r>
          </a:p>
          <a:p>
            <a:pPr algn="l"/>
            <a:r>
              <a:rPr lang="pt-BR" sz="1800" dirty="0"/>
              <a:t>TRANSMIT_PRINT = "</a:t>
            </a:r>
            <a:r>
              <a:rPr lang="pt-BR" sz="1800" dirty="0" err="1"/>
              <a:t>transmit</a:t>
            </a:r>
            <a:r>
              <a:rPr lang="pt-BR" sz="1800" dirty="0"/>
              <a:t>", "(", BOOL_EXP, ")" ;</a:t>
            </a:r>
          </a:p>
          <a:p>
            <a:pPr algn="l"/>
            <a:r>
              <a:rPr lang="pt-BR" sz="1800" dirty="0"/>
              <a:t>ORBIT_WHILE = "</a:t>
            </a:r>
            <a:r>
              <a:rPr lang="pt-BR" sz="1800" dirty="0" err="1"/>
              <a:t>orbit</a:t>
            </a:r>
            <a:r>
              <a:rPr lang="pt-BR" sz="1800" dirty="0"/>
              <a:t>", BOOL_EXP, "do", "\n", { STATEMENT }, "</a:t>
            </a:r>
            <a:r>
              <a:rPr lang="pt-BR" sz="1800" dirty="0" err="1"/>
              <a:t>end</a:t>
            </a:r>
            <a:r>
              <a:rPr lang="pt-BR" sz="1800" dirty="0"/>
              <a:t>" ;</a:t>
            </a:r>
          </a:p>
          <a:p>
            <a:pPr algn="l"/>
            <a:r>
              <a:rPr lang="pt-BR" sz="1800" dirty="0"/>
              <a:t>CHECK_IF = "</a:t>
            </a:r>
            <a:r>
              <a:rPr lang="pt-BR" sz="1800" dirty="0" err="1"/>
              <a:t>check</a:t>
            </a:r>
            <a:r>
              <a:rPr lang="pt-BR" sz="1800" dirty="0"/>
              <a:t>", BOOL_EXP, "</a:t>
            </a:r>
            <a:r>
              <a:rPr lang="pt-BR" sz="1800" dirty="0" err="1"/>
              <a:t>then</a:t>
            </a:r>
            <a:r>
              <a:rPr lang="pt-BR" sz="1800" dirty="0"/>
              <a:t>", "\n", { STATEMENT }, "</a:t>
            </a:r>
            <a:r>
              <a:rPr lang="pt-BR" sz="1800" dirty="0" err="1"/>
              <a:t>end</a:t>
            </a:r>
            <a:r>
              <a:rPr lang="pt-BR" sz="1800" dirty="0"/>
              <a:t>" ;</a:t>
            </a:r>
          </a:p>
          <a:p>
            <a:pPr algn="l"/>
            <a:r>
              <a:rPr lang="pt-BR" sz="1800" dirty="0"/>
              <a:t>UNARY_OP = "negative" | "positive" | "</a:t>
            </a:r>
            <a:r>
              <a:rPr lang="pt-BR" sz="1800" dirty="0" err="1"/>
              <a:t>negate</a:t>
            </a:r>
            <a:r>
              <a:rPr lang="pt-BR" sz="1800" dirty="0"/>
              <a:t>" ;</a:t>
            </a:r>
          </a:p>
          <a:p>
            <a:pPr algn="l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56813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FA99D01-8A94-5EC7-4993-9838F9925A4B}"/>
              </a:ext>
            </a:extLst>
          </p:cNvPr>
          <p:cNvSpPr/>
          <p:nvPr/>
        </p:nvSpPr>
        <p:spPr>
          <a:xfrm>
            <a:off x="-284814" y="0"/>
            <a:ext cx="13611069" cy="71053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ogos de artifício à noite&#10;&#10;Descrição gerada automaticamente com confiança baixa">
            <a:extLst>
              <a:ext uri="{FF2B5EF4-FFF2-40B4-BE49-F238E27FC236}">
                <a16:creationId xmlns:a16="http://schemas.microsoft.com/office/drawing/2014/main" id="{B040696B-4B2A-BEE1-DD6A-9ECB666D2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6" t="22546" r="1296" b="55133"/>
          <a:stretch/>
        </p:blipFill>
        <p:spPr>
          <a:xfrm>
            <a:off x="5284606" y="1439100"/>
            <a:ext cx="6555191" cy="5369310"/>
          </a:xfrm>
          <a:prstGeom prst="rect">
            <a:avLst/>
          </a:prstGeom>
        </p:spPr>
      </p:pic>
      <p:pic>
        <p:nvPicPr>
          <p:cNvPr id="5" name="Imagem 4" descr="Fogos de artifício à noite&#10;&#10;Descrição gerada automaticamente com confiança baixa">
            <a:extLst>
              <a:ext uri="{FF2B5EF4-FFF2-40B4-BE49-F238E27FC236}">
                <a16:creationId xmlns:a16="http://schemas.microsoft.com/office/drawing/2014/main" id="{D60764A3-3209-EAFF-E46D-87E8C62861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29"/>
          <a:stretch/>
        </p:blipFill>
        <p:spPr>
          <a:xfrm>
            <a:off x="0" y="1237723"/>
            <a:ext cx="6412507" cy="5311437"/>
          </a:xfrm>
          <a:prstGeom prst="rect">
            <a:avLst/>
          </a:prstGeom>
        </p:spPr>
      </p:pic>
      <p:pic>
        <p:nvPicPr>
          <p:cNvPr id="6" name="Imagem 5" descr="Fogos de artifício à noite&#10;&#10;Descrição gerada automaticamente com confiança baixa">
            <a:extLst>
              <a:ext uri="{FF2B5EF4-FFF2-40B4-BE49-F238E27FC236}">
                <a16:creationId xmlns:a16="http://schemas.microsoft.com/office/drawing/2014/main" id="{EDAD610E-7019-FEAF-E00E-469670E922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33" b="30795"/>
          <a:stretch/>
        </p:blipFill>
        <p:spPr>
          <a:xfrm>
            <a:off x="9124882" y="1439100"/>
            <a:ext cx="5599758" cy="494671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96AD929-4FF3-BE92-1DB8-9B5FE8626395}"/>
              </a:ext>
            </a:extLst>
          </p:cNvPr>
          <p:cNvSpPr txBox="1">
            <a:spLocks/>
          </p:cNvSpPr>
          <p:nvPr/>
        </p:nvSpPr>
        <p:spPr>
          <a:xfrm>
            <a:off x="3139532" y="308840"/>
            <a:ext cx="9440034" cy="11302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/>
              <a:t>Diagrama da Linguagem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6229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27</TotalTime>
  <Words>319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Malha</vt:lpstr>
      <vt:lpstr>AstroCode</vt:lpstr>
      <vt:lpstr>Motivação</vt:lpstr>
      <vt:lpstr>Exemplos de Código</vt:lpstr>
      <vt:lpstr>EBNF da Linguagem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Caio de Camargo Aranha Tieri</dc:creator>
  <cp:lastModifiedBy>Caio de Camargo Aranha Tieri</cp:lastModifiedBy>
  <cp:revision>1</cp:revision>
  <dcterms:created xsi:type="dcterms:W3CDTF">2024-06-07T01:15:23Z</dcterms:created>
  <dcterms:modified xsi:type="dcterms:W3CDTF">2024-06-07T01:43:18Z</dcterms:modified>
</cp:coreProperties>
</file>