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7" r:id="rId4"/>
    <p:sldId id="258" r:id="rId5"/>
    <p:sldId id="275" r:id="rId6"/>
    <p:sldId id="271" r:id="rId7"/>
    <p:sldId id="267" r:id="rId8"/>
    <p:sldId id="278" r:id="rId9"/>
    <p:sldId id="272" r:id="rId10"/>
    <p:sldId id="273" r:id="rId11"/>
    <p:sldId id="269" r:id="rId12"/>
    <p:sldId id="270" r:id="rId13"/>
    <p:sldId id="276" r:id="rId14"/>
    <p:sldId id="277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F7F6B-8FE6-CF45-8F9E-21D9BA915378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B8D3-6271-F644-B623-BB83E9D9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D3-6271-F644-B623-BB83E9D93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EED0-810F-4770-ACEC-B7D98E5E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391C9-6AB1-4ED3-9081-472BA407D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4F32-1214-4AB5-A3F8-2B4CFFC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7446-6011-42C8-86F7-24EF70F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C35B-7663-4A0A-BCFE-5FA3852B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3C5E-6C88-4ACE-B1D4-2CC66EFB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DD24-F46F-4A4C-A662-F704E46F2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6850-176E-4DB2-BF9D-EBE4320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588A-9EE1-4A50-A6B5-9FEEE3EA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EFAB-D4DC-454B-93B6-A399B5FC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F68B-01F8-49D3-8508-B96FE1F4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F4000-5EB7-45FE-92EB-DBE7BF1D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DA53-C773-44A3-A22A-7C23BCCE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5BF8-0D21-44B8-A88C-4015AA4B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8B19-C943-457E-BA5E-D9D7866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10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794E-E1D0-4B4A-801C-DB1ED15C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21D9-B20F-4659-8D24-705C95E5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65FD-F542-4BEA-A710-BE6ABDE6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E513-BDFE-44EE-AEEA-074EF30F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D6F8-C8B3-4545-B730-0B1EB521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450-6674-47EE-BFE9-CD50D1E8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36ABA-D6F4-49B1-9B5D-27ABCE83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D8BF-D223-4844-BC3B-E840D97C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491F-C353-4658-98B7-293DB44C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F494-04A6-41A5-8545-8AEE93F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4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561A-7956-46B9-B961-75AAB1B4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9B6E-9785-403F-87D5-301A2C5A9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EF43-37C3-4664-8AC9-0D295493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D5E7-6D35-4C08-82CA-BEADC1C6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ECB1-B760-42AC-847F-EB9F54CC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F1A0-21BE-499F-97CA-5A89CEFA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BEEE-3E22-406D-9C6D-0FDD9101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85BA-F185-4A5A-9BF2-EB66FCAB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D70A-4158-482F-A450-440D6A5C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78F14-659C-4909-8976-B1AB47991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CF5BC-6C61-421A-9E34-05C9100B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C6C21-1BE3-425B-AA73-F57BFF29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0328C-E4B1-4B20-AA2C-7A166149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4D459-B390-46AB-AD87-A469AB8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8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2B5E-E8DC-47C1-A631-2E953AA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06DD9-1F9C-4C50-B560-24E37ED2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0C9A7-06EF-4BAB-A991-3AB8EE90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A96FB-433F-4A13-B5BD-152E961C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0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D2284-63FC-42B5-922B-36E5DD88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1CB75-8B5B-4AED-8AC4-4411F2F9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3BBA5-C519-4990-8FF9-6F764AA4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4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1E81-D697-42CC-9F4F-9E424131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4797-8AD7-441C-95AF-B92495BF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AE9F-7F31-4575-9A50-FF759E68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508B-ABA5-4F7D-B218-C385D30A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F88C-DDFE-4F9B-980E-646DEC2E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A00D-EFD8-4BC2-9280-F7DF4731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DF07-AE07-4B56-B5BC-14618ABB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3D03-7935-4284-8332-6F1CBFF19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5E78-9E1B-447F-9CA4-98B8F4FDC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D958-E0CD-4244-A76B-E59FB36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0F7C-F7B7-4575-A3B5-C3331A1B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9ABA-2334-4552-A9DC-71F0FD2D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93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C901C-DDFD-4248-B73E-B523336C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CBAC-AD10-4F37-9D9D-F6BF3F13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E02D-3F8B-4255-93E5-7E5D2B5C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7E9F-AAE7-44E2-AEA4-1F1E2A1AAED1}" type="datetimeFigureOut">
              <a:rPr lang="en-CA" smtClean="0"/>
              <a:t>2021-12-18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DB45-3BBE-4AE2-8DD3-54178EBD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C10-D61A-428B-8272-448148F7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1D3A-82F1-41FD-A6D5-FDEE48A848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2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B20-FE49-4681-872F-58354B5AF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68" y="1122364"/>
            <a:ext cx="9860132" cy="2306636"/>
          </a:xfrm>
        </p:spPr>
        <p:txBody>
          <a:bodyPr>
            <a:normAutofit/>
          </a:bodyPr>
          <a:lstStyle/>
          <a:p>
            <a:r>
              <a:rPr lang="en-US" sz="4400" b="1" dirty="0"/>
              <a:t>Coexistence of Wi-Fi and Li-Fi Towards 5G: Concepts, Opportunities, and Challenges </a:t>
            </a:r>
            <a:endParaRPr lang="en-CA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722FD-18F2-436B-B583-D348718C8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728"/>
            <a:ext cx="9144000" cy="6569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Aranjay Rewanwar (20927312), Juhi Bachani (20979706) </a:t>
            </a:r>
          </a:p>
          <a:p>
            <a:r>
              <a:rPr lang="en-US" sz="2000" dirty="0"/>
              <a:t>Electrical and Computer Engineering Department, University of Waterloo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535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5"/>
    </mc:Choice>
    <mc:Fallback xmlns="">
      <p:transition spd="slow" advTm="107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2534-79F5-4D7A-8432-9DC9F0E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lstStyle/>
          <a:p>
            <a:r>
              <a:rPr lang="en-US" b="1" dirty="0"/>
              <a:t>The Li-Fi Transceivers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11D3-C29F-4CE7-8404-57A2BC10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5140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large-area high-speed silicon PIN photodiode is employed in the receiver, along with a trans-impedance amplifier (TIA).</a:t>
            </a:r>
          </a:p>
          <a:p>
            <a:r>
              <a:rPr lang="en-US" dirty="0"/>
              <a:t>To concentrate the beam and enhance the receiving area, a plano-convex 1" lens is used by both the LED and the photodiode.</a:t>
            </a:r>
          </a:p>
          <a:p>
            <a:r>
              <a:rPr lang="en-US" dirty="0"/>
              <a:t>The digital baseband unit (BBU) converts Ethernet packets into DC-biased orthogonal frequency division multiplexing (OFDM) signals.</a:t>
            </a:r>
          </a:p>
          <a:p>
            <a:r>
              <a:rPr lang="en-US" dirty="0"/>
              <a:t>The BBU uses pilot-assisted channel estimation and frequency-domain equalization.</a:t>
            </a:r>
          </a:p>
          <a:p>
            <a:r>
              <a:rPr lang="en-US" dirty="0"/>
              <a:t>The received pilot sequence is used to determine the error vector magnitude (EVM), which is then sent back to the transmitter.</a:t>
            </a:r>
          </a:p>
          <a:p>
            <a:r>
              <a:rPr lang="en-US" dirty="0"/>
              <a:t>To ensure that no errors occur after forward error correction, the data rate is increased as much as possible.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7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0"/>
    </mc:Choice>
    <mc:Fallback xmlns="">
      <p:transition spd="slow" advTm="57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DC8C-75C0-46BC-BE77-4B1F59B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three systems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67E7-B156-42CF-A106-32131D3F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Wi-Fi is solely used to connect to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Hybrid system - uses Wi-Fi to connect to the Internet, but one of the users' downlinks is connected via a Li-Fi link. The unidirectional Li-Fi link is used in this system to supplement the traditional Wi-Fi downlink.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Aggregated system - one user is simultaneously connected to both Wi-Fi and Li-Fi. Both bi-directional Wi-Fi and Li-Fi links are completely employed to increase possible throughput and offer reliable network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4613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54"/>
    </mc:Choice>
    <mc:Fallback xmlns="">
      <p:transition spd="slow" advTm="228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C752-4601-4015-8DA5-D40BA7BF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Hybrid Vs Aggregated system </a:t>
            </a:r>
            <a:endParaRPr lang="en-CA" b="1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79B936-17E1-4DDA-AD63-7C68D1E34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46554"/>
            <a:ext cx="10267950" cy="4216895"/>
          </a:xfrm>
        </p:spPr>
      </p:pic>
    </p:spTree>
    <p:extLst>
      <p:ext uri="{BB962C8B-B14F-4D97-AF65-F5344CB8AC3E}">
        <p14:creationId xmlns:p14="http://schemas.microsoft.com/office/powerpoint/2010/main" val="7883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6A66-2DAE-46E6-B30F-E8BF28B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Throughput Vs. Distance</a:t>
            </a:r>
            <a:endParaRPr lang="en-CA" b="1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6C07649-8ABB-483E-8139-161FF1F0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690688"/>
            <a:ext cx="9580880" cy="4344351"/>
          </a:xfrm>
        </p:spPr>
      </p:pic>
    </p:spTree>
    <p:extLst>
      <p:ext uri="{BB962C8B-B14F-4D97-AF65-F5344CB8AC3E}">
        <p14:creationId xmlns:p14="http://schemas.microsoft.com/office/powerpoint/2010/main" val="4018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4"/>
    </mc:Choice>
    <mc:Fallback xmlns="">
      <p:transition spd="slow" advTm="107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6F0E-020F-495B-9591-FC092F24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Throughput Vs. Blockage Duration</a:t>
            </a:r>
            <a:endParaRPr lang="en-CA" b="1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D7C456F-6DD1-41F2-BCC4-372EA9A82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90688"/>
            <a:ext cx="9296400" cy="4263071"/>
          </a:xfrm>
        </p:spPr>
      </p:pic>
    </p:spTree>
    <p:extLst>
      <p:ext uri="{BB962C8B-B14F-4D97-AF65-F5344CB8AC3E}">
        <p14:creationId xmlns:p14="http://schemas.microsoft.com/office/powerpoint/2010/main" val="21823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4"/>
    </mc:Choice>
    <mc:Fallback xmlns="">
      <p:transition spd="slow" advTm="8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F5F-37AF-491F-8A70-0FF2CD1D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of Li-Fi &amp; Wi-Fi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C1E1-5CFF-4731-9AE0-B61AA757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survey opens several doors for field research on the existence of both Wi-Fi and Li-Fi.</a:t>
            </a:r>
          </a:p>
          <a:p>
            <a:r>
              <a:rPr lang="en-US" dirty="0"/>
              <a:t> Where Li-Fi gives an enhanced interior experience by delivering high data speeds and security, and Wi-Fi provides increased off-loading opportunities. </a:t>
            </a:r>
          </a:p>
          <a:p>
            <a:r>
              <a:rPr lang="en-US" dirty="0"/>
              <a:t>The integration of these two technologies produces an output that is needed in the field.</a:t>
            </a:r>
          </a:p>
          <a:p>
            <a:r>
              <a:rPr lang="en-CA" dirty="0"/>
              <a:t>According to operators, </a:t>
            </a:r>
            <a:r>
              <a:rPr lang="en-US" dirty="0"/>
              <a:t>80 percent of mobile traffic happens indoors; thus, the combination of Li-Fi and Wi-Fi has a lot of promise in future HetNets, including next-generation (5G) mobile telecommunications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0"/>
    </mc:Choice>
    <mc:Fallback xmlns="">
      <p:transition spd="slow" advTm="166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69-EDA6-42BB-9961-601AFFE8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797B-20FC-4C05-BA44-EBBA6246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HetNets are useful in this situation because they provide additional wireless bandwidth at the required location, resulting in increased indoor connectivity.</a:t>
            </a:r>
          </a:p>
          <a:p>
            <a:r>
              <a:rPr lang="en-US" dirty="0"/>
              <a:t>Li-Fi has evolved into a ubiquitous system technology with unique networking capabilities for universal application, allowing a variety of device platforms to connect over the internet at high rates.</a:t>
            </a:r>
          </a:p>
          <a:p>
            <a:r>
              <a:rPr lang="en-US" dirty="0"/>
              <a:t>Both technologies together gives triple average throughput for a single user.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1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9"/>
    </mc:Choice>
    <mc:Fallback xmlns="">
      <p:transition spd="slow" advTm="131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59E-E144-6749-BCCA-6587484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CD5-4C02-B642-B182-747BBEA6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HetNets</a:t>
            </a:r>
          </a:p>
          <a:p>
            <a:r>
              <a:rPr lang="en-US" dirty="0"/>
              <a:t>Problems in current network</a:t>
            </a:r>
          </a:p>
          <a:p>
            <a:r>
              <a:rPr lang="en-US" dirty="0"/>
              <a:t>The Proposed Li-Fi and Wi-Fi HetNet</a:t>
            </a:r>
          </a:p>
          <a:p>
            <a:r>
              <a:rPr lang="en-US" dirty="0"/>
              <a:t>Li-Fi and Wi-Fi Together</a:t>
            </a:r>
          </a:p>
          <a:p>
            <a:r>
              <a:rPr lang="en-US" dirty="0"/>
              <a:t>Multiple Links and Aggregation</a:t>
            </a:r>
          </a:p>
          <a:p>
            <a:r>
              <a:rPr lang="en-US" dirty="0"/>
              <a:t>The Li-Fi Transceivers</a:t>
            </a:r>
          </a:p>
          <a:p>
            <a:r>
              <a:rPr lang="en-US" dirty="0"/>
              <a:t>Comparison of three systems</a:t>
            </a:r>
          </a:p>
          <a:p>
            <a:r>
              <a:rPr lang="en-US" dirty="0"/>
              <a:t>Hybrid Vs Aggregated system</a:t>
            </a:r>
          </a:p>
          <a:p>
            <a:r>
              <a:rPr lang="en-US" dirty="0"/>
              <a:t>Throughput Vs Distance</a:t>
            </a:r>
          </a:p>
          <a:p>
            <a:r>
              <a:rPr lang="en-US" dirty="0"/>
              <a:t>Throughput Vs Blockage Duration</a:t>
            </a:r>
          </a:p>
          <a:p>
            <a:r>
              <a:rPr lang="en-US" dirty="0"/>
              <a:t>Future of Li-Fi and Wi-Fi</a:t>
            </a:r>
          </a:p>
          <a:p>
            <a:r>
              <a:rPr lang="en-US"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40825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6"/>
    </mc:Choice>
    <mc:Fallback xmlns="">
      <p:transition spd="slow" advTm="38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A7E-8C79-46F8-BD89-DD8086A9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C309-12BD-4C1B-9225-3A9D6E71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Watching HD streaming movies and videos, playing online games, and accessing cloud-based services are the key data-intensive activities for users now and in the future.</a:t>
            </a:r>
          </a:p>
          <a:p>
            <a:r>
              <a:rPr lang="en-US" dirty="0"/>
              <a:t>Due to which the demand for wireless voice and data services has increased.</a:t>
            </a:r>
          </a:p>
          <a:p>
            <a:r>
              <a:rPr lang="en-US" dirty="0"/>
              <a:t>Operators are struggling to meet this increased demand without compromising the quality of service.</a:t>
            </a:r>
          </a:p>
          <a:p>
            <a:r>
              <a:rPr lang="en-US" dirty="0"/>
              <a:t>Fifth Generation (5G) will not only be able to meet the need of increasing data rate but also provide low latency.</a:t>
            </a:r>
          </a:p>
        </p:txBody>
      </p:sp>
    </p:spTree>
    <p:extLst>
      <p:ext uri="{BB962C8B-B14F-4D97-AF65-F5344CB8AC3E}">
        <p14:creationId xmlns:p14="http://schemas.microsoft.com/office/powerpoint/2010/main" val="13122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23"/>
    </mc:Choice>
    <mc:Fallback xmlns="">
      <p:transition spd="slow" advTm="52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D953-CF9E-4091-843C-13D03C4C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HetNets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5CB0-1F1C-4334-8581-B52C09AC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Heterogeneous networks (HetNets) will play a key role in integrating a diversified spectrum to provide high quality-of-service (QoS).</a:t>
            </a:r>
          </a:p>
          <a:p>
            <a:r>
              <a:rPr lang="en-US" dirty="0"/>
              <a:t>In a HetNet, where RF microcells, RF-SCs, and O-SCs comprise a three-layer network, Li-Fi-enabled indoor luminaires (lights) can be depicted as optical SCs (OSCs) enabling increased coverage at user-occupied sites, and Li-Fi microcells that increase capacity by using the optical spectrum.</a:t>
            </a:r>
          </a:p>
        </p:txBody>
      </p:sp>
    </p:spTree>
    <p:extLst>
      <p:ext uri="{BB962C8B-B14F-4D97-AF65-F5344CB8AC3E}">
        <p14:creationId xmlns:p14="http://schemas.microsoft.com/office/powerpoint/2010/main" val="9839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9"/>
    </mc:Choice>
    <mc:Fallback xmlns="">
      <p:transition spd="slow" advTm="613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6ED1-D455-4696-8649-0CD0683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in current network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8898-B0DF-4515-AB5D-3A2D6951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carrier sense multiple access with collision avoidance (CSMA/CA) allows only one link to be active in dense deployments, due to which the sustainable performance of Wi-Fi will be reduced.</a:t>
            </a:r>
          </a:p>
          <a:p>
            <a:r>
              <a:rPr lang="en-US" dirty="0"/>
              <a:t>Concurrent multiuser transmission is used in Wi-Fi but there are complexity limits with larger numbers of antennas.</a:t>
            </a:r>
          </a:p>
          <a:p>
            <a:r>
              <a:rPr lang="en-US" dirty="0"/>
              <a:t>Due to these complex issues and the increasing demand for Wi-Fi, scalability is limited and there is a rationale to consider other wireless media.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2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6"/>
    </mc:Choice>
    <mc:Fallback xmlns="">
      <p:transition spd="slow" advTm="173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B87-AA08-4140-8260-623F21FB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365125"/>
            <a:ext cx="10528177" cy="1046425"/>
          </a:xfrm>
        </p:spPr>
        <p:txBody>
          <a:bodyPr/>
          <a:lstStyle/>
          <a:p>
            <a:r>
              <a:rPr lang="en-US" b="1" dirty="0"/>
              <a:t>The proposed Li-Fi and Wi-Fi HetNet</a:t>
            </a:r>
            <a:endParaRPr lang="en-CA" b="1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A51AD8F1-F340-4D65-B82A-E60AF9F9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65" y="1487868"/>
            <a:ext cx="7814691" cy="5005007"/>
          </a:xfrm>
        </p:spPr>
      </p:pic>
    </p:spTree>
    <p:extLst>
      <p:ext uri="{BB962C8B-B14F-4D97-AF65-F5344CB8AC3E}">
        <p14:creationId xmlns:p14="http://schemas.microsoft.com/office/powerpoint/2010/main" val="20434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5"/>
    </mc:Choice>
    <mc:Fallback xmlns="">
      <p:transition spd="slow" advTm="142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2CC-B629-4A13-B500-63F37D1E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Li-Fi and Wi-Fi Together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5363-1DAA-4976-A45A-C20524C4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increased indoor traffic, the performance of a single Wi-Fi AP or numerous Wi-Fi APs should be improved by offloading traffic to the most localized and directed Li-Fi. </a:t>
            </a:r>
          </a:p>
          <a:p>
            <a:r>
              <a:rPr lang="en-US" dirty="0"/>
              <a:t>The proposed Li-Fi &amp; Wi-Fi system also has certain novel characteristics, such as improved O-SC security.</a:t>
            </a:r>
          </a:p>
          <a:p>
            <a:r>
              <a:rPr lang="en-US" dirty="0"/>
              <a:t>Li-Fi will serve as the downlink, which should free up Wi-Fi system capacity to accommodate any future traffic-uploading expansion.</a:t>
            </a:r>
          </a:p>
          <a:p>
            <a:r>
              <a:rPr lang="en-US" dirty="0"/>
              <a:t>The stationary user will get access to data by Li-Fi enabled luminaire. </a:t>
            </a:r>
          </a:p>
          <a:p>
            <a:r>
              <a:rPr lang="en-US" dirty="0"/>
              <a:t>Which reduces congestion of traffic and free up RF resources that can serve more users which are not in Li-Fi coverage area.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7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6"/>
    </mc:Choice>
    <mc:Fallback xmlns="">
      <p:transition spd="slow" advTm="147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2B7-F797-40A7-A428-25F5236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links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6E8E-6D7D-439B-9BD2-321AE6EA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>
            <a:normAutofit fontScale="92500"/>
          </a:bodyPr>
          <a:lstStyle/>
          <a:p>
            <a:r>
              <a:rPr lang="en-US" dirty="0"/>
              <a:t>Multiple luminaires are present, and it is assumed that the transmitter knows every user device (UD) in the room's channel state information (CSI) but it cannot be error-free from a practical standpoint.</a:t>
            </a:r>
          </a:p>
          <a:p>
            <a:r>
              <a:rPr lang="en-US" dirty="0"/>
              <a:t>When high throughput is required, a user is connected to many optical channels.</a:t>
            </a:r>
          </a:p>
          <a:p>
            <a:r>
              <a:rPr lang="en-US" dirty="0"/>
              <a:t>When a user is hooked to a single luminaire (SISO configuration) or many luminaires simultaneously (MIMO configuration), there will be 3 Scenarios: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Single user is connected to a single luminaire.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Single user is served by multiple luminaires.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Multiple users connected to multiple luminaires.</a:t>
            </a:r>
          </a:p>
          <a:p>
            <a:pPr marL="514350" indent="-514350">
              <a:buFont typeface="+mj-lt"/>
              <a:buAutoNum type="romanL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4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55"/>
    </mc:Choice>
    <mc:Fallback xmlns="">
      <p:transition spd="slow" advTm="399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1201-3624-4387-BE18-BD1A8C4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Li-Fi Transceivers</a:t>
            </a:r>
            <a:endParaRPr lang="en-CA" b="1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C4CDE35-A03B-43C1-AB35-F2E1FDB7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534160"/>
            <a:ext cx="9326879" cy="4683759"/>
          </a:xfrm>
        </p:spPr>
      </p:pic>
    </p:spTree>
    <p:extLst>
      <p:ext uri="{BB962C8B-B14F-4D97-AF65-F5344CB8AC3E}">
        <p14:creationId xmlns:p14="http://schemas.microsoft.com/office/powerpoint/2010/main" val="38347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66"/>
    </mc:Choice>
    <mc:Fallback xmlns="">
      <p:transition spd="slow" advTm="257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11593</TotalTime>
  <Words>937</Words>
  <Application>Microsoft Macintosh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Coexistence of Wi-Fi and Li-Fi Towards 5G: Concepts, Opportunities, and Challenges </vt:lpstr>
      <vt:lpstr>Index</vt:lpstr>
      <vt:lpstr>Introduction</vt:lpstr>
      <vt:lpstr>HetNets</vt:lpstr>
      <vt:lpstr>Problems in current network </vt:lpstr>
      <vt:lpstr>The proposed Li-Fi and Wi-Fi HetNet</vt:lpstr>
      <vt:lpstr>Li-Fi and Wi-Fi Together</vt:lpstr>
      <vt:lpstr>Multiple links and Aggregation</vt:lpstr>
      <vt:lpstr>The Li-Fi Transceivers</vt:lpstr>
      <vt:lpstr>The Li-Fi Transceivers</vt:lpstr>
      <vt:lpstr>Comparison of three systems</vt:lpstr>
      <vt:lpstr>Hybrid Vs Aggregated system </vt:lpstr>
      <vt:lpstr>Throughput Vs. Distance</vt:lpstr>
      <vt:lpstr>Throughput Vs. Blockage Duration</vt:lpstr>
      <vt:lpstr>Future of Li-Fi &amp; Wi-Fi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Wi-Fi and Li-Fi Towards 5G: Concepts, Opportunities, and Challenges</dc:title>
  <dc:creator>Juhi Bachani</dc:creator>
  <cp:lastModifiedBy>ARANJAY AVINASH REWANWAR</cp:lastModifiedBy>
  <cp:revision>59</cp:revision>
  <dcterms:created xsi:type="dcterms:W3CDTF">2021-11-25T17:25:32Z</dcterms:created>
  <dcterms:modified xsi:type="dcterms:W3CDTF">2021-12-18T23:38:06Z</dcterms:modified>
</cp:coreProperties>
</file>