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Algo Trading SaaS Startup Roadmap (Corrected)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Plan, metrics, financials, and compliance overview — v1.0 — 2025-08-12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1 — Bangladesh + Global 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Legal: operate as software provider; avoid personalized advice; finalize T&amp;Cs, disclaimers, data licenses.</a:t>
            </a:r>
          </a:p>
          <a:p>
            <a:pPr/>
            <a:r>
              <a:t>Prop trading (own funds): DSE $5k (LFT), Crypto $10k (staged DCA with regime filter), XAUUSD $500 (R&amp;D-only, strict stop-outs).</a:t>
            </a:r>
          </a:p>
          <a:p>
            <a:pPr/>
            <a:r>
              <a:t>Infra &amp; costs: owned hardware + VPS/data; fixed run-rate target ~$2.5k/month initially.</a:t>
            </a:r>
          </a:p>
          <a:p>
            <a:pPr/>
            <a:r>
              <a:t>Exit gate to Phase 2: 3 months SaaS break-even MRR and live Sharpe ≥ 1.4, Max DD ≤ 12%, India compliance plan ready.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&amp; Packaging (Indicative)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Basic $59: 1 symbol/1 bot, delayed signals, community support.</a:t>
            </a:r>
          </a:p>
          <a:p>
            <a:pPr/>
            <a:r>
              <a:t>Pro $99: 5 symbols, real-time, cloud backtesting credits, email support.</a:t>
            </a:r>
          </a:p>
          <a:p>
            <a:pPr/>
            <a:r>
              <a:t>Advanced $199: 20 symbols, portfolio bots, API access, priority support.</a:t>
            </a:r>
          </a:p>
          <a:p>
            <a:pPr/>
            <a:r>
              <a:t>Enterprise: private deployments, SLAs, custom integrations.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Go-to-Market (GTM)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Channels: MT5 Market, website, content-led SEO, broker partnerships, technical whitepapers.</a:t>
            </a:r>
          </a:p>
          <a:p>
            <a:pPr/>
            <a:r>
              <a:t>Transparency: read-only live dashboards, net-of-costs tear sheets; no performance guarantees.</a:t>
            </a:r>
          </a:p>
          <a:p>
            <a:pPr/>
            <a:r>
              <a:t>Support: ticketing with response SLOs; user education and onboarding guides.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Model — Break-even &amp; ROI (Illustrative)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Assumptions: fixed costs ~$2.5k/month; variable fees ~10% of SaaS revenue; initial cash $40k.</a:t>
            </a:r>
          </a:p>
          <a:p>
            <a:pPr/>
            <a:r>
              <a:t>Break-even MRR ≈ Fixed / (1 − variable) = 2,500 / 0.90 ≈ $2,780 → ~28 subs at $99 ARPU.</a:t>
            </a:r>
          </a:p>
          <a:p>
            <a:pPr/>
            <a:r>
              <a:t>ROI year-1 depends mainly on SaaS subscriber ramp; trading contributes modestly and is risk-capped.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Year-1 Financial Scenarios (Illustrative, Net where noted)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46304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45"/>
                <a:gridCol w="748150"/>
              </a:tblGrid>
              <a:tr h="1028700">
                <a:tc>
                  <a:txBody>
                    <a:bodyPr/>
                    <a:lstStyle/>
                    <a:p>
                      <a:r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Subs (M12)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ARPU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MRR (M12)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Annual Net SaaS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Fixed Costs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SaaS Op Profit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Trading Net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Profit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ROI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Break-even (mo)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Conservative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3,950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42,660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12,660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+1,500/−100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≈13,160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≈33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6–7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14,850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160,380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118,380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≈+2,000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≈120,380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≈301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4–5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r>
                        <a:t>Extraordinary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642,600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522,600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≈+21,875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≈544,475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≈1,361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2–3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Loss Cases &amp; Runway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Conservative loss: ~20 subs @ $59 → monthly burn ≈ $1,438 → annual ≈ $17,256; runway on $40k ≈ 22–28 months.</a:t>
            </a:r>
          </a:p>
          <a:p>
            <a:pPr/>
            <a:r>
              <a:t>Worst case: compliance stop-sale + refunds/legal $15–20k; Crypto −70% (−$7k), DSE −30% (−$1.5k), XAUUSD −100% (−$0.5k).</a:t>
            </a:r>
          </a:p>
          <a:p>
            <a:pPr/>
            <a:r>
              <a:t>Cost controls: pause marketing, reduce VPS/data, narrow product scope, extend runway; keep legal reserves.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2 — India (NIFTY)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Legal: SEBI RA/IA or partner with registered entity; otherwise geo-restrict Indian residents.</a:t>
            </a:r>
          </a:p>
          <a:p>
            <a:pPr/>
            <a:r>
              <a:t>Investments (prop): NIFTY intraday/swing $25k; Crypto reserve staged to $20k; WazirX intraday $500 (top-10 tokens only).</a:t>
            </a:r>
          </a:p>
          <a:p>
            <a:pPr/>
            <a:r>
              <a:t>Exit gate to Phase 3: 6 months company net profit ≥ 3× monthly fixed costs; UAE compliance readiness.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3 — UAE (Dubai/ADGM/DIFC/VARA)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Obtain appropriate license for advisory/crypto as applicable; consider prop-only vs public offerings.</a:t>
            </a:r>
          </a:p>
          <a:p>
            <a:pPr/>
            <a:r>
              <a:t>HFT research caution: realistic budget often &gt;&gt; $15–30k when including colo, market data, and specialist talent.</a:t>
            </a:r>
          </a:p>
          <a:p>
            <a:pPr/>
            <a:r>
              <a:t>Shift 50% R&amp;D to UAE; expand global coverage (SGX, NASDAQ, ASX, LSE, TSE) post product-market fit.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Timeline &amp; Phase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Gate A (Pre-sale): net Sharpe ≥ 1.6, DD ≤ 15%, PSR ≥ 0.95, 3-month live-sim stability.</a:t>
            </a:r>
          </a:p>
          <a:p>
            <a:pPr/>
            <a:r>
              <a:t>Gate B (Post-MVP): ≥ 30 paying subs, churn &lt; 8%/mo, tickets &lt; 0.5 per sub/mo, uptime ≥ 99.5%.</a:t>
            </a:r>
          </a:p>
          <a:p>
            <a:pPr/>
            <a:r>
              <a:t>Gate C (Pre-India): 3-month consecutive profitability; counsel sign-off on SEBI exposure.</a:t>
            </a:r>
          </a:p>
          <a:p>
            <a:pPr/>
            <a:r>
              <a:t>Gate D (Pre-UAE): 6-month profitability; MRR growth ≥ 10% q/q; compliance budget set aside.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KPIs to Track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SaaS: MRR, ARPU, CAC, LTV, churn, activation time, support load, uptime.</a:t>
            </a:r>
          </a:p>
          <a:p>
            <a:pPr/>
            <a:r>
              <a:t>Trading: net Sharpe, Max DD, PSR/DSR, turnover, slippage vs model, capacity utilization.</a:t>
            </a:r>
          </a:p>
          <a:p>
            <a:pPr/>
            <a:r>
              <a:t>Compliance/Trust: incidents, data license compliance, audit trails, customer NPS.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Promising direction: SaaS-first with exportable algo bots and signals; prop trading used to validate and showcase.</a:t>
            </a:r>
          </a:p>
          <a:p>
            <a:pPr/>
            <a:r>
              <a:t>Critical corrections added: robust validation (walk-forward, PSR/DSR), cost-aware metrics, risk and compliance gates.</a:t>
            </a:r>
          </a:p>
          <a:p>
            <a:pPr/>
            <a:r>
              <a:t>Phased expansion: Phase 0 (R&amp;D gate) → Phase 1 (BD + global SaaS) → Phase 2 (India) → Phase 3 (UAE).</a:t>
            </a:r>
          </a:p>
          <a:p>
            <a:pPr/>
            <a:r>
              <a:t>Financial model included: break-even, ROI, Year-1 scenarios (conservative/base/extraordinary), conservative and worst-case loss.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30–60 Days — Action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Replace single backtest with walk-forward + purged k-fold; compute PSR/DSR; publish net-of-costs tear sheet.</a:t>
            </a:r>
          </a:p>
          <a:p>
            <a:pPr/>
            <a:r>
              <a:t>Finalize T&amp;Cs, disclaimers; confirm BSEC posture; outline SEBI/VARA paths.</a:t>
            </a:r>
          </a:p>
          <a:p>
            <a:pPr/>
            <a:r>
              <a:t>Ship SaaS core: auth, billing, license enforcement for EAs, metering, telemetry; publish pricing.</a:t>
            </a:r>
          </a:p>
          <a:p>
            <a:pPr/>
            <a:r>
              <a:t>Launch one flagship strategy with transparent live-sim dashboard; start content-led GTM.</a:t>
            </a:r>
          </a:p>
          <a:p>
            <a:pPr/>
            <a:r>
              <a:t>Set break-even target (≈28 subs @ $99); track KPI dashboard weekly.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Disclaimers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Not investment or legal advice. Past performance is not indicative of future results.</a:t>
            </a:r>
          </a:p>
          <a:p>
            <a:pPr/>
            <a:r>
              <a:t>All metrics and scenarios are illustrative; validate with counsel and independent financial review.</a:t>
            </a:r>
          </a:p>
          <a:p>
            <a:pPr/>
            <a:r>
              <a:t>We do not manage client funds; software is for research/education unless licensed otherwise.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Offerings &amp; Revenue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SaaS: MT4/MT5 exportable algo bots and strategy signals (generic, not personalized advice).</a:t>
            </a:r>
          </a:p>
          <a:p>
            <a:pPr/>
            <a:r>
              <a:t>PaaS: NixOS/Kubernetes server setup and stable backtesting/execution environments for traders.</a:t>
            </a:r>
          </a:p>
          <a:p>
            <a:pPr/>
            <a:r>
              <a:t>AI utilities: pay-as-you-go analysis tools (hourly/daily/weekly/monthly).</a:t>
            </a:r>
          </a:p>
          <a:p>
            <a:pPr/>
            <a:r>
              <a:t>Prop trading: DSE low-frequency, XAUUSD intraday (R&amp;D), global crypto strategic reserve.</a:t>
            </a:r>
          </a:p>
          <a:p>
            <a:pPr/>
            <a:r>
              <a:t>Future: enterprise deployments and APIs; partner broker integrations (introducing-broker deals).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Tech, Data, and MLOps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Core stack: Python, C++/Rust for latency, Kafka, NumPy/Pandas, Keras/PyTorch, MQL5/MT5, Next.js/Redux, Grafana, Wazuh SIEM.</a:t>
            </a:r>
          </a:p>
          <a:p>
            <a:pPr/>
            <a:r>
              <a:t>MLOps: MLflow (experiments), DVC (data/versioning), model registry, feature store, CI/CD &amp; canary, drift detection and rollback.</a:t>
            </a:r>
          </a:p>
          <a:p>
            <a:pPr/>
            <a:r>
              <a:t>Observability &amp; Sec: Prometheus/Grafana, Loki/OpenTelemetry, Vault for secrets, SBOM/SCA checks.</a:t>
            </a:r>
          </a:p>
          <a:p>
            <a:pPr/>
            <a:r>
              <a:t>Data quality: point-in-time, corporate-actions-adjusted equities with delisted names; exchange-specific crypto data; license compliance.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Validation Corrections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Use walk-forward analysis with purged, embargoed cross-validation; hold out 30–40% out-of-sample; evaluate by regimes (bull/bear/sideways).</a:t>
            </a:r>
          </a:p>
          <a:p>
            <a:pPr/>
            <a:r>
              <a:t>All metrics are net-of-costs: commissions, spreads, funding/overnight, slippage, and taxes.</a:t>
            </a:r>
          </a:p>
          <a:p>
            <a:pPr/>
            <a:r>
              <a:t>Robustness: Probabilistic/Deflated Sharpe (PSR/DSR), White’s Reality Check, bootstrapped confidence intervals.</a:t>
            </a:r>
          </a:p>
          <a:p>
            <a:pPr/>
            <a:r>
              <a:t>Define expectancy properly: win rate plus payoff ratio (avg win/avg loss ≥ 1.2).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Gates &amp; Tiers (Net of Costs)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Promotion to production requires all:</a:t>
            </a:r>
          </a:p>
          <a:p>
            <a:pPr/>
            <a:r>
              <a:t>Sharpe ≥ 1.6 (Pro), ≥ 2.0 (Top tier).</a:t>
            </a:r>
          </a:p>
          <a:p>
            <a:pPr lvl="1"/>
            <a:r>
              <a:t>- Max drawdown ≤ 15% (public-facing strategies).</a:t>
            </a:r>
          </a:p>
          <a:p>
            <a:pPr lvl="1"/>
            <a:r>
              <a:t>- PSR ≥ 0.95; Calmar ≥ 0.7.</a:t>
            </a:r>
          </a:p>
          <a:p>
            <a:pPr lvl="1"/>
            <a:r>
              <a:t>- Stable across ≥ 3 market regimes; capacity-tested; slippage-model validated.</a:t>
            </a:r>
          </a:p>
          <a:p>
            <a:pPr/>
            <a:r>
              <a:t>Market-viable minimum: Sharpe ≥ 1.2, Max DD ≤ 20%, positive expectancy.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Management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Sizing: volatility-scaling or fractional Kelly with caps; 1–2% per-position risk for DSE; hard stops and time stops.</a:t>
            </a:r>
          </a:p>
          <a:p>
            <a:pPr/>
            <a:r>
              <a:t>Guardrails: daily 99% VaR ≤ 2% equity; monthly stop-out if DD &gt; 10–15%; circuit breakers.</a:t>
            </a:r>
          </a:p>
          <a:p>
            <a:pPr/>
            <a:r>
              <a:t>Execution: event-driven backtester and OMS; model partial fills and latency; limit/iceberg/PO orders; venue-specific microstructure.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Compliance &amp; Licensing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Bangladesh (BSEC): signals/bots may be considered advice; safest path is software export with clear disclaimers; confirm with counsel.</a:t>
            </a:r>
          </a:p>
          <a:p>
            <a:pPr/>
            <a:r>
              <a:t>India (SEBI): Research Analyst/Investment Adviser needed to sell signals/advice to Indian residents; otherwise geo-restrict or partner.</a:t>
            </a:r>
          </a:p>
          <a:p>
            <a:pPr/>
            <a:r>
              <a:t>UAE (DIFC/ADGM/VARA): authorization depends on advisory vs prop and crypto scope; plan ahead for onboarding and reporting.</a:t>
            </a:r>
          </a:p>
          <a:p>
            <a:pPr/>
            <a:r>
              <a:t>No custody of client funds; robust T&amp;Cs; market data redistribution rights checked.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0 — Mandatory R&amp;D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Data: Equities 15–20y with delisted names; Crypto 7–10y; XAUUSD tick/1m with realistic spreads.</a:t>
            </a:r>
          </a:p>
          <a:p>
            <a:pPr/>
            <a:r>
              <a:t>Validation: walk-forward + purged k-fold; regime splits; PSR/DSR; net-of-costs; capacity tests.</a:t>
            </a:r>
          </a:p>
          <a:p>
            <a:pPr/>
            <a:r>
              <a:t>Gate to Phase 1: Sharpe ≥ 1.6, Max DD ≤ 15%, PSR ≥ 0.95, Calmar ≥ 0.7, avg win/avg loss ≥ 1.2, 3-month paper/live-sim stability.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