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59" r:id="rId6"/>
    <p:sldId id="300" r:id="rId7"/>
    <p:sldId id="265" r:id="rId8"/>
    <p:sldId id="267" r:id="rId9"/>
    <p:sldId id="268" r:id="rId10"/>
    <p:sldId id="294" r:id="rId11"/>
    <p:sldId id="269" r:id="rId12"/>
    <p:sldId id="272" r:id="rId13"/>
    <p:sldId id="273" r:id="rId14"/>
    <p:sldId id="274" r:id="rId15"/>
    <p:sldId id="275" r:id="rId16"/>
    <p:sldId id="301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70" r:id="rId25"/>
    <p:sldId id="284" r:id="rId26"/>
    <p:sldId id="285" r:id="rId27"/>
    <p:sldId id="289" r:id="rId28"/>
    <p:sldId id="291" r:id="rId29"/>
    <p:sldId id="287" r:id="rId30"/>
    <p:sldId id="292" r:id="rId31"/>
    <p:sldId id="295" r:id="rId32"/>
    <p:sldId id="296" r:id="rId33"/>
    <p:sldId id="297" r:id="rId34"/>
    <p:sldId id="298" r:id="rId35"/>
    <p:sldId id="299" r:id="rId36"/>
    <p:sldId id="28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C54"/>
    <a:srgbClr val="002570"/>
    <a:srgbClr val="002164"/>
    <a:srgbClr val="002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סגנון בהיר 3 - הדגשה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69" autoAdjust="0"/>
    <p:restoredTop sz="93842" autoAdjust="0"/>
  </p:normalViewPr>
  <p:slideViewPr>
    <p:cSldViewPr snapToGrid="0">
      <p:cViewPr varScale="1">
        <p:scale>
          <a:sx n="54" d="100"/>
          <a:sy n="54" d="100"/>
        </p:scale>
        <p:origin x="104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/>
      <dgm:spPr/>
      <dgm:t>
        <a:bodyPr/>
        <a:lstStyle/>
        <a:p>
          <a:pPr rtl="1"/>
          <a:r>
            <a:rPr lang="en-US" sz="1800" dirty="0"/>
            <a:t>OVERSAMPLING</a:t>
          </a:r>
          <a:endParaRPr lang="he-IL" sz="18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/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/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/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sz="1600" dirty="0"/>
            <a:t>UNDERSAMPLING</a:t>
          </a:r>
          <a:endParaRPr lang="he-IL" sz="16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 custLinFactNeighborX="-12196" custLinFactNeighborY="6401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sz="1600" dirty="0"/>
            <a:t>BOTH</a:t>
          </a:r>
          <a:endParaRPr lang="he-IL" sz="16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 custLinFactNeighborX="-12196" custLinFactNeighborY="6401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sz="1600" dirty="0"/>
            <a:t>ROSE</a:t>
          </a:r>
          <a:endParaRPr lang="he-IL" sz="16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 custLinFactNeighborX="-12196" custLinFactNeighborY="6401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sz="1600" dirty="0"/>
            <a:t>UNDERSAMPLING</a:t>
          </a:r>
          <a:endParaRPr lang="he-IL" sz="16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 custLinFactNeighborX="-12196" custLinFactNeighborY="6401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sz="1600" dirty="0"/>
            <a:t>BOTH</a:t>
          </a:r>
          <a:endParaRPr lang="he-IL" sz="16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 custLinFactNeighborX="-12196" custLinFactNeighborY="6401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sz="1600" dirty="0"/>
            <a:t>ROSE</a:t>
          </a:r>
          <a:endParaRPr lang="he-IL" sz="16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 custLinFactNeighborX="-12196" custLinFactNeighborY="6401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/>
      <dgm:spPr/>
      <dgm:t>
        <a:bodyPr/>
        <a:lstStyle/>
        <a:p>
          <a:pPr rtl="1"/>
          <a:r>
            <a:rPr lang="en-US" sz="1800" dirty="0"/>
            <a:t>OVERSAMPLING</a:t>
          </a:r>
          <a:endParaRPr lang="he-IL" sz="18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/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/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/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sz="1600" dirty="0"/>
            <a:t>UNDERSAMPLING</a:t>
          </a:r>
          <a:endParaRPr lang="he-IL" sz="16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 custLinFactNeighborX="-12196" custLinFactNeighborY="6401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sz="1600" dirty="0"/>
            <a:t>BOTH</a:t>
          </a:r>
          <a:endParaRPr lang="he-IL" sz="16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 custLinFactNeighborX="-12196" custLinFactNeighborY="6401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sz="1600" dirty="0"/>
            <a:t>ROSE</a:t>
          </a:r>
          <a:endParaRPr lang="he-IL" sz="16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 custLinFactNeighborX="-12196" custLinFactNeighborY="6401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131765-0626-46B6-9DF2-FFC3F1DCAF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F3EB7E9-8EBE-4DC5-B767-E75AD2BF657B}">
      <dgm:prSet phldrT="[טקסט]" custT="1"/>
      <dgm:spPr/>
      <dgm:t>
        <a:bodyPr/>
        <a:lstStyle/>
        <a:p>
          <a:pPr rtl="1"/>
          <a:r>
            <a:rPr lang="en-US" sz="1800" dirty="0"/>
            <a:t>OVERSAMPLING</a:t>
          </a:r>
          <a:endParaRPr lang="he-IL" sz="1800" dirty="0"/>
        </a:p>
      </dgm:t>
    </dgm:pt>
    <dgm:pt modelId="{F054AF55-E2D9-46E2-BB67-0EF5662416F5}" type="par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F69D0A07-6579-44A6-8D7A-8A538897CBFB}" type="sibTrans" cxnId="{52430513-BA0A-4065-9598-CC1CF0BA22C0}">
      <dgm:prSet/>
      <dgm:spPr/>
      <dgm:t>
        <a:bodyPr/>
        <a:lstStyle/>
        <a:p>
          <a:pPr rtl="1"/>
          <a:endParaRPr lang="he-IL"/>
        </a:p>
      </dgm:t>
    </dgm:pt>
    <dgm:pt modelId="{8078397B-F0F7-418E-B1F8-6FBFA87F582E}">
      <dgm:prSet phldrT="[טקסט]"/>
      <dgm:spPr/>
      <dgm:t>
        <a:bodyPr/>
        <a:lstStyle/>
        <a:p>
          <a:pPr rtl="1"/>
          <a:r>
            <a:rPr lang="en-US" dirty="0"/>
            <a:t>TEST</a:t>
          </a:r>
          <a:endParaRPr lang="he-IL" dirty="0"/>
        </a:p>
      </dgm:t>
    </dgm:pt>
    <dgm:pt modelId="{AE0347B0-680F-452B-BB9C-CFC2BFB3C940}" type="par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ED2FC9FD-1B52-4DAF-8BD9-28996CB1CCAE}" type="sibTrans" cxnId="{3F165297-9A0C-4BB0-97CB-433BF9FD0B28}">
      <dgm:prSet/>
      <dgm:spPr/>
      <dgm:t>
        <a:bodyPr/>
        <a:lstStyle/>
        <a:p>
          <a:pPr rtl="1"/>
          <a:endParaRPr lang="he-IL"/>
        </a:p>
      </dgm:t>
    </dgm:pt>
    <dgm:pt modelId="{3A4BD785-6D4E-452C-9E67-E5A1636076A4}">
      <dgm:prSet phldrT="[טקסט]"/>
      <dgm:spPr/>
      <dgm:t>
        <a:bodyPr/>
        <a:lstStyle/>
        <a:p>
          <a:pPr rtl="1"/>
          <a:r>
            <a:rPr lang="en-US" dirty="0"/>
            <a:t>TRAIN</a:t>
          </a:r>
          <a:endParaRPr lang="he-IL" dirty="0"/>
        </a:p>
      </dgm:t>
    </dgm:pt>
    <dgm:pt modelId="{93F5E49F-7BFE-401D-A2F7-AD80A776BFC0}" type="par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88A9FAFF-8503-4DD6-8377-C61B43A371DB}" type="sibTrans" cxnId="{08F16322-1DF5-4661-862A-FD92E386EE08}">
      <dgm:prSet/>
      <dgm:spPr/>
      <dgm:t>
        <a:bodyPr/>
        <a:lstStyle/>
        <a:p>
          <a:pPr rtl="1"/>
          <a:endParaRPr lang="he-IL"/>
        </a:p>
      </dgm:t>
    </dgm:pt>
    <dgm:pt modelId="{6DD965D4-3F33-4764-925B-61CF6C799081}">
      <dgm:prSet phldrT="[טקסט]"/>
      <dgm:spPr/>
      <dgm:t>
        <a:bodyPr/>
        <a:lstStyle/>
        <a:p>
          <a:pPr rtl="1"/>
          <a:r>
            <a:rPr lang="en-US" dirty="0"/>
            <a:t>TRAIN MODEL</a:t>
          </a:r>
          <a:endParaRPr lang="he-IL" dirty="0"/>
        </a:p>
      </dgm:t>
    </dgm:pt>
    <dgm:pt modelId="{3C53D945-9F61-48EC-9C32-77E034E51EE1}" type="par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00B5A3F0-769C-4FA5-89E0-FE61065C4AE2}" type="sibTrans" cxnId="{ACD3C50E-0049-4EBB-9E04-58095E86BCBC}">
      <dgm:prSet/>
      <dgm:spPr/>
      <dgm:t>
        <a:bodyPr/>
        <a:lstStyle/>
        <a:p>
          <a:pPr rtl="1"/>
          <a:endParaRPr lang="he-IL"/>
        </a:p>
      </dgm:t>
    </dgm:pt>
    <dgm:pt modelId="{AAF37549-15EB-41B8-951E-8D8B93E1D9B1}" type="pres">
      <dgm:prSet presAssocID="{4F131765-0626-46B6-9DF2-FFC3F1DCAF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32E5FD-EC1A-486C-ACAE-D5C67777B7A9}" type="pres">
      <dgm:prSet presAssocID="{AF3EB7E9-8EBE-4DC5-B767-E75AD2BF657B}" presName="root1" presStyleCnt="0"/>
      <dgm:spPr/>
    </dgm:pt>
    <dgm:pt modelId="{913C2EB7-0B21-4F7A-ADC9-967C5ABCAAF1}" type="pres">
      <dgm:prSet presAssocID="{AF3EB7E9-8EBE-4DC5-B767-E75AD2BF657B}" presName="LevelOneTextNode" presStyleLbl="node0" presStyleIdx="0" presStyleCnt="1" custScaleX="158267">
        <dgm:presLayoutVars>
          <dgm:chPref val="3"/>
        </dgm:presLayoutVars>
      </dgm:prSet>
      <dgm:spPr/>
    </dgm:pt>
    <dgm:pt modelId="{BBE8AC76-1282-4E56-974A-82ADD37650C5}" type="pres">
      <dgm:prSet presAssocID="{AF3EB7E9-8EBE-4DC5-B767-E75AD2BF657B}" presName="level2hierChild" presStyleCnt="0"/>
      <dgm:spPr/>
    </dgm:pt>
    <dgm:pt modelId="{F54807FB-6554-47BB-962E-23C209ED4C83}" type="pres">
      <dgm:prSet presAssocID="{AE0347B0-680F-452B-BB9C-CFC2BFB3C940}" presName="conn2-1" presStyleLbl="parChTrans1D2" presStyleIdx="0" presStyleCnt="2"/>
      <dgm:spPr/>
    </dgm:pt>
    <dgm:pt modelId="{F6219646-3382-4124-98D7-060A96F0DA4F}" type="pres">
      <dgm:prSet presAssocID="{AE0347B0-680F-452B-BB9C-CFC2BFB3C940}" presName="connTx" presStyleLbl="parChTrans1D2" presStyleIdx="0" presStyleCnt="2"/>
      <dgm:spPr/>
    </dgm:pt>
    <dgm:pt modelId="{CD65F685-F7B5-4120-9FFA-3E3CF5396320}" type="pres">
      <dgm:prSet presAssocID="{8078397B-F0F7-418E-B1F8-6FBFA87F582E}" presName="root2" presStyleCnt="0"/>
      <dgm:spPr/>
    </dgm:pt>
    <dgm:pt modelId="{13EDF736-735F-4873-BDFF-38CD825B700E}" type="pres">
      <dgm:prSet presAssocID="{8078397B-F0F7-418E-B1F8-6FBFA87F582E}" presName="LevelTwoTextNode" presStyleLbl="node2" presStyleIdx="0" presStyleCnt="2">
        <dgm:presLayoutVars>
          <dgm:chPref val="3"/>
        </dgm:presLayoutVars>
      </dgm:prSet>
      <dgm:spPr/>
    </dgm:pt>
    <dgm:pt modelId="{70EA526C-24DC-4D34-B142-37C8EB826F46}" type="pres">
      <dgm:prSet presAssocID="{8078397B-F0F7-418E-B1F8-6FBFA87F582E}" presName="level3hierChild" presStyleCnt="0"/>
      <dgm:spPr/>
    </dgm:pt>
    <dgm:pt modelId="{8464ADB6-7988-45AD-B4B3-2647037AC204}" type="pres">
      <dgm:prSet presAssocID="{93F5E49F-7BFE-401D-A2F7-AD80A776BFC0}" presName="conn2-1" presStyleLbl="parChTrans1D2" presStyleIdx="1" presStyleCnt="2"/>
      <dgm:spPr/>
    </dgm:pt>
    <dgm:pt modelId="{0D09816A-54CA-4644-94D2-933A6AD8A01E}" type="pres">
      <dgm:prSet presAssocID="{93F5E49F-7BFE-401D-A2F7-AD80A776BFC0}" presName="connTx" presStyleLbl="parChTrans1D2" presStyleIdx="1" presStyleCnt="2"/>
      <dgm:spPr/>
    </dgm:pt>
    <dgm:pt modelId="{6524867F-CFF2-432A-8220-E3563E24F165}" type="pres">
      <dgm:prSet presAssocID="{3A4BD785-6D4E-452C-9E67-E5A1636076A4}" presName="root2" presStyleCnt="0"/>
      <dgm:spPr/>
    </dgm:pt>
    <dgm:pt modelId="{D48101A0-1059-4168-AD9D-11FB24793477}" type="pres">
      <dgm:prSet presAssocID="{3A4BD785-6D4E-452C-9E67-E5A1636076A4}" presName="LevelTwoTextNode" presStyleLbl="node2" presStyleIdx="1" presStyleCnt="2">
        <dgm:presLayoutVars>
          <dgm:chPref val="3"/>
        </dgm:presLayoutVars>
      </dgm:prSet>
      <dgm:spPr/>
    </dgm:pt>
    <dgm:pt modelId="{AD8461C8-2C18-42EF-A640-1041DBA8F4A2}" type="pres">
      <dgm:prSet presAssocID="{3A4BD785-6D4E-452C-9E67-E5A1636076A4}" presName="level3hierChild" presStyleCnt="0"/>
      <dgm:spPr/>
    </dgm:pt>
    <dgm:pt modelId="{F84C007C-23C4-4E5F-BA81-24A1F3E1E7DB}" type="pres">
      <dgm:prSet presAssocID="{3C53D945-9F61-48EC-9C32-77E034E51EE1}" presName="conn2-1" presStyleLbl="parChTrans1D3" presStyleIdx="0" presStyleCnt="1"/>
      <dgm:spPr/>
    </dgm:pt>
    <dgm:pt modelId="{469AA190-6330-4FF8-B260-034FC9A021CD}" type="pres">
      <dgm:prSet presAssocID="{3C53D945-9F61-48EC-9C32-77E034E51EE1}" presName="connTx" presStyleLbl="parChTrans1D3" presStyleIdx="0" presStyleCnt="1"/>
      <dgm:spPr/>
    </dgm:pt>
    <dgm:pt modelId="{4026D783-653F-4A7E-B440-A20B27774EEA}" type="pres">
      <dgm:prSet presAssocID="{6DD965D4-3F33-4764-925B-61CF6C799081}" presName="root2" presStyleCnt="0"/>
      <dgm:spPr/>
    </dgm:pt>
    <dgm:pt modelId="{0201030F-3599-488D-8C00-3BD8A762F895}" type="pres">
      <dgm:prSet presAssocID="{6DD965D4-3F33-4764-925B-61CF6C799081}" presName="LevelTwoTextNode" presStyleLbl="node3" presStyleIdx="0" presStyleCnt="1" custScaleX="162602" custScaleY="96125">
        <dgm:presLayoutVars>
          <dgm:chPref val="3"/>
        </dgm:presLayoutVars>
      </dgm:prSet>
      <dgm:spPr/>
    </dgm:pt>
    <dgm:pt modelId="{E52CBC31-D06D-4040-A06E-CD4104113D4C}" type="pres">
      <dgm:prSet presAssocID="{6DD965D4-3F33-4764-925B-61CF6C799081}" presName="level3hierChild" presStyleCnt="0"/>
      <dgm:spPr/>
    </dgm:pt>
  </dgm:ptLst>
  <dgm:cxnLst>
    <dgm:cxn modelId="{ACD3C50E-0049-4EBB-9E04-58095E86BCBC}" srcId="{3A4BD785-6D4E-452C-9E67-E5A1636076A4}" destId="{6DD965D4-3F33-4764-925B-61CF6C799081}" srcOrd="0" destOrd="0" parTransId="{3C53D945-9F61-48EC-9C32-77E034E51EE1}" sibTransId="{00B5A3F0-769C-4FA5-89E0-FE61065C4AE2}"/>
    <dgm:cxn modelId="{52430513-BA0A-4065-9598-CC1CF0BA22C0}" srcId="{4F131765-0626-46B6-9DF2-FFC3F1DCAF2B}" destId="{AF3EB7E9-8EBE-4DC5-B767-E75AD2BF657B}" srcOrd="0" destOrd="0" parTransId="{F054AF55-E2D9-46E2-BB67-0EF5662416F5}" sibTransId="{F69D0A07-6579-44A6-8D7A-8A538897CBFB}"/>
    <dgm:cxn modelId="{A213021E-BF2C-4737-B375-D9C660169349}" type="presOf" srcId="{4F131765-0626-46B6-9DF2-FFC3F1DCAF2B}" destId="{AAF37549-15EB-41B8-951E-8D8B93E1D9B1}" srcOrd="0" destOrd="0" presId="urn:microsoft.com/office/officeart/2005/8/layout/hierarchy2"/>
    <dgm:cxn modelId="{08F16322-1DF5-4661-862A-FD92E386EE08}" srcId="{AF3EB7E9-8EBE-4DC5-B767-E75AD2BF657B}" destId="{3A4BD785-6D4E-452C-9E67-E5A1636076A4}" srcOrd="1" destOrd="0" parTransId="{93F5E49F-7BFE-401D-A2F7-AD80A776BFC0}" sibTransId="{88A9FAFF-8503-4DD6-8377-C61B43A371DB}"/>
    <dgm:cxn modelId="{B4F1E02B-4354-4CD7-9ECF-8393BE37D57D}" type="presOf" srcId="{3C53D945-9F61-48EC-9C32-77E034E51EE1}" destId="{469AA190-6330-4FF8-B260-034FC9A021CD}" srcOrd="1" destOrd="0" presId="urn:microsoft.com/office/officeart/2005/8/layout/hierarchy2"/>
    <dgm:cxn modelId="{48EC7C3B-0764-4BE5-8BE0-37AB93433C49}" type="presOf" srcId="{6DD965D4-3F33-4764-925B-61CF6C799081}" destId="{0201030F-3599-488D-8C00-3BD8A762F895}" srcOrd="0" destOrd="0" presId="urn:microsoft.com/office/officeart/2005/8/layout/hierarchy2"/>
    <dgm:cxn modelId="{14EDFE3F-95DD-4347-B4B2-9C3D09EF9FAD}" type="presOf" srcId="{8078397B-F0F7-418E-B1F8-6FBFA87F582E}" destId="{13EDF736-735F-4873-BDFF-38CD825B700E}" srcOrd="0" destOrd="0" presId="urn:microsoft.com/office/officeart/2005/8/layout/hierarchy2"/>
    <dgm:cxn modelId="{078A1950-24EC-4990-A72B-62D1400ECB3A}" type="presOf" srcId="{3C53D945-9F61-48EC-9C32-77E034E51EE1}" destId="{F84C007C-23C4-4E5F-BA81-24A1F3E1E7DB}" srcOrd="0" destOrd="0" presId="urn:microsoft.com/office/officeart/2005/8/layout/hierarchy2"/>
    <dgm:cxn modelId="{40C34472-08DB-4B49-9FAD-8FDA2CF15E04}" type="presOf" srcId="{93F5E49F-7BFE-401D-A2F7-AD80A776BFC0}" destId="{8464ADB6-7988-45AD-B4B3-2647037AC204}" srcOrd="0" destOrd="0" presId="urn:microsoft.com/office/officeart/2005/8/layout/hierarchy2"/>
    <dgm:cxn modelId="{DEA18F8C-8D9A-433E-98BA-DAEDF0C6D482}" type="presOf" srcId="{AE0347B0-680F-452B-BB9C-CFC2BFB3C940}" destId="{F6219646-3382-4124-98D7-060A96F0DA4F}" srcOrd="1" destOrd="0" presId="urn:microsoft.com/office/officeart/2005/8/layout/hierarchy2"/>
    <dgm:cxn modelId="{3F165297-9A0C-4BB0-97CB-433BF9FD0B28}" srcId="{AF3EB7E9-8EBE-4DC5-B767-E75AD2BF657B}" destId="{8078397B-F0F7-418E-B1F8-6FBFA87F582E}" srcOrd="0" destOrd="0" parTransId="{AE0347B0-680F-452B-BB9C-CFC2BFB3C940}" sibTransId="{ED2FC9FD-1B52-4DAF-8BD9-28996CB1CCAE}"/>
    <dgm:cxn modelId="{F1764DA6-F8C5-48E7-AE96-4A3DDC79227B}" type="presOf" srcId="{AF3EB7E9-8EBE-4DC5-B767-E75AD2BF657B}" destId="{913C2EB7-0B21-4F7A-ADC9-967C5ABCAAF1}" srcOrd="0" destOrd="0" presId="urn:microsoft.com/office/officeart/2005/8/layout/hierarchy2"/>
    <dgm:cxn modelId="{B837FDB9-9CA9-4F61-BA45-45957493F559}" type="presOf" srcId="{3A4BD785-6D4E-452C-9E67-E5A1636076A4}" destId="{D48101A0-1059-4168-AD9D-11FB24793477}" srcOrd="0" destOrd="0" presId="urn:microsoft.com/office/officeart/2005/8/layout/hierarchy2"/>
    <dgm:cxn modelId="{83A792EF-8CD9-4598-ADFA-59E68F7FE337}" type="presOf" srcId="{93F5E49F-7BFE-401D-A2F7-AD80A776BFC0}" destId="{0D09816A-54CA-4644-94D2-933A6AD8A01E}" srcOrd="1" destOrd="0" presId="urn:microsoft.com/office/officeart/2005/8/layout/hierarchy2"/>
    <dgm:cxn modelId="{D2B4EFF9-7315-484B-96A0-6BE6CF88A422}" type="presOf" srcId="{AE0347B0-680F-452B-BB9C-CFC2BFB3C940}" destId="{F54807FB-6554-47BB-962E-23C209ED4C83}" srcOrd="0" destOrd="0" presId="urn:microsoft.com/office/officeart/2005/8/layout/hierarchy2"/>
    <dgm:cxn modelId="{DE2732DD-426D-488D-8535-A8ECDC71D04E}" type="presParOf" srcId="{AAF37549-15EB-41B8-951E-8D8B93E1D9B1}" destId="{3932E5FD-EC1A-486C-ACAE-D5C67777B7A9}" srcOrd="0" destOrd="0" presId="urn:microsoft.com/office/officeart/2005/8/layout/hierarchy2"/>
    <dgm:cxn modelId="{86E2BB93-179F-483E-BB50-C8684C4DA514}" type="presParOf" srcId="{3932E5FD-EC1A-486C-ACAE-D5C67777B7A9}" destId="{913C2EB7-0B21-4F7A-ADC9-967C5ABCAAF1}" srcOrd="0" destOrd="0" presId="urn:microsoft.com/office/officeart/2005/8/layout/hierarchy2"/>
    <dgm:cxn modelId="{61EF7099-FB46-416D-BDE4-3E5B0E879EEE}" type="presParOf" srcId="{3932E5FD-EC1A-486C-ACAE-D5C67777B7A9}" destId="{BBE8AC76-1282-4E56-974A-82ADD37650C5}" srcOrd="1" destOrd="0" presId="urn:microsoft.com/office/officeart/2005/8/layout/hierarchy2"/>
    <dgm:cxn modelId="{52FB85F2-F2E6-4030-899B-D7044592A4EA}" type="presParOf" srcId="{BBE8AC76-1282-4E56-974A-82ADD37650C5}" destId="{F54807FB-6554-47BB-962E-23C209ED4C83}" srcOrd="0" destOrd="0" presId="urn:microsoft.com/office/officeart/2005/8/layout/hierarchy2"/>
    <dgm:cxn modelId="{4FAA1A24-8AB0-4C65-8D33-FDC56D26C538}" type="presParOf" srcId="{F54807FB-6554-47BB-962E-23C209ED4C83}" destId="{F6219646-3382-4124-98D7-060A96F0DA4F}" srcOrd="0" destOrd="0" presId="urn:microsoft.com/office/officeart/2005/8/layout/hierarchy2"/>
    <dgm:cxn modelId="{C56B39ED-9181-4194-8919-65F9EA330149}" type="presParOf" srcId="{BBE8AC76-1282-4E56-974A-82ADD37650C5}" destId="{CD65F685-F7B5-4120-9FFA-3E3CF5396320}" srcOrd="1" destOrd="0" presId="urn:microsoft.com/office/officeart/2005/8/layout/hierarchy2"/>
    <dgm:cxn modelId="{E1E8E7C3-A72D-4204-B0C5-F3C286961EDA}" type="presParOf" srcId="{CD65F685-F7B5-4120-9FFA-3E3CF5396320}" destId="{13EDF736-735F-4873-BDFF-38CD825B700E}" srcOrd="0" destOrd="0" presId="urn:microsoft.com/office/officeart/2005/8/layout/hierarchy2"/>
    <dgm:cxn modelId="{9B0E1C2B-131E-49C9-B956-FA6157495F9D}" type="presParOf" srcId="{CD65F685-F7B5-4120-9FFA-3E3CF5396320}" destId="{70EA526C-24DC-4D34-B142-37C8EB826F46}" srcOrd="1" destOrd="0" presId="urn:microsoft.com/office/officeart/2005/8/layout/hierarchy2"/>
    <dgm:cxn modelId="{3716DA65-EC9E-4288-8058-AEEF5F31B900}" type="presParOf" srcId="{BBE8AC76-1282-4E56-974A-82ADD37650C5}" destId="{8464ADB6-7988-45AD-B4B3-2647037AC204}" srcOrd="2" destOrd="0" presId="urn:microsoft.com/office/officeart/2005/8/layout/hierarchy2"/>
    <dgm:cxn modelId="{94E9746C-561A-4E30-9E18-24FA5AD2FC7E}" type="presParOf" srcId="{8464ADB6-7988-45AD-B4B3-2647037AC204}" destId="{0D09816A-54CA-4644-94D2-933A6AD8A01E}" srcOrd="0" destOrd="0" presId="urn:microsoft.com/office/officeart/2005/8/layout/hierarchy2"/>
    <dgm:cxn modelId="{143E4F21-A179-4205-B978-A9380E7ADAB2}" type="presParOf" srcId="{BBE8AC76-1282-4E56-974A-82ADD37650C5}" destId="{6524867F-CFF2-432A-8220-E3563E24F165}" srcOrd="3" destOrd="0" presId="urn:microsoft.com/office/officeart/2005/8/layout/hierarchy2"/>
    <dgm:cxn modelId="{2EB5B49C-3F18-42BB-BA66-A1EB5148CE69}" type="presParOf" srcId="{6524867F-CFF2-432A-8220-E3563E24F165}" destId="{D48101A0-1059-4168-AD9D-11FB24793477}" srcOrd="0" destOrd="0" presId="urn:microsoft.com/office/officeart/2005/8/layout/hierarchy2"/>
    <dgm:cxn modelId="{D1BEC190-B164-4983-A6EA-1F640DEACC04}" type="presParOf" srcId="{6524867F-CFF2-432A-8220-E3563E24F165}" destId="{AD8461C8-2C18-42EF-A640-1041DBA8F4A2}" srcOrd="1" destOrd="0" presId="urn:microsoft.com/office/officeart/2005/8/layout/hierarchy2"/>
    <dgm:cxn modelId="{A73CA2FD-EF23-48F4-90A0-919070C2D3FC}" type="presParOf" srcId="{AD8461C8-2C18-42EF-A640-1041DBA8F4A2}" destId="{F84C007C-23C4-4E5F-BA81-24A1F3E1E7DB}" srcOrd="0" destOrd="0" presId="urn:microsoft.com/office/officeart/2005/8/layout/hierarchy2"/>
    <dgm:cxn modelId="{4BB21A6D-517F-4C83-82B5-7710C5CF5E57}" type="presParOf" srcId="{F84C007C-23C4-4E5F-BA81-24A1F3E1E7DB}" destId="{469AA190-6330-4FF8-B260-034FC9A021CD}" srcOrd="0" destOrd="0" presId="urn:microsoft.com/office/officeart/2005/8/layout/hierarchy2"/>
    <dgm:cxn modelId="{49D15D74-87F7-4FA3-BF67-F8B7B4DB3686}" type="presParOf" srcId="{AD8461C8-2C18-42EF-A640-1041DBA8F4A2}" destId="{4026D783-653F-4A7E-B440-A20B27774EEA}" srcOrd="1" destOrd="0" presId="urn:microsoft.com/office/officeart/2005/8/layout/hierarchy2"/>
    <dgm:cxn modelId="{1B43784A-6226-4133-B533-EFF533C5F7F3}" type="presParOf" srcId="{4026D783-653F-4A7E-B440-A20B27774EEA}" destId="{0201030F-3599-488D-8C00-3BD8A762F895}" srcOrd="0" destOrd="0" presId="urn:microsoft.com/office/officeart/2005/8/layout/hierarchy2"/>
    <dgm:cxn modelId="{AA71AD23-80A6-4C2D-99AC-4F4B8F67A899}" type="presParOf" srcId="{4026D783-653F-4A7E-B440-A20B27774EEA}" destId="{E52CBC31-D06D-4040-A06E-CD4104113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3455" y="427592"/>
          <a:ext cx="1655664" cy="52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OVERSAMPLING</a:t>
          </a:r>
          <a:endParaRPr lang="he-IL" sz="1800" kern="1200" dirty="0"/>
        </a:p>
      </dsp:txBody>
      <dsp:txXfrm>
        <a:off x="18775" y="442912"/>
        <a:ext cx="1625024" cy="492420"/>
      </dsp:txXfrm>
    </dsp:sp>
    <dsp:sp modelId="{F54807FB-6554-47BB-962E-23C209ED4C83}">
      <dsp:nvSpPr>
        <dsp:cNvPr id="0" name=""/>
        <dsp:cNvSpPr/>
      </dsp:nvSpPr>
      <dsp:spPr>
        <a:xfrm rot="19457599">
          <a:off x="1610683" y="504586"/>
          <a:ext cx="515320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515320" y="3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5461" y="525860"/>
        <a:ext cx="25766" cy="25766"/>
      </dsp:txXfrm>
    </dsp:sp>
    <dsp:sp modelId="{13EDF736-735F-4873-BDFF-38CD825B700E}">
      <dsp:nvSpPr>
        <dsp:cNvPr id="0" name=""/>
        <dsp:cNvSpPr/>
      </dsp:nvSpPr>
      <dsp:spPr>
        <a:xfrm>
          <a:off x="2077568" y="126832"/>
          <a:ext cx="1046121" cy="52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888" y="142152"/>
        <a:ext cx="1015481" cy="492420"/>
      </dsp:txXfrm>
    </dsp:sp>
    <dsp:sp modelId="{8464ADB6-7988-45AD-B4B3-2647037AC204}">
      <dsp:nvSpPr>
        <dsp:cNvPr id="0" name=""/>
        <dsp:cNvSpPr/>
      </dsp:nvSpPr>
      <dsp:spPr>
        <a:xfrm rot="2142401">
          <a:off x="1610683" y="805346"/>
          <a:ext cx="515320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515320" y="3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5461" y="826619"/>
        <a:ext cx="25766" cy="25766"/>
      </dsp:txXfrm>
    </dsp:sp>
    <dsp:sp modelId="{D48101A0-1059-4168-AD9D-11FB24793477}">
      <dsp:nvSpPr>
        <dsp:cNvPr id="0" name=""/>
        <dsp:cNvSpPr/>
      </dsp:nvSpPr>
      <dsp:spPr>
        <a:xfrm>
          <a:off x="2077568" y="728352"/>
          <a:ext cx="1046121" cy="52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888" y="743672"/>
        <a:ext cx="1015481" cy="492420"/>
      </dsp:txXfrm>
    </dsp:sp>
    <dsp:sp modelId="{F84C007C-23C4-4E5F-BA81-24A1F3E1E7DB}">
      <dsp:nvSpPr>
        <dsp:cNvPr id="0" name=""/>
        <dsp:cNvSpPr/>
      </dsp:nvSpPr>
      <dsp:spPr>
        <a:xfrm>
          <a:off x="3123689" y="955726"/>
          <a:ext cx="418448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418448" y="341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2453" y="979421"/>
        <a:ext cx="20922" cy="20922"/>
      </dsp:txXfrm>
    </dsp:sp>
    <dsp:sp modelId="{0201030F-3599-488D-8C00-3BD8A762F895}">
      <dsp:nvSpPr>
        <dsp:cNvPr id="0" name=""/>
        <dsp:cNvSpPr/>
      </dsp:nvSpPr>
      <dsp:spPr>
        <a:xfrm>
          <a:off x="3542138" y="738486"/>
          <a:ext cx="1701014" cy="50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6864" y="753212"/>
        <a:ext cx="1671562" cy="4733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0" y="461073"/>
          <a:ext cx="1655664" cy="52306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UNDERSAMPLING</a:t>
          </a:r>
          <a:endParaRPr lang="he-IL" sz="1600" kern="1200" dirty="0"/>
        </a:p>
      </dsp:txBody>
      <dsp:txXfrm>
        <a:off x="15320" y="476393"/>
        <a:ext cx="1625024" cy="492420"/>
      </dsp:txXfrm>
    </dsp:sp>
    <dsp:sp modelId="{F54807FB-6554-47BB-962E-23C209ED4C83}">
      <dsp:nvSpPr>
        <dsp:cNvPr id="0" name=""/>
        <dsp:cNvSpPr/>
      </dsp:nvSpPr>
      <dsp:spPr>
        <a:xfrm rot="19296780">
          <a:off x="1597488" y="521327"/>
          <a:ext cx="538256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538256" y="34156"/>
              </a:lnTo>
            </a:path>
          </a:pathLst>
        </a:custGeom>
        <a:noFill/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3160" y="542027"/>
        <a:ext cx="26912" cy="26912"/>
      </dsp:txXfrm>
    </dsp:sp>
    <dsp:sp modelId="{13EDF736-735F-4873-BDFF-38CD825B700E}">
      <dsp:nvSpPr>
        <dsp:cNvPr id="0" name=""/>
        <dsp:cNvSpPr/>
      </dsp:nvSpPr>
      <dsp:spPr>
        <a:xfrm>
          <a:off x="2077568" y="126832"/>
          <a:ext cx="1046121" cy="52306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888" y="142152"/>
        <a:ext cx="1015481" cy="492420"/>
      </dsp:txXfrm>
    </dsp:sp>
    <dsp:sp modelId="{8464ADB6-7988-45AD-B4B3-2647037AC204}">
      <dsp:nvSpPr>
        <dsp:cNvPr id="0" name=""/>
        <dsp:cNvSpPr/>
      </dsp:nvSpPr>
      <dsp:spPr>
        <a:xfrm rot="1941271">
          <a:off x="1616896" y="822087"/>
          <a:ext cx="499440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499440" y="34156"/>
              </a:lnTo>
            </a:path>
          </a:pathLst>
        </a:custGeom>
        <a:noFill/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4130" y="843757"/>
        <a:ext cx="24972" cy="24972"/>
      </dsp:txXfrm>
    </dsp:sp>
    <dsp:sp modelId="{D48101A0-1059-4168-AD9D-11FB24793477}">
      <dsp:nvSpPr>
        <dsp:cNvPr id="0" name=""/>
        <dsp:cNvSpPr/>
      </dsp:nvSpPr>
      <dsp:spPr>
        <a:xfrm>
          <a:off x="2077568" y="728352"/>
          <a:ext cx="1046121" cy="52306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888" y="743672"/>
        <a:ext cx="1015481" cy="492420"/>
      </dsp:txXfrm>
    </dsp:sp>
    <dsp:sp modelId="{F84C007C-23C4-4E5F-BA81-24A1F3E1E7DB}">
      <dsp:nvSpPr>
        <dsp:cNvPr id="0" name=""/>
        <dsp:cNvSpPr/>
      </dsp:nvSpPr>
      <dsp:spPr>
        <a:xfrm>
          <a:off x="3123689" y="955726"/>
          <a:ext cx="418448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418448" y="341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2453" y="979421"/>
        <a:ext cx="20922" cy="20922"/>
      </dsp:txXfrm>
    </dsp:sp>
    <dsp:sp modelId="{0201030F-3599-488D-8C00-3BD8A762F895}">
      <dsp:nvSpPr>
        <dsp:cNvPr id="0" name=""/>
        <dsp:cNvSpPr/>
      </dsp:nvSpPr>
      <dsp:spPr>
        <a:xfrm>
          <a:off x="3542138" y="738486"/>
          <a:ext cx="1701014" cy="50279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6864" y="753212"/>
        <a:ext cx="1671562" cy="4733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0" y="460850"/>
          <a:ext cx="1657283" cy="52357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BOTH</a:t>
          </a:r>
          <a:endParaRPr lang="he-IL" sz="1600" kern="1200" dirty="0"/>
        </a:p>
      </dsp:txBody>
      <dsp:txXfrm>
        <a:off x="15335" y="476185"/>
        <a:ext cx="1626613" cy="492901"/>
      </dsp:txXfrm>
    </dsp:sp>
    <dsp:sp modelId="{F54807FB-6554-47BB-962E-23C209ED4C83}">
      <dsp:nvSpPr>
        <dsp:cNvPr id="0" name=""/>
        <dsp:cNvSpPr/>
      </dsp:nvSpPr>
      <dsp:spPr>
        <a:xfrm rot="19286582">
          <a:off x="1598771" y="521163"/>
          <a:ext cx="53677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536774" y="34189"/>
              </a:lnTo>
            </a:path>
          </a:pathLst>
        </a:custGeom>
        <a:noFill/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3739" y="541933"/>
        <a:ext cx="26838" cy="26838"/>
      </dsp:txXfrm>
    </dsp:sp>
    <dsp:sp modelId="{13EDF736-735F-4873-BDFF-38CD825B700E}">
      <dsp:nvSpPr>
        <dsp:cNvPr id="0" name=""/>
        <dsp:cNvSpPr/>
      </dsp:nvSpPr>
      <dsp:spPr>
        <a:xfrm>
          <a:off x="2077035" y="126283"/>
          <a:ext cx="1047143" cy="52357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370" y="141618"/>
        <a:ext cx="1016473" cy="492901"/>
      </dsp:txXfrm>
    </dsp:sp>
    <dsp:sp modelId="{8464ADB6-7988-45AD-B4B3-2647037AC204}">
      <dsp:nvSpPr>
        <dsp:cNvPr id="0" name=""/>
        <dsp:cNvSpPr/>
      </dsp:nvSpPr>
      <dsp:spPr>
        <a:xfrm rot="1950749">
          <a:off x="1618277" y="822217"/>
          <a:ext cx="49776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97764" y="34189"/>
              </a:lnTo>
            </a:path>
          </a:pathLst>
        </a:custGeom>
        <a:noFill/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4715" y="843962"/>
        <a:ext cx="24888" cy="24888"/>
      </dsp:txXfrm>
    </dsp:sp>
    <dsp:sp modelId="{D48101A0-1059-4168-AD9D-11FB24793477}">
      <dsp:nvSpPr>
        <dsp:cNvPr id="0" name=""/>
        <dsp:cNvSpPr/>
      </dsp:nvSpPr>
      <dsp:spPr>
        <a:xfrm>
          <a:off x="2077035" y="728390"/>
          <a:ext cx="1047143" cy="52357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370" y="743725"/>
        <a:ext cx="1016473" cy="492901"/>
      </dsp:txXfrm>
    </dsp:sp>
    <dsp:sp modelId="{F84C007C-23C4-4E5F-BA81-24A1F3E1E7DB}">
      <dsp:nvSpPr>
        <dsp:cNvPr id="0" name=""/>
        <dsp:cNvSpPr/>
      </dsp:nvSpPr>
      <dsp:spPr>
        <a:xfrm>
          <a:off x="3124179" y="955987"/>
          <a:ext cx="418857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18857" y="341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3136" y="979705"/>
        <a:ext cx="20942" cy="20942"/>
      </dsp:txXfrm>
    </dsp:sp>
    <dsp:sp modelId="{0201030F-3599-488D-8C00-3BD8A762F895}">
      <dsp:nvSpPr>
        <dsp:cNvPr id="0" name=""/>
        <dsp:cNvSpPr/>
      </dsp:nvSpPr>
      <dsp:spPr>
        <a:xfrm>
          <a:off x="3543036" y="738535"/>
          <a:ext cx="1702676" cy="50328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7777" y="753276"/>
        <a:ext cx="1673194" cy="4738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0" y="460850"/>
          <a:ext cx="1657283" cy="523571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ROSE</a:t>
          </a:r>
          <a:endParaRPr lang="he-IL" sz="1600" kern="1200" dirty="0"/>
        </a:p>
      </dsp:txBody>
      <dsp:txXfrm>
        <a:off x="15335" y="476185"/>
        <a:ext cx="1626613" cy="492901"/>
      </dsp:txXfrm>
    </dsp:sp>
    <dsp:sp modelId="{F54807FB-6554-47BB-962E-23C209ED4C83}">
      <dsp:nvSpPr>
        <dsp:cNvPr id="0" name=""/>
        <dsp:cNvSpPr/>
      </dsp:nvSpPr>
      <dsp:spPr>
        <a:xfrm rot="19286582">
          <a:off x="1598771" y="521163"/>
          <a:ext cx="53677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536774" y="34189"/>
              </a:lnTo>
            </a:path>
          </a:pathLst>
        </a:custGeom>
        <a:noFill/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3739" y="541933"/>
        <a:ext cx="26838" cy="26838"/>
      </dsp:txXfrm>
    </dsp:sp>
    <dsp:sp modelId="{13EDF736-735F-4873-BDFF-38CD825B700E}">
      <dsp:nvSpPr>
        <dsp:cNvPr id="0" name=""/>
        <dsp:cNvSpPr/>
      </dsp:nvSpPr>
      <dsp:spPr>
        <a:xfrm>
          <a:off x="2077035" y="126283"/>
          <a:ext cx="1047143" cy="523571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370" y="141618"/>
        <a:ext cx="1016473" cy="492901"/>
      </dsp:txXfrm>
    </dsp:sp>
    <dsp:sp modelId="{8464ADB6-7988-45AD-B4B3-2647037AC204}">
      <dsp:nvSpPr>
        <dsp:cNvPr id="0" name=""/>
        <dsp:cNvSpPr/>
      </dsp:nvSpPr>
      <dsp:spPr>
        <a:xfrm rot="1950749">
          <a:off x="1618277" y="822217"/>
          <a:ext cx="49776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97764" y="34189"/>
              </a:lnTo>
            </a:path>
          </a:pathLst>
        </a:custGeom>
        <a:noFill/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4715" y="843962"/>
        <a:ext cx="24888" cy="24888"/>
      </dsp:txXfrm>
    </dsp:sp>
    <dsp:sp modelId="{D48101A0-1059-4168-AD9D-11FB24793477}">
      <dsp:nvSpPr>
        <dsp:cNvPr id="0" name=""/>
        <dsp:cNvSpPr/>
      </dsp:nvSpPr>
      <dsp:spPr>
        <a:xfrm>
          <a:off x="2077035" y="728390"/>
          <a:ext cx="1047143" cy="523571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370" y="743725"/>
        <a:ext cx="1016473" cy="492901"/>
      </dsp:txXfrm>
    </dsp:sp>
    <dsp:sp modelId="{F84C007C-23C4-4E5F-BA81-24A1F3E1E7DB}">
      <dsp:nvSpPr>
        <dsp:cNvPr id="0" name=""/>
        <dsp:cNvSpPr/>
      </dsp:nvSpPr>
      <dsp:spPr>
        <a:xfrm>
          <a:off x="3124179" y="955987"/>
          <a:ext cx="418857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18857" y="34189"/>
              </a:lnTo>
            </a:path>
          </a:pathLst>
        </a:custGeom>
        <a:noFill/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3136" y="979705"/>
        <a:ext cx="20942" cy="20942"/>
      </dsp:txXfrm>
    </dsp:sp>
    <dsp:sp modelId="{0201030F-3599-488D-8C00-3BD8A762F895}">
      <dsp:nvSpPr>
        <dsp:cNvPr id="0" name=""/>
        <dsp:cNvSpPr/>
      </dsp:nvSpPr>
      <dsp:spPr>
        <a:xfrm>
          <a:off x="3543036" y="738535"/>
          <a:ext cx="1702676" cy="503283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7777" y="753276"/>
        <a:ext cx="1673194" cy="473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0" y="461073"/>
          <a:ext cx="1655664" cy="52306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UNDERSAMPLING</a:t>
          </a:r>
          <a:endParaRPr lang="he-IL" sz="1600" kern="1200" dirty="0"/>
        </a:p>
      </dsp:txBody>
      <dsp:txXfrm>
        <a:off x="15320" y="476393"/>
        <a:ext cx="1625024" cy="492420"/>
      </dsp:txXfrm>
    </dsp:sp>
    <dsp:sp modelId="{F54807FB-6554-47BB-962E-23C209ED4C83}">
      <dsp:nvSpPr>
        <dsp:cNvPr id="0" name=""/>
        <dsp:cNvSpPr/>
      </dsp:nvSpPr>
      <dsp:spPr>
        <a:xfrm rot="19296780">
          <a:off x="1597488" y="521327"/>
          <a:ext cx="538256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538256" y="34156"/>
              </a:lnTo>
            </a:path>
          </a:pathLst>
        </a:custGeom>
        <a:noFill/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3160" y="542027"/>
        <a:ext cx="26912" cy="26912"/>
      </dsp:txXfrm>
    </dsp:sp>
    <dsp:sp modelId="{13EDF736-735F-4873-BDFF-38CD825B700E}">
      <dsp:nvSpPr>
        <dsp:cNvPr id="0" name=""/>
        <dsp:cNvSpPr/>
      </dsp:nvSpPr>
      <dsp:spPr>
        <a:xfrm>
          <a:off x="2077568" y="126832"/>
          <a:ext cx="1046121" cy="52306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888" y="142152"/>
        <a:ext cx="1015481" cy="492420"/>
      </dsp:txXfrm>
    </dsp:sp>
    <dsp:sp modelId="{8464ADB6-7988-45AD-B4B3-2647037AC204}">
      <dsp:nvSpPr>
        <dsp:cNvPr id="0" name=""/>
        <dsp:cNvSpPr/>
      </dsp:nvSpPr>
      <dsp:spPr>
        <a:xfrm rot="1941271">
          <a:off x="1616896" y="822087"/>
          <a:ext cx="499440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499440" y="34156"/>
              </a:lnTo>
            </a:path>
          </a:pathLst>
        </a:custGeom>
        <a:noFill/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4130" y="843757"/>
        <a:ext cx="24972" cy="24972"/>
      </dsp:txXfrm>
    </dsp:sp>
    <dsp:sp modelId="{D48101A0-1059-4168-AD9D-11FB24793477}">
      <dsp:nvSpPr>
        <dsp:cNvPr id="0" name=""/>
        <dsp:cNvSpPr/>
      </dsp:nvSpPr>
      <dsp:spPr>
        <a:xfrm>
          <a:off x="2077568" y="728352"/>
          <a:ext cx="1046121" cy="52306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888" y="743672"/>
        <a:ext cx="1015481" cy="492420"/>
      </dsp:txXfrm>
    </dsp:sp>
    <dsp:sp modelId="{F84C007C-23C4-4E5F-BA81-24A1F3E1E7DB}">
      <dsp:nvSpPr>
        <dsp:cNvPr id="0" name=""/>
        <dsp:cNvSpPr/>
      </dsp:nvSpPr>
      <dsp:spPr>
        <a:xfrm>
          <a:off x="3123689" y="955726"/>
          <a:ext cx="418448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418448" y="341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2453" y="979421"/>
        <a:ext cx="20922" cy="20922"/>
      </dsp:txXfrm>
    </dsp:sp>
    <dsp:sp modelId="{0201030F-3599-488D-8C00-3BD8A762F895}">
      <dsp:nvSpPr>
        <dsp:cNvPr id="0" name=""/>
        <dsp:cNvSpPr/>
      </dsp:nvSpPr>
      <dsp:spPr>
        <a:xfrm>
          <a:off x="3542138" y="738486"/>
          <a:ext cx="1701014" cy="50279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6864" y="753212"/>
        <a:ext cx="1671562" cy="473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0" y="460850"/>
          <a:ext cx="1657283" cy="52357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BOTH</a:t>
          </a:r>
          <a:endParaRPr lang="he-IL" sz="1600" kern="1200" dirty="0"/>
        </a:p>
      </dsp:txBody>
      <dsp:txXfrm>
        <a:off x="15335" y="476185"/>
        <a:ext cx="1626613" cy="492901"/>
      </dsp:txXfrm>
    </dsp:sp>
    <dsp:sp modelId="{F54807FB-6554-47BB-962E-23C209ED4C83}">
      <dsp:nvSpPr>
        <dsp:cNvPr id="0" name=""/>
        <dsp:cNvSpPr/>
      </dsp:nvSpPr>
      <dsp:spPr>
        <a:xfrm rot="19286582">
          <a:off x="1598771" y="521163"/>
          <a:ext cx="53677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536774" y="34189"/>
              </a:lnTo>
            </a:path>
          </a:pathLst>
        </a:custGeom>
        <a:noFill/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3739" y="541933"/>
        <a:ext cx="26838" cy="26838"/>
      </dsp:txXfrm>
    </dsp:sp>
    <dsp:sp modelId="{13EDF736-735F-4873-BDFF-38CD825B700E}">
      <dsp:nvSpPr>
        <dsp:cNvPr id="0" name=""/>
        <dsp:cNvSpPr/>
      </dsp:nvSpPr>
      <dsp:spPr>
        <a:xfrm>
          <a:off x="2077035" y="126283"/>
          <a:ext cx="1047143" cy="52357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370" y="141618"/>
        <a:ext cx="1016473" cy="492901"/>
      </dsp:txXfrm>
    </dsp:sp>
    <dsp:sp modelId="{8464ADB6-7988-45AD-B4B3-2647037AC204}">
      <dsp:nvSpPr>
        <dsp:cNvPr id="0" name=""/>
        <dsp:cNvSpPr/>
      </dsp:nvSpPr>
      <dsp:spPr>
        <a:xfrm rot="1950749">
          <a:off x="1618277" y="822217"/>
          <a:ext cx="49776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97764" y="34189"/>
              </a:lnTo>
            </a:path>
          </a:pathLst>
        </a:custGeom>
        <a:noFill/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4715" y="843962"/>
        <a:ext cx="24888" cy="24888"/>
      </dsp:txXfrm>
    </dsp:sp>
    <dsp:sp modelId="{D48101A0-1059-4168-AD9D-11FB24793477}">
      <dsp:nvSpPr>
        <dsp:cNvPr id="0" name=""/>
        <dsp:cNvSpPr/>
      </dsp:nvSpPr>
      <dsp:spPr>
        <a:xfrm>
          <a:off x="2077035" y="728390"/>
          <a:ext cx="1047143" cy="52357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370" y="743725"/>
        <a:ext cx="1016473" cy="492901"/>
      </dsp:txXfrm>
    </dsp:sp>
    <dsp:sp modelId="{F84C007C-23C4-4E5F-BA81-24A1F3E1E7DB}">
      <dsp:nvSpPr>
        <dsp:cNvPr id="0" name=""/>
        <dsp:cNvSpPr/>
      </dsp:nvSpPr>
      <dsp:spPr>
        <a:xfrm>
          <a:off x="3124179" y="955987"/>
          <a:ext cx="418857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18857" y="341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3136" y="979705"/>
        <a:ext cx="20942" cy="20942"/>
      </dsp:txXfrm>
    </dsp:sp>
    <dsp:sp modelId="{0201030F-3599-488D-8C00-3BD8A762F895}">
      <dsp:nvSpPr>
        <dsp:cNvPr id="0" name=""/>
        <dsp:cNvSpPr/>
      </dsp:nvSpPr>
      <dsp:spPr>
        <a:xfrm>
          <a:off x="3543036" y="738535"/>
          <a:ext cx="1702676" cy="50328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7777" y="753276"/>
        <a:ext cx="1673194" cy="473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0" y="460850"/>
          <a:ext cx="1657283" cy="523571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ROSE</a:t>
          </a:r>
          <a:endParaRPr lang="he-IL" sz="1600" kern="1200" dirty="0"/>
        </a:p>
      </dsp:txBody>
      <dsp:txXfrm>
        <a:off x="15335" y="476185"/>
        <a:ext cx="1626613" cy="492901"/>
      </dsp:txXfrm>
    </dsp:sp>
    <dsp:sp modelId="{F54807FB-6554-47BB-962E-23C209ED4C83}">
      <dsp:nvSpPr>
        <dsp:cNvPr id="0" name=""/>
        <dsp:cNvSpPr/>
      </dsp:nvSpPr>
      <dsp:spPr>
        <a:xfrm rot="19286582">
          <a:off x="1598771" y="521163"/>
          <a:ext cx="53677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536774" y="34189"/>
              </a:lnTo>
            </a:path>
          </a:pathLst>
        </a:custGeom>
        <a:noFill/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3739" y="541933"/>
        <a:ext cx="26838" cy="26838"/>
      </dsp:txXfrm>
    </dsp:sp>
    <dsp:sp modelId="{13EDF736-735F-4873-BDFF-38CD825B700E}">
      <dsp:nvSpPr>
        <dsp:cNvPr id="0" name=""/>
        <dsp:cNvSpPr/>
      </dsp:nvSpPr>
      <dsp:spPr>
        <a:xfrm>
          <a:off x="2077035" y="126283"/>
          <a:ext cx="1047143" cy="523571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370" y="141618"/>
        <a:ext cx="1016473" cy="492901"/>
      </dsp:txXfrm>
    </dsp:sp>
    <dsp:sp modelId="{8464ADB6-7988-45AD-B4B3-2647037AC204}">
      <dsp:nvSpPr>
        <dsp:cNvPr id="0" name=""/>
        <dsp:cNvSpPr/>
      </dsp:nvSpPr>
      <dsp:spPr>
        <a:xfrm rot="1950749">
          <a:off x="1618277" y="822217"/>
          <a:ext cx="49776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97764" y="34189"/>
              </a:lnTo>
            </a:path>
          </a:pathLst>
        </a:custGeom>
        <a:noFill/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4715" y="843962"/>
        <a:ext cx="24888" cy="24888"/>
      </dsp:txXfrm>
    </dsp:sp>
    <dsp:sp modelId="{D48101A0-1059-4168-AD9D-11FB24793477}">
      <dsp:nvSpPr>
        <dsp:cNvPr id="0" name=""/>
        <dsp:cNvSpPr/>
      </dsp:nvSpPr>
      <dsp:spPr>
        <a:xfrm>
          <a:off x="2077035" y="728390"/>
          <a:ext cx="1047143" cy="523571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370" y="743725"/>
        <a:ext cx="1016473" cy="492901"/>
      </dsp:txXfrm>
    </dsp:sp>
    <dsp:sp modelId="{F84C007C-23C4-4E5F-BA81-24A1F3E1E7DB}">
      <dsp:nvSpPr>
        <dsp:cNvPr id="0" name=""/>
        <dsp:cNvSpPr/>
      </dsp:nvSpPr>
      <dsp:spPr>
        <a:xfrm>
          <a:off x="3124179" y="955987"/>
          <a:ext cx="418857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18857" y="34189"/>
              </a:lnTo>
            </a:path>
          </a:pathLst>
        </a:custGeom>
        <a:noFill/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3136" y="979705"/>
        <a:ext cx="20942" cy="20942"/>
      </dsp:txXfrm>
    </dsp:sp>
    <dsp:sp modelId="{0201030F-3599-488D-8C00-3BD8A762F895}">
      <dsp:nvSpPr>
        <dsp:cNvPr id="0" name=""/>
        <dsp:cNvSpPr/>
      </dsp:nvSpPr>
      <dsp:spPr>
        <a:xfrm>
          <a:off x="3543036" y="738535"/>
          <a:ext cx="1702676" cy="503283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7777" y="753276"/>
        <a:ext cx="1673194" cy="473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3455" y="427592"/>
          <a:ext cx="1655664" cy="52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OVERSAMPLING</a:t>
          </a:r>
          <a:endParaRPr lang="he-IL" sz="1800" kern="1200" dirty="0"/>
        </a:p>
      </dsp:txBody>
      <dsp:txXfrm>
        <a:off x="18775" y="442912"/>
        <a:ext cx="1625024" cy="492420"/>
      </dsp:txXfrm>
    </dsp:sp>
    <dsp:sp modelId="{F54807FB-6554-47BB-962E-23C209ED4C83}">
      <dsp:nvSpPr>
        <dsp:cNvPr id="0" name=""/>
        <dsp:cNvSpPr/>
      </dsp:nvSpPr>
      <dsp:spPr>
        <a:xfrm rot="19457599">
          <a:off x="1610683" y="504586"/>
          <a:ext cx="515320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515320" y="3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5461" y="525860"/>
        <a:ext cx="25766" cy="25766"/>
      </dsp:txXfrm>
    </dsp:sp>
    <dsp:sp modelId="{13EDF736-735F-4873-BDFF-38CD825B700E}">
      <dsp:nvSpPr>
        <dsp:cNvPr id="0" name=""/>
        <dsp:cNvSpPr/>
      </dsp:nvSpPr>
      <dsp:spPr>
        <a:xfrm>
          <a:off x="2077568" y="126832"/>
          <a:ext cx="1046121" cy="52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888" y="142152"/>
        <a:ext cx="1015481" cy="492420"/>
      </dsp:txXfrm>
    </dsp:sp>
    <dsp:sp modelId="{8464ADB6-7988-45AD-B4B3-2647037AC204}">
      <dsp:nvSpPr>
        <dsp:cNvPr id="0" name=""/>
        <dsp:cNvSpPr/>
      </dsp:nvSpPr>
      <dsp:spPr>
        <a:xfrm rot="2142401">
          <a:off x="1610683" y="805346"/>
          <a:ext cx="515320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515320" y="3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5461" y="826619"/>
        <a:ext cx="25766" cy="25766"/>
      </dsp:txXfrm>
    </dsp:sp>
    <dsp:sp modelId="{D48101A0-1059-4168-AD9D-11FB24793477}">
      <dsp:nvSpPr>
        <dsp:cNvPr id="0" name=""/>
        <dsp:cNvSpPr/>
      </dsp:nvSpPr>
      <dsp:spPr>
        <a:xfrm>
          <a:off x="2077568" y="728352"/>
          <a:ext cx="1046121" cy="52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888" y="743672"/>
        <a:ext cx="1015481" cy="492420"/>
      </dsp:txXfrm>
    </dsp:sp>
    <dsp:sp modelId="{F84C007C-23C4-4E5F-BA81-24A1F3E1E7DB}">
      <dsp:nvSpPr>
        <dsp:cNvPr id="0" name=""/>
        <dsp:cNvSpPr/>
      </dsp:nvSpPr>
      <dsp:spPr>
        <a:xfrm>
          <a:off x="3123689" y="955726"/>
          <a:ext cx="418448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418448" y="341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2453" y="979421"/>
        <a:ext cx="20922" cy="20922"/>
      </dsp:txXfrm>
    </dsp:sp>
    <dsp:sp modelId="{0201030F-3599-488D-8C00-3BD8A762F895}">
      <dsp:nvSpPr>
        <dsp:cNvPr id="0" name=""/>
        <dsp:cNvSpPr/>
      </dsp:nvSpPr>
      <dsp:spPr>
        <a:xfrm>
          <a:off x="3542138" y="738486"/>
          <a:ext cx="1701014" cy="50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6864" y="753212"/>
        <a:ext cx="1671562" cy="473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0" y="461073"/>
          <a:ext cx="1655664" cy="52306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UNDERSAMPLING</a:t>
          </a:r>
          <a:endParaRPr lang="he-IL" sz="1600" kern="1200" dirty="0"/>
        </a:p>
      </dsp:txBody>
      <dsp:txXfrm>
        <a:off x="15320" y="476393"/>
        <a:ext cx="1625024" cy="492420"/>
      </dsp:txXfrm>
    </dsp:sp>
    <dsp:sp modelId="{F54807FB-6554-47BB-962E-23C209ED4C83}">
      <dsp:nvSpPr>
        <dsp:cNvPr id="0" name=""/>
        <dsp:cNvSpPr/>
      </dsp:nvSpPr>
      <dsp:spPr>
        <a:xfrm rot="19296780">
          <a:off x="1597488" y="521327"/>
          <a:ext cx="538256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538256" y="34156"/>
              </a:lnTo>
            </a:path>
          </a:pathLst>
        </a:custGeom>
        <a:noFill/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3160" y="542027"/>
        <a:ext cx="26912" cy="26912"/>
      </dsp:txXfrm>
    </dsp:sp>
    <dsp:sp modelId="{13EDF736-735F-4873-BDFF-38CD825B700E}">
      <dsp:nvSpPr>
        <dsp:cNvPr id="0" name=""/>
        <dsp:cNvSpPr/>
      </dsp:nvSpPr>
      <dsp:spPr>
        <a:xfrm>
          <a:off x="2077568" y="126832"/>
          <a:ext cx="1046121" cy="52306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888" y="142152"/>
        <a:ext cx="1015481" cy="492420"/>
      </dsp:txXfrm>
    </dsp:sp>
    <dsp:sp modelId="{8464ADB6-7988-45AD-B4B3-2647037AC204}">
      <dsp:nvSpPr>
        <dsp:cNvPr id="0" name=""/>
        <dsp:cNvSpPr/>
      </dsp:nvSpPr>
      <dsp:spPr>
        <a:xfrm rot="1941271">
          <a:off x="1616896" y="822087"/>
          <a:ext cx="499440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499440" y="34156"/>
              </a:lnTo>
            </a:path>
          </a:pathLst>
        </a:custGeom>
        <a:noFill/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4130" y="843757"/>
        <a:ext cx="24972" cy="24972"/>
      </dsp:txXfrm>
    </dsp:sp>
    <dsp:sp modelId="{D48101A0-1059-4168-AD9D-11FB24793477}">
      <dsp:nvSpPr>
        <dsp:cNvPr id="0" name=""/>
        <dsp:cNvSpPr/>
      </dsp:nvSpPr>
      <dsp:spPr>
        <a:xfrm>
          <a:off x="2077568" y="728352"/>
          <a:ext cx="1046121" cy="52306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888" y="743672"/>
        <a:ext cx="1015481" cy="492420"/>
      </dsp:txXfrm>
    </dsp:sp>
    <dsp:sp modelId="{F84C007C-23C4-4E5F-BA81-24A1F3E1E7DB}">
      <dsp:nvSpPr>
        <dsp:cNvPr id="0" name=""/>
        <dsp:cNvSpPr/>
      </dsp:nvSpPr>
      <dsp:spPr>
        <a:xfrm>
          <a:off x="3123689" y="955726"/>
          <a:ext cx="418448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418448" y="341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2453" y="979421"/>
        <a:ext cx="20922" cy="20922"/>
      </dsp:txXfrm>
    </dsp:sp>
    <dsp:sp modelId="{0201030F-3599-488D-8C00-3BD8A762F895}">
      <dsp:nvSpPr>
        <dsp:cNvPr id="0" name=""/>
        <dsp:cNvSpPr/>
      </dsp:nvSpPr>
      <dsp:spPr>
        <a:xfrm>
          <a:off x="3542138" y="738486"/>
          <a:ext cx="1701014" cy="50279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6864" y="753212"/>
        <a:ext cx="1671562" cy="473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0" y="460850"/>
          <a:ext cx="1657283" cy="52357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BOTH</a:t>
          </a:r>
          <a:endParaRPr lang="he-IL" sz="1600" kern="1200" dirty="0"/>
        </a:p>
      </dsp:txBody>
      <dsp:txXfrm>
        <a:off x="15335" y="476185"/>
        <a:ext cx="1626613" cy="492901"/>
      </dsp:txXfrm>
    </dsp:sp>
    <dsp:sp modelId="{F54807FB-6554-47BB-962E-23C209ED4C83}">
      <dsp:nvSpPr>
        <dsp:cNvPr id="0" name=""/>
        <dsp:cNvSpPr/>
      </dsp:nvSpPr>
      <dsp:spPr>
        <a:xfrm rot="19286582">
          <a:off x="1598771" y="521163"/>
          <a:ext cx="53677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536774" y="34189"/>
              </a:lnTo>
            </a:path>
          </a:pathLst>
        </a:custGeom>
        <a:noFill/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3739" y="541933"/>
        <a:ext cx="26838" cy="26838"/>
      </dsp:txXfrm>
    </dsp:sp>
    <dsp:sp modelId="{13EDF736-735F-4873-BDFF-38CD825B700E}">
      <dsp:nvSpPr>
        <dsp:cNvPr id="0" name=""/>
        <dsp:cNvSpPr/>
      </dsp:nvSpPr>
      <dsp:spPr>
        <a:xfrm>
          <a:off x="2077035" y="126283"/>
          <a:ext cx="1047143" cy="52357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370" y="141618"/>
        <a:ext cx="1016473" cy="492901"/>
      </dsp:txXfrm>
    </dsp:sp>
    <dsp:sp modelId="{8464ADB6-7988-45AD-B4B3-2647037AC204}">
      <dsp:nvSpPr>
        <dsp:cNvPr id="0" name=""/>
        <dsp:cNvSpPr/>
      </dsp:nvSpPr>
      <dsp:spPr>
        <a:xfrm rot="1950749">
          <a:off x="1618277" y="822217"/>
          <a:ext cx="49776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97764" y="34189"/>
              </a:lnTo>
            </a:path>
          </a:pathLst>
        </a:custGeom>
        <a:noFill/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4715" y="843962"/>
        <a:ext cx="24888" cy="24888"/>
      </dsp:txXfrm>
    </dsp:sp>
    <dsp:sp modelId="{D48101A0-1059-4168-AD9D-11FB24793477}">
      <dsp:nvSpPr>
        <dsp:cNvPr id="0" name=""/>
        <dsp:cNvSpPr/>
      </dsp:nvSpPr>
      <dsp:spPr>
        <a:xfrm>
          <a:off x="2077035" y="728390"/>
          <a:ext cx="1047143" cy="52357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370" y="743725"/>
        <a:ext cx="1016473" cy="492901"/>
      </dsp:txXfrm>
    </dsp:sp>
    <dsp:sp modelId="{F84C007C-23C4-4E5F-BA81-24A1F3E1E7DB}">
      <dsp:nvSpPr>
        <dsp:cNvPr id="0" name=""/>
        <dsp:cNvSpPr/>
      </dsp:nvSpPr>
      <dsp:spPr>
        <a:xfrm>
          <a:off x="3124179" y="955987"/>
          <a:ext cx="418857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18857" y="341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3136" y="979705"/>
        <a:ext cx="20942" cy="20942"/>
      </dsp:txXfrm>
    </dsp:sp>
    <dsp:sp modelId="{0201030F-3599-488D-8C00-3BD8A762F895}">
      <dsp:nvSpPr>
        <dsp:cNvPr id="0" name=""/>
        <dsp:cNvSpPr/>
      </dsp:nvSpPr>
      <dsp:spPr>
        <a:xfrm>
          <a:off x="3543036" y="738535"/>
          <a:ext cx="1702676" cy="50328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7777" y="753276"/>
        <a:ext cx="1673194" cy="4738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0" y="460850"/>
          <a:ext cx="1657283" cy="523571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ROSE</a:t>
          </a:r>
          <a:endParaRPr lang="he-IL" sz="1600" kern="1200" dirty="0"/>
        </a:p>
      </dsp:txBody>
      <dsp:txXfrm>
        <a:off x="15335" y="476185"/>
        <a:ext cx="1626613" cy="492901"/>
      </dsp:txXfrm>
    </dsp:sp>
    <dsp:sp modelId="{F54807FB-6554-47BB-962E-23C209ED4C83}">
      <dsp:nvSpPr>
        <dsp:cNvPr id="0" name=""/>
        <dsp:cNvSpPr/>
      </dsp:nvSpPr>
      <dsp:spPr>
        <a:xfrm rot="19286582">
          <a:off x="1598771" y="521163"/>
          <a:ext cx="53677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536774" y="34189"/>
              </a:lnTo>
            </a:path>
          </a:pathLst>
        </a:custGeom>
        <a:noFill/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3739" y="541933"/>
        <a:ext cx="26838" cy="26838"/>
      </dsp:txXfrm>
    </dsp:sp>
    <dsp:sp modelId="{13EDF736-735F-4873-BDFF-38CD825B700E}">
      <dsp:nvSpPr>
        <dsp:cNvPr id="0" name=""/>
        <dsp:cNvSpPr/>
      </dsp:nvSpPr>
      <dsp:spPr>
        <a:xfrm>
          <a:off x="2077035" y="126283"/>
          <a:ext cx="1047143" cy="523571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370" y="141618"/>
        <a:ext cx="1016473" cy="492901"/>
      </dsp:txXfrm>
    </dsp:sp>
    <dsp:sp modelId="{8464ADB6-7988-45AD-B4B3-2647037AC204}">
      <dsp:nvSpPr>
        <dsp:cNvPr id="0" name=""/>
        <dsp:cNvSpPr/>
      </dsp:nvSpPr>
      <dsp:spPr>
        <a:xfrm rot="1950749">
          <a:off x="1618277" y="822217"/>
          <a:ext cx="497764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97764" y="34189"/>
              </a:lnTo>
            </a:path>
          </a:pathLst>
        </a:custGeom>
        <a:noFill/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4715" y="843962"/>
        <a:ext cx="24888" cy="24888"/>
      </dsp:txXfrm>
    </dsp:sp>
    <dsp:sp modelId="{D48101A0-1059-4168-AD9D-11FB24793477}">
      <dsp:nvSpPr>
        <dsp:cNvPr id="0" name=""/>
        <dsp:cNvSpPr/>
      </dsp:nvSpPr>
      <dsp:spPr>
        <a:xfrm>
          <a:off x="2077035" y="728390"/>
          <a:ext cx="1047143" cy="523571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370" y="743725"/>
        <a:ext cx="1016473" cy="492901"/>
      </dsp:txXfrm>
    </dsp:sp>
    <dsp:sp modelId="{F84C007C-23C4-4E5F-BA81-24A1F3E1E7DB}">
      <dsp:nvSpPr>
        <dsp:cNvPr id="0" name=""/>
        <dsp:cNvSpPr/>
      </dsp:nvSpPr>
      <dsp:spPr>
        <a:xfrm>
          <a:off x="3124179" y="955987"/>
          <a:ext cx="418857" cy="68378"/>
        </a:xfrm>
        <a:custGeom>
          <a:avLst/>
          <a:gdLst/>
          <a:ahLst/>
          <a:cxnLst/>
          <a:rect l="0" t="0" r="0" b="0"/>
          <a:pathLst>
            <a:path>
              <a:moveTo>
                <a:pt x="0" y="34189"/>
              </a:moveTo>
              <a:lnTo>
                <a:pt x="418857" y="34189"/>
              </a:lnTo>
            </a:path>
          </a:pathLst>
        </a:custGeom>
        <a:noFill/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3136" y="979705"/>
        <a:ext cx="20942" cy="20942"/>
      </dsp:txXfrm>
    </dsp:sp>
    <dsp:sp modelId="{0201030F-3599-488D-8C00-3BD8A762F895}">
      <dsp:nvSpPr>
        <dsp:cNvPr id="0" name=""/>
        <dsp:cNvSpPr/>
      </dsp:nvSpPr>
      <dsp:spPr>
        <a:xfrm>
          <a:off x="3543036" y="738535"/>
          <a:ext cx="1702676" cy="503283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7777" y="753276"/>
        <a:ext cx="1673194" cy="4738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EB7-0B21-4F7A-ADC9-967C5ABCAAF1}">
      <dsp:nvSpPr>
        <dsp:cNvPr id="0" name=""/>
        <dsp:cNvSpPr/>
      </dsp:nvSpPr>
      <dsp:spPr>
        <a:xfrm>
          <a:off x="3455" y="427592"/>
          <a:ext cx="1655664" cy="52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OVERSAMPLING</a:t>
          </a:r>
          <a:endParaRPr lang="he-IL" sz="1800" kern="1200" dirty="0"/>
        </a:p>
      </dsp:txBody>
      <dsp:txXfrm>
        <a:off x="18775" y="442912"/>
        <a:ext cx="1625024" cy="492420"/>
      </dsp:txXfrm>
    </dsp:sp>
    <dsp:sp modelId="{F54807FB-6554-47BB-962E-23C209ED4C83}">
      <dsp:nvSpPr>
        <dsp:cNvPr id="0" name=""/>
        <dsp:cNvSpPr/>
      </dsp:nvSpPr>
      <dsp:spPr>
        <a:xfrm rot="19457599">
          <a:off x="1610683" y="504586"/>
          <a:ext cx="515320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515320" y="3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5461" y="525860"/>
        <a:ext cx="25766" cy="25766"/>
      </dsp:txXfrm>
    </dsp:sp>
    <dsp:sp modelId="{13EDF736-735F-4873-BDFF-38CD825B700E}">
      <dsp:nvSpPr>
        <dsp:cNvPr id="0" name=""/>
        <dsp:cNvSpPr/>
      </dsp:nvSpPr>
      <dsp:spPr>
        <a:xfrm>
          <a:off x="2077568" y="126832"/>
          <a:ext cx="1046121" cy="52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  <a:endParaRPr lang="he-IL" sz="2100" kern="1200" dirty="0"/>
        </a:p>
      </dsp:txBody>
      <dsp:txXfrm>
        <a:off x="2092888" y="142152"/>
        <a:ext cx="1015481" cy="492420"/>
      </dsp:txXfrm>
    </dsp:sp>
    <dsp:sp modelId="{8464ADB6-7988-45AD-B4B3-2647037AC204}">
      <dsp:nvSpPr>
        <dsp:cNvPr id="0" name=""/>
        <dsp:cNvSpPr/>
      </dsp:nvSpPr>
      <dsp:spPr>
        <a:xfrm rot="2142401">
          <a:off x="1610683" y="805346"/>
          <a:ext cx="515320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515320" y="341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1855461" y="826619"/>
        <a:ext cx="25766" cy="25766"/>
      </dsp:txXfrm>
    </dsp:sp>
    <dsp:sp modelId="{D48101A0-1059-4168-AD9D-11FB24793477}">
      <dsp:nvSpPr>
        <dsp:cNvPr id="0" name=""/>
        <dsp:cNvSpPr/>
      </dsp:nvSpPr>
      <dsp:spPr>
        <a:xfrm>
          <a:off x="2077568" y="728352"/>
          <a:ext cx="1046121" cy="52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</a:t>
          </a:r>
          <a:endParaRPr lang="he-IL" sz="2100" kern="1200" dirty="0"/>
        </a:p>
      </dsp:txBody>
      <dsp:txXfrm>
        <a:off x="2092888" y="743672"/>
        <a:ext cx="1015481" cy="492420"/>
      </dsp:txXfrm>
    </dsp:sp>
    <dsp:sp modelId="{F84C007C-23C4-4E5F-BA81-24A1F3E1E7DB}">
      <dsp:nvSpPr>
        <dsp:cNvPr id="0" name=""/>
        <dsp:cNvSpPr/>
      </dsp:nvSpPr>
      <dsp:spPr>
        <a:xfrm>
          <a:off x="3123689" y="955726"/>
          <a:ext cx="418448" cy="68312"/>
        </a:xfrm>
        <a:custGeom>
          <a:avLst/>
          <a:gdLst/>
          <a:ahLst/>
          <a:cxnLst/>
          <a:rect l="0" t="0" r="0" b="0"/>
          <a:pathLst>
            <a:path>
              <a:moveTo>
                <a:pt x="0" y="34156"/>
              </a:moveTo>
              <a:lnTo>
                <a:pt x="418448" y="341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322453" y="979421"/>
        <a:ext cx="20922" cy="20922"/>
      </dsp:txXfrm>
    </dsp:sp>
    <dsp:sp modelId="{0201030F-3599-488D-8C00-3BD8A762F895}">
      <dsp:nvSpPr>
        <dsp:cNvPr id="0" name=""/>
        <dsp:cNvSpPr/>
      </dsp:nvSpPr>
      <dsp:spPr>
        <a:xfrm>
          <a:off x="3542138" y="738486"/>
          <a:ext cx="1701014" cy="50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MODEL</a:t>
          </a:r>
          <a:endParaRPr lang="he-IL" sz="2100" kern="1200" dirty="0"/>
        </a:p>
      </dsp:txBody>
      <dsp:txXfrm>
        <a:off x="3556864" y="753212"/>
        <a:ext cx="1671562" cy="473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5689F43F-FD72-4869-B561-E657321B84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DF9CC44-DFF8-43C2-9F15-A90B8EF20B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1AFA9AB-DFC8-4546-A105-12CD1102F6AE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2C47D9-01E5-407A-B084-8D3F923ED7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AA4A9EC-C7A6-4917-A90A-F1F19B0DDB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19A1DDB-DDEA-45B5-8338-70FD19CBF3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1201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3051906-FF67-452F-8A9D-C1A406657FBA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EE6304F-5AB2-4EB6-B311-AF3F43BBEB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585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4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6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7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784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480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3905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797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1028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513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002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45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952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2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6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40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6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5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804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2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6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23C0FB-4F9A-4B14-85A6-EE87888B8926}" type="datetimeFigureOut">
              <a:rPr lang="he-IL" smtClean="0"/>
              <a:t>ב'/אב/תשפ"ג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5722BD-D93D-4F53-8B83-FD537657666E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07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הכי ישראלי! פעילות דיון ושיח - חלון ירוק - אתר קק&amp;quot;ל לצעירים">
            <a:extLst>
              <a:ext uri="{FF2B5EF4-FFF2-40B4-BE49-F238E27FC236}">
                <a16:creationId xmlns:a16="http://schemas.microsoft.com/office/drawing/2014/main" id="{DCB024C6-3F22-4D82-8F76-0B7D6E4C6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960" r="692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625"/>
          <a:stretch/>
        </p:blipFill>
        <p:spPr bwMode="auto">
          <a:xfrm>
            <a:off x="9544683" y="2794000"/>
            <a:ext cx="2892174" cy="39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9B79D9A-096A-4410-8593-AF286D94D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 ISRAELIS DIFFER BY PERSONALITY?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3FF51DE-F9FB-4B77-8154-9BBD00C9F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Tamar </a:t>
            </a:r>
            <a:r>
              <a:rPr lang="en-US" sz="2800" dirty="0" err="1"/>
              <a:t>Aranoff</a:t>
            </a:r>
            <a:endParaRPr lang="en-US" sz="2800" dirty="0"/>
          </a:p>
          <a:p>
            <a:r>
              <a:rPr lang="en-US" sz="2800" dirty="0"/>
              <a:t>14.9 11:10 </a:t>
            </a:r>
            <a:endParaRPr lang="he-IL" sz="2800" dirty="0"/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6628D621-5623-434A-973A-2FB83F3A3F21}"/>
              </a:ext>
            </a:extLst>
          </p:cNvPr>
          <p:cNvGrpSpPr/>
          <p:nvPr/>
        </p:nvGrpSpPr>
        <p:grpSpPr>
          <a:xfrm flipH="1">
            <a:off x="223598" y="2902146"/>
            <a:ext cx="3357803" cy="3833498"/>
            <a:chOff x="86283" y="693221"/>
            <a:chExt cx="3272949" cy="3833498"/>
          </a:xfrm>
        </p:grpSpPr>
        <p:pic>
          <p:nvPicPr>
            <p:cNvPr id="1028" name="Picture 4" descr="Facebook">
              <a:extLst>
                <a:ext uri="{FF2B5EF4-FFF2-40B4-BE49-F238E27FC236}">
                  <a16:creationId xmlns:a16="http://schemas.microsoft.com/office/drawing/2014/main" id="{D58F6F05-89DB-40BD-9C16-19AACC59F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51069" y1="34766" x2="60570" y2="37500"/>
                          <a14:foregroundMark x1="14727" y1="16992" x2="24228" y2="16992"/>
                          <a14:foregroundMark x1="35629" y1="17188" x2="6651" y2="12695"/>
                          <a14:foregroundMark x1="6651" y1="12695" x2="34917" y2="6055"/>
                          <a14:foregroundMark x1="30404" y1="11523" x2="8076" y2="33203"/>
                          <a14:foregroundMark x1="2138" y1="30273" x2="49644" y2="19336"/>
                          <a14:foregroundMark x1="47268" y1="4102" x2="238" y2="11914"/>
                          <a14:foregroundMark x1="13302" y1="2344" x2="40380" y2="32031"/>
                          <a14:foregroundMark x1="19002" y1="46875" x2="93824" y2="42969"/>
                          <a14:foregroundMark x1="2850" y1="4297" x2="51781" y2="49805"/>
                          <a14:foregroundMark x1="7601" y1="2930" x2="8076" y2="50977"/>
                          <a14:foregroundMark x1="25891" y1="67383" x2="99050" y2="67383"/>
                          <a14:foregroundMark x1="93587" y1="72070" x2="71734" y2="20117"/>
                          <a14:foregroundMark x1="93824" y1="23438" x2="92162" y2="46094"/>
                          <a14:foregroundMark x1="82898" y1="19141" x2="62233" y2="35352"/>
                          <a14:foregroundMark x1="30166" y1="62305" x2="36580" y2="42969"/>
                          <a14:foregroundMark x1="69834" y1="11133" x2="49406" y2="43555"/>
                          <a14:foregroundMark x1="11876" y1="39844" x2="5938" y2="14844"/>
                          <a14:foregroundMark x1="10689" y1="5859" x2="39192" y2="7227"/>
                          <a14:foregroundMark x1="39192" y1="7227" x2="39192" y2="7227"/>
                          <a14:foregroundMark x1="58432" y1="11133" x2="22803" y2="1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83" y="693221"/>
              <a:ext cx="3272949" cy="3833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טרפז 3">
              <a:extLst>
                <a:ext uri="{FF2B5EF4-FFF2-40B4-BE49-F238E27FC236}">
                  <a16:creationId xmlns:a16="http://schemas.microsoft.com/office/drawing/2014/main" id="{1F0A413C-FB63-464D-B97B-534235713F69}"/>
                </a:ext>
              </a:extLst>
            </p:cNvPr>
            <p:cNvSpPr/>
            <p:nvPr/>
          </p:nvSpPr>
          <p:spPr>
            <a:xfrm rot="10207482">
              <a:off x="1714697" y="3505400"/>
              <a:ext cx="1093889" cy="838200"/>
            </a:xfrm>
            <a:prstGeom prst="trapezoid">
              <a:avLst>
                <a:gd name="adj" fmla="val 2858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1692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4400" dirty="0"/>
              <a:t>EXPLORATORY DATA ANALYSIS – Feature relationships</a:t>
            </a:r>
            <a:endParaRPr lang="he-IL" sz="4400" dirty="0"/>
          </a:p>
        </p:txBody>
      </p:sp>
      <p:pic>
        <p:nvPicPr>
          <p:cNvPr id="6" name="Picture 1" descr="try_files/figure-pptx/unnamed-chunk-19-1.png">
            <a:extLst>
              <a:ext uri="{FF2B5EF4-FFF2-40B4-BE49-F238E27FC236}">
                <a16:creationId xmlns:a16="http://schemas.microsoft.com/office/drawing/2014/main" id="{29F5F350-6789-4296-B7AC-30EFF8F51F3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0250" y="2084832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605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4400" dirty="0"/>
              <a:t>EXPLORATORY DATA ANALYSIS – Feature relationships</a:t>
            </a:r>
            <a:endParaRPr lang="he-IL" sz="4400" dirty="0"/>
          </a:p>
        </p:txBody>
      </p:sp>
      <p:pic>
        <p:nvPicPr>
          <p:cNvPr id="4" name="Picture 1" descr="try_files/figure-pptx/unnamed-chunk-21-1.png">
            <a:extLst>
              <a:ext uri="{FF2B5EF4-FFF2-40B4-BE49-F238E27FC236}">
                <a16:creationId xmlns:a16="http://schemas.microsoft.com/office/drawing/2014/main" id="{7F13C92F-44E9-4794-90FB-B5A55FA4380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5993" y="1989082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578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4400" dirty="0"/>
              <a:t>EXPLORATORY DATA ANALYSIS – Features relationships</a:t>
            </a:r>
            <a:endParaRPr lang="he-IL" sz="4400" dirty="0"/>
          </a:p>
        </p:txBody>
      </p:sp>
      <p:pic>
        <p:nvPicPr>
          <p:cNvPr id="5" name="Picture 1" descr="try_files/figure-pptx/unnamed-chunk-23-1.png">
            <a:extLst>
              <a:ext uri="{FF2B5EF4-FFF2-40B4-BE49-F238E27FC236}">
                <a16:creationId xmlns:a16="http://schemas.microsoft.com/office/drawing/2014/main" id="{E1EEAD45-9111-4554-A77D-795B955A33C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92517" y="1957552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601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4400" dirty="0"/>
              <a:t>EXPLORATORY DATA ANALYSIS – Features relationships</a:t>
            </a:r>
            <a:endParaRPr lang="he-IL" sz="4400" dirty="0"/>
          </a:p>
        </p:txBody>
      </p:sp>
      <p:pic>
        <p:nvPicPr>
          <p:cNvPr id="6" name="Picture 1" descr="try_files/figure-pptx/unnamed-chunk-25-1.png">
            <a:extLst>
              <a:ext uri="{FF2B5EF4-FFF2-40B4-BE49-F238E27FC236}">
                <a16:creationId xmlns:a16="http://schemas.microsoft.com/office/drawing/2014/main" id="{3ED64267-E957-42EE-8442-0EF6A6D4EFA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4754" t="47665" r="42702" b="6258"/>
          <a:stretch/>
        </p:blipFill>
        <p:spPr bwMode="auto">
          <a:xfrm>
            <a:off x="1389676" y="2342759"/>
            <a:ext cx="3940932" cy="27647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1" descr="try_files/figure-pptx/unnamed-chunk-25-1.png">
            <a:extLst>
              <a:ext uri="{FF2B5EF4-FFF2-40B4-BE49-F238E27FC236}">
                <a16:creationId xmlns:a16="http://schemas.microsoft.com/office/drawing/2014/main" id="{6ABB5174-6428-4A84-B202-D99798EC4C0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4510" r="16511" b="52504"/>
          <a:stretch/>
        </p:blipFill>
        <p:spPr bwMode="auto">
          <a:xfrm>
            <a:off x="5244213" y="2257618"/>
            <a:ext cx="5923563" cy="28498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 1" descr="try_files/figure-pptx/unnamed-chunk-25-1.png">
            <a:extLst>
              <a:ext uri="{FF2B5EF4-FFF2-40B4-BE49-F238E27FC236}">
                <a16:creationId xmlns:a16="http://schemas.microsoft.com/office/drawing/2014/main" id="{90A89101-E4ED-4BCE-B436-02DC796CF5B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37918" t="93611" r="42702" b="-371"/>
          <a:stretch/>
        </p:blipFill>
        <p:spPr bwMode="auto">
          <a:xfrm>
            <a:off x="5800924" y="5280284"/>
            <a:ext cx="1453524" cy="4056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1" descr="try_files/figure-pptx/unnamed-chunk-25-1.png">
            <a:extLst>
              <a:ext uri="{FF2B5EF4-FFF2-40B4-BE49-F238E27FC236}">
                <a16:creationId xmlns:a16="http://schemas.microsoft.com/office/drawing/2014/main" id="{67CF767D-7CBD-430B-9A8A-81D7F894DA2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456" t="42425" r="94680" b="44601"/>
          <a:stretch/>
        </p:blipFill>
        <p:spPr bwMode="auto">
          <a:xfrm>
            <a:off x="841676" y="3142593"/>
            <a:ext cx="364901" cy="7784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0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4400" dirty="0"/>
              <a:t>EXPLORATORY DATA ANALYSIS – Features relationships</a:t>
            </a:r>
            <a:endParaRPr lang="he-IL" sz="4400" dirty="0"/>
          </a:p>
        </p:txBody>
      </p:sp>
      <p:pic>
        <p:nvPicPr>
          <p:cNvPr id="7" name="Picture 1" descr="try_files/figure-pptx/unnamed-chunk-26-1.png">
            <a:extLst>
              <a:ext uri="{FF2B5EF4-FFF2-40B4-BE49-F238E27FC236}">
                <a16:creationId xmlns:a16="http://schemas.microsoft.com/office/drawing/2014/main" id="{6E5867EA-48BE-4404-A0B6-711B4B5D7B3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4144" y="1768892"/>
            <a:ext cx="6361385" cy="50891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584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8441AE-47F8-4FAA-9FC7-EBDE8A85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4521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INFERENCE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19027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Balancing DATA</a:t>
            </a:r>
            <a:endParaRPr lang="he-IL" sz="5400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879D3D5-240E-42AE-B50F-0237C048B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35124" y="1994190"/>
            <a:ext cx="5257452" cy="427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40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Balancing DATA</a:t>
            </a:r>
            <a:endParaRPr lang="he-IL" sz="5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376CD4F-F889-4BC9-B928-B822133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95" y="2249424"/>
            <a:ext cx="9720073" cy="4023360"/>
          </a:xfrm>
        </p:spPr>
        <p:txBody>
          <a:bodyPr/>
          <a:lstStyle/>
          <a:p>
            <a:pPr algn="l" rtl="0"/>
            <a:r>
              <a:rPr lang="en-US" sz="2800" dirty="0"/>
              <a:t>Balancing Methods:</a:t>
            </a:r>
          </a:p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dirty="0"/>
              <a:t>UNDERSAMPLING</a:t>
            </a:r>
          </a:p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dirty="0"/>
              <a:t>OVERSAMPLING</a:t>
            </a:r>
          </a:p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dirty="0"/>
              <a:t>BOTH</a:t>
            </a:r>
          </a:p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dirty="0"/>
              <a:t>ROSE</a:t>
            </a:r>
            <a:endParaRPr lang="he-IL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400DAF7-2070-423A-8040-29B38694DC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35124" y="1994190"/>
            <a:ext cx="5257452" cy="427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026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Balancing DATA</a:t>
            </a:r>
            <a:endParaRPr lang="he-IL" sz="5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376CD4F-F889-4BC9-B928-B822133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95" y="2249424"/>
            <a:ext cx="9720073" cy="4023360"/>
          </a:xfrm>
        </p:spPr>
        <p:txBody>
          <a:bodyPr/>
          <a:lstStyle/>
          <a:p>
            <a:pPr algn="l" rtl="0"/>
            <a:r>
              <a:rPr lang="en-US" sz="2800" dirty="0"/>
              <a:t>Balancing Methods:</a:t>
            </a:r>
          </a:p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dirty="0"/>
              <a:t>UNDERSAMPLING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400DAF7-2070-423A-8040-29B38694DC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35124" y="1994190"/>
            <a:ext cx="5257452" cy="427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BDCBDB24-8FD4-40A4-B18E-DAFD13E976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035124" y="1989284"/>
            <a:ext cx="5257452" cy="428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6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Balancing DATA</a:t>
            </a:r>
            <a:endParaRPr lang="he-IL" sz="5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376CD4F-F889-4BC9-B928-B822133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95" y="2249424"/>
            <a:ext cx="9720073" cy="4023360"/>
          </a:xfrm>
        </p:spPr>
        <p:txBody>
          <a:bodyPr/>
          <a:lstStyle/>
          <a:p>
            <a:pPr algn="l" rtl="0"/>
            <a:r>
              <a:rPr lang="en-US" sz="2800" dirty="0"/>
              <a:t>Balancing Methods:</a:t>
            </a:r>
          </a:p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dirty="0"/>
              <a:t>OVERSAMPLING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400DAF7-2070-423A-8040-29B38694DC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35124" y="1994190"/>
            <a:ext cx="5257452" cy="427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E1110F79-46D1-4105-8F9C-9E9EB26CE6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035124" y="1994190"/>
            <a:ext cx="5310420" cy="427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191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8,073 BEST Israel Map IMAGES, STOCK PHOTOS &amp;amp; VECTORS | Adobe Stock">
            <a:extLst>
              <a:ext uri="{FF2B5EF4-FFF2-40B4-BE49-F238E27FC236}">
                <a16:creationId xmlns:a16="http://schemas.microsoft.com/office/drawing/2014/main" id="{75C4F034-38FA-44C3-891A-59A30B9F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500" l="0" r="100000">
                        <a14:foregroundMark x1="82986" y1="76111" x2="87153" y2="79167"/>
                        <a14:foregroundMark x1="78646" y1="65556" x2="78646" y2="66667"/>
                        <a14:foregroundMark x1="59896" y1="78056" x2="60243" y2="75556"/>
                        <a14:foregroundMark x1="85764" y1="68889" x2="87153" y2="68889"/>
                        <a14:foregroundMark x1="85764" y1="46944" x2="86632" y2="44167"/>
                        <a14:foregroundMark x1="84375" y1="48889" x2="85938" y2="48889"/>
                        <a14:foregroundMark x1="86111" y1="9167" x2="87847" y2="9444"/>
                        <a14:foregroundMark x1="62500" y1="14444" x2="64410" y2="10833"/>
                        <a14:foregroundMark x1="51563" y1="9167" x2="53125" y2="9167"/>
                        <a14:foregroundMark x1="3125" y1="45833" x2="4167" y2="52500"/>
                        <a14:foregroundMark x1="5208" y1="55556" x2="7639" y2="61667"/>
                        <a14:foregroundMark x1="7986" y1="63611" x2="10938" y2="67500"/>
                        <a14:foregroundMark x1="11458" y1="68611" x2="19271" y2="73056"/>
                        <a14:foregroundMark x1="19271" y1="73056" x2="26563" y2="7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077" y="1652016"/>
            <a:ext cx="8329573" cy="5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DC33FE5-5A84-4E30-9EBD-FAFEACEF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Israeli?</a:t>
            </a:r>
            <a:endParaRPr lang="he-IL" dirty="0"/>
          </a:p>
        </p:txBody>
      </p:sp>
      <p:pic>
        <p:nvPicPr>
          <p:cNvPr id="22532" name="Picture 4" descr="Thinking emoticon Stock Vector Image by ©bejotrus #35227029">
            <a:extLst>
              <a:ext uri="{FF2B5EF4-FFF2-40B4-BE49-F238E27FC236}">
                <a16:creationId xmlns:a16="http://schemas.microsoft.com/office/drawing/2014/main" id="{78A868FF-1FFB-4003-81E1-2FE98B14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823" l="9961" r="94922">
                        <a14:foregroundMark x1="33789" y1="31077" x2="71582" y2="30939"/>
                        <a14:foregroundMark x1="63965" y1="15884" x2="62793" y2="27348"/>
                        <a14:foregroundMark x1="41797" y1="28729" x2="47656" y2="16298"/>
                        <a14:foregroundMark x1="76563" y1="32597" x2="70703" y2="2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19612" cy="319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Balancing DATA</a:t>
            </a:r>
            <a:endParaRPr lang="he-IL" sz="5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376CD4F-F889-4BC9-B928-B822133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95" y="2249424"/>
            <a:ext cx="9720073" cy="4023360"/>
          </a:xfrm>
        </p:spPr>
        <p:txBody>
          <a:bodyPr/>
          <a:lstStyle/>
          <a:p>
            <a:pPr algn="l" rtl="0"/>
            <a:r>
              <a:rPr lang="en-US" sz="2800" dirty="0"/>
              <a:t>Balancing Methods:</a:t>
            </a:r>
          </a:p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dirty="0"/>
              <a:t>BOTH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400DAF7-2070-423A-8040-29B38694DC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35124" y="1994190"/>
            <a:ext cx="5257452" cy="427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E40A4900-076A-4052-9DCE-529E21D84E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035124" y="1994190"/>
            <a:ext cx="5313207" cy="427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971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Balancing DATA</a:t>
            </a:r>
            <a:endParaRPr lang="he-IL" sz="5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376CD4F-F889-4BC9-B928-B822133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95" y="2249424"/>
            <a:ext cx="9720073" cy="4023360"/>
          </a:xfrm>
        </p:spPr>
        <p:txBody>
          <a:bodyPr/>
          <a:lstStyle/>
          <a:p>
            <a:pPr algn="l" rtl="0"/>
            <a:r>
              <a:rPr lang="en-US" sz="2800" dirty="0"/>
              <a:t>Balancing Methods:</a:t>
            </a:r>
          </a:p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dirty="0"/>
              <a:t>ROSE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400DAF7-2070-423A-8040-29B38694DC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35124" y="1994190"/>
            <a:ext cx="5257452" cy="427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96702185-5EAB-4329-B054-69D2992C47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035124" y="1994190"/>
            <a:ext cx="5313207" cy="427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554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Choosing model</a:t>
            </a:r>
            <a:endParaRPr lang="he-IL" sz="5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376CD4F-F889-4BC9-B928-B822133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95" y="2249424"/>
            <a:ext cx="9720073" cy="4023360"/>
          </a:xfrm>
        </p:spPr>
        <p:txBody>
          <a:bodyPr/>
          <a:lstStyle/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sz="3600" dirty="0"/>
              <a:t>LOGISTIC REGRESSION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3200" dirty="0"/>
              <a:t>Binary Classification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3200" dirty="0"/>
              <a:t>Regression- Explainable </a:t>
            </a:r>
          </a:p>
          <a:p>
            <a:pPr marL="630936" lvl="1" indent="0" algn="l" rtl="0">
              <a:buNone/>
            </a:pPr>
            <a:endParaRPr lang="en-US" sz="3200" dirty="0"/>
          </a:p>
          <a:p>
            <a:pPr marL="858838" indent="-401638" algn="l" rtl="0">
              <a:buFont typeface="Wingdings" panose="05000000000000000000" pitchFamily="2" charset="2"/>
              <a:buChar char="Ø"/>
            </a:pPr>
            <a:r>
              <a:rPr lang="en-US" sz="3600" dirty="0"/>
              <a:t>WHAT FEATURES?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3200" dirty="0"/>
              <a:t>First try- 50 features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3200" dirty="0"/>
              <a:t>What type? Ordinal- considered as continues 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2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00482706-B338-4C70-AE54-86B12C35F25F}"/>
              </a:ext>
            </a:extLst>
          </p:cNvPr>
          <p:cNvGrpSpPr/>
          <p:nvPr/>
        </p:nvGrpSpPr>
        <p:grpSpPr>
          <a:xfrm>
            <a:off x="1396941" y="1488206"/>
            <a:ext cx="8786766" cy="1824563"/>
            <a:chOff x="847678" y="585216"/>
            <a:chExt cx="8786766" cy="1824563"/>
          </a:xfrm>
        </p:grpSpPr>
        <p:grpSp>
          <p:nvGrpSpPr>
            <p:cNvPr id="20" name="קבוצה 19">
              <a:extLst>
                <a:ext uri="{FF2B5EF4-FFF2-40B4-BE49-F238E27FC236}">
                  <a16:creationId xmlns:a16="http://schemas.microsoft.com/office/drawing/2014/main" id="{A89FD65F-8AAA-4FDF-8448-8E33572094D4}"/>
                </a:ext>
              </a:extLst>
            </p:cNvPr>
            <p:cNvGrpSpPr/>
            <p:nvPr/>
          </p:nvGrpSpPr>
          <p:grpSpPr>
            <a:xfrm>
              <a:off x="847678" y="585216"/>
              <a:ext cx="6754600" cy="1499616"/>
              <a:chOff x="1963928" y="585216"/>
              <a:chExt cx="8586728" cy="1509394"/>
            </a:xfrm>
          </p:grpSpPr>
          <p:graphicFrame>
            <p:nvGraphicFramePr>
              <p:cNvPr id="13" name="מציין מיקום תוכן 8">
                <a:extLst>
                  <a:ext uri="{FF2B5EF4-FFF2-40B4-BE49-F238E27FC236}">
                    <a16:creationId xmlns:a16="http://schemas.microsoft.com/office/drawing/2014/main" id="{910D9C79-A793-4C71-8E5D-C5CC1CE988E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06405240"/>
                  </p:ext>
                </p:extLst>
              </p:nvPr>
            </p:nvGraphicFramePr>
            <p:xfrm>
              <a:off x="1963928" y="585216"/>
              <a:ext cx="6669706" cy="13872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14" name="קבוצה 13">
                <a:extLst>
                  <a:ext uri="{FF2B5EF4-FFF2-40B4-BE49-F238E27FC236}">
                    <a16:creationId xmlns:a16="http://schemas.microsoft.com/office/drawing/2014/main" id="{B7E7431F-79D9-4A44-BFC2-0DD79128E94E}"/>
                  </a:ext>
                </a:extLst>
              </p:cNvPr>
              <p:cNvGrpSpPr/>
              <p:nvPr/>
            </p:nvGrpSpPr>
            <p:grpSpPr>
              <a:xfrm>
                <a:off x="8538731" y="1611527"/>
                <a:ext cx="515877" cy="83671"/>
                <a:chOff x="5169733" y="1022567"/>
                <a:chExt cx="515877" cy="83671"/>
              </a:xfrm>
            </p:grpSpPr>
            <p:sp>
              <p:nvSpPr>
                <p:cNvPr id="15" name="מחבר ישר 3">
                  <a:extLst>
                    <a:ext uri="{FF2B5EF4-FFF2-40B4-BE49-F238E27FC236}">
                      <a16:creationId xmlns:a16="http://schemas.microsoft.com/office/drawing/2014/main" id="{072B4634-D8C4-49EC-826B-9692D5BD0234}"/>
                    </a:ext>
                  </a:extLst>
                </p:cNvPr>
                <p:cNvSpPr/>
                <p:nvPr/>
              </p:nvSpPr>
              <p:spPr>
                <a:xfrm>
                  <a:off x="5169733" y="1022567"/>
                  <a:ext cx="515877" cy="836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41835"/>
                      </a:moveTo>
                      <a:lnTo>
                        <a:pt x="515877" y="41835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6" name="מחבר ישר 4">
                  <a:extLst>
                    <a:ext uri="{FF2B5EF4-FFF2-40B4-BE49-F238E27FC236}">
                      <a16:creationId xmlns:a16="http://schemas.microsoft.com/office/drawing/2014/main" id="{D30C9F17-9A6C-4C48-A5D6-03716EF21EB0}"/>
                    </a:ext>
                  </a:extLst>
                </p:cNvPr>
                <p:cNvSpPr txBox="1"/>
                <p:nvPr/>
              </p:nvSpPr>
              <p:spPr>
                <a:xfrm>
                  <a:off x="5414775" y="1051506"/>
                  <a:ext cx="25793" cy="2579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2700" tIns="0" rIns="12700" bIns="0" numCol="1" spcCol="1270" anchor="ctr" anchorCtr="0">
                  <a:noAutofit/>
                </a:bodyPr>
                <a:lstStyle/>
                <a:p>
                  <a:pPr marL="0" lvl="0" indent="0" algn="ctr" defTabSz="22225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he-IL" sz="500" kern="1200"/>
                </a:p>
              </p:txBody>
            </p:sp>
          </p:grpSp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1BCCA199-E6CF-44D0-83E1-64BAE7133EFE}"/>
                  </a:ext>
                </a:extLst>
              </p:cNvPr>
              <p:cNvGrpSpPr/>
              <p:nvPr/>
            </p:nvGrpSpPr>
            <p:grpSpPr>
              <a:xfrm>
                <a:off x="9054608" y="1216534"/>
                <a:ext cx="1496048" cy="878076"/>
                <a:chOff x="5685610" y="754473"/>
                <a:chExt cx="2097066" cy="619858"/>
              </a:xfrm>
            </p:grpSpPr>
            <p:sp>
              <p:nvSpPr>
                <p:cNvPr id="18" name="מלבן: פינות מעוגלות 17">
                  <a:extLst>
                    <a:ext uri="{FF2B5EF4-FFF2-40B4-BE49-F238E27FC236}">
                      <a16:creationId xmlns:a16="http://schemas.microsoft.com/office/drawing/2014/main" id="{EB88BBC5-762B-4C46-B953-7617E105FFCE}"/>
                    </a:ext>
                  </a:extLst>
                </p:cNvPr>
                <p:cNvSpPr/>
                <p:nvPr/>
              </p:nvSpPr>
              <p:spPr>
                <a:xfrm>
                  <a:off x="5685610" y="754473"/>
                  <a:ext cx="2097066" cy="61985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9" name="מלבן: פינות מעוגלות 4">
                  <a:extLst>
                    <a:ext uri="{FF2B5EF4-FFF2-40B4-BE49-F238E27FC236}">
                      <a16:creationId xmlns:a16="http://schemas.microsoft.com/office/drawing/2014/main" id="{D04FE479-D0F4-4AC2-9DE1-C8BBA1984138}"/>
                    </a:ext>
                  </a:extLst>
                </p:cNvPr>
                <p:cNvSpPr txBox="1"/>
                <p:nvPr/>
              </p:nvSpPr>
              <p:spPr>
                <a:xfrm>
                  <a:off x="5703765" y="772628"/>
                  <a:ext cx="2060756" cy="5835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875" tIns="15875" rIns="15875" bIns="15875" numCol="1" spcCol="1270" anchor="ctr" anchorCtr="0">
                  <a:noAutofit/>
                </a:bodyPr>
                <a:lstStyle/>
                <a:p>
                  <a:pPr marL="0" lvl="0" indent="0" algn="ctr" defTabSz="111125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800" dirty="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5-fold cross-validation</a:t>
                  </a:r>
                  <a:endParaRPr lang="he-IL" sz="2500" kern="1200" dirty="0"/>
                </a:p>
              </p:txBody>
            </p:sp>
          </p:grpSp>
        </p:grpSp>
        <p:sp>
          <p:nvSpPr>
            <p:cNvPr id="23" name="מחבר ישר 3">
              <a:extLst>
                <a:ext uri="{FF2B5EF4-FFF2-40B4-BE49-F238E27FC236}">
                  <a16:creationId xmlns:a16="http://schemas.microsoft.com/office/drawing/2014/main" id="{B6AB7672-D9D0-41C8-88C1-30566181F645}"/>
                </a:ext>
              </a:extLst>
            </p:cNvPr>
            <p:cNvSpPr/>
            <p:nvPr/>
          </p:nvSpPr>
          <p:spPr>
            <a:xfrm rot="2123222">
              <a:off x="7487056" y="1747987"/>
              <a:ext cx="443375" cy="1518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e-IL" dirty="0"/>
            </a:p>
          </p:txBody>
        </p:sp>
        <p:grpSp>
          <p:nvGrpSpPr>
            <p:cNvPr id="26" name="קבוצה 25">
              <a:extLst>
                <a:ext uri="{FF2B5EF4-FFF2-40B4-BE49-F238E27FC236}">
                  <a16:creationId xmlns:a16="http://schemas.microsoft.com/office/drawing/2014/main" id="{63B78431-B113-459A-B267-C0730C61464E}"/>
                </a:ext>
              </a:extLst>
            </p:cNvPr>
            <p:cNvGrpSpPr/>
            <p:nvPr/>
          </p:nvGrpSpPr>
          <p:grpSpPr>
            <a:xfrm>
              <a:off x="7933430" y="1906987"/>
              <a:ext cx="1701014" cy="502792"/>
              <a:chOff x="3542138" y="738486"/>
              <a:chExt cx="1701014" cy="502792"/>
            </a:xfrm>
          </p:grpSpPr>
          <p:sp>
            <p:nvSpPr>
              <p:cNvPr id="27" name="מלבן: פינות מעוגלות 26">
                <a:extLst>
                  <a:ext uri="{FF2B5EF4-FFF2-40B4-BE49-F238E27FC236}">
                    <a16:creationId xmlns:a16="http://schemas.microsoft.com/office/drawing/2014/main" id="{62CE1A30-2D44-4573-B21C-64BF05D51DC3}"/>
                  </a:ext>
                </a:extLst>
              </p:cNvPr>
              <p:cNvSpPr/>
              <p:nvPr/>
            </p:nvSpPr>
            <p:spPr>
              <a:xfrm>
                <a:off x="3542138" y="738486"/>
                <a:ext cx="1701014" cy="50279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28" name="מלבן: פינות מעוגלות 4">
                <a:extLst>
                  <a:ext uri="{FF2B5EF4-FFF2-40B4-BE49-F238E27FC236}">
                    <a16:creationId xmlns:a16="http://schemas.microsoft.com/office/drawing/2014/main" id="{EB1CF789-AB14-451F-96B9-937038436AD6}"/>
                  </a:ext>
                </a:extLst>
              </p:cNvPr>
              <p:cNvSpPr txBox="1"/>
              <p:nvPr/>
            </p:nvSpPr>
            <p:spPr>
              <a:xfrm>
                <a:off x="3556864" y="753212"/>
                <a:ext cx="1671562" cy="4733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335" tIns="13335" rIns="13335" bIns="13335" numCol="1" spcCol="1270" anchor="ctr" anchorCtr="0">
                <a:noAutofit/>
              </a:bodyPr>
              <a:lstStyle/>
              <a:p>
                <a:pPr marL="0" lvl="0" indent="0" algn="ctr" defTabSz="9334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Arial" panose="020B0604020202020204" pitchFamily="34" charset="0"/>
                  </a:rPr>
                  <a:t>0.2033</a:t>
                </a:r>
                <a:endParaRPr lang="he-IL" sz="2100" kern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DF2D0314-CE83-4036-9191-24D863CD1404}"/>
              </a:ext>
            </a:extLst>
          </p:cNvPr>
          <p:cNvGrpSpPr/>
          <p:nvPr/>
        </p:nvGrpSpPr>
        <p:grpSpPr>
          <a:xfrm>
            <a:off x="1382215" y="2726877"/>
            <a:ext cx="8816218" cy="1558471"/>
            <a:chOff x="847678" y="585216"/>
            <a:chExt cx="8816218" cy="1558471"/>
          </a:xfrm>
        </p:grpSpPr>
        <p:grpSp>
          <p:nvGrpSpPr>
            <p:cNvPr id="31" name="קבוצה 30">
              <a:extLst>
                <a:ext uri="{FF2B5EF4-FFF2-40B4-BE49-F238E27FC236}">
                  <a16:creationId xmlns:a16="http://schemas.microsoft.com/office/drawing/2014/main" id="{11D81ECE-94EE-419A-9EFF-951B93D9BDB2}"/>
                </a:ext>
              </a:extLst>
            </p:cNvPr>
            <p:cNvGrpSpPr/>
            <p:nvPr/>
          </p:nvGrpSpPr>
          <p:grpSpPr>
            <a:xfrm>
              <a:off x="847678" y="585216"/>
              <a:ext cx="6754600" cy="1499616"/>
              <a:chOff x="1963928" y="585216"/>
              <a:chExt cx="8586728" cy="1509394"/>
            </a:xfrm>
          </p:grpSpPr>
          <p:graphicFrame>
            <p:nvGraphicFramePr>
              <p:cNvPr id="36" name="מציין מיקום תוכן 8">
                <a:extLst>
                  <a:ext uri="{FF2B5EF4-FFF2-40B4-BE49-F238E27FC236}">
                    <a16:creationId xmlns:a16="http://schemas.microsoft.com/office/drawing/2014/main" id="{D3AD2D9E-EB99-40C0-9382-5ECA32E3A5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119300"/>
                  </p:ext>
                </p:extLst>
              </p:nvPr>
            </p:nvGraphicFramePr>
            <p:xfrm>
              <a:off x="1963928" y="585216"/>
              <a:ext cx="6669706" cy="13872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41" name="מחבר ישר 3">
                <a:extLst>
                  <a:ext uri="{FF2B5EF4-FFF2-40B4-BE49-F238E27FC236}">
                    <a16:creationId xmlns:a16="http://schemas.microsoft.com/office/drawing/2014/main" id="{E530F6E5-56B9-47D0-B760-87396C090829}"/>
                  </a:ext>
                </a:extLst>
              </p:cNvPr>
              <p:cNvSpPr/>
              <p:nvPr/>
            </p:nvSpPr>
            <p:spPr>
              <a:xfrm>
                <a:off x="8538731" y="1611527"/>
                <a:ext cx="515877" cy="836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1835"/>
                    </a:moveTo>
                    <a:lnTo>
                      <a:pt x="515877" y="41835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38" name="קבוצה 37">
                <a:extLst>
                  <a:ext uri="{FF2B5EF4-FFF2-40B4-BE49-F238E27FC236}">
                    <a16:creationId xmlns:a16="http://schemas.microsoft.com/office/drawing/2014/main" id="{44AEC44D-EB0B-4B92-BE87-05FC239B6A87}"/>
                  </a:ext>
                </a:extLst>
              </p:cNvPr>
              <p:cNvGrpSpPr/>
              <p:nvPr/>
            </p:nvGrpSpPr>
            <p:grpSpPr>
              <a:xfrm>
                <a:off x="9054608" y="1216534"/>
                <a:ext cx="1496048" cy="878076"/>
                <a:chOff x="5685610" y="754473"/>
                <a:chExt cx="2097066" cy="619858"/>
              </a:xfrm>
            </p:grpSpPr>
            <p:sp>
              <p:nvSpPr>
                <p:cNvPr id="39" name="מלבן: פינות מעוגלות 38">
                  <a:extLst>
                    <a:ext uri="{FF2B5EF4-FFF2-40B4-BE49-F238E27FC236}">
                      <a16:creationId xmlns:a16="http://schemas.microsoft.com/office/drawing/2014/main" id="{0C36FF19-B600-46B1-B325-DDD1458AAACE}"/>
                    </a:ext>
                  </a:extLst>
                </p:cNvPr>
                <p:cNvSpPr/>
                <p:nvPr/>
              </p:nvSpPr>
              <p:spPr>
                <a:xfrm>
                  <a:off x="5685610" y="754473"/>
                  <a:ext cx="2097066" cy="61985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0" name="מלבן: פינות מעוגלות 4">
                  <a:extLst>
                    <a:ext uri="{FF2B5EF4-FFF2-40B4-BE49-F238E27FC236}">
                      <a16:creationId xmlns:a16="http://schemas.microsoft.com/office/drawing/2014/main" id="{4A68E933-9841-4540-B2F4-2BB350545366}"/>
                    </a:ext>
                  </a:extLst>
                </p:cNvPr>
                <p:cNvSpPr txBox="1"/>
                <p:nvPr/>
              </p:nvSpPr>
              <p:spPr>
                <a:xfrm>
                  <a:off x="5703761" y="772628"/>
                  <a:ext cx="2060755" cy="583548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15875" tIns="15875" rIns="15875" bIns="15875" numCol="1" spcCol="1270" anchor="ctr" anchorCtr="0">
                  <a:noAutofit/>
                </a:bodyPr>
                <a:lstStyle/>
                <a:p>
                  <a:pPr marL="0" lvl="0" indent="0" algn="ctr" defTabSz="111125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800" dirty="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5-fold cross-validation</a:t>
                  </a:r>
                  <a:endParaRPr lang="he-IL" sz="2500" kern="1200" dirty="0"/>
                </a:p>
              </p:txBody>
            </p:sp>
          </p:grpSp>
        </p:grpSp>
        <p:sp>
          <p:nvSpPr>
            <p:cNvPr id="32" name="מחבר ישר 3">
              <a:extLst>
                <a:ext uri="{FF2B5EF4-FFF2-40B4-BE49-F238E27FC236}">
                  <a16:creationId xmlns:a16="http://schemas.microsoft.com/office/drawing/2014/main" id="{611615AC-81FA-4674-B8FC-CD6F165B14E0}"/>
                </a:ext>
              </a:extLst>
            </p:cNvPr>
            <p:cNvSpPr/>
            <p:nvPr/>
          </p:nvSpPr>
          <p:spPr>
            <a:xfrm rot="1145486">
              <a:off x="7556585" y="1757339"/>
              <a:ext cx="478995" cy="2901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dirty="0"/>
            </a:p>
          </p:txBody>
        </p:sp>
        <p:sp>
          <p:nvSpPr>
            <p:cNvPr id="34" name="מלבן: פינות מעוגלות 33">
              <a:extLst>
                <a:ext uri="{FF2B5EF4-FFF2-40B4-BE49-F238E27FC236}">
                  <a16:creationId xmlns:a16="http://schemas.microsoft.com/office/drawing/2014/main" id="{85F0F639-D9EC-4787-BA3D-648DD92FE1B9}"/>
                </a:ext>
              </a:extLst>
            </p:cNvPr>
            <p:cNvSpPr/>
            <p:nvPr/>
          </p:nvSpPr>
          <p:spPr>
            <a:xfrm>
              <a:off x="7962882" y="1640895"/>
              <a:ext cx="1701014" cy="50279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ea typeface="Cambria" panose="02040503050406030204" pitchFamily="18" charset="0"/>
                  <a:cs typeface="Arial" panose="020B0604020202020204" pitchFamily="34" charset="0"/>
                </a:rPr>
                <a:t>0.2058</a:t>
              </a:r>
              <a:endParaRPr lang="he-IL" sz="24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5F479356-9222-4D8E-A5E7-20E39D9B4D9A}"/>
              </a:ext>
            </a:extLst>
          </p:cNvPr>
          <p:cNvGrpSpPr/>
          <p:nvPr/>
        </p:nvGrpSpPr>
        <p:grpSpPr>
          <a:xfrm>
            <a:off x="1371650" y="3946366"/>
            <a:ext cx="8812057" cy="1499616"/>
            <a:chOff x="847678" y="585216"/>
            <a:chExt cx="8812057" cy="1499616"/>
          </a:xfrm>
        </p:grpSpPr>
        <p:grpSp>
          <p:nvGrpSpPr>
            <p:cNvPr id="46" name="קבוצה 45">
              <a:extLst>
                <a:ext uri="{FF2B5EF4-FFF2-40B4-BE49-F238E27FC236}">
                  <a16:creationId xmlns:a16="http://schemas.microsoft.com/office/drawing/2014/main" id="{52A88088-3630-4271-862B-D5DC7A013D02}"/>
                </a:ext>
              </a:extLst>
            </p:cNvPr>
            <p:cNvGrpSpPr/>
            <p:nvPr/>
          </p:nvGrpSpPr>
          <p:grpSpPr>
            <a:xfrm>
              <a:off x="847678" y="585216"/>
              <a:ext cx="6754600" cy="1499616"/>
              <a:chOff x="1963928" y="585216"/>
              <a:chExt cx="8586728" cy="1509394"/>
            </a:xfrm>
          </p:grpSpPr>
          <p:graphicFrame>
            <p:nvGraphicFramePr>
              <p:cNvPr id="49" name="מציין מיקום תוכן 8">
                <a:extLst>
                  <a:ext uri="{FF2B5EF4-FFF2-40B4-BE49-F238E27FC236}">
                    <a16:creationId xmlns:a16="http://schemas.microsoft.com/office/drawing/2014/main" id="{AAE9C0E9-16A8-49DD-AE9E-549F5E90D6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338376"/>
                  </p:ext>
                </p:extLst>
              </p:nvPr>
            </p:nvGraphicFramePr>
            <p:xfrm>
              <a:off x="1963928" y="585216"/>
              <a:ext cx="6669706" cy="13872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54" name="מחבר ישר 3">
                <a:extLst>
                  <a:ext uri="{FF2B5EF4-FFF2-40B4-BE49-F238E27FC236}">
                    <a16:creationId xmlns:a16="http://schemas.microsoft.com/office/drawing/2014/main" id="{35FB1B7C-8FA1-45BB-92E3-3F1CD1FE410F}"/>
                  </a:ext>
                </a:extLst>
              </p:cNvPr>
              <p:cNvSpPr/>
              <p:nvPr/>
            </p:nvSpPr>
            <p:spPr>
              <a:xfrm>
                <a:off x="8565765" y="1611527"/>
                <a:ext cx="515877" cy="836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1835"/>
                    </a:moveTo>
                    <a:lnTo>
                      <a:pt x="515877" y="41835"/>
                    </a:lnTo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51" name="קבוצה 50">
                <a:extLst>
                  <a:ext uri="{FF2B5EF4-FFF2-40B4-BE49-F238E27FC236}">
                    <a16:creationId xmlns:a16="http://schemas.microsoft.com/office/drawing/2014/main" id="{905ED044-9E1D-4C2D-AFD4-81461FF373FA}"/>
                  </a:ext>
                </a:extLst>
              </p:cNvPr>
              <p:cNvGrpSpPr/>
              <p:nvPr/>
            </p:nvGrpSpPr>
            <p:grpSpPr>
              <a:xfrm>
                <a:off x="9054608" y="1216534"/>
                <a:ext cx="1496048" cy="878076"/>
                <a:chOff x="5685610" y="754473"/>
                <a:chExt cx="2097066" cy="619858"/>
              </a:xfrm>
            </p:grpSpPr>
            <p:sp>
              <p:nvSpPr>
                <p:cNvPr id="52" name="מלבן: פינות מעוגלות 51">
                  <a:extLst>
                    <a:ext uri="{FF2B5EF4-FFF2-40B4-BE49-F238E27FC236}">
                      <a16:creationId xmlns:a16="http://schemas.microsoft.com/office/drawing/2014/main" id="{6FF739EC-C85C-432E-8882-021ACEE504AE}"/>
                    </a:ext>
                  </a:extLst>
                </p:cNvPr>
                <p:cNvSpPr/>
                <p:nvPr/>
              </p:nvSpPr>
              <p:spPr>
                <a:xfrm>
                  <a:off x="5685610" y="754473"/>
                  <a:ext cx="2097066" cy="61985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3" name="מלבן: פינות מעוגלות 4">
                  <a:extLst>
                    <a:ext uri="{FF2B5EF4-FFF2-40B4-BE49-F238E27FC236}">
                      <a16:creationId xmlns:a16="http://schemas.microsoft.com/office/drawing/2014/main" id="{3B55C92E-8B56-4A94-A293-E4B3C2C39EC0}"/>
                    </a:ext>
                  </a:extLst>
                </p:cNvPr>
                <p:cNvSpPr txBox="1"/>
                <p:nvPr/>
              </p:nvSpPr>
              <p:spPr>
                <a:xfrm>
                  <a:off x="5703765" y="772628"/>
                  <a:ext cx="2060756" cy="58354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spcFirstLastPara="0" vert="horz" wrap="square" lIns="15875" tIns="15875" rIns="15875" bIns="15875" numCol="1" spcCol="1270" anchor="ctr" anchorCtr="0">
                  <a:noAutofit/>
                </a:bodyPr>
                <a:lstStyle/>
                <a:p>
                  <a:pPr marL="0" lvl="0" indent="0" algn="ctr" defTabSz="111125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800" dirty="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5-fold cross-validation</a:t>
                  </a:r>
                  <a:endParaRPr lang="he-IL" sz="2500" kern="1200" dirty="0"/>
                </a:p>
              </p:txBody>
            </p:sp>
          </p:grpSp>
        </p:grpSp>
        <p:sp>
          <p:nvSpPr>
            <p:cNvPr id="47" name="מחבר ישר 3">
              <a:extLst>
                <a:ext uri="{FF2B5EF4-FFF2-40B4-BE49-F238E27FC236}">
                  <a16:creationId xmlns:a16="http://schemas.microsoft.com/office/drawing/2014/main" id="{0166CDC9-4B87-42E7-B8DF-AA7B8B9C5DB8}"/>
                </a:ext>
              </a:extLst>
            </p:cNvPr>
            <p:cNvSpPr/>
            <p:nvPr/>
          </p:nvSpPr>
          <p:spPr>
            <a:xfrm rot="20460531">
              <a:off x="7613428" y="1612107"/>
              <a:ext cx="443375" cy="1518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dirty="0"/>
            </a:p>
          </p:txBody>
        </p:sp>
        <p:sp>
          <p:nvSpPr>
            <p:cNvPr id="48" name="מלבן: פינות מעוגלות 47">
              <a:extLst>
                <a:ext uri="{FF2B5EF4-FFF2-40B4-BE49-F238E27FC236}">
                  <a16:creationId xmlns:a16="http://schemas.microsoft.com/office/drawing/2014/main" id="{25B75140-6BB7-402D-BEC8-9984896A42D7}"/>
                </a:ext>
              </a:extLst>
            </p:cNvPr>
            <p:cNvSpPr/>
            <p:nvPr/>
          </p:nvSpPr>
          <p:spPr>
            <a:xfrm>
              <a:off x="7958721" y="1353482"/>
              <a:ext cx="1701014" cy="502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Cambria" panose="02040503050406030204" pitchFamily="18" charset="0"/>
                  <a:cs typeface="Arial" panose="020B0604020202020204" pitchFamily="34" charset="0"/>
                </a:rPr>
                <a:t>0.2079</a:t>
              </a:r>
              <a:endParaRPr lang="he-IL" sz="24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6785F584-17E3-43AF-94A0-6AFDA512396E}"/>
              </a:ext>
            </a:extLst>
          </p:cNvPr>
          <p:cNvGrpSpPr/>
          <p:nvPr/>
        </p:nvGrpSpPr>
        <p:grpSpPr>
          <a:xfrm>
            <a:off x="1367489" y="5141318"/>
            <a:ext cx="8830944" cy="1499616"/>
            <a:chOff x="847678" y="585216"/>
            <a:chExt cx="8830944" cy="1499616"/>
          </a:xfrm>
        </p:grpSpPr>
        <p:grpSp>
          <p:nvGrpSpPr>
            <p:cNvPr id="57" name="קבוצה 56">
              <a:extLst>
                <a:ext uri="{FF2B5EF4-FFF2-40B4-BE49-F238E27FC236}">
                  <a16:creationId xmlns:a16="http://schemas.microsoft.com/office/drawing/2014/main" id="{0BE64E07-068F-4917-BFB3-1EBED846A8DC}"/>
                </a:ext>
              </a:extLst>
            </p:cNvPr>
            <p:cNvGrpSpPr/>
            <p:nvPr/>
          </p:nvGrpSpPr>
          <p:grpSpPr>
            <a:xfrm>
              <a:off x="847678" y="585216"/>
              <a:ext cx="6754600" cy="1499616"/>
              <a:chOff x="1963928" y="585216"/>
              <a:chExt cx="8586728" cy="1509394"/>
            </a:xfrm>
          </p:grpSpPr>
          <p:graphicFrame>
            <p:nvGraphicFramePr>
              <p:cNvPr id="60" name="מציין מיקום תוכן 8">
                <a:extLst>
                  <a:ext uri="{FF2B5EF4-FFF2-40B4-BE49-F238E27FC236}">
                    <a16:creationId xmlns:a16="http://schemas.microsoft.com/office/drawing/2014/main" id="{003D5A06-A086-421C-8F5F-F7A04B7038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6780972"/>
                  </p:ext>
                </p:extLst>
              </p:nvPr>
            </p:nvGraphicFramePr>
            <p:xfrm>
              <a:off x="1963928" y="585216"/>
              <a:ext cx="6669706" cy="13872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sp>
            <p:nvSpPr>
              <p:cNvPr id="65" name="מחבר ישר 3">
                <a:extLst>
                  <a:ext uri="{FF2B5EF4-FFF2-40B4-BE49-F238E27FC236}">
                    <a16:creationId xmlns:a16="http://schemas.microsoft.com/office/drawing/2014/main" id="{1460F256-9D00-448F-9407-5E999AAAAED4}"/>
                  </a:ext>
                </a:extLst>
              </p:cNvPr>
              <p:cNvSpPr/>
              <p:nvPr/>
            </p:nvSpPr>
            <p:spPr>
              <a:xfrm>
                <a:off x="8538731" y="1611527"/>
                <a:ext cx="515877" cy="836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1835"/>
                    </a:moveTo>
                    <a:lnTo>
                      <a:pt x="515877" y="41835"/>
                    </a:lnTo>
                  </a:path>
                </a:pathLst>
              </a:cu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62" name="קבוצה 61">
                <a:extLst>
                  <a:ext uri="{FF2B5EF4-FFF2-40B4-BE49-F238E27FC236}">
                    <a16:creationId xmlns:a16="http://schemas.microsoft.com/office/drawing/2014/main" id="{883BE4BF-B816-4CE2-B352-2F64DF967C2C}"/>
                  </a:ext>
                </a:extLst>
              </p:cNvPr>
              <p:cNvGrpSpPr/>
              <p:nvPr/>
            </p:nvGrpSpPr>
            <p:grpSpPr>
              <a:xfrm>
                <a:off x="9054608" y="1216534"/>
                <a:ext cx="1496048" cy="878076"/>
                <a:chOff x="5685610" y="754473"/>
                <a:chExt cx="2097066" cy="619858"/>
              </a:xfrm>
            </p:grpSpPr>
            <p:sp>
              <p:nvSpPr>
                <p:cNvPr id="63" name="מלבן: פינות מעוגלות 62">
                  <a:extLst>
                    <a:ext uri="{FF2B5EF4-FFF2-40B4-BE49-F238E27FC236}">
                      <a16:creationId xmlns:a16="http://schemas.microsoft.com/office/drawing/2014/main" id="{D651F1F3-0AA2-4F9E-8A65-4FFBFBD51AF3}"/>
                    </a:ext>
                  </a:extLst>
                </p:cNvPr>
                <p:cNvSpPr/>
                <p:nvPr/>
              </p:nvSpPr>
              <p:spPr>
                <a:xfrm>
                  <a:off x="5685610" y="754473"/>
                  <a:ext cx="2097066" cy="61985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64" name="מלבן: פינות מעוגלות 4">
                  <a:extLst>
                    <a:ext uri="{FF2B5EF4-FFF2-40B4-BE49-F238E27FC236}">
                      <a16:creationId xmlns:a16="http://schemas.microsoft.com/office/drawing/2014/main" id="{1DFA883A-E245-4712-AFA2-F2DE72E2ADEC}"/>
                    </a:ext>
                  </a:extLst>
                </p:cNvPr>
                <p:cNvSpPr txBox="1"/>
                <p:nvPr/>
              </p:nvSpPr>
              <p:spPr>
                <a:xfrm>
                  <a:off x="5703765" y="772628"/>
                  <a:ext cx="2060756" cy="58354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0" vert="horz" wrap="square" lIns="15875" tIns="15875" rIns="15875" bIns="15875" numCol="1" spcCol="1270" anchor="ctr" anchorCtr="0">
                  <a:noAutofit/>
                </a:bodyPr>
                <a:lstStyle/>
                <a:p>
                  <a:pPr marL="0" lvl="0" indent="0" algn="ctr" defTabSz="1111250" rtl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800" dirty="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5-fold cross-validation</a:t>
                  </a:r>
                  <a:endParaRPr lang="he-IL" sz="2500" kern="1200" dirty="0"/>
                </a:p>
              </p:txBody>
            </p:sp>
          </p:grpSp>
        </p:grpSp>
        <p:sp>
          <p:nvSpPr>
            <p:cNvPr id="58" name="מחבר ישר 3">
              <a:extLst>
                <a:ext uri="{FF2B5EF4-FFF2-40B4-BE49-F238E27FC236}">
                  <a16:creationId xmlns:a16="http://schemas.microsoft.com/office/drawing/2014/main" id="{79141662-3979-47BE-B196-364D9D43DD77}"/>
                </a:ext>
              </a:extLst>
            </p:cNvPr>
            <p:cNvSpPr/>
            <p:nvPr/>
          </p:nvSpPr>
          <p:spPr>
            <a:xfrm rot="19842395">
              <a:off x="7599429" y="1426406"/>
              <a:ext cx="458101" cy="2769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dirty="0"/>
            </a:p>
          </p:txBody>
        </p:sp>
        <p:sp>
          <p:nvSpPr>
            <p:cNvPr id="59" name="מלבן: פינות מעוגלות 58">
              <a:extLst>
                <a:ext uri="{FF2B5EF4-FFF2-40B4-BE49-F238E27FC236}">
                  <a16:creationId xmlns:a16="http://schemas.microsoft.com/office/drawing/2014/main" id="{C0FD3073-5414-4A29-B299-20252E7132FC}"/>
                </a:ext>
              </a:extLst>
            </p:cNvPr>
            <p:cNvSpPr/>
            <p:nvPr/>
          </p:nvSpPr>
          <p:spPr>
            <a:xfrm>
              <a:off x="7977608" y="1101330"/>
              <a:ext cx="1701014" cy="502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Cambria" panose="02040503050406030204" pitchFamily="18" charset="0"/>
                  <a:cs typeface="Arial" panose="020B0604020202020204" pitchFamily="34" charset="0"/>
                </a:rPr>
                <a:t>0.2203</a:t>
              </a:r>
              <a:endParaRPr lang="he-IL" sz="24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מחבר ישר 3">
            <a:extLst>
              <a:ext uri="{FF2B5EF4-FFF2-40B4-BE49-F238E27FC236}">
                <a16:creationId xmlns:a16="http://schemas.microsoft.com/office/drawing/2014/main" id="{E9221BAF-2D82-4A2F-A3E3-DF48DEB2D2AE}"/>
              </a:ext>
            </a:extLst>
          </p:cNvPr>
          <p:cNvSpPr/>
          <p:nvPr/>
        </p:nvSpPr>
        <p:spPr>
          <a:xfrm rot="1093501">
            <a:off x="8095841" y="3835765"/>
            <a:ext cx="405806" cy="831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he-IL"/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B94640E2-48B5-4A77-A2FF-AAC69C0EACC0}"/>
              </a:ext>
            </a:extLst>
          </p:cNvPr>
          <p:cNvSpPr txBox="1"/>
          <p:nvPr/>
        </p:nvSpPr>
        <p:spPr>
          <a:xfrm>
            <a:off x="8851445" y="2265212"/>
            <a:ext cx="992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MCR</a:t>
            </a:r>
            <a:endParaRPr lang="he-IL" sz="2800" b="1" dirty="0"/>
          </a:p>
        </p:txBody>
      </p:sp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Inference- 50 features</a:t>
            </a:r>
            <a:endParaRPr lang="he-IL" sz="5400" dirty="0"/>
          </a:p>
        </p:txBody>
      </p:sp>
      <p:sp>
        <p:nvSpPr>
          <p:cNvPr id="71" name="מלבן: פינות מעוגלות 70">
            <a:extLst>
              <a:ext uri="{FF2B5EF4-FFF2-40B4-BE49-F238E27FC236}">
                <a16:creationId xmlns:a16="http://schemas.microsoft.com/office/drawing/2014/main" id="{D1A87724-6170-4273-B96B-91B5FE48DCE9}"/>
              </a:ext>
            </a:extLst>
          </p:cNvPr>
          <p:cNvSpPr/>
          <p:nvPr/>
        </p:nvSpPr>
        <p:spPr>
          <a:xfrm>
            <a:off x="8482693" y="2789925"/>
            <a:ext cx="1695126" cy="4733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4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Inference- 50 features &amp; OVERSAMPLING</a:t>
            </a:r>
            <a:endParaRPr lang="he-IL" sz="5400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A17F3D1C-500C-4E38-ACC2-3D839865E3A5}"/>
              </a:ext>
            </a:extLst>
          </p:cNvPr>
          <p:cNvSpPr txBox="1"/>
          <p:nvPr/>
        </p:nvSpPr>
        <p:spPr>
          <a:xfrm>
            <a:off x="132028" y="1838885"/>
            <a:ext cx="8787161" cy="13516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summary(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logistic_model_over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endParaRPr lang="en-US" sz="1200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Call: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(formula = country ~ ., family = binomial(), data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train_over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Deviance Residuals: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Min      1Q  Median      3Q     Max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-2.379  -0.995   0.442   0.974   2.772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Coefficients: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        Estimate Std. Error z value         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Pr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(&gt;|z|)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(Intercept)  2.52591    0.36327    6.95      0.0000000000036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EXT1        -0.24435    0.02547   -9.59 &lt; 0.0000000000000002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EXT2         0.01868    0.02525    0.74              0.45947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EXT3         0.03842    0.02841    1.35              0.17625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EXT4        -0.15855    0.02704   -5.86      0.0000000045410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EXT5        -0.03566    0.02802   -1.27              0.20315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EXT6        -0.32500    0.02569  -12.65 &lt; 0.0000000000000002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EXT7        -0.05560    0.02520   -2.21              0.02737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EXT8         0.13040    0.02368    5.51      0.0000000364742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EXT9         0.00179    0.02323    0.08              0.93848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EXT10       -0.12970    0.02502   -5.18      0.0000002179438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EST1         0.08830    0.02455    3.60              0.00032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EST2         0.07172    0.02404    2.98              0.00285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EST3         0.00376    0.02640    0.14              0.88661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EST4        -0.06019    0.02097   -2.87              0.00410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EST5         0.03864    0.02294    1.68              0.09211 .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EST6         0.06199    0.02776    2.23              0.02555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EST7         0.05357    0.02987    1.79              0.07286 .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EST8        -0.18519    0.03019   -6.13      0.0000000008576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EST9        -0.10562    0.02601   -4.06      0.0000490412812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EST10        0.06837    0.02489    2.75              0.00601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AGR1        -0.10061    0.01943   -5.18      0.0000002227866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AGR2        -0.03164    0.02786   -1.14              0.25609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AGR3         0.04761    0.02262    2.10              0.03533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AGR4         0.07188    0.03274    2.20              0.02813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AGR5        -0.02596    0.02715   -0.96              0.33899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AGR6        -0.07271    0.02399   -3.03              0.00244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AGR7        -0.13636    0.02985   -4.57      0.0000049085864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AGR8        -0.07088    0.02561   -2.77              0.00565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AGR9        -0.03316    0.02880   -1.15              0.24961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AGR10       -0.12256    0.02649   -4.63      0.0000037324397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CSN1        -0.03040    0.02525   -1.20              0.22862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CSN2        -0.04535    0.02096   -2.16              0.03052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CSN3        -0.01313    0.02529   -0.52              0.60360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CSN4        -0.01594    0.02534   -0.63              0.52944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CSN5        -0.16009    0.02315   -6.92      0.0000000000047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CSN6        -0.03281    0.02222   -1.48              0.13978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CSN7         0.12198    0.02332    5.23      0.0000001683921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CSN8         0.09433    0.02428    3.89              0.00010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CSN9        -0.01796    0.02337   -0.77              0.44214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CSN10       -0.06166    0.02612   -2.36              0.01825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OPN1         0.37417    0.02820   13.27 &lt; 0.0000000000000002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OPN2        -0.28337    0.02853   -9.93 &lt; 0.0000000000000002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OPN3        -0.11465    0.02950   -3.89              0.00010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OPN4         0.10617    0.02697    3.94      0.0000827380109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OPN5         0.06057    0.03479    1.74              0.08170 .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OPN6        -0.00752    0.02904   -0.26              0.79567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OPN7        -0.05697    0.03138   -1.82              0.06948 .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OPN8         0.13589    0.02372    5.73      0.0000000100652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OPN9         0.02586    0.02693    0.96              0.33677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OPN10        0.01115    0.03503    0.32              0.75021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---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Signif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. codes:  0 '***' 0.001 '**' 0.01 '*' 0.05 '.' 0.1 ' ' 1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(Dispersion parameter for binomial family taken to be 1)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Null deviance: 12796  on 9230  degrees of freedom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Residual deviance: 10839  on 9180  degrees of freedom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AIC: 10941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Number of Fisher Scoring iterations: 4</a:t>
            </a:r>
            <a:endParaRPr lang="en-US" sz="1200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942A5BBE-CEDC-4A83-9C13-8450BF9EFD5B}"/>
              </a:ext>
            </a:extLst>
          </p:cNvPr>
          <p:cNvSpPr txBox="1"/>
          <p:nvPr/>
        </p:nvSpPr>
        <p:spPr>
          <a:xfrm>
            <a:off x="6096000" y="-7756518"/>
            <a:ext cx="8787161" cy="13516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summary(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logistic_model_over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endParaRPr lang="en-US" sz="1200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Call: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(formula = country ~ ., family = binomial(), data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train_over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Deviance Residuals: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Min      1Q  Median      3Q     Max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-2.379  -0.995   0.442   0.974   2.772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Coefficients: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        Estimate Std. Error z value         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Pr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(&gt;|z|)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(Intercept)  2.52591    0.36327    6.95      0.0000000000036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EXT1        -0.24435    0.02547   -9.59 &lt; 0.0000000000000002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EXT2         0.01868    0.02525    0.74              0.45947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EXT3         0.03842    0.02841    1.35              0.17625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EXT4        -0.15855    0.02704   -5.86      0.0000000045410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EXT5        -0.03566    0.02802   -1.27              0.20315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EXT6        -0.32500    0.02569  -12.65 &lt; 0.0000000000000002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EXT7        -0.05560    0.02520   -2.21              0.02737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EXT8         0.13040    0.02368    5.51      0.0000000364742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EXT9         0.00179    0.02323    0.08              0.93848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EXT10       -0.12970    0.02502   -5.18      0.0000002179438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EST1         0.08830    0.02455    3.60              0.00032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EST2         0.07172    0.02404    2.98              0.00285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EST3         0.00376    0.02640    0.14              0.88661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EST4        -0.06019    0.02097   -2.87              0.00410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EST5         0.03864    0.02294    1.68              0.09211 .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EST6         0.06199    0.02776    2.23              0.02555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EST7         0.05357    0.02987    1.79              0.07286 .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EST8        -0.18519    0.03019   -6.13      0.0000000008576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EST9        -0.10562    0.02601   -4.06      0.0000490412812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EST10        0.06837    0.02489    2.75              0.00601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AGR1        -0.10061    0.01943   -5.18      0.0000002227866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AGR2        -0.03164    0.02786   -1.14              0.25609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AGR3         0.04761    0.02262    2.10              0.03533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AGR4         0.07188    0.03274    2.20              0.02813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AGR5        -0.02596    0.02715   -0.96              0.33899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AGR6        -0.07271    0.02399   -3.03              0.00244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AGR7        -0.13636    0.02985   -4.57      0.0000049085864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AGR8        -0.07088    0.02561   -2.77              0.00565 **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AGR9        -0.03316    0.02880   -1.15              0.24961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AGR10       -0.12256    0.02649   -4.63      0.0000037324397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CSN1        -0.03040    0.02525   -1.20              0.22862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CSN2        -0.04535    0.02096   -2.16              0.03052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CSN3        -0.01313    0.02529   -0.52              0.60360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CSN4        -0.01594    0.02534   -0.63              0.52944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CSN5        -0.16009    0.02315   -6.92      0.0000000000047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CSN6        -0.03281    0.02222   -1.48              0.13978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CSN7         0.12198    0.02332    5.23      0.0000001683921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CSN8         0.09433    0.02428    3.89              0.00010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CSN9        -0.01796    0.02337   -0.77              0.44214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CSN10       -0.06166    0.02612   -2.36              0.01825 *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OPN1         0.37417    0.02820   13.27 &lt; 0.0000000000000002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OPN2        -0.28337    0.02853   -9.93 &lt; 0.0000000000000002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OPN3        -0.11465    0.02950   -3.89              0.00010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OPN4         0.10617    0.02697    3.94      0.0000827380109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OPN5         0.06057    0.03479    1.74              0.08170 .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OPN6        -0.00752    0.02904   -0.26              0.79567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OPN7        -0.05697    0.03138   -1.82              0.06948 .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OPN8         0.13589    0.02372    5.73      0.0000000100652 ***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OPN9         0.02586    0.02693    0.96              0.33677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OPN10        0.01115    0.03503    0.32              0.75021   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---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Signif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. codes:  0 '***' 0.001 '**' 0.01 '*' 0.05 '.' 0.1 ' ' 1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(Dispersion parameter for binomial family taken to be 1)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Null deviance: 12796  on 9230  degrees of freedom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Residual deviance: 10839  on 9180  degrees of freedom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AIC: 10941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Number of Fisher Scoring iterations: 4</a:t>
            </a:r>
            <a:endParaRPr lang="en-US" sz="1200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Inference- 50 features &amp; OVERSAMPLING</a:t>
            </a:r>
            <a:endParaRPr lang="he-IL" sz="5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5B2413-D3B3-425F-A7C5-602BEA649595}"/>
              </a:ext>
            </a:extLst>
          </p:cNvPr>
          <p:cNvSpPr txBox="1"/>
          <p:nvPr/>
        </p:nvSpPr>
        <p:spPr>
          <a:xfrm>
            <a:off x="1031414" y="2862389"/>
            <a:ext cx="10136459" cy="382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step$coefficients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(Intercept)        EXT1        EXT4        EXT6        EXT7        EXT8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2.35483    -0.24760    -0.15853    -0.31919    -0.06352     0.13254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  EXT10        EST1        EST2        EST4        EST5        EST6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-0.12134     0.08644     0.07307    -0.06100     0.03805     0.05958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   EST7        EST8        EST9       EST10        AGR1        AGR3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0.05627    -0.18840    -0.10691     0.06893    -0.10333     0.04245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   AGR4        AGR6        AGR7        AGR8       AGR10        CSN2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0.05474    -0.07414    -0.13182    -0.07123    -0.12470    -0.04698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   CSN5        CSN6        CSN7        CSN8       CSN10        OPN1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-0.17159    -0.03197     0.11597     0.10009    -0.06879     0.37564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   OPN2        OPN3        OPN4        OPN5        OPN7        OPN8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-0.28885    -0.11513     0.10032     0.06442    -0.05908     0.13410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9A60FA37-A40D-4B26-8F72-B6E74304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39866"/>
            <a:ext cx="9720073" cy="4023360"/>
          </a:xfrm>
        </p:spPr>
        <p:txBody>
          <a:bodyPr/>
          <a:lstStyle/>
          <a:p>
            <a:pPr algn="l" rtl="0"/>
            <a:r>
              <a:rPr lang="en-US" dirty="0"/>
              <a:t>REDUCING NUMBER OF COEFFICIENTS WITH </a:t>
            </a:r>
            <a:r>
              <a:rPr lang="en-US" sz="24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stepAIC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 )</a:t>
            </a:r>
          </a:p>
          <a:p>
            <a:pPr algn="l" rtl="0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MCR =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0.2029 &lt; 0.2033</a:t>
            </a:r>
            <a:endParaRPr lang="en-US" sz="24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697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second model</a:t>
            </a:r>
            <a:endParaRPr lang="he-IL" sz="5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376CD4F-F889-4BC9-B928-B822133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37191"/>
            <a:ext cx="9720073" cy="1390210"/>
          </a:xfrm>
        </p:spPr>
        <p:txBody>
          <a:bodyPr>
            <a:normAutofit fontScale="92500" lnSpcReduction="20000"/>
          </a:bodyPr>
          <a:lstStyle/>
          <a:p>
            <a:pPr marL="457200" indent="0" algn="l" rtl="0">
              <a:buNone/>
            </a:pPr>
            <a:r>
              <a:rPr lang="en-US" sz="3600" dirty="0"/>
              <a:t>WHAT FEATURES?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3200" dirty="0"/>
              <a:t>5 traits- Sum of 10 answers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3200" dirty="0"/>
              <a:t>What type? Considered as continues 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endParaRPr lang="he-IL" dirty="0"/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996DB445-1C0F-4348-9FAC-FA0DDC328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27014"/>
              </p:ext>
            </p:extLst>
          </p:nvPr>
        </p:nvGraphicFramePr>
        <p:xfrm>
          <a:off x="96905" y="3733801"/>
          <a:ext cx="11998190" cy="4754895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2399638">
                  <a:extLst>
                    <a:ext uri="{9D8B030D-6E8A-4147-A177-3AD203B41FA5}">
                      <a16:colId xmlns:a16="http://schemas.microsoft.com/office/drawing/2014/main" val="2670461200"/>
                    </a:ext>
                  </a:extLst>
                </a:gridCol>
                <a:gridCol w="2399638">
                  <a:extLst>
                    <a:ext uri="{9D8B030D-6E8A-4147-A177-3AD203B41FA5}">
                      <a16:colId xmlns:a16="http://schemas.microsoft.com/office/drawing/2014/main" val="174430277"/>
                    </a:ext>
                  </a:extLst>
                </a:gridCol>
                <a:gridCol w="2399638">
                  <a:extLst>
                    <a:ext uri="{9D8B030D-6E8A-4147-A177-3AD203B41FA5}">
                      <a16:colId xmlns:a16="http://schemas.microsoft.com/office/drawing/2014/main" val="3736684371"/>
                    </a:ext>
                  </a:extLst>
                </a:gridCol>
                <a:gridCol w="2399638">
                  <a:extLst>
                    <a:ext uri="{9D8B030D-6E8A-4147-A177-3AD203B41FA5}">
                      <a16:colId xmlns:a16="http://schemas.microsoft.com/office/drawing/2014/main" val="83004772"/>
                    </a:ext>
                  </a:extLst>
                </a:gridCol>
                <a:gridCol w="2399638">
                  <a:extLst>
                    <a:ext uri="{9D8B030D-6E8A-4147-A177-3AD203B41FA5}">
                      <a16:colId xmlns:a16="http://schemas.microsoft.com/office/drawing/2014/main" val="3376566759"/>
                    </a:ext>
                  </a:extLst>
                </a:gridCol>
              </a:tblGrid>
              <a:tr h="438907"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Extraversion</a:t>
                      </a:r>
                      <a:endParaRPr lang="he-IL" sz="1800" b="1" i="0" dirty="0">
                        <a:solidFill>
                          <a:srgbClr val="333333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Neuroticism</a:t>
                      </a: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Agreeableness</a:t>
                      </a: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Conscientiousness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B0604020202020204" pitchFamily="34" charset="0"/>
                        </a:rPr>
                        <a:t>Openness</a:t>
                      </a: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46580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270860598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546827260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87797282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2387575747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131164596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202589995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50008619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200848519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47522711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286740392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56999214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88667681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188407021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403447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6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A89FD65F-8AAA-4FDF-8448-8E33572094D4}"/>
              </a:ext>
            </a:extLst>
          </p:cNvPr>
          <p:cNvGrpSpPr/>
          <p:nvPr/>
        </p:nvGrpSpPr>
        <p:grpSpPr>
          <a:xfrm>
            <a:off x="1396941" y="1488206"/>
            <a:ext cx="6754600" cy="1499616"/>
            <a:chOff x="1963928" y="585216"/>
            <a:chExt cx="8586728" cy="1509394"/>
          </a:xfrm>
        </p:grpSpPr>
        <p:graphicFrame>
          <p:nvGraphicFramePr>
            <p:cNvPr id="13" name="מציין מיקום תוכן 8">
              <a:extLst>
                <a:ext uri="{FF2B5EF4-FFF2-40B4-BE49-F238E27FC236}">
                  <a16:creationId xmlns:a16="http://schemas.microsoft.com/office/drawing/2014/main" id="{910D9C79-A793-4C71-8E5D-C5CC1CE988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3928" y="585216"/>
            <a:ext cx="6669706" cy="13872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B7E7431F-79D9-4A44-BFC2-0DD79128E94E}"/>
                </a:ext>
              </a:extLst>
            </p:cNvPr>
            <p:cNvGrpSpPr/>
            <p:nvPr/>
          </p:nvGrpSpPr>
          <p:grpSpPr>
            <a:xfrm>
              <a:off x="8538731" y="1611527"/>
              <a:ext cx="515877" cy="83671"/>
              <a:chOff x="5169733" y="1022567"/>
              <a:chExt cx="515877" cy="83671"/>
            </a:xfrm>
          </p:grpSpPr>
          <p:sp>
            <p:nvSpPr>
              <p:cNvPr id="15" name="מחבר ישר 3">
                <a:extLst>
                  <a:ext uri="{FF2B5EF4-FFF2-40B4-BE49-F238E27FC236}">
                    <a16:creationId xmlns:a16="http://schemas.microsoft.com/office/drawing/2014/main" id="{072B4634-D8C4-49EC-826B-9692D5BD0234}"/>
                  </a:ext>
                </a:extLst>
              </p:cNvPr>
              <p:cNvSpPr/>
              <p:nvPr/>
            </p:nvSpPr>
            <p:spPr>
              <a:xfrm>
                <a:off x="5169733" y="1022567"/>
                <a:ext cx="515877" cy="836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1835"/>
                    </a:moveTo>
                    <a:lnTo>
                      <a:pt x="515877" y="4183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16" name="מחבר ישר 4">
                <a:extLst>
                  <a:ext uri="{FF2B5EF4-FFF2-40B4-BE49-F238E27FC236}">
                    <a16:creationId xmlns:a16="http://schemas.microsoft.com/office/drawing/2014/main" id="{D30C9F17-9A6C-4C48-A5D6-03716EF21EB0}"/>
                  </a:ext>
                </a:extLst>
              </p:cNvPr>
              <p:cNvSpPr txBox="1"/>
              <p:nvPr/>
            </p:nvSpPr>
            <p:spPr>
              <a:xfrm>
                <a:off x="5414775" y="1051506"/>
                <a:ext cx="25793" cy="257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500" kern="1200"/>
              </a:p>
            </p:txBody>
          </p:sp>
        </p:grpSp>
        <p:grpSp>
          <p:nvGrpSpPr>
            <p:cNvPr id="17" name="קבוצה 16">
              <a:extLst>
                <a:ext uri="{FF2B5EF4-FFF2-40B4-BE49-F238E27FC236}">
                  <a16:creationId xmlns:a16="http://schemas.microsoft.com/office/drawing/2014/main" id="{1BCCA199-E6CF-44D0-83E1-64BAE7133EFE}"/>
                </a:ext>
              </a:extLst>
            </p:cNvPr>
            <p:cNvGrpSpPr/>
            <p:nvPr/>
          </p:nvGrpSpPr>
          <p:grpSpPr>
            <a:xfrm>
              <a:off x="9054608" y="1216534"/>
              <a:ext cx="1496048" cy="878076"/>
              <a:chOff x="5685610" y="754473"/>
              <a:chExt cx="2097066" cy="619858"/>
            </a:xfrm>
          </p:grpSpPr>
          <p:sp>
            <p:nvSpPr>
              <p:cNvPr id="18" name="מלבן: פינות מעוגלות 17">
                <a:extLst>
                  <a:ext uri="{FF2B5EF4-FFF2-40B4-BE49-F238E27FC236}">
                    <a16:creationId xmlns:a16="http://schemas.microsoft.com/office/drawing/2014/main" id="{EB88BBC5-762B-4C46-B953-7617E105FFCE}"/>
                  </a:ext>
                </a:extLst>
              </p:cNvPr>
              <p:cNvSpPr/>
              <p:nvPr/>
            </p:nvSpPr>
            <p:spPr>
              <a:xfrm>
                <a:off x="5685610" y="754473"/>
                <a:ext cx="2097066" cy="6198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מלבן: פינות מעוגלות 4">
                <a:extLst>
                  <a:ext uri="{FF2B5EF4-FFF2-40B4-BE49-F238E27FC236}">
                    <a16:creationId xmlns:a16="http://schemas.microsoft.com/office/drawing/2014/main" id="{D04FE479-D0F4-4AC2-9DE1-C8BBA1984138}"/>
                  </a:ext>
                </a:extLst>
              </p:cNvPr>
              <p:cNvSpPr txBox="1"/>
              <p:nvPr/>
            </p:nvSpPr>
            <p:spPr>
              <a:xfrm>
                <a:off x="5703765" y="772628"/>
                <a:ext cx="2060756" cy="5835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5-fold cross-validation</a:t>
                </a:r>
                <a:endParaRPr lang="he-IL" sz="2500" kern="1200" dirty="0"/>
              </a:p>
            </p:txBody>
          </p:sp>
        </p:grpSp>
      </p:grpSp>
      <p:sp>
        <p:nvSpPr>
          <p:cNvPr id="23" name="מחבר ישר 3">
            <a:extLst>
              <a:ext uri="{FF2B5EF4-FFF2-40B4-BE49-F238E27FC236}">
                <a16:creationId xmlns:a16="http://schemas.microsoft.com/office/drawing/2014/main" id="{B6AB7672-D9D0-41C8-88C1-30566181F645}"/>
              </a:ext>
            </a:extLst>
          </p:cNvPr>
          <p:cNvSpPr/>
          <p:nvPr/>
        </p:nvSpPr>
        <p:spPr>
          <a:xfrm rot="2123222">
            <a:off x="8036319" y="2650977"/>
            <a:ext cx="443375" cy="15180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63B78431-B113-459A-B267-C0730C61464E}"/>
              </a:ext>
            </a:extLst>
          </p:cNvPr>
          <p:cNvGrpSpPr/>
          <p:nvPr/>
        </p:nvGrpSpPr>
        <p:grpSpPr>
          <a:xfrm>
            <a:off x="8482693" y="2809977"/>
            <a:ext cx="1701014" cy="502792"/>
            <a:chOff x="3542138" y="738486"/>
            <a:chExt cx="1701014" cy="502792"/>
          </a:xfrm>
        </p:grpSpPr>
        <p:sp>
          <p:nvSpPr>
            <p:cNvPr id="27" name="מלבן: פינות מעוגלות 26">
              <a:extLst>
                <a:ext uri="{FF2B5EF4-FFF2-40B4-BE49-F238E27FC236}">
                  <a16:creationId xmlns:a16="http://schemas.microsoft.com/office/drawing/2014/main" id="{62CE1A30-2D44-4573-B21C-64BF05D51DC3}"/>
                </a:ext>
              </a:extLst>
            </p:cNvPr>
            <p:cNvSpPr/>
            <p:nvPr/>
          </p:nvSpPr>
          <p:spPr>
            <a:xfrm>
              <a:off x="3542138" y="738486"/>
              <a:ext cx="1701014" cy="502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28" name="מלבן: פינות מעוגלות 4">
              <a:extLst>
                <a:ext uri="{FF2B5EF4-FFF2-40B4-BE49-F238E27FC236}">
                  <a16:creationId xmlns:a16="http://schemas.microsoft.com/office/drawing/2014/main" id="{EB1CF789-AB14-451F-96B9-937038436AD6}"/>
                </a:ext>
              </a:extLst>
            </p:cNvPr>
            <p:cNvSpPr txBox="1"/>
            <p:nvPr/>
          </p:nvSpPr>
          <p:spPr>
            <a:xfrm>
              <a:off x="3556864" y="753212"/>
              <a:ext cx="1671562" cy="473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Cambria" panose="02040503050406030204" pitchFamily="18" charset="0"/>
                  <a:cs typeface="Arial" panose="020B0604020202020204" pitchFamily="34" charset="0"/>
                </a:rPr>
                <a:t>0.2336</a:t>
              </a:r>
              <a:endParaRPr lang="he-IL" sz="21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11D81ECE-94EE-419A-9EFF-951B93D9BDB2}"/>
              </a:ext>
            </a:extLst>
          </p:cNvPr>
          <p:cNvGrpSpPr/>
          <p:nvPr/>
        </p:nvGrpSpPr>
        <p:grpSpPr>
          <a:xfrm>
            <a:off x="1382215" y="2726877"/>
            <a:ext cx="6754600" cy="1499616"/>
            <a:chOff x="1963928" y="585216"/>
            <a:chExt cx="8586728" cy="1509394"/>
          </a:xfrm>
        </p:grpSpPr>
        <p:graphicFrame>
          <p:nvGraphicFramePr>
            <p:cNvPr id="36" name="מציין מיקום תוכן 8">
              <a:extLst>
                <a:ext uri="{FF2B5EF4-FFF2-40B4-BE49-F238E27FC236}">
                  <a16:creationId xmlns:a16="http://schemas.microsoft.com/office/drawing/2014/main" id="{D3AD2D9E-EB99-40C0-9382-5ECA32E3A5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3928" y="585216"/>
            <a:ext cx="6669706" cy="13872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1" name="מחבר ישר 3">
              <a:extLst>
                <a:ext uri="{FF2B5EF4-FFF2-40B4-BE49-F238E27FC236}">
                  <a16:creationId xmlns:a16="http://schemas.microsoft.com/office/drawing/2014/main" id="{E530F6E5-56B9-47D0-B760-87396C090829}"/>
                </a:ext>
              </a:extLst>
            </p:cNvPr>
            <p:cNvSpPr/>
            <p:nvPr/>
          </p:nvSpPr>
          <p:spPr>
            <a:xfrm>
              <a:off x="8538731" y="1611527"/>
              <a:ext cx="515877" cy="83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he-IL"/>
            </a:p>
          </p:txBody>
        </p:sp>
        <p:grpSp>
          <p:nvGrpSpPr>
            <p:cNvPr id="38" name="קבוצה 37">
              <a:extLst>
                <a:ext uri="{FF2B5EF4-FFF2-40B4-BE49-F238E27FC236}">
                  <a16:creationId xmlns:a16="http://schemas.microsoft.com/office/drawing/2014/main" id="{44AEC44D-EB0B-4B92-BE87-05FC239B6A87}"/>
                </a:ext>
              </a:extLst>
            </p:cNvPr>
            <p:cNvGrpSpPr/>
            <p:nvPr/>
          </p:nvGrpSpPr>
          <p:grpSpPr>
            <a:xfrm>
              <a:off x="9054608" y="1216534"/>
              <a:ext cx="1496048" cy="878076"/>
              <a:chOff x="5685610" y="754473"/>
              <a:chExt cx="2097066" cy="619858"/>
            </a:xfrm>
          </p:grpSpPr>
          <p:sp>
            <p:nvSpPr>
              <p:cNvPr id="39" name="מלבן: פינות מעוגלות 38">
                <a:extLst>
                  <a:ext uri="{FF2B5EF4-FFF2-40B4-BE49-F238E27FC236}">
                    <a16:creationId xmlns:a16="http://schemas.microsoft.com/office/drawing/2014/main" id="{0C36FF19-B600-46B1-B325-DDD1458AAACE}"/>
                  </a:ext>
                </a:extLst>
              </p:cNvPr>
              <p:cNvSpPr/>
              <p:nvPr/>
            </p:nvSpPr>
            <p:spPr>
              <a:xfrm>
                <a:off x="5685610" y="754473"/>
                <a:ext cx="2097066" cy="6198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40" name="מלבן: פינות מעוגלות 4">
                <a:extLst>
                  <a:ext uri="{FF2B5EF4-FFF2-40B4-BE49-F238E27FC236}">
                    <a16:creationId xmlns:a16="http://schemas.microsoft.com/office/drawing/2014/main" id="{4A68E933-9841-4540-B2F4-2BB350545366}"/>
                  </a:ext>
                </a:extLst>
              </p:cNvPr>
              <p:cNvSpPr txBox="1"/>
              <p:nvPr/>
            </p:nvSpPr>
            <p:spPr>
              <a:xfrm>
                <a:off x="5703761" y="772628"/>
                <a:ext cx="2060755" cy="58354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5-fold cross-validation</a:t>
                </a:r>
                <a:endParaRPr lang="he-IL" sz="2500" kern="1200" dirty="0"/>
              </a:p>
            </p:txBody>
          </p:sp>
        </p:grpSp>
      </p:grpSp>
      <p:sp>
        <p:nvSpPr>
          <p:cNvPr id="32" name="מחבר ישר 3">
            <a:extLst>
              <a:ext uri="{FF2B5EF4-FFF2-40B4-BE49-F238E27FC236}">
                <a16:creationId xmlns:a16="http://schemas.microsoft.com/office/drawing/2014/main" id="{611615AC-81FA-4674-B8FC-CD6F165B14E0}"/>
              </a:ext>
            </a:extLst>
          </p:cNvPr>
          <p:cNvSpPr/>
          <p:nvPr/>
        </p:nvSpPr>
        <p:spPr>
          <a:xfrm rot="1145486">
            <a:off x="8091122" y="3899000"/>
            <a:ext cx="478995" cy="2901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85F0F639-D9EC-4787-BA3D-648DD92FE1B9}"/>
              </a:ext>
            </a:extLst>
          </p:cNvPr>
          <p:cNvSpPr/>
          <p:nvPr/>
        </p:nvSpPr>
        <p:spPr>
          <a:xfrm>
            <a:off x="8497419" y="3782556"/>
            <a:ext cx="1701014" cy="502792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0.2341</a:t>
            </a:r>
            <a:endParaRPr lang="he-IL" sz="2400" dirty="0">
              <a:solidFill>
                <a:schemeClr val="bg1"/>
              </a:solidFill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52A88088-3630-4271-862B-D5DC7A013D02}"/>
              </a:ext>
            </a:extLst>
          </p:cNvPr>
          <p:cNvGrpSpPr/>
          <p:nvPr/>
        </p:nvGrpSpPr>
        <p:grpSpPr>
          <a:xfrm>
            <a:off x="1371650" y="3946366"/>
            <a:ext cx="6754600" cy="1499616"/>
            <a:chOff x="1963928" y="585216"/>
            <a:chExt cx="8586728" cy="1509394"/>
          </a:xfrm>
        </p:grpSpPr>
        <p:graphicFrame>
          <p:nvGraphicFramePr>
            <p:cNvPr id="49" name="מציין מיקום תוכן 8">
              <a:extLst>
                <a:ext uri="{FF2B5EF4-FFF2-40B4-BE49-F238E27FC236}">
                  <a16:creationId xmlns:a16="http://schemas.microsoft.com/office/drawing/2014/main" id="{AAE9C0E9-16A8-49DD-AE9E-549F5E90D60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3928" y="585216"/>
            <a:ext cx="6669706" cy="13872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54" name="מחבר ישר 3">
              <a:extLst>
                <a:ext uri="{FF2B5EF4-FFF2-40B4-BE49-F238E27FC236}">
                  <a16:creationId xmlns:a16="http://schemas.microsoft.com/office/drawing/2014/main" id="{35FB1B7C-8FA1-45BB-92E3-3F1CD1FE410F}"/>
                </a:ext>
              </a:extLst>
            </p:cNvPr>
            <p:cNvSpPr/>
            <p:nvPr/>
          </p:nvSpPr>
          <p:spPr>
            <a:xfrm>
              <a:off x="8565765" y="1611527"/>
              <a:ext cx="515877" cy="83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grpSp>
          <p:nvGrpSpPr>
            <p:cNvPr id="51" name="קבוצה 50">
              <a:extLst>
                <a:ext uri="{FF2B5EF4-FFF2-40B4-BE49-F238E27FC236}">
                  <a16:creationId xmlns:a16="http://schemas.microsoft.com/office/drawing/2014/main" id="{905ED044-9E1D-4C2D-AFD4-81461FF373FA}"/>
                </a:ext>
              </a:extLst>
            </p:cNvPr>
            <p:cNvGrpSpPr/>
            <p:nvPr/>
          </p:nvGrpSpPr>
          <p:grpSpPr>
            <a:xfrm>
              <a:off x="9054608" y="1216534"/>
              <a:ext cx="1496048" cy="878076"/>
              <a:chOff x="5685610" y="754473"/>
              <a:chExt cx="2097066" cy="619858"/>
            </a:xfrm>
          </p:grpSpPr>
          <p:sp>
            <p:nvSpPr>
              <p:cNvPr id="52" name="מלבן: פינות מעוגלות 51">
                <a:extLst>
                  <a:ext uri="{FF2B5EF4-FFF2-40B4-BE49-F238E27FC236}">
                    <a16:creationId xmlns:a16="http://schemas.microsoft.com/office/drawing/2014/main" id="{6FF739EC-C85C-432E-8882-021ACEE504AE}"/>
                  </a:ext>
                </a:extLst>
              </p:cNvPr>
              <p:cNvSpPr/>
              <p:nvPr/>
            </p:nvSpPr>
            <p:spPr>
              <a:xfrm>
                <a:off x="5685610" y="754473"/>
                <a:ext cx="2097066" cy="6198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53" name="מלבן: פינות מעוגלות 4">
                <a:extLst>
                  <a:ext uri="{FF2B5EF4-FFF2-40B4-BE49-F238E27FC236}">
                    <a16:creationId xmlns:a16="http://schemas.microsoft.com/office/drawing/2014/main" id="{3B55C92E-8B56-4A94-A293-E4B3C2C39EC0}"/>
                  </a:ext>
                </a:extLst>
              </p:cNvPr>
              <p:cNvSpPr txBox="1"/>
              <p:nvPr/>
            </p:nvSpPr>
            <p:spPr>
              <a:xfrm>
                <a:off x="5703765" y="772628"/>
                <a:ext cx="2060756" cy="5835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5-fold cross-validation</a:t>
                </a:r>
                <a:endParaRPr lang="he-IL" sz="2500" kern="1200" dirty="0"/>
              </a:p>
            </p:txBody>
          </p:sp>
        </p:grpSp>
      </p:grpSp>
      <p:sp>
        <p:nvSpPr>
          <p:cNvPr id="47" name="מחבר ישר 3">
            <a:extLst>
              <a:ext uri="{FF2B5EF4-FFF2-40B4-BE49-F238E27FC236}">
                <a16:creationId xmlns:a16="http://schemas.microsoft.com/office/drawing/2014/main" id="{0166CDC9-4B87-42E7-B8DF-AA7B8B9C5DB8}"/>
              </a:ext>
            </a:extLst>
          </p:cNvPr>
          <p:cNvSpPr/>
          <p:nvPr/>
        </p:nvSpPr>
        <p:spPr>
          <a:xfrm rot="20460531">
            <a:off x="8137400" y="4973257"/>
            <a:ext cx="443375" cy="15180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25B75140-6BB7-402D-BEC8-9984896A42D7}"/>
              </a:ext>
            </a:extLst>
          </p:cNvPr>
          <p:cNvSpPr/>
          <p:nvPr/>
        </p:nvSpPr>
        <p:spPr>
          <a:xfrm>
            <a:off x="8482693" y="4714632"/>
            <a:ext cx="1701014" cy="5027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0.2348</a:t>
            </a:r>
            <a:endParaRPr lang="he-IL" sz="2400" dirty="0">
              <a:solidFill>
                <a:schemeClr val="bg1"/>
              </a:solidFill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0BE64E07-068F-4917-BFB3-1EBED846A8DC}"/>
              </a:ext>
            </a:extLst>
          </p:cNvPr>
          <p:cNvGrpSpPr/>
          <p:nvPr/>
        </p:nvGrpSpPr>
        <p:grpSpPr>
          <a:xfrm>
            <a:off x="1367489" y="5141318"/>
            <a:ext cx="6754600" cy="1499616"/>
            <a:chOff x="1963928" y="585216"/>
            <a:chExt cx="8586728" cy="1509394"/>
          </a:xfrm>
        </p:grpSpPr>
        <p:graphicFrame>
          <p:nvGraphicFramePr>
            <p:cNvPr id="60" name="מציין מיקום תוכן 8">
              <a:extLst>
                <a:ext uri="{FF2B5EF4-FFF2-40B4-BE49-F238E27FC236}">
                  <a16:creationId xmlns:a16="http://schemas.microsoft.com/office/drawing/2014/main" id="{003D5A06-A086-421C-8F5F-F7A04B70384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3928" y="585216"/>
            <a:ext cx="6669706" cy="13872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65" name="מחבר ישר 3">
              <a:extLst>
                <a:ext uri="{FF2B5EF4-FFF2-40B4-BE49-F238E27FC236}">
                  <a16:creationId xmlns:a16="http://schemas.microsoft.com/office/drawing/2014/main" id="{1460F256-9D00-448F-9407-5E999AAAAED4}"/>
                </a:ext>
              </a:extLst>
            </p:cNvPr>
            <p:cNvSpPr/>
            <p:nvPr/>
          </p:nvSpPr>
          <p:spPr>
            <a:xfrm>
              <a:off x="8538731" y="1611527"/>
              <a:ext cx="515877" cy="83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grpSp>
          <p:nvGrpSpPr>
            <p:cNvPr id="62" name="קבוצה 61">
              <a:extLst>
                <a:ext uri="{FF2B5EF4-FFF2-40B4-BE49-F238E27FC236}">
                  <a16:creationId xmlns:a16="http://schemas.microsoft.com/office/drawing/2014/main" id="{883BE4BF-B816-4CE2-B352-2F64DF967C2C}"/>
                </a:ext>
              </a:extLst>
            </p:cNvPr>
            <p:cNvGrpSpPr/>
            <p:nvPr/>
          </p:nvGrpSpPr>
          <p:grpSpPr>
            <a:xfrm>
              <a:off x="9054608" y="1216534"/>
              <a:ext cx="1496048" cy="878076"/>
              <a:chOff x="5685610" y="754473"/>
              <a:chExt cx="2097066" cy="619858"/>
            </a:xfrm>
          </p:grpSpPr>
          <p:sp>
            <p:nvSpPr>
              <p:cNvPr id="63" name="מלבן: פינות מעוגלות 62">
                <a:extLst>
                  <a:ext uri="{FF2B5EF4-FFF2-40B4-BE49-F238E27FC236}">
                    <a16:creationId xmlns:a16="http://schemas.microsoft.com/office/drawing/2014/main" id="{D651F1F3-0AA2-4F9E-8A65-4FFBFBD51AF3}"/>
                  </a:ext>
                </a:extLst>
              </p:cNvPr>
              <p:cNvSpPr/>
              <p:nvPr/>
            </p:nvSpPr>
            <p:spPr>
              <a:xfrm>
                <a:off x="5685610" y="754473"/>
                <a:ext cx="2097066" cy="6198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64" name="מלבן: פינות מעוגלות 4">
                <a:extLst>
                  <a:ext uri="{FF2B5EF4-FFF2-40B4-BE49-F238E27FC236}">
                    <a16:creationId xmlns:a16="http://schemas.microsoft.com/office/drawing/2014/main" id="{1DFA883A-E245-4712-AFA2-F2DE72E2ADEC}"/>
                  </a:ext>
                </a:extLst>
              </p:cNvPr>
              <p:cNvSpPr txBox="1"/>
              <p:nvPr/>
            </p:nvSpPr>
            <p:spPr>
              <a:xfrm>
                <a:off x="5703765" y="772628"/>
                <a:ext cx="2060756" cy="58354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5-fold cross-validation</a:t>
                </a:r>
                <a:endParaRPr lang="he-IL" sz="2500" kern="1200" dirty="0"/>
              </a:p>
            </p:txBody>
          </p:sp>
        </p:grpSp>
      </p:grpSp>
      <p:sp>
        <p:nvSpPr>
          <p:cNvPr id="58" name="מחבר ישר 3">
            <a:extLst>
              <a:ext uri="{FF2B5EF4-FFF2-40B4-BE49-F238E27FC236}">
                <a16:creationId xmlns:a16="http://schemas.microsoft.com/office/drawing/2014/main" id="{79141662-3979-47BE-B196-364D9D43DD77}"/>
              </a:ext>
            </a:extLst>
          </p:cNvPr>
          <p:cNvSpPr/>
          <p:nvPr/>
        </p:nvSpPr>
        <p:spPr>
          <a:xfrm rot="19842395">
            <a:off x="8119240" y="5982508"/>
            <a:ext cx="458101" cy="2769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C0FD3073-5414-4A29-B299-20252E7132FC}"/>
              </a:ext>
            </a:extLst>
          </p:cNvPr>
          <p:cNvSpPr/>
          <p:nvPr/>
        </p:nvSpPr>
        <p:spPr>
          <a:xfrm>
            <a:off x="8497419" y="5657432"/>
            <a:ext cx="1701014" cy="5027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0.2381</a:t>
            </a:r>
            <a:endParaRPr lang="he-IL" sz="2400" dirty="0">
              <a:solidFill>
                <a:schemeClr val="bg1"/>
              </a:solidFill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7" name="מחבר ישר 3">
            <a:extLst>
              <a:ext uri="{FF2B5EF4-FFF2-40B4-BE49-F238E27FC236}">
                <a16:creationId xmlns:a16="http://schemas.microsoft.com/office/drawing/2014/main" id="{E9221BAF-2D82-4A2F-A3E3-DF48DEB2D2AE}"/>
              </a:ext>
            </a:extLst>
          </p:cNvPr>
          <p:cNvSpPr/>
          <p:nvPr/>
        </p:nvSpPr>
        <p:spPr>
          <a:xfrm rot="1093501">
            <a:off x="8095841" y="3835765"/>
            <a:ext cx="405806" cy="831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he-IL"/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B94640E2-48B5-4A77-A2FF-AAC69C0EACC0}"/>
              </a:ext>
            </a:extLst>
          </p:cNvPr>
          <p:cNvSpPr txBox="1"/>
          <p:nvPr/>
        </p:nvSpPr>
        <p:spPr>
          <a:xfrm>
            <a:off x="8851445" y="2265212"/>
            <a:ext cx="992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MCR</a:t>
            </a:r>
            <a:endParaRPr lang="he-IL" sz="2800" b="1" dirty="0"/>
          </a:p>
        </p:txBody>
      </p:sp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Inference- 5 features</a:t>
            </a:r>
            <a:endParaRPr lang="he-IL" sz="5400" dirty="0"/>
          </a:p>
        </p:txBody>
      </p:sp>
      <p:sp>
        <p:nvSpPr>
          <p:cNvPr id="71" name="מלבן: פינות מעוגלות 70">
            <a:extLst>
              <a:ext uri="{FF2B5EF4-FFF2-40B4-BE49-F238E27FC236}">
                <a16:creationId xmlns:a16="http://schemas.microsoft.com/office/drawing/2014/main" id="{D1A87724-6170-4273-B96B-91B5FE48DCE9}"/>
              </a:ext>
            </a:extLst>
          </p:cNvPr>
          <p:cNvSpPr/>
          <p:nvPr/>
        </p:nvSpPr>
        <p:spPr>
          <a:xfrm>
            <a:off x="8482693" y="2789925"/>
            <a:ext cx="1695126" cy="4733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2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Inference- 5 features &amp; oversampling</a:t>
            </a:r>
            <a:endParaRPr lang="he-IL" sz="5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9A6DE11-B14D-4FB4-8FB2-CB522DCB29E9}"/>
              </a:ext>
            </a:extLst>
          </p:cNvPr>
          <p:cNvSpPr txBox="1"/>
          <p:nvPr/>
        </p:nvSpPr>
        <p:spPr>
          <a:xfrm>
            <a:off x="1151546" y="1811504"/>
            <a:ext cx="9888908" cy="409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summary(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logistic_five_over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Call: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glm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(formula = country ~ ., family = binomial(), data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five_train_over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Coefficients: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         Estimate Std. Error z value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(&gt;|z|)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(Intercept) -2.740377   0.225031  -12.18 &lt; 0.0000000000000002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EXT          0.001209   0.002691    0.45                 0.65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AGR          0.000413   0.003268    0.13                 0.90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CSN         -0.012810   0.003119   -4.11             0.000040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EST         -0.010599   0.002679   -3.96             0.000076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OPN          0.086817   0.003767   23.05 &lt; 0.0000000000000002 ***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2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31B21E30-2D23-4041-9C4C-2ECD74493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46201"/>
              </p:ext>
            </p:extLst>
          </p:nvPr>
        </p:nvGraphicFramePr>
        <p:xfrm>
          <a:off x="138389" y="3766626"/>
          <a:ext cx="11998200" cy="5012315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239964">
                  <a:extLst>
                    <a:ext uri="{9D8B030D-6E8A-4147-A177-3AD203B41FA5}">
                      <a16:colId xmlns:a16="http://schemas.microsoft.com/office/drawing/2014/main" val="197782686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49325106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85695343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4267190406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05267225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660682561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4769413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84639976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14390150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69092053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16105310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63371889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76936788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30073429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688599951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89023912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90436013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41853176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16342916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18036145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066429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49606540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32855946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70684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087102302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7534932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421919619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63813659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88657186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402210834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044437266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15890876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666668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53861034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862110922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45677965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19237953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63648432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80151286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76350537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36716247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98483391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74103566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087400046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96068654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54926455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85571173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54106962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50465971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142727787"/>
                    </a:ext>
                  </a:extLst>
                </a:gridCol>
              </a:tblGrid>
              <a:tr h="4389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OPN1</a:t>
                      </a: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OPN2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OPN10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02717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66459931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915370644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229835372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44559273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43090101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66912041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159841278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315525031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789330408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63824203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10575815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4002467293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4096750871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871579560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78440947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760868826"/>
                  </a:ext>
                </a:extLst>
              </a:tr>
            </a:tbl>
          </a:graphicData>
        </a:graphic>
      </p:graphicFrame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third model</a:t>
            </a:r>
            <a:endParaRPr lang="he-IL" sz="5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376CD4F-F889-4BC9-B928-B822133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37191"/>
            <a:ext cx="10837673" cy="1390210"/>
          </a:xfrm>
        </p:spPr>
        <p:txBody>
          <a:bodyPr>
            <a:noAutofit/>
          </a:bodyPr>
          <a:lstStyle/>
          <a:p>
            <a:pPr marL="457200" indent="0" algn="l" rtl="0">
              <a:buNone/>
            </a:pPr>
            <a:r>
              <a:rPr lang="en-US" sz="3200" dirty="0"/>
              <a:t>WHAT FEATURES?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2800" dirty="0"/>
              <a:t>10 features- Sum of positive (5) + Sum of negative (5) statements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2800" dirty="0"/>
              <a:t>What type? Still considered continues 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endParaRPr lang="he-IL" sz="1600" dirty="0"/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844D0988-D6BE-4207-B2B4-54E7836C875F}"/>
              </a:ext>
            </a:extLst>
          </p:cNvPr>
          <p:cNvGrpSpPr/>
          <p:nvPr/>
        </p:nvGrpSpPr>
        <p:grpSpPr>
          <a:xfrm>
            <a:off x="235344" y="4103389"/>
            <a:ext cx="2129334" cy="528290"/>
            <a:chOff x="1610176" y="0"/>
            <a:chExt cx="1842571" cy="368514"/>
          </a:xfrm>
        </p:grpSpPr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623772C1-934E-415A-A30D-474E2DF755A7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405A3ACD-9DF3-41C4-A635-49C4E125B7CB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dirty="0">
                  <a:solidFill>
                    <a:srgbClr val="333333"/>
                  </a:solidFill>
                  <a:effectLst/>
                  <a:latin typeface="lato" panose="020B0604020202020204" pitchFamily="34" charset="0"/>
                </a:rPr>
                <a:t>Openness</a:t>
              </a:r>
            </a:p>
          </p:txBody>
        </p:sp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A763D1D0-E45B-4C7B-8854-9857523D496A}"/>
              </a:ext>
            </a:extLst>
          </p:cNvPr>
          <p:cNvGrpSpPr/>
          <p:nvPr/>
        </p:nvGrpSpPr>
        <p:grpSpPr>
          <a:xfrm>
            <a:off x="2606011" y="4103389"/>
            <a:ext cx="2129334" cy="528290"/>
            <a:chOff x="1610176" y="0"/>
            <a:chExt cx="1842571" cy="368514"/>
          </a:xfrm>
        </p:grpSpPr>
        <p:sp>
          <p:nvSpPr>
            <p:cNvPr id="30" name="מלבן 29">
              <a:extLst>
                <a:ext uri="{FF2B5EF4-FFF2-40B4-BE49-F238E27FC236}">
                  <a16:creationId xmlns:a16="http://schemas.microsoft.com/office/drawing/2014/main" id="{901851E4-466F-475F-A1AD-91E5E777426E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FB2C6BD0-3F93-4BD2-9AC8-44A5135CB2A1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dirty="0">
                  <a:solidFill>
                    <a:srgbClr val="333333"/>
                  </a:solidFill>
                  <a:effectLst/>
                  <a:latin typeface="lato" panose="020F0502020204030203" pitchFamily="34" charset="0"/>
                </a:rPr>
                <a:t>Conscientiousness </a:t>
              </a:r>
            </a:p>
          </p:txBody>
        </p:sp>
      </p:grp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6576A64F-DB4D-44EA-A8C4-546F6CAB6B42}"/>
              </a:ext>
            </a:extLst>
          </p:cNvPr>
          <p:cNvGrpSpPr/>
          <p:nvPr/>
        </p:nvGrpSpPr>
        <p:grpSpPr>
          <a:xfrm>
            <a:off x="5031333" y="4103389"/>
            <a:ext cx="2129334" cy="528290"/>
            <a:chOff x="1610176" y="0"/>
            <a:chExt cx="1842571" cy="368514"/>
          </a:xfrm>
        </p:grpSpPr>
        <p:sp>
          <p:nvSpPr>
            <p:cNvPr id="33" name="מלבן 32">
              <a:extLst>
                <a:ext uri="{FF2B5EF4-FFF2-40B4-BE49-F238E27FC236}">
                  <a16:creationId xmlns:a16="http://schemas.microsoft.com/office/drawing/2014/main" id="{CE88EFC0-2885-4FD6-BA0D-71983FF87002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B84F2BEA-C8EB-4B11-8733-D6C55A472AB3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dirty="0">
                  <a:solidFill>
                    <a:srgbClr val="333333"/>
                  </a:solidFill>
                  <a:effectLst/>
                  <a:latin typeface="lato" panose="020F0502020204030203" pitchFamily="34" charset="0"/>
                </a:rPr>
                <a:t>Agreeableness</a:t>
              </a:r>
            </a:p>
          </p:txBody>
        </p:sp>
      </p:grp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A6F70179-3695-451A-BF70-1652C4911CCD}"/>
              </a:ext>
            </a:extLst>
          </p:cNvPr>
          <p:cNvGrpSpPr/>
          <p:nvPr/>
        </p:nvGrpSpPr>
        <p:grpSpPr>
          <a:xfrm>
            <a:off x="7456655" y="4103389"/>
            <a:ext cx="2129334" cy="528290"/>
            <a:chOff x="1610176" y="0"/>
            <a:chExt cx="1842571" cy="368514"/>
          </a:xfrm>
        </p:grpSpPr>
        <p:sp>
          <p:nvSpPr>
            <p:cNvPr id="36" name="מלבן 35">
              <a:extLst>
                <a:ext uri="{FF2B5EF4-FFF2-40B4-BE49-F238E27FC236}">
                  <a16:creationId xmlns:a16="http://schemas.microsoft.com/office/drawing/2014/main" id="{4E9DAB72-22E7-4ABB-BBF4-2D299846BF75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6316F647-3C3D-47E9-ACC1-1C352B6E1D6D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dirty="0">
                  <a:solidFill>
                    <a:srgbClr val="333333"/>
                  </a:solidFill>
                  <a:effectLst/>
                  <a:latin typeface="lato" panose="020F0502020204030203" pitchFamily="34" charset="0"/>
                </a:rPr>
                <a:t>Neuroticism</a:t>
              </a: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DC3D5E01-955F-4537-ABBB-F25AADA106AE}"/>
              </a:ext>
            </a:extLst>
          </p:cNvPr>
          <p:cNvGrpSpPr/>
          <p:nvPr/>
        </p:nvGrpSpPr>
        <p:grpSpPr>
          <a:xfrm>
            <a:off x="9827322" y="4103389"/>
            <a:ext cx="2129334" cy="528290"/>
            <a:chOff x="1610176" y="0"/>
            <a:chExt cx="1842571" cy="368514"/>
          </a:xfrm>
        </p:grpSpPr>
        <p:sp>
          <p:nvSpPr>
            <p:cNvPr id="39" name="מלבן 38">
              <a:extLst>
                <a:ext uri="{FF2B5EF4-FFF2-40B4-BE49-F238E27FC236}">
                  <a16:creationId xmlns:a16="http://schemas.microsoft.com/office/drawing/2014/main" id="{666400E5-2F3B-4BB4-B455-F7FC1B2452F8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CCAE01F4-11DE-44B9-95FA-773350AA877F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i="0" dirty="0">
                  <a:solidFill>
                    <a:srgbClr val="333333"/>
                  </a:solidFill>
                  <a:effectLst/>
                  <a:latin typeface="lato" panose="020F0502020204030203" pitchFamily="34" charset="0"/>
                </a:rPr>
                <a:t>Extraversion</a:t>
              </a:r>
              <a:endParaRPr lang="he-IL" sz="18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endParaRPr>
            </a:p>
          </p:txBody>
        </p:sp>
      </p:grp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35D337AF-F23C-4918-ACD3-ED0BD5AD3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80324"/>
              </p:ext>
            </p:extLst>
          </p:nvPr>
        </p:nvGraphicFramePr>
        <p:xfrm>
          <a:off x="138389" y="3766626"/>
          <a:ext cx="11998190" cy="4754895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1199819">
                  <a:extLst>
                    <a:ext uri="{9D8B030D-6E8A-4147-A177-3AD203B41FA5}">
                      <a16:colId xmlns:a16="http://schemas.microsoft.com/office/drawing/2014/main" val="2670461200"/>
                    </a:ext>
                  </a:extLst>
                </a:gridCol>
                <a:gridCol w="1199819">
                  <a:extLst>
                    <a:ext uri="{9D8B030D-6E8A-4147-A177-3AD203B41FA5}">
                      <a16:colId xmlns:a16="http://schemas.microsoft.com/office/drawing/2014/main" val="366025781"/>
                    </a:ext>
                  </a:extLst>
                </a:gridCol>
                <a:gridCol w="1199819">
                  <a:extLst>
                    <a:ext uri="{9D8B030D-6E8A-4147-A177-3AD203B41FA5}">
                      <a16:colId xmlns:a16="http://schemas.microsoft.com/office/drawing/2014/main" val="174430277"/>
                    </a:ext>
                  </a:extLst>
                </a:gridCol>
                <a:gridCol w="1199819">
                  <a:extLst>
                    <a:ext uri="{9D8B030D-6E8A-4147-A177-3AD203B41FA5}">
                      <a16:colId xmlns:a16="http://schemas.microsoft.com/office/drawing/2014/main" val="3555298236"/>
                    </a:ext>
                  </a:extLst>
                </a:gridCol>
                <a:gridCol w="1199819">
                  <a:extLst>
                    <a:ext uri="{9D8B030D-6E8A-4147-A177-3AD203B41FA5}">
                      <a16:colId xmlns:a16="http://schemas.microsoft.com/office/drawing/2014/main" val="3736684371"/>
                    </a:ext>
                  </a:extLst>
                </a:gridCol>
                <a:gridCol w="1199819">
                  <a:extLst>
                    <a:ext uri="{9D8B030D-6E8A-4147-A177-3AD203B41FA5}">
                      <a16:colId xmlns:a16="http://schemas.microsoft.com/office/drawing/2014/main" val="2991071238"/>
                    </a:ext>
                  </a:extLst>
                </a:gridCol>
                <a:gridCol w="1199819">
                  <a:extLst>
                    <a:ext uri="{9D8B030D-6E8A-4147-A177-3AD203B41FA5}">
                      <a16:colId xmlns:a16="http://schemas.microsoft.com/office/drawing/2014/main" val="83004772"/>
                    </a:ext>
                  </a:extLst>
                </a:gridCol>
                <a:gridCol w="1199819">
                  <a:extLst>
                    <a:ext uri="{9D8B030D-6E8A-4147-A177-3AD203B41FA5}">
                      <a16:colId xmlns:a16="http://schemas.microsoft.com/office/drawing/2014/main" val="4094670476"/>
                    </a:ext>
                  </a:extLst>
                </a:gridCol>
                <a:gridCol w="1199819">
                  <a:extLst>
                    <a:ext uri="{9D8B030D-6E8A-4147-A177-3AD203B41FA5}">
                      <a16:colId xmlns:a16="http://schemas.microsoft.com/office/drawing/2014/main" val="3376566759"/>
                    </a:ext>
                  </a:extLst>
                </a:gridCol>
                <a:gridCol w="1199819">
                  <a:extLst>
                    <a:ext uri="{9D8B030D-6E8A-4147-A177-3AD203B41FA5}">
                      <a16:colId xmlns:a16="http://schemas.microsoft.com/office/drawing/2014/main" val="2283919206"/>
                    </a:ext>
                  </a:extLst>
                </a:gridCol>
              </a:tblGrid>
              <a:tr h="438907"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 err="1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EXT_neg</a:t>
                      </a:r>
                      <a:endParaRPr lang="he-IL" sz="1800" b="1" i="0" dirty="0">
                        <a:solidFill>
                          <a:srgbClr val="333333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 err="1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EXT_pos</a:t>
                      </a:r>
                      <a:endParaRPr lang="he-IL" sz="1800" b="1" i="0" dirty="0">
                        <a:solidFill>
                          <a:srgbClr val="333333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 err="1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EST_neg</a:t>
                      </a:r>
                      <a:endParaRPr lang="en-US" sz="1800" b="1" i="0" dirty="0">
                        <a:solidFill>
                          <a:srgbClr val="333333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 err="1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EST_pos</a:t>
                      </a:r>
                      <a:endParaRPr lang="en-US" sz="1800" b="1" i="0" dirty="0">
                        <a:solidFill>
                          <a:srgbClr val="333333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 err="1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AGR_neg</a:t>
                      </a:r>
                      <a:endParaRPr lang="en-US" sz="1800" b="1" i="0" dirty="0">
                        <a:solidFill>
                          <a:srgbClr val="333333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 err="1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AGR_pos</a:t>
                      </a:r>
                      <a:endParaRPr lang="en-US" sz="1800" b="1" i="0" dirty="0">
                        <a:solidFill>
                          <a:srgbClr val="333333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CSN_neg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CSN_pos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 err="1">
                          <a:solidFill>
                            <a:srgbClr val="333333"/>
                          </a:solidFill>
                          <a:effectLst/>
                          <a:latin typeface="lato" panose="020B0604020202020204" pitchFamily="34" charset="0"/>
                        </a:rPr>
                        <a:t>OPN_neg</a:t>
                      </a:r>
                      <a:endParaRPr lang="en-US" sz="1800" b="1" i="0" dirty="0">
                        <a:solidFill>
                          <a:srgbClr val="333333"/>
                        </a:solidFill>
                        <a:effectLst/>
                        <a:latin typeface="lato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1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err="1">
                          <a:solidFill>
                            <a:srgbClr val="333333"/>
                          </a:solidFill>
                          <a:effectLst/>
                          <a:latin typeface="lato" panose="020B0604020202020204" pitchFamily="34" charset="0"/>
                        </a:rPr>
                        <a:t>OPN_pos</a:t>
                      </a:r>
                      <a:endParaRPr lang="en-US" sz="1800" b="1" i="0" dirty="0">
                        <a:solidFill>
                          <a:srgbClr val="333333"/>
                        </a:solidFill>
                        <a:effectLst/>
                        <a:latin typeface="lato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46580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60598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6827260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797282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7575747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164596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589995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008619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848519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522711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740392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9214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7681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07021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7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ig Five Personality Test Traits / Factors">
            <a:extLst>
              <a:ext uri="{FF2B5EF4-FFF2-40B4-BE49-F238E27FC236}">
                <a16:creationId xmlns:a16="http://schemas.microsoft.com/office/drawing/2014/main" id="{526AF248-5FFC-40E9-8AB9-C0F1D7110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40"/>
          <a:stretch/>
        </p:blipFill>
        <p:spPr bwMode="auto">
          <a:xfrm rot="16200000">
            <a:off x="2671158" y="-3012537"/>
            <a:ext cx="6958077" cy="1278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A81B265-E9A7-485D-A830-0D255A71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MEASURE PERSONALITY?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076" name="Picture 4" descr="Big Five Personality Test Traits / Factors">
            <a:extLst>
              <a:ext uri="{FF2B5EF4-FFF2-40B4-BE49-F238E27FC236}">
                <a16:creationId xmlns:a16="http://schemas.microsoft.com/office/drawing/2014/main" id="{7122D44F-3FB6-4DEF-85D7-094D4BC64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9" r="32415" b="51689"/>
          <a:stretch/>
        </p:blipFill>
        <p:spPr bwMode="auto">
          <a:xfrm>
            <a:off x="5628828" y="4118108"/>
            <a:ext cx="2736405" cy="24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g Five Personality Test Traits / Factors">
            <a:extLst>
              <a:ext uri="{FF2B5EF4-FFF2-40B4-BE49-F238E27FC236}">
                <a16:creationId xmlns:a16="http://schemas.microsoft.com/office/drawing/2014/main" id="{2188BD02-213A-4A70-8E6C-88349C402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66" b="51689"/>
          <a:stretch/>
        </p:blipFill>
        <p:spPr bwMode="auto">
          <a:xfrm>
            <a:off x="622301" y="1796628"/>
            <a:ext cx="2489200" cy="24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ig Five Personality Test Traits / Factors">
            <a:extLst>
              <a:ext uri="{FF2B5EF4-FFF2-40B4-BE49-F238E27FC236}">
                <a16:creationId xmlns:a16="http://schemas.microsoft.com/office/drawing/2014/main" id="{362FC3CE-B9E8-4387-9066-16039A551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6" b="51689"/>
          <a:stretch/>
        </p:blipFill>
        <p:spPr bwMode="auto">
          <a:xfrm>
            <a:off x="8864600" y="667599"/>
            <a:ext cx="2489200" cy="24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g Five Personality Test Traits / Factors">
            <a:extLst>
              <a:ext uri="{FF2B5EF4-FFF2-40B4-BE49-F238E27FC236}">
                <a16:creationId xmlns:a16="http://schemas.microsoft.com/office/drawing/2014/main" id="{8ECA2A3B-CE13-446E-ADF5-40DFCFA6C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7" t="46926" b="1"/>
          <a:stretch/>
        </p:blipFill>
        <p:spPr bwMode="auto">
          <a:xfrm>
            <a:off x="9545309" y="3586567"/>
            <a:ext cx="2343592" cy="26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g Five Personality Test Traits / Factors">
            <a:extLst>
              <a:ext uri="{FF2B5EF4-FFF2-40B4-BE49-F238E27FC236}">
                <a16:creationId xmlns:a16="http://schemas.microsoft.com/office/drawing/2014/main" id="{C436232D-908E-42D5-AA66-A23870CF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7" r="68866"/>
          <a:stretch/>
        </p:blipFill>
        <p:spPr bwMode="auto">
          <a:xfrm>
            <a:off x="1841498" y="4451441"/>
            <a:ext cx="2489200" cy="234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g Five Personality Test Traits / Factors">
            <a:extLst>
              <a:ext uri="{FF2B5EF4-FFF2-40B4-BE49-F238E27FC236}">
                <a16:creationId xmlns:a16="http://schemas.microsoft.com/office/drawing/2014/main" id="{F07DD9D8-C842-4E9A-8F9F-6E15BAD14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9" t="52578" r="32415" b="5702"/>
          <a:stretch/>
        </p:blipFill>
        <p:spPr bwMode="auto">
          <a:xfrm>
            <a:off x="5090192" y="1890184"/>
            <a:ext cx="2736405" cy="211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8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A89FD65F-8AAA-4FDF-8448-8E33572094D4}"/>
              </a:ext>
            </a:extLst>
          </p:cNvPr>
          <p:cNvGrpSpPr/>
          <p:nvPr/>
        </p:nvGrpSpPr>
        <p:grpSpPr>
          <a:xfrm>
            <a:off x="1396941" y="1488206"/>
            <a:ext cx="6754600" cy="1499616"/>
            <a:chOff x="1963928" y="585216"/>
            <a:chExt cx="8586728" cy="1509394"/>
          </a:xfrm>
        </p:grpSpPr>
        <p:graphicFrame>
          <p:nvGraphicFramePr>
            <p:cNvPr id="13" name="מציין מיקום תוכן 8">
              <a:extLst>
                <a:ext uri="{FF2B5EF4-FFF2-40B4-BE49-F238E27FC236}">
                  <a16:creationId xmlns:a16="http://schemas.microsoft.com/office/drawing/2014/main" id="{910D9C79-A793-4C71-8E5D-C5CC1CE988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3928" y="585216"/>
            <a:ext cx="6669706" cy="13872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B7E7431F-79D9-4A44-BFC2-0DD79128E94E}"/>
                </a:ext>
              </a:extLst>
            </p:cNvPr>
            <p:cNvGrpSpPr/>
            <p:nvPr/>
          </p:nvGrpSpPr>
          <p:grpSpPr>
            <a:xfrm>
              <a:off x="8538731" y="1611527"/>
              <a:ext cx="515877" cy="83671"/>
              <a:chOff x="5169733" y="1022567"/>
              <a:chExt cx="515877" cy="83671"/>
            </a:xfrm>
          </p:grpSpPr>
          <p:sp>
            <p:nvSpPr>
              <p:cNvPr id="15" name="מחבר ישר 3">
                <a:extLst>
                  <a:ext uri="{FF2B5EF4-FFF2-40B4-BE49-F238E27FC236}">
                    <a16:creationId xmlns:a16="http://schemas.microsoft.com/office/drawing/2014/main" id="{072B4634-D8C4-49EC-826B-9692D5BD0234}"/>
                  </a:ext>
                </a:extLst>
              </p:cNvPr>
              <p:cNvSpPr/>
              <p:nvPr/>
            </p:nvSpPr>
            <p:spPr>
              <a:xfrm>
                <a:off x="5169733" y="1022567"/>
                <a:ext cx="515877" cy="836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1835"/>
                    </a:moveTo>
                    <a:lnTo>
                      <a:pt x="515877" y="4183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16" name="מחבר ישר 4">
                <a:extLst>
                  <a:ext uri="{FF2B5EF4-FFF2-40B4-BE49-F238E27FC236}">
                    <a16:creationId xmlns:a16="http://schemas.microsoft.com/office/drawing/2014/main" id="{D30C9F17-9A6C-4C48-A5D6-03716EF21EB0}"/>
                  </a:ext>
                </a:extLst>
              </p:cNvPr>
              <p:cNvSpPr txBox="1"/>
              <p:nvPr/>
            </p:nvSpPr>
            <p:spPr>
              <a:xfrm>
                <a:off x="5414775" y="1051506"/>
                <a:ext cx="25793" cy="257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500" kern="1200"/>
              </a:p>
            </p:txBody>
          </p:sp>
        </p:grpSp>
        <p:grpSp>
          <p:nvGrpSpPr>
            <p:cNvPr id="17" name="קבוצה 16">
              <a:extLst>
                <a:ext uri="{FF2B5EF4-FFF2-40B4-BE49-F238E27FC236}">
                  <a16:creationId xmlns:a16="http://schemas.microsoft.com/office/drawing/2014/main" id="{1BCCA199-E6CF-44D0-83E1-64BAE7133EFE}"/>
                </a:ext>
              </a:extLst>
            </p:cNvPr>
            <p:cNvGrpSpPr/>
            <p:nvPr/>
          </p:nvGrpSpPr>
          <p:grpSpPr>
            <a:xfrm>
              <a:off x="9054608" y="1216534"/>
              <a:ext cx="1496048" cy="878076"/>
              <a:chOff x="5685610" y="754473"/>
              <a:chExt cx="2097066" cy="619858"/>
            </a:xfrm>
          </p:grpSpPr>
          <p:sp>
            <p:nvSpPr>
              <p:cNvPr id="18" name="מלבן: פינות מעוגלות 17">
                <a:extLst>
                  <a:ext uri="{FF2B5EF4-FFF2-40B4-BE49-F238E27FC236}">
                    <a16:creationId xmlns:a16="http://schemas.microsoft.com/office/drawing/2014/main" id="{EB88BBC5-762B-4C46-B953-7617E105FFCE}"/>
                  </a:ext>
                </a:extLst>
              </p:cNvPr>
              <p:cNvSpPr/>
              <p:nvPr/>
            </p:nvSpPr>
            <p:spPr>
              <a:xfrm>
                <a:off x="5685610" y="754473"/>
                <a:ext cx="2097066" cy="6198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מלבן: פינות מעוגלות 4">
                <a:extLst>
                  <a:ext uri="{FF2B5EF4-FFF2-40B4-BE49-F238E27FC236}">
                    <a16:creationId xmlns:a16="http://schemas.microsoft.com/office/drawing/2014/main" id="{D04FE479-D0F4-4AC2-9DE1-C8BBA1984138}"/>
                  </a:ext>
                </a:extLst>
              </p:cNvPr>
              <p:cNvSpPr txBox="1"/>
              <p:nvPr/>
            </p:nvSpPr>
            <p:spPr>
              <a:xfrm>
                <a:off x="5703765" y="772628"/>
                <a:ext cx="2060756" cy="5835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5-fold cross-validation</a:t>
                </a:r>
                <a:endParaRPr lang="he-IL" sz="2500" kern="1200" dirty="0"/>
              </a:p>
            </p:txBody>
          </p:sp>
        </p:grpSp>
      </p:grpSp>
      <p:sp>
        <p:nvSpPr>
          <p:cNvPr id="23" name="מחבר ישר 3">
            <a:extLst>
              <a:ext uri="{FF2B5EF4-FFF2-40B4-BE49-F238E27FC236}">
                <a16:creationId xmlns:a16="http://schemas.microsoft.com/office/drawing/2014/main" id="{B6AB7672-D9D0-41C8-88C1-30566181F645}"/>
              </a:ext>
            </a:extLst>
          </p:cNvPr>
          <p:cNvSpPr/>
          <p:nvPr/>
        </p:nvSpPr>
        <p:spPr>
          <a:xfrm rot="2123222">
            <a:off x="8036319" y="2650977"/>
            <a:ext cx="443375" cy="15180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63B78431-B113-459A-B267-C0730C61464E}"/>
              </a:ext>
            </a:extLst>
          </p:cNvPr>
          <p:cNvGrpSpPr/>
          <p:nvPr/>
        </p:nvGrpSpPr>
        <p:grpSpPr>
          <a:xfrm>
            <a:off x="8482693" y="2809977"/>
            <a:ext cx="1701014" cy="502792"/>
            <a:chOff x="3542138" y="738486"/>
            <a:chExt cx="1701014" cy="502792"/>
          </a:xfrm>
        </p:grpSpPr>
        <p:sp>
          <p:nvSpPr>
            <p:cNvPr id="27" name="מלבן: פינות מעוגלות 26">
              <a:extLst>
                <a:ext uri="{FF2B5EF4-FFF2-40B4-BE49-F238E27FC236}">
                  <a16:creationId xmlns:a16="http://schemas.microsoft.com/office/drawing/2014/main" id="{62CE1A30-2D44-4573-B21C-64BF05D51DC3}"/>
                </a:ext>
              </a:extLst>
            </p:cNvPr>
            <p:cNvSpPr/>
            <p:nvPr/>
          </p:nvSpPr>
          <p:spPr>
            <a:xfrm>
              <a:off x="3542138" y="738486"/>
              <a:ext cx="1701014" cy="502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28" name="מלבן: פינות מעוגלות 4">
              <a:extLst>
                <a:ext uri="{FF2B5EF4-FFF2-40B4-BE49-F238E27FC236}">
                  <a16:creationId xmlns:a16="http://schemas.microsoft.com/office/drawing/2014/main" id="{EB1CF789-AB14-451F-96B9-937038436AD6}"/>
                </a:ext>
              </a:extLst>
            </p:cNvPr>
            <p:cNvSpPr txBox="1"/>
            <p:nvPr/>
          </p:nvSpPr>
          <p:spPr>
            <a:xfrm>
              <a:off x="3556864" y="753212"/>
              <a:ext cx="1671562" cy="473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Cambria" panose="02040503050406030204" pitchFamily="18" charset="0"/>
                  <a:cs typeface="Arial" panose="020B0604020202020204" pitchFamily="34" charset="0"/>
                </a:rPr>
                <a:t>0.2243</a:t>
              </a:r>
              <a:endParaRPr lang="he-IL" sz="21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11D81ECE-94EE-419A-9EFF-951B93D9BDB2}"/>
              </a:ext>
            </a:extLst>
          </p:cNvPr>
          <p:cNvGrpSpPr/>
          <p:nvPr/>
        </p:nvGrpSpPr>
        <p:grpSpPr>
          <a:xfrm>
            <a:off x="1382215" y="2726877"/>
            <a:ext cx="6754600" cy="1499616"/>
            <a:chOff x="1963928" y="585216"/>
            <a:chExt cx="8586728" cy="1509394"/>
          </a:xfrm>
        </p:grpSpPr>
        <p:graphicFrame>
          <p:nvGraphicFramePr>
            <p:cNvPr id="36" name="מציין מיקום תוכן 8">
              <a:extLst>
                <a:ext uri="{FF2B5EF4-FFF2-40B4-BE49-F238E27FC236}">
                  <a16:creationId xmlns:a16="http://schemas.microsoft.com/office/drawing/2014/main" id="{D3AD2D9E-EB99-40C0-9382-5ECA32E3A5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3928" y="585216"/>
            <a:ext cx="6669706" cy="13872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1" name="מחבר ישר 3">
              <a:extLst>
                <a:ext uri="{FF2B5EF4-FFF2-40B4-BE49-F238E27FC236}">
                  <a16:creationId xmlns:a16="http://schemas.microsoft.com/office/drawing/2014/main" id="{E530F6E5-56B9-47D0-B760-87396C090829}"/>
                </a:ext>
              </a:extLst>
            </p:cNvPr>
            <p:cNvSpPr/>
            <p:nvPr/>
          </p:nvSpPr>
          <p:spPr>
            <a:xfrm>
              <a:off x="8538731" y="1611527"/>
              <a:ext cx="515877" cy="83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he-IL"/>
            </a:p>
          </p:txBody>
        </p:sp>
        <p:grpSp>
          <p:nvGrpSpPr>
            <p:cNvPr id="38" name="קבוצה 37">
              <a:extLst>
                <a:ext uri="{FF2B5EF4-FFF2-40B4-BE49-F238E27FC236}">
                  <a16:creationId xmlns:a16="http://schemas.microsoft.com/office/drawing/2014/main" id="{44AEC44D-EB0B-4B92-BE87-05FC239B6A87}"/>
                </a:ext>
              </a:extLst>
            </p:cNvPr>
            <p:cNvGrpSpPr/>
            <p:nvPr/>
          </p:nvGrpSpPr>
          <p:grpSpPr>
            <a:xfrm>
              <a:off x="9054608" y="1216534"/>
              <a:ext cx="1496048" cy="878076"/>
              <a:chOff x="5685610" y="754473"/>
              <a:chExt cx="2097066" cy="619858"/>
            </a:xfrm>
          </p:grpSpPr>
          <p:sp>
            <p:nvSpPr>
              <p:cNvPr id="39" name="מלבן: פינות מעוגלות 38">
                <a:extLst>
                  <a:ext uri="{FF2B5EF4-FFF2-40B4-BE49-F238E27FC236}">
                    <a16:creationId xmlns:a16="http://schemas.microsoft.com/office/drawing/2014/main" id="{0C36FF19-B600-46B1-B325-DDD1458AAACE}"/>
                  </a:ext>
                </a:extLst>
              </p:cNvPr>
              <p:cNvSpPr/>
              <p:nvPr/>
            </p:nvSpPr>
            <p:spPr>
              <a:xfrm>
                <a:off x="5685610" y="754473"/>
                <a:ext cx="2097066" cy="6198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40" name="מלבן: פינות מעוגלות 4">
                <a:extLst>
                  <a:ext uri="{FF2B5EF4-FFF2-40B4-BE49-F238E27FC236}">
                    <a16:creationId xmlns:a16="http://schemas.microsoft.com/office/drawing/2014/main" id="{4A68E933-9841-4540-B2F4-2BB350545366}"/>
                  </a:ext>
                </a:extLst>
              </p:cNvPr>
              <p:cNvSpPr txBox="1"/>
              <p:nvPr/>
            </p:nvSpPr>
            <p:spPr>
              <a:xfrm>
                <a:off x="5703761" y="772628"/>
                <a:ext cx="2060755" cy="58354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5-fold cross-validation</a:t>
                </a:r>
                <a:endParaRPr lang="he-IL" sz="2500" kern="1200" dirty="0"/>
              </a:p>
            </p:txBody>
          </p:sp>
        </p:grpSp>
      </p:grpSp>
      <p:sp>
        <p:nvSpPr>
          <p:cNvPr id="32" name="מחבר ישר 3">
            <a:extLst>
              <a:ext uri="{FF2B5EF4-FFF2-40B4-BE49-F238E27FC236}">
                <a16:creationId xmlns:a16="http://schemas.microsoft.com/office/drawing/2014/main" id="{611615AC-81FA-4674-B8FC-CD6F165B14E0}"/>
              </a:ext>
            </a:extLst>
          </p:cNvPr>
          <p:cNvSpPr/>
          <p:nvPr/>
        </p:nvSpPr>
        <p:spPr>
          <a:xfrm rot="1145486">
            <a:off x="8091122" y="3899000"/>
            <a:ext cx="478995" cy="2901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85F0F639-D9EC-4787-BA3D-648DD92FE1B9}"/>
              </a:ext>
            </a:extLst>
          </p:cNvPr>
          <p:cNvSpPr/>
          <p:nvPr/>
        </p:nvSpPr>
        <p:spPr>
          <a:xfrm>
            <a:off x="8497419" y="3782556"/>
            <a:ext cx="1701014" cy="502792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0.2207</a:t>
            </a:r>
            <a:endParaRPr lang="he-IL" sz="2400" dirty="0">
              <a:solidFill>
                <a:schemeClr val="bg1"/>
              </a:solidFill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52A88088-3630-4271-862B-D5DC7A013D02}"/>
              </a:ext>
            </a:extLst>
          </p:cNvPr>
          <p:cNvGrpSpPr/>
          <p:nvPr/>
        </p:nvGrpSpPr>
        <p:grpSpPr>
          <a:xfrm>
            <a:off x="1371650" y="3946366"/>
            <a:ext cx="6754600" cy="1499616"/>
            <a:chOff x="1963928" y="585216"/>
            <a:chExt cx="8586728" cy="1509394"/>
          </a:xfrm>
        </p:grpSpPr>
        <p:graphicFrame>
          <p:nvGraphicFramePr>
            <p:cNvPr id="49" name="מציין מיקום תוכן 8">
              <a:extLst>
                <a:ext uri="{FF2B5EF4-FFF2-40B4-BE49-F238E27FC236}">
                  <a16:creationId xmlns:a16="http://schemas.microsoft.com/office/drawing/2014/main" id="{AAE9C0E9-16A8-49DD-AE9E-549F5E90D60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3928" y="585216"/>
            <a:ext cx="6669706" cy="13872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54" name="מחבר ישר 3">
              <a:extLst>
                <a:ext uri="{FF2B5EF4-FFF2-40B4-BE49-F238E27FC236}">
                  <a16:creationId xmlns:a16="http://schemas.microsoft.com/office/drawing/2014/main" id="{35FB1B7C-8FA1-45BB-92E3-3F1CD1FE410F}"/>
                </a:ext>
              </a:extLst>
            </p:cNvPr>
            <p:cNvSpPr/>
            <p:nvPr/>
          </p:nvSpPr>
          <p:spPr>
            <a:xfrm>
              <a:off x="8565765" y="1611527"/>
              <a:ext cx="515877" cy="83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grpSp>
          <p:nvGrpSpPr>
            <p:cNvPr id="51" name="קבוצה 50">
              <a:extLst>
                <a:ext uri="{FF2B5EF4-FFF2-40B4-BE49-F238E27FC236}">
                  <a16:creationId xmlns:a16="http://schemas.microsoft.com/office/drawing/2014/main" id="{905ED044-9E1D-4C2D-AFD4-81461FF373FA}"/>
                </a:ext>
              </a:extLst>
            </p:cNvPr>
            <p:cNvGrpSpPr/>
            <p:nvPr/>
          </p:nvGrpSpPr>
          <p:grpSpPr>
            <a:xfrm>
              <a:off x="9054608" y="1216534"/>
              <a:ext cx="1496048" cy="878076"/>
              <a:chOff x="5685610" y="754473"/>
              <a:chExt cx="2097066" cy="619858"/>
            </a:xfrm>
          </p:grpSpPr>
          <p:sp>
            <p:nvSpPr>
              <p:cNvPr id="52" name="מלבן: פינות מעוגלות 51">
                <a:extLst>
                  <a:ext uri="{FF2B5EF4-FFF2-40B4-BE49-F238E27FC236}">
                    <a16:creationId xmlns:a16="http://schemas.microsoft.com/office/drawing/2014/main" id="{6FF739EC-C85C-432E-8882-021ACEE504AE}"/>
                  </a:ext>
                </a:extLst>
              </p:cNvPr>
              <p:cNvSpPr/>
              <p:nvPr/>
            </p:nvSpPr>
            <p:spPr>
              <a:xfrm>
                <a:off x="5685610" y="754473"/>
                <a:ext cx="2097066" cy="6198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53" name="מלבן: פינות מעוגלות 4">
                <a:extLst>
                  <a:ext uri="{FF2B5EF4-FFF2-40B4-BE49-F238E27FC236}">
                    <a16:creationId xmlns:a16="http://schemas.microsoft.com/office/drawing/2014/main" id="{3B55C92E-8B56-4A94-A293-E4B3C2C39EC0}"/>
                  </a:ext>
                </a:extLst>
              </p:cNvPr>
              <p:cNvSpPr txBox="1"/>
              <p:nvPr/>
            </p:nvSpPr>
            <p:spPr>
              <a:xfrm>
                <a:off x="5703765" y="772628"/>
                <a:ext cx="2060756" cy="5835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5-fold cross-validation</a:t>
                </a:r>
                <a:endParaRPr lang="he-IL" sz="2500" kern="1200" dirty="0"/>
              </a:p>
            </p:txBody>
          </p:sp>
        </p:grpSp>
      </p:grpSp>
      <p:sp>
        <p:nvSpPr>
          <p:cNvPr id="47" name="מחבר ישר 3">
            <a:extLst>
              <a:ext uri="{FF2B5EF4-FFF2-40B4-BE49-F238E27FC236}">
                <a16:creationId xmlns:a16="http://schemas.microsoft.com/office/drawing/2014/main" id="{0166CDC9-4B87-42E7-B8DF-AA7B8B9C5DB8}"/>
              </a:ext>
            </a:extLst>
          </p:cNvPr>
          <p:cNvSpPr/>
          <p:nvPr/>
        </p:nvSpPr>
        <p:spPr>
          <a:xfrm rot="20460531">
            <a:off x="8137400" y="4973257"/>
            <a:ext cx="443375" cy="15180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25B75140-6BB7-402D-BEC8-9984896A42D7}"/>
              </a:ext>
            </a:extLst>
          </p:cNvPr>
          <p:cNvSpPr/>
          <p:nvPr/>
        </p:nvSpPr>
        <p:spPr>
          <a:xfrm>
            <a:off x="8482693" y="4714632"/>
            <a:ext cx="1701014" cy="5027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0.2239</a:t>
            </a:r>
            <a:endParaRPr lang="he-IL" sz="2400" dirty="0">
              <a:solidFill>
                <a:schemeClr val="bg1"/>
              </a:solidFill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0BE64E07-068F-4917-BFB3-1EBED846A8DC}"/>
              </a:ext>
            </a:extLst>
          </p:cNvPr>
          <p:cNvGrpSpPr/>
          <p:nvPr/>
        </p:nvGrpSpPr>
        <p:grpSpPr>
          <a:xfrm>
            <a:off x="1367489" y="5141318"/>
            <a:ext cx="6754600" cy="1499616"/>
            <a:chOff x="1963928" y="585216"/>
            <a:chExt cx="8586728" cy="1509394"/>
          </a:xfrm>
        </p:grpSpPr>
        <p:graphicFrame>
          <p:nvGraphicFramePr>
            <p:cNvPr id="60" name="מציין מיקום תוכן 8">
              <a:extLst>
                <a:ext uri="{FF2B5EF4-FFF2-40B4-BE49-F238E27FC236}">
                  <a16:creationId xmlns:a16="http://schemas.microsoft.com/office/drawing/2014/main" id="{003D5A06-A086-421C-8F5F-F7A04B70384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3928" y="585216"/>
            <a:ext cx="6669706" cy="13872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65" name="מחבר ישר 3">
              <a:extLst>
                <a:ext uri="{FF2B5EF4-FFF2-40B4-BE49-F238E27FC236}">
                  <a16:creationId xmlns:a16="http://schemas.microsoft.com/office/drawing/2014/main" id="{1460F256-9D00-448F-9407-5E999AAAAED4}"/>
                </a:ext>
              </a:extLst>
            </p:cNvPr>
            <p:cNvSpPr/>
            <p:nvPr/>
          </p:nvSpPr>
          <p:spPr>
            <a:xfrm>
              <a:off x="8538731" y="1611527"/>
              <a:ext cx="515877" cy="83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1835"/>
                  </a:moveTo>
                  <a:lnTo>
                    <a:pt x="515877" y="41835"/>
                  </a:lnTo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grpSp>
          <p:nvGrpSpPr>
            <p:cNvPr id="62" name="קבוצה 61">
              <a:extLst>
                <a:ext uri="{FF2B5EF4-FFF2-40B4-BE49-F238E27FC236}">
                  <a16:creationId xmlns:a16="http://schemas.microsoft.com/office/drawing/2014/main" id="{883BE4BF-B816-4CE2-B352-2F64DF967C2C}"/>
                </a:ext>
              </a:extLst>
            </p:cNvPr>
            <p:cNvGrpSpPr/>
            <p:nvPr/>
          </p:nvGrpSpPr>
          <p:grpSpPr>
            <a:xfrm>
              <a:off x="9054608" y="1216534"/>
              <a:ext cx="1496048" cy="878076"/>
              <a:chOff x="5685610" y="754473"/>
              <a:chExt cx="2097066" cy="619858"/>
            </a:xfrm>
          </p:grpSpPr>
          <p:sp>
            <p:nvSpPr>
              <p:cNvPr id="63" name="מלבן: פינות מעוגלות 62">
                <a:extLst>
                  <a:ext uri="{FF2B5EF4-FFF2-40B4-BE49-F238E27FC236}">
                    <a16:creationId xmlns:a16="http://schemas.microsoft.com/office/drawing/2014/main" id="{D651F1F3-0AA2-4F9E-8A65-4FFBFBD51AF3}"/>
                  </a:ext>
                </a:extLst>
              </p:cNvPr>
              <p:cNvSpPr/>
              <p:nvPr/>
            </p:nvSpPr>
            <p:spPr>
              <a:xfrm>
                <a:off x="5685610" y="754473"/>
                <a:ext cx="2097066" cy="61985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he-IL"/>
              </a:p>
            </p:txBody>
          </p:sp>
          <p:sp>
            <p:nvSpPr>
              <p:cNvPr id="64" name="מלבן: פינות מעוגלות 4">
                <a:extLst>
                  <a:ext uri="{FF2B5EF4-FFF2-40B4-BE49-F238E27FC236}">
                    <a16:creationId xmlns:a16="http://schemas.microsoft.com/office/drawing/2014/main" id="{1DFA883A-E245-4712-AFA2-F2DE72E2ADEC}"/>
                  </a:ext>
                </a:extLst>
              </p:cNvPr>
              <p:cNvSpPr txBox="1"/>
              <p:nvPr/>
            </p:nvSpPr>
            <p:spPr>
              <a:xfrm>
                <a:off x="5703765" y="772628"/>
                <a:ext cx="2060756" cy="58354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5-fold cross-validation</a:t>
                </a:r>
                <a:endParaRPr lang="he-IL" sz="2500" kern="1200" dirty="0"/>
              </a:p>
            </p:txBody>
          </p:sp>
        </p:grpSp>
      </p:grpSp>
      <p:sp>
        <p:nvSpPr>
          <p:cNvPr id="58" name="מחבר ישר 3">
            <a:extLst>
              <a:ext uri="{FF2B5EF4-FFF2-40B4-BE49-F238E27FC236}">
                <a16:creationId xmlns:a16="http://schemas.microsoft.com/office/drawing/2014/main" id="{79141662-3979-47BE-B196-364D9D43DD77}"/>
              </a:ext>
            </a:extLst>
          </p:cNvPr>
          <p:cNvSpPr/>
          <p:nvPr/>
        </p:nvSpPr>
        <p:spPr>
          <a:xfrm rot="19842395">
            <a:off x="8119240" y="5982508"/>
            <a:ext cx="458101" cy="2769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C0FD3073-5414-4A29-B299-20252E7132FC}"/>
              </a:ext>
            </a:extLst>
          </p:cNvPr>
          <p:cNvSpPr/>
          <p:nvPr/>
        </p:nvSpPr>
        <p:spPr>
          <a:xfrm>
            <a:off x="8497419" y="5657432"/>
            <a:ext cx="1701014" cy="5027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0.2300</a:t>
            </a:r>
            <a:endParaRPr lang="he-IL" sz="2400" dirty="0">
              <a:solidFill>
                <a:schemeClr val="bg1"/>
              </a:solidFill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7" name="מחבר ישר 3">
            <a:extLst>
              <a:ext uri="{FF2B5EF4-FFF2-40B4-BE49-F238E27FC236}">
                <a16:creationId xmlns:a16="http://schemas.microsoft.com/office/drawing/2014/main" id="{E9221BAF-2D82-4A2F-A3E3-DF48DEB2D2AE}"/>
              </a:ext>
            </a:extLst>
          </p:cNvPr>
          <p:cNvSpPr/>
          <p:nvPr/>
        </p:nvSpPr>
        <p:spPr>
          <a:xfrm rot="1093501">
            <a:off x="8095841" y="3835765"/>
            <a:ext cx="405806" cy="831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1835"/>
                </a:moveTo>
                <a:lnTo>
                  <a:pt x="515877" y="41835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he-IL"/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B94640E2-48B5-4A77-A2FF-AAC69C0EACC0}"/>
              </a:ext>
            </a:extLst>
          </p:cNvPr>
          <p:cNvSpPr txBox="1"/>
          <p:nvPr/>
        </p:nvSpPr>
        <p:spPr>
          <a:xfrm>
            <a:off x="8851445" y="2265212"/>
            <a:ext cx="992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MCR</a:t>
            </a:r>
            <a:endParaRPr lang="he-IL" sz="2800" b="1" dirty="0"/>
          </a:p>
        </p:txBody>
      </p:sp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Inference- 10 features</a:t>
            </a:r>
            <a:endParaRPr lang="he-IL" sz="5400" dirty="0"/>
          </a:p>
        </p:txBody>
      </p:sp>
      <p:sp>
        <p:nvSpPr>
          <p:cNvPr id="71" name="מלבן: פינות מעוגלות 70">
            <a:extLst>
              <a:ext uri="{FF2B5EF4-FFF2-40B4-BE49-F238E27FC236}">
                <a16:creationId xmlns:a16="http://schemas.microsoft.com/office/drawing/2014/main" id="{D1A87724-6170-4273-B96B-91B5FE48DCE9}"/>
              </a:ext>
            </a:extLst>
          </p:cNvPr>
          <p:cNvSpPr/>
          <p:nvPr/>
        </p:nvSpPr>
        <p:spPr>
          <a:xfrm>
            <a:off x="8485637" y="3820172"/>
            <a:ext cx="1695126" cy="4733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5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70932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Comparing models</a:t>
            </a:r>
            <a:endParaRPr lang="he-IL" sz="5400" dirty="0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DF6286F-0097-4150-B9BB-77EFF532AE3A}"/>
              </a:ext>
            </a:extLst>
          </p:cNvPr>
          <p:cNvGrpSpPr/>
          <p:nvPr/>
        </p:nvGrpSpPr>
        <p:grpSpPr>
          <a:xfrm>
            <a:off x="4479879" y="1795212"/>
            <a:ext cx="4357967" cy="4643741"/>
            <a:chOff x="4479879" y="1795212"/>
            <a:chExt cx="4357967" cy="4643741"/>
          </a:xfrm>
        </p:grpSpPr>
        <p:sp>
          <p:nvSpPr>
            <p:cNvPr id="4" name="צורה חופשית: צורה 3">
              <a:extLst>
                <a:ext uri="{FF2B5EF4-FFF2-40B4-BE49-F238E27FC236}">
                  <a16:creationId xmlns:a16="http://schemas.microsoft.com/office/drawing/2014/main" id="{92F8CECD-1652-41D4-AA15-D882C1DC3D3C}"/>
                </a:ext>
              </a:extLst>
            </p:cNvPr>
            <p:cNvSpPr/>
            <p:nvPr/>
          </p:nvSpPr>
          <p:spPr>
            <a:xfrm rot="2561428">
              <a:off x="4479879" y="5050955"/>
              <a:ext cx="705672" cy="513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5664"/>
                  </a:moveTo>
                  <a:lnTo>
                    <a:pt x="705672" y="2566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5" name="צורה חופשית: צורה 4">
              <a:extLst>
                <a:ext uri="{FF2B5EF4-FFF2-40B4-BE49-F238E27FC236}">
                  <a16:creationId xmlns:a16="http://schemas.microsoft.com/office/drawing/2014/main" id="{8EF01E74-4318-44B2-90E1-CC8C85C47724}"/>
                </a:ext>
              </a:extLst>
            </p:cNvPr>
            <p:cNvSpPr/>
            <p:nvPr/>
          </p:nvSpPr>
          <p:spPr>
            <a:xfrm>
              <a:off x="4573371" y="4091419"/>
              <a:ext cx="784151" cy="513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5664"/>
                  </a:moveTo>
                  <a:lnTo>
                    <a:pt x="784151" y="2566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ED16F484-8C44-4E45-B668-3FE002192C85}"/>
                </a:ext>
              </a:extLst>
            </p:cNvPr>
            <p:cNvSpPr/>
            <p:nvPr/>
          </p:nvSpPr>
          <p:spPr>
            <a:xfrm rot="19038572">
              <a:off x="4479879" y="3131883"/>
              <a:ext cx="705672" cy="513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5664"/>
                  </a:moveTo>
                  <a:lnTo>
                    <a:pt x="705672" y="2566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8" name="צורה חופשית: צורה 7">
              <a:extLst>
                <a:ext uri="{FF2B5EF4-FFF2-40B4-BE49-F238E27FC236}">
                  <a16:creationId xmlns:a16="http://schemas.microsoft.com/office/drawing/2014/main" id="{2BB1BFD4-A9A8-45AA-9F93-C6991E06C088}"/>
                </a:ext>
              </a:extLst>
            </p:cNvPr>
            <p:cNvSpPr/>
            <p:nvPr/>
          </p:nvSpPr>
          <p:spPr>
            <a:xfrm>
              <a:off x="4914715" y="1795212"/>
              <a:ext cx="1338586" cy="1338586"/>
            </a:xfrm>
            <a:custGeom>
              <a:avLst/>
              <a:gdLst>
                <a:gd name="connsiteX0" fmla="*/ 0 w 1338586"/>
                <a:gd name="connsiteY0" fmla="*/ 669293 h 1338586"/>
                <a:gd name="connsiteX1" fmla="*/ 669293 w 1338586"/>
                <a:gd name="connsiteY1" fmla="*/ 0 h 1338586"/>
                <a:gd name="connsiteX2" fmla="*/ 1338586 w 1338586"/>
                <a:gd name="connsiteY2" fmla="*/ 669293 h 1338586"/>
                <a:gd name="connsiteX3" fmla="*/ 669293 w 1338586"/>
                <a:gd name="connsiteY3" fmla="*/ 1338586 h 1338586"/>
                <a:gd name="connsiteX4" fmla="*/ 0 w 1338586"/>
                <a:gd name="connsiteY4" fmla="*/ 669293 h 133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586" h="1338586">
                  <a:moveTo>
                    <a:pt x="0" y="669293"/>
                  </a:moveTo>
                  <a:cubicBezTo>
                    <a:pt x="0" y="299653"/>
                    <a:pt x="299653" y="0"/>
                    <a:pt x="669293" y="0"/>
                  </a:cubicBezTo>
                  <a:cubicBezTo>
                    <a:pt x="1038933" y="0"/>
                    <a:pt x="1338586" y="299653"/>
                    <a:pt x="1338586" y="669293"/>
                  </a:cubicBezTo>
                  <a:cubicBezTo>
                    <a:pt x="1338586" y="1038933"/>
                    <a:pt x="1038933" y="1338586"/>
                    <a:pt x="669293" y="1338586"/>
                  </a:cubicBezTo>
                  <a:cubicBezTo>
                    <a:pt x="299653" y="1338586"/>
                    <a:pt x="0" y="1038933"/>
                    <a:pt x="0" y="66929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461" tIns="207461" rIns="207461" bIns="207461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50 FEATURES</a:t>
              </a:r>
              <a:endParaRPr lang="he-IL" sz="1800" kern="1200" dirty="0"/>
            </a:p>
          </p:txBody>
        </p:sp>
        <p:sp>
          <p:nvSpPr>
            <p:cNvPr id="9" name="צורה חופשית: צורה 8">
              <a:extLst>
                <a:ext uri="{FF2B5EF4-FFF2-40B4-BE49-F238E27FC236}">
                  <a16:creationId xmlns:a16="http://schemas.microsoft.com/office/drawing/2014/main" id="{EFE2B95F-300C-413A-AF3F-60C03C151CE1}"/>
                </a:ext>
              </a:extLst>
            </p:cNvPr>
            <p:cNvSpPr/>
            <p:nvPr/>
          </p:nvSpPr>
          <p:spPr>
            <a:xfrm>
              <a:off x="6387160" y="1795212"/>
              <a:ext cx="2007879" cy="1338586"/>
            </a:xfrm>
            <a:custGeom>
              <a:avLst/>
              <a:gdLst>
                <a:gd name="connsiteX0" fmla="*/ 0 w 2007879"/>
                <a:gd name="connsiteY0" fmla="*/ 0 h 1338586"/>
                <a:gd name="connsiteX1" fmla="*/ 2007879 w 2007879"/>
                <a:gd name="connsiteY1" fmla="*/ 0 h 1338586"/>
                <a:gd name="connsiteX2" fmla="*/ 2007879 w 2007879"/>
                <a:gd name="connsiteY2" fmla="*/ 1338586 h 1338586"/>
                <a:gd name="connsiteX3" fmla="*/ 0 w 2007879"/>
                <a:gd name="connsiteY3" fmla="*/ 1338586 h 1338586"/>
                <a:gd name="connsiteX4" fmla="*/ 0 w 2007879"/>
                <a:gd name="connsiteY4" fmla="*/ 0 h 133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879" h="1338586">
                  <a:moveTo>
                    <a:pt x="0" y="0"/>
                  </a:moveTo>
                  <a:lnTo>
                    <a:pt x="2007879" y="0"/>
                  </a:lnTo>
                  <a:lnTo>
                    <a:pt x="2007879" y="1338586"/>
                  </a:lnTo>
                  <a:lnTo>
                    <a:pt x="0" y="13385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kern="1200" dirty="0"/>
                <a:t>OVERSAMPLING</a:t>
              </a:r>
              <a:endParaRPr lang="he-IL" sz="1900" kern="1200" dirty="0"/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kern="1200" dirty="0"/>
                <a:t>MCR=0.2033</a:t>
              </a:r>
              <a:endParaRPr lang="he-IL" sz="1900" kern="1200" dirty="0"/>
            </a:p>
          </p:txBody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447BCC35-E83E-408D-9939-ED203977F800}"/>
                </a:ext>
              </a:extLst>
            </p:cNvPr>
            <p:cNvSpPr/>
            <p:nvPr/>
          </p:nvSpPr>
          <p:spPr>
            <a:xfrm>
              <a:off x="5357522" y="3447790"/>
              <a:ext cx="1338586" cy="1338586"/>
            </a:xfrm>
            <a:custGeom>
              <a:avLst/>
              <a:gdLst>
                <a:gd name="connsiteX0" fmla="*/ 0 w 1338586"/>
                <a:gd name="connsiteY0" fmla="*/ 669293 h 1338586"/>
                <a:gd name="connsiteX1" fmla="*/ 669293 w 1338586"/>
                <a:gd name="connsiteY1" fmla="*/ 0 h 1338586"/>
                <a:gd name="connsiteX2" fmla="*/ 1338586 w 1338586"/>
                <a:gd name="connsiteY2" fmla="*/ 669293 h 1338586"/>
                <a:gd name="connsiteX3" fmla="*/ 669293 w 1338586"/>
                <a:gd name="connsiteY3" fmla="*/ 1338586 h 1338586"/>
                <a:gd name="connsiteX4" fmla="*/ 0 w 1338586"/>
                <a:gd name="connsiteY4" fmla="*/ 669293 h 133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586" h="1338586">
                  <a:moveTo>
                    <a:pt x="0" y="669293"/>
                  </a:moveTo>
                  <a:cubicBezTo>
                    <a:pt x="0" y="299653"/>
                    <a:pt x="299653" y="0"/>
                    <a:pt x="669293" y="0"/>
                  </a:cubicBezTo>
                  <a:cubicBezTo>
                    <a:pt x="1038933" y="0"/>
                    <a:pt x="1338586" y="299653"/>
                    <a:pt x="1338586" y="669293"/>
                  </a:cubicBezTo>
                  <a:cubicBezTo>
                    <a:pt x="1338586" y="1038933"/>
                    <a:pt x="1038933" y="1338586"/>
                    <a:pt x="669293" y="1338586"/>
                  </a:cubicBezTo>
                  <a:cubicBezTo>
                    <a:pt x="299653" y="1338586"/>
                    <a:pt x="0" y="1038933"/>
                    <a:pt x="0" y="66929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461" tIns="207461" rIns="207461" bIns="207461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5 FEATURES</a:t>
              </a:r>
              <a:endParaRPr lang="he-IL" sz="1800" kern="1200" dirty="0"/>
            </a:p>
          </p:txBody>
        </p:sp>
        <p:sp>
          <p:nvSpPr>
            <p:cNvPr id="11" name="צורה חופשית: צורה 10">
              <a:extLst>
                <a:ext uri="{FF2B5EF4-FFF2-40B4-BE49-F238E27FC236}">
                  <a16:creationId xmlns:a16="http://schemas.microsoft.com/office/drawing/2014/main" id="{DA2EAED6-9F86-40C0-8654-C15AA0F29523}"/>
                </a:ext>
              </a:extLst>
            </p:cNvPr>
            <p:cNvSpPr/>
            <p:nvPr/>
          </p:nvSpPr>
          <p:spPr>
            <a:xfrm>
              <a:off x="6829967" y="3447790"/>
              <a:ext cx="2007879" cy="1338586"/>
            </a:xfrm>
            <a:custGeom>
              <a:avLst/>
              <a:gdLst>
                <a:gd name="connsiteX0" fmla="*/ 0 w 2007879"/>
                <a:gd name="connsiteY0" fmla="*/ 0 h 1338586"/>
                <a:gd name="connsiteX1" fmla="*/ 2007879 w 2007879"/>
                <a:gd name="connsiteY1" fmla="*/ 0 h 1338586"/>
                <a:gd name="connsiteX2" fmla="*/ 2007879 w 2007879"/>
                <a:gd name="connsiteY2" fmla="*/ 1338586 h 1338586"/>
                <a:gd name="connsiteX3" fmla="*/ 0 w 2007879"/>
                <a:gd name="connsiteY3" fmla="*/ 1338586 h 1338586"/>
                <a:gd name="connsiteX4" fmla="*/ 0 w 2007879"/>
                <a:gd name="connsiteY4" fmla="*/ 0 h 133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879" h="1338586">
                  <a:moveTo>
                    <a:pt x="0" y="0"/>
                  </a:moveTo>
                  <a:lnTo>
                    <a:pt x="2007879" y="0"/>
                  </a:lnTo>
                  <a:lnTo>
                    <a:pt x="2007879" y="1338586"/>
                  </a:lnTo>
                  <a:lnTo>
                    <a:pt x="0" y="13385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kern="1200" dirty="0"/>
                <a:t>OVERSAMPLING</a:t>
              </a:r>
              <a:endParaRPr lang="he-IL" sz="1900" kern="1200" dirty="0"/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kern="1200" dirty="0"/>
                <a:t>MCR=0.2336</a:t>
              </a:r>
              <a:endParaRPr lang="he-IL" sz="1900" kern="1200" dirty="0"/>
            </a:p>
          </p:txBody>
        </p:sp>
        <p:sp>
          <p:nvSpPr>
            <p:cNvPr id="12" name="צורה חופשית: צורה 11">
              <a:extLst>
                <a:ext uri="{FF2B5EF4-FFF2-40B4-BE49-F238E27FC236}">
                  <a16:creationId xmlns:a16="http://schemas.microsoft.com/office/drawing/2014/main" id="{86FE8039-7DD2-443F-B33E-C82F93CBA550}"/>
                </a:ext>
              </a:extLst>
            </p:cNvPr>
            <p:cNvSpPr/>
            <p:nvPr/>
          </p:nvSpPr>
          <p:spPr>
            <a:xfrm>
              <a:off x="4914715" y="5100367"/>
              <a:ext cx="1338586" cy="1338586"/>
            </a:xfrm>
            <a:custGeom>
              <a:avLst/>
              <a:gdLst>
                <a:gd name="connsiteX0" fmla="*/ 0 w 1338586"/>
                <a:gd name="connsiteY0" fmla="*/ 669293 h 1338586"/>
                <a:gd name="connsiteX1" fmla="*/ 669293 w 1338586"/>
                <a:gd name="connsiteY1" fmla="*/ 0 h 1338586"/>
                <a:gd name="connsiteX2" fmla="*/ 1338586 w 1338586"/>
                <a:gd name="connsiteY2" fmla="*/ 669293 h 1338586"/>
                <a:gd name="connsiteX3" fmla="*/ 669293 w 1338586"/>
                <a:gd name="connsiteY3" fmla="*/ 1338586 h 1338586"/>
                <a:gd name="connsiteX4" fmla="*/ 0 w 1338586"/>
                <a:gd name="connsiteY4" fmla="*/ 669293 h 133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586" h="1338586">
                  <a:moveTo>
                    <a:pt x="0" y="669293"/>
                  </a:moveTo>
                  <a:cubicBezTo>
                    <a:pt x="0" y="299653"/>
                    <a:pt x="299653" y="0"/>
                    <a:pt x="669293" y="0"/>
                  </a:cubicBezTo>
                  <a:cubicBezTo>
                    <a:pt x="1038933" y="0"/>
                    <a:pt x="1338586" y="299653"/>
                    <a:pt x="1338586" y="669293"/>
                  </a:cubicBezTo>
                  <a:cubicBezTo>
                    <a:pt x="1338586" y="1038933"/>
                    <a:pt x="1038933" y="1338586"/>
                    <a:pt x="669293" y="1338586"/>
                  </a:cubicBezTo>
                  <a:cubicBezTo>
                    <a:pt x="299653" y="1338586"/>
                    <a:pt x="0" y="1038933"/>
                    <a:pt x="0" y="66929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7461" tIns="207461" rIns="207461" bIns="207461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10 FEATURES</a:t>
              </a:r>
              <a:endParaRPr lang="he-IL" sz="1800" kern="1200" dirty="0"/>
            </a:p>
          </p:txBody>
        </p:sp>
        <p:sp>
          <p:nvSpPr>
            <p:cNvPr id="21" name="צורה חופשית: צורה 20">
              <a:extLst>
                <a:ext uri="{FF2B5EF4-FFF2-40B4-BE49-F238E27FC236}">
                  <a16:creationId xmlns:a16="http://schemas.microsoft.com/office/drawing/2014/main" id="{A5673E9D-C4FC-4B1F-A3DB-65CDEB8FC57C}"/>
                </a:ext>
              </a:extLst>
            </p:cNvPr>
            <p:cNvSpPr/>
            <p:nvPr/>
          </p:nvSpPr>
          <p:spPr>
            <a:xfrm>
              <a:off x="6387160" y="5100367"/>
              <a:ext cx="2007879" cy="1338586"/>
            </a:xfrm>
            <a:custGeom>
              <a:avLst/>
              <a:gdLst>
                <a:gd name="connsiteX0" fmla="*/ 0 w 2007879"/>
                <a:gd name="connsiteY0" fmla="*/ 0 h 1338586"/>
                <a:gd name="connsiteX1" fmla="*/ 2007879 w 2007879"/>
                <a:gd name="connsiteY1" fmla="*/ 0 h 1338586"/>
                <a:gd name="connsiteX2" fmla="*/ 2007879 w 2007879"/>
                <a:gd name="connsiteY2" fmla="*/ 1338586 h 1338586"/>
                <a:gd name="connsiteX3" fmla="*/ 0 w 2007879"/>
                <a:gd name="connsiteY3" fmla="*/ 1338586 h 1338586"/>
                <a:gd name="connsiteX4" fmla="*/ 0 w 2007879"/>
                <a:gd name="connsiteY4" fmla="*/ 0 h 133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879" h="1338586">
                  <a:moveTo>
                    <a:pt x="0" y="0"/>
                  </a:moveTo>
                  <a:lnTo>
                    <a:pt x="2007879" y="0"/>
                  </a:lnTo>
                  <a:lnTo>
                    <a:pt x="2007879" y="1338586"/>
                  </a:lnTo>
                  <a:lnTo>
                    <a:pt x="0" y="13385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kern="1200" dirty="0"/>
                <a:t>UNDERSAMPLING</a:t>
              </a:r>
              <a:endParaRPr lang="he-IL" sz="1900" kern="1200" dirty="0"/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900" kern="1200" dirty="0"/>
                <a:t>MCR=0.2207</a:t>
              </a:r>
              <a:endParaRPr lang="he-IL" sz="1900" kern="1200" dirty="0"/>
            </a:p>
          </p:txBody>
        </p:sp>
      </p:grp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99474D32-3A83-4525-A055-44AB14B1813B}"/>
              </a:ext>
            </a:extLst>
          </p:cNvPr>
          <p:cNvSpPr txBox="1"/>
          <p:nvPr/>
        </p:nvSpPr>
        <p:spPr>
          <a:xfrm>
            <a:off x="2781120" y="3504952"/>
            <a:ext cx="1638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BEST MODELS</a:t>
            </a:r>
            <a:endParaRPr lang="he-IL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97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70932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Comparing models</a:t>
            </a:r>
            <a:endParaRPr lang="he-IL" sz="5400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DC26C9D6-D21F-4763-88FB-DD13E8D454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914900" y="1562100"/>
            <a:ext cx="6080250" cy="480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1FFB13FD-28F3-40B3-9476-068ACFA1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7854"/>
              </p:ext>
            </p:extLst>
          </p:nvPr>
        </p:nvGraphicFramePr>
        <p:xfrm>
          <a:off x="1768808" y="3143946"/>
          <a:ext cx="2401412" cy="1079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0706">
                  <a:extLst>
                    <a:ext uri="{9D8B030D-6E8A-4147-A177-3AD203B41FA5}">
                      <a16:colId xmlns:a16="http://schemas.microsoft.com/office/drawing/2014/main" val="4177361151"/>
                    </a:ext>
                  </a:extLst>
                </a:gridCol>
                <a:gridCol w="1200706">
                  <a:extLst>
                    <a:ext uri="{9D8B030D-6E8A-4147-A177-3AD203B41FA5}">
                      <a16:colId xmlns:a16="http://schemas.microsoft.com/office/drawing/2014/main" val="4048641049"/>
                    </a:ext>
                  </a:extLst>
                </a:gridCol>
              </a:tblGrid>
              <a:tr h="269955">
                <a:tc gridSpan="2"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27281"/>
                  </a:ext>
                </a:extLst>
              </a:tr>
              <a:tr h="269955"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 features 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0.69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570757"/>
                  </a:ext>
                </a:extLst>
              </a:tr>
              <a:tr h="269955"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 features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8633829"/>
                  </a:ext>
                </a:extLst>
              </a:tr>
              <a:tr h="269955"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 features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0.64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89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38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70932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Inference- 10 FEATURE MODEL RESULTS</a:t>
            </a:r>
            <a:endParaRPr lang="he-IL" sz="5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457AD2B-502A-4840-AC0D-A720FE496A49}"/>
              </a:ext>
            </a:extLst>
          </p:cNvPr>
          <p:cNvSpPr txBox="1"/>
          <p:nvPr/>
        </p:nvSpPr>
        <p:spPr>
          <a:xfrm>
            <a:off x="1210534" y="1651446"/>
            <a:ext cx="9770932" cy="520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logistic_ten_under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Call: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glm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(formula = country ~ ., family = binomial(), data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ten_train_under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Coefficients: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            Estimate Std. Error z value       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Pr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(&gt;|z|)    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(Intercept) -2.76653    0.50803   -5.45 0.0000000516416614 ***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EXT_pos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-0.09329    0.01675   -5.57 0.0000000257829085 ***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AGR_pos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-0.07074    0.01538   -4.60 0.0000042125466514 ***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CSN_pos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-0.02862    0.01388   -2.06              0.039 *  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EST_pos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-0.01609    0.00854   -1.89              0.059 .  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OPN_pos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 0.11000    0.01384    7.95 0.0000000000000019 ***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EXT_neg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 0.09580    0.01654    5.79 0.0000000069691312 ***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AGR_neg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 0.10009    0.01962    5.10 0.0000003367507459 ***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CSN_neg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 0.00812    0.01649    0.49              0.623    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EST_neg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 0.02942    0.03048    0.97              0.334    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OPN_neg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Arial" panose="020B0604020202020204" pitchFamily="34" charset="0"/>
              </a:rPr>
              <a:t>      0.04187    0.02540    1.65              0.099 .  </a:t>
            </a:r>
            <a:endParaRPr lang="en-US" dirty="0">
              <a:effectLst/>
              <a:latin typeface="Consolas" panose="020B0609020204030204" pitchFamily="49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80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כותרת 1">
            <a:extLst>
              <a:ext uri="{FF2B5EF4-FFF2-40B4-BE49-F238E27FC236}">
                <a16:creationId xmlns:a16="http://schemas.microsoft.com/office/drawing/2014/main" id="{666D98DF-9362-4A21-9C49-4D3ADCB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70932" cy="1499616"/>
          </a:xfrm>
        </p:spPr>
        <p:txBody>
          <a:bodyPr>
            <a:normAutofit/>
          </a:bodyPr>
          <a:lstStyle/>
          <a:p>
            <a:r>
              <a:rPr lang="en-US" sz="5400" dirty="0"/>
              <a:t>Inference- 10 FEATURE MODEL RESULTS</a:t>
            </a:r>
            <a:endParaRPr lang="he-IL" sz="5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7354C22-1545-4713-8385-E07607BC4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" t="5534" r="1353" b="7973"/>
          <a:stretch/>
        </p:blipFill>
        <p:spPr>
          <a:xfrm>
            <a:off x="1492310" y="1923892"/>
            <a:ext cx="9302750" cy="46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1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797572-576A-419B-8649-0F78749C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8F8848-2237-4980-BDE9-C0AD0BCC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93900"/>
            <a:ext cx="9720073" cy="4023360"/>
          </a:xfrm>
        </p:spPr>
        <p:txBody>
          <a:bodyPr>
            <a:normAutofit lnSpcReduction="10000"/>
          </a:bodyPr>
          <a:lstStyle/>
          <a:p>
            <a:pPr marL="800100" indent="-635000" algn="l" rtl="0">
              <a:buFont typeface="Wingdings" panose="05000000000000000000" pitchFamily="2" charset="2"/>
              <a:buChar char="q"/>
            </a:pPr>
            <a:r>
              <a:rPr lang="en-US" sz="3200" dirty="0"/>
              <a:t>Results suggest: openness and introversion are dominant in Israelis</a:t>
            </a:r>
          </a:p>
          <a:p>
            <a:pPr marL="800100" indent="-635000" algn="l" rtl="0">
              <a:buFont typeface="Wingdings" panose="05000000000000000000" pitchFamily="2" charset="2"/>
              <a:buChar char="q"/>
            </a:pPr>
            <a:r>
              <a:rPr lang="en-US" sz="3200" dirty="0"/>
              <a:t>Models yielded low accuracy</a:t>
            </a:r>
          </a:p>
          <a:p>
            <a:pPr marL="1143000" lvl="1" indent="-457200" algn="l" rtl="0">
              <a:buFont typeface="Wingdings" panose="05000000000000000000" pitchFamily="2" charset="2"/>
              <a:buChar char="§"/>
            </a:pPr>
            <a:r>
              <a:rPr lang="en-US" sz="2800" dirty="0"/>
              <a:t>Israelis are not different?</a:t>
            </a:r>
          </a:p>
          <a:p>
            <a:pPr marL="1143000" lvl="1" indent="-457200" algn="l" rtl="0">
              <a:buFont typeface="Wingdings" panose="05000000000000000000" pitchFamily="2" charset="2"/>
              <a:buChar char="§"/>
            </a:pPr>
            <a:r>
              <a:rPr lang="en-US" sz="2800" dirty="0"/>
              <a:t>Humans can’t be categorized?</a:t>
            </a:r>
          </a:p>
          <a:p>
            <a:pPr marL="800100" indent="-635000" algn="l" rtl="0">
              <a:buFont typeface="Wingdings" panose="05000000000000000000" pitchFamily="2" charset="2"/>
              <a:buChar char="q"/>
            </a:pPr>
            <a:r>
              <a:rPr lang="en-US" sz="3200" dirty="0"/>
              <a:t>Models can be improved</a:t>
            </a:r>
          </a:p>
          <a:p>
            <a:pPr marL="1143000" lvl="1" indent="-457200" algn="l" rtl="0">
              <a:buFont typeface="Wingdings" panose="05000000000000000000" pitchFamily="2" charset="2"/>
              <a:buChar char="§"/>
            </a:pPr>
            <a:r>
              <a:rPr lang="en-US" sz="2800" dirty="0"/>
              <a:t>Trying other models</a:t>
            </a:r>
          </a:p>
          <a:p>
            <a:pPr marL="1143000" lvl="1" indent="-457200" algn="l" rtl="0">
              <a:buFont typeface="Wingdings" panose="05000000000000000000" pitchFamily="2" charset="2"/>
              <a:buChar char="§"/>
            </a:pPr>
            <a:r>
              <a:rPr lang="en-US" sz="2800" dirty="0"/>
              <a:t>Trying other personality assessment methods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29187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6AA13E-7D90-419F-8FAB-013CF95E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892835-324A-4DC5-9850-FDC5B325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6C9B4DA-9F68-48B6-BDAC-FF25EE586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3" t="9926" r="31000" b="12297"/>
          <a:stretch/>
        </p:blipFill>
        <p:spPr>
          <a:xfrm rot="21035939">
            <a:off x="819753" y="1829816"/>
            <a:ext cx="4744720" cy="5334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848F1D6-F28B-43EE-AB51-C647A26F5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6" r="66034" b="11965"/>
          <a:stretch/>
        </p:blipFill>
        <p:spPr>
          <a:xfrm>
            <a:off x="6779173" y="1094829"/>
            <a:ext cx="4105648" cy="545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0ACB0B7C-F157-4099-8A11-27B49B9A9F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62" t="15964" b="52410"/>
          <a:stretch/>
        </p:blipFill>
        <p:spPr>
          <a:xfrm>
            <a:off x="876300" y="4070866"/>
            <a:ext cx="9867900" cy="21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8441AE-47F8-4FAA-9FC7-EBDE8A85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128" y="2452116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/>
              <a:t>EXPLORATORY DATA ANALYSIS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218719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Missing DATA </a:t>
            </a:r>
            <a:endParaRPr lang="he-IL" dirty="0"/>
          </a:p>
        </p:txBody>
      </p:sp>
      <p:pic>
        <p:nvPicPr>
          <p:cNvPr id="4" name="Picture 1" descr="try_files/figure-pptx/unnamed-chunk-10-1.png">
            <a:extLst>
              <a:ext uri="{FF2B5EF4-FFF2-40B4-BE49-F238E27FC236}">
                <a16:creationId xmlns:a16="http://schemas.microsoft.com/office/drawing/2014/main" id="{3941AE92-C841-45E6-918F-19942A1DEC6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4128" y="2712720"/>
            <a:ext cx="4925060" cy="39400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" descr="try_files/figure-pptx/unnamed-chunk-11-1.png">
            <a:extLst>
              <a:ext uri="{FF2B5EF4-FFF2-40B4-BE49-F238E27FC236}">
                <a16:creationId xmlns:a16="http://schemas.microsoft.com/office/drawing/2014/main" id="{C0D07ED3-A23F-4F9E-8945-CC215AFA145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38824" y="2712720"/>
            <a:ext cx="4925060" cy="39400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1382A89-F26C-4B3E-9463-4927BECDF948}"/>
              </a:ext>
            </a:extLst>
          </p:cNvPr>
          <p:cNvSpPr txBox="1"/>
          <p:nvPr/>
        </p:nvSpPr>
        <p:spPr>
          <a:xfrm>
            <a:off x="2907030" y="2251055"/>
            <a:ext cx="1159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World</a:t>
            </a:r>
            <a:endParaRPr lang="he-IL" sz="24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406EE0E-0AF0-455A-89E5-1771200D4CD2}"/>
              </a:ext>
            </a:extLst>
          </p:cNvPr>
          <p:cNvSpPr txBox="1"/>
          <p:nvPr/>
        </p:nvSpPr>
        <p:spPr>
          <a:xfrm>
            <a:off x="7905750" y="2167943"/>
            <a:ext cx="1159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Israel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2361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12272" cy="1499616"/>
          </a:xfrm>
        </p:spPr>
        <p:txBody>
          <a:bodyPr/>
          <a:lstStyle/>
          <a:p>
            <a:r>
              <a:rPr lang="en-US" dirty="0"/>
              <a:t>EXPLORATORY DATA ANALYSIS – World reflection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58FD148-3B20-449A-B600-B6D30168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02" y="1785168"/>
            <a:ext cx="8051996" cy="49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try_files/figure-pptx/unnamed-chunk-18-1.png">
            <a:extLst>
              <a:ext uri="{FF2B5EF4-FFF2-40B4-BE49-F238E27FC236}">
                <a16:creationId xmlns:a16="http://schemas.microsoft.com/office/drawing/2014/main" id="{EF8E9AF6-E4CE-4313-9D5A-E4CD50F63F9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8511"/>
          <a:stretch/>
        </p:blipFill>
        <p:spPr bwMode="auto">
          <a:xfrm>
            <a:off x="86360" y="2479040"/>
            <a:ext cx="6277610" cy="40924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try_files/figure-pptx/unnamed-chunk-17-1.png">
            <a:extLst>
              <a:ext uri="{FF2B5EF4-FFF2-40B4-BE49-F238E27FC236}">
                <a16:creationId xmlns:a16="http://schemas.microsoft.com/office/drawing/2014/main" id="{93CAE981-7EC0-41FE-AC06-FD435FCB87C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t="19250"/>
          <a:stretch/>
        </p:blipFill>
        <p:spPr bwMode="auto">
          <a:xfrm>
            <a:off x="5914390" y="2479040"/>
            <a:ext cx="6277610" cy="40553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B348DF2-3D41-48CC-809B-009C8BB5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12272" cy="1499616"/>
          </a:xfrm>
        </p:spPr>
        <p:txBody>
          <a:bodyPr/>
          <a:lstStyle/>
          <a:p>
            <a:r>
              <a:rPr lang="en-US" dirty="0"/>
              <a:t>EXPLORATORY DATA ANALYSIS – World reflection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3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376CD4F-F889-4BC9-B928-B822133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37191"/>
            <a:ext cx="9720073" cy="1390210"/>
          </a:xfrm>
        </p:spPr>
        <p:txBody>
          <a:bodyPr>
            <a:normAutofit fontScale="92500" lnSpcReduction="20000"/>
          </a:bodyPr>
          <a:lstStyle/>
          <a:p>
            <a:pPr marL="457200" indent="0" algn="l" rtl="0">
              <a:buNone/>
            </a:pPr>
            <a:r>
              <a:rPr lang="en-US" sz="3600" dirty="0"/>
              <a:t>WHAT FEATURES?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3200" dirty="0"/>
              <a:t>First try- 50 </a:t>
            </a:r>
            <a:r>
              <a:rPr lang="en-US" sz="3200" dirty="0" err="1"/>
              <a:t>likert</a:t>
            </a:r>
            <a:r>
              <a:rPr lang="en-US" sz="3200" dirty="0"/>
              <a:t> scale answers 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r>
              <a:rPr lang="en-US" sz="3200" dirty="0"/>
              <a:t>What type? Ordinal</a:t>
            </a:r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endParaRPr lang="he-IL" dirty="0"/>
          </a:p>
          <a:p>
            <a:pPr marL="1032574" lvl="1" indent="-401638" algn="l" rtl="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3" name="כותרת 1">
            <a:extLst>
              <a:ext uri="{FF2B5EF4-FFF2-40B4-BE49-F238E27FC236}">
                <a16:creationId xmlns:a16="http://schemas.microsoft.com/office/drawing/2014/main" id="{F047DA66-24E1-4FAC-93A3-F5613039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998189" cy="1499616"/>
          </a:xfrm>
        </p:spPr>
        <p:txBody>
          <a:bodyPr>
            <a:normAutofit/>
          </a:bodyPr>
          <a:lstStyle/>
          <a:p>
            <a:r>
              <a:rPr lang="en-US" sz="4400" dirty="0"/>
              <a:t>EXPLORATORY DATA ANALYSIS – Features</a:t>
            </a:r>
            <a:endParaRPr lang="he-IL" sz="4400" dirty="0"/>
          </a:p>
        </p:txBody>
      </p:sp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FA1A777D-9512-491B-A0E5-0E8D8FDAF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5724"/>
              </p:ext>
            </p:extLst>
          </p:nvPr>
        </p:nvGraphicFramePr>
        <p:xfrm>
          <a:off x="96900" y="3620136"/>
          <a:ext cx="11998200" cy="5012315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239964">
                  <a:extLst>
                    <a:ext uri="{9D8B030D-6E8A-4147-A177-3AD203B41FA5}">
                      <a16:colId xmlns:a16="http://schemas.microsoft.com/office/drawing/2014/main" val="197782686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49325106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85695343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4267190406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05267225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660682561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4769413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84639976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14390150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69092053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16105310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63371889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76936788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30073429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688599951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89023912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90436013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41853176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16342916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18036145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066429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49606540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32855946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70684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087102302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7534932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421919619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63813659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88657186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402210834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044437266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158908769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666668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53861034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862110922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45677965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192379534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63648432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80151286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76350537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36716247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98483391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741035667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087400046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960686545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549264550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855711733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354106962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2504659718"/>
                    </a:ext>
                  </a:extLst>
                </a:gridCol>
                <a:gridCol w="239964">
                  <a:extLst>
                    <a:ext uri="{9D8B030D-6E8A-4147-A177-3AD203B41FA5}">
                      <a16:colId xmlns:a16="http://schemas.microsoft.com/office/drawing/2014/main" val="1142727787"/>
                    </a:ext>
                  </a:extLst>
                </a:gridCol>
              </a:tblGrid>
              <a:tr h="4389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endParaRPr lang="he-IL" sz="9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AGR10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CSN10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OPN1</a:t>
                      </a: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OPN2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OPN9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OPN10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02717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66459931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915370644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229835372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44559273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43090101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66912041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159841278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315525031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789330408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163824203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10575815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4002467293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4096750871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871579560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78440947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760868826"/>
                  </a:ext>
                </a:extLst>
              </a:tr>
            </a:tbl>
          </a:graphicData>
        </a:graphic>
      </p:graphicFrame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14B4F72-3C0C-4A17-8780-8F733558FAA4}"/>
              </a:ext>
            </a:extLst>
          </p:cNvPr>
          <p:cNvGrpSpPr/>
          <p:nvPr/>
        </p:nvGrpSpPr>
        <p:grpSpPr>
          <a:xfrm>
            <a:off x="235344" y="4103389"/>
            <a:ext cx="2129334" cy="528290"/>
            <a:chOff x="1610176" y="0"/>
            <a:chExt cx="1842571" cy="368514"/>
          </a:xfrm>
        </p:grpSpPr>
        <p:sp>
          <p:nvSpPr>
            <p:cNvPr id="42" name="מלבן 41">
              <a:extLst>
                <a:ext uri="{FF2B5EF4-FFF2-40B4-BE49-F238E27FC236}">
                  <a16:creationId xmlns:a16="http://schemas.microsoft.com/office/drawing/2014/main" id="{A68FA5B6-02E3-457F-BF5E-ABEBB9D263A7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C8099EE3-265B-4A3C-BEC1-72CAC5F1023F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dirty="0">
                  <a:solidFill>
                    <a:srgbClr val="333333"/>
                  </a:solidFill>
                  <a:effectLst/>
                  <a:latin typeface="lato" panose="020B0604020202020204" pitchFamily="34" charset="0"/>
                </a:rPr>
                <a:t>Openness</a:t>
              </a:r>
            </a:p>
          </p:txBody>
        </p:sp>
      </p:grpSp>
      <p:grpSp>
        <p:nvGrpSpPr>
          <p:cNvPr id="44" name="קבוצה 43">
            <a:extLst>
              <a:ext uri="{FF2B5EF4-FFF2-40B4-BE49-F238E27FC236}">
                <a16:creationId xmlns:a16="http://schemas.microsoft.com/office/drawing/2014/main" id="{54A1F221-9891-44B9-8431-F24B1E9957C5}"/>
              </a:ext>
            </a:extLst>
          </p:cNvPr>
          <p:cNvGrpSpPr/>
          <p:nvPr/>
        </p:nvGrpSpPr>
        <p:grpSpPr>
          <a:xfrm>
            <a:off x="2606011" y="4103389"/>
            <a:ext cx="2129334" cy="528290"/>
            <a:chOff x="1610176" y="0"/>
            <a:chExt cx="1842571" cy="368514"/>
          </a:xfrm>
        </p:grpSpPr>
        <p:sp>
          <p:nvSpPr>
            <p:cNvPr id="45" name="מלבן 44">
              <a:extLst>
                <a:ext uri="{FF2B5EF4-FFF2-40B4-BE49-F238E27FC236}">
                  <a16:creationId xmlns:a16="http://schemas.microsoft.com/office/drawing/2014/main" id="{6CC9E8B8-0904-42B5-BC35-E802165EBCC0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3CE6CAA6-7038-4CA1-ACDF-C351649BE11E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dirty="0">
                  <a:solidFill>
                    <a:srgbClr val="333333"/>
                  </a:solidFill>
                  <a:effectLst/>
                  <a:latin typeface="lato" panose="020F0502020204030203" pitchFamily="34" charset="0"/>
                </a:rPr>
                <a:t>Conscientiousness </a:t>
              </a:r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99D1E242-A4B4-4D4A-8C42-2F137A8A9C67}"/>
              </a:ext>
            </a:extLst>
          </p:cNvPr>
          <p:cNvGrpSpPr/>
          <p:nvPr/>
        </p:nvGrpSpPr>
        <p:grpSpPr>
          <a:xfrm>
            <a:off x="5031333" y="4103389"/>
            <a:ext cx="2129334" cy="528290"/>
            <a:chOff x="1610176" y="0"/>
            <a:chExt cx="1842571" cy="368514"/>
          </a:xfrm>
        </p:grpSpPr>
        <p:sp>
          <p:nvSpPr>
            <p:cNvPr id="48" name="מלבן 47">
              <a:extLst>
                <a:ext uri="{FF2B5EF4-FFF2-40B4-BE49-F238E27FC236}">
                  <a16:creationId xmlns:a16="http://schemas.microsoft.com/office/drawing/2014/main" id="{CF4F791B-06E6-41EA-8C75-DBE57F8FB949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3252A3D0-7F76-4C24-B112-7676F5BA4242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dirty="0">
                  <a:solidFill>
                    <a:srgbClr val="333333"/>
                  </a:solidFill>
                  <a:effectLst/>
                  <a:latin typeface="lato" panose="020F0502020204030203" pitchFamily="34" charset="0"/>
                </a:rPr>
                <a:t>Agreeableness</a:t>
              </a:r>
            </a:p>
          </p:txBody>
        </p:sp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07DB3DE7-DD47-4973-ADC7-25C38C995937}"/>
              </a:ext>
            </a:extLst>
          </p:cNvPr>
          <p:cNvGrpSpPr/>
          <p:nvPr/>
        </p:nvGrpSpPr>
        <p:grpSpPr>
          <a:xfrm>
            <a:off x="7456655" y="4103389"/>
            <a:ext cx="2129334" cy="528290"/>
            <a:chOff x="1610176" y="0"/>
            <a:chExt cx="1842571" cy="368514"/>
          </a:xfrm>
        </p:grpSpPr>
        <p:sp>
          <p:nvSpPr>
            <p:cNvPr id="51" name="מלבן 50">
              <a:extLst>
                <a:ext uri="{FF2B5EF4-FFF2-40B4-BE49-F238E27FC236}">
                  <a16:creationId xmlns:a16="http://schemas.microsoft.com/office/drawing/2014/main" id="{36B34958-0514-424E-9F29-25786B507FC7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C8928AF6-7FD7-41F7-BE89-CE15B1D5A8B5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dirty="0">
                  <a:solidFill>
                    <a:srgbClr val="333333"/>
                  </a:solidFill>
                  <a:effectLst/>
                  <a:latin typeface="lato" panose="020F0502020204030203" pitchFamily="34" charset="0"/>
                </a:rPr>
                <a:t>Neuroticism</a:t>
              </a:r>
            </a:p>
          </p:txBody>
        </p:sp>
      </p:grp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B863AF8C-C017-4244-A253-241520B9B25D}"/>
              </a:ext>
            </a:extLst>
          </p:cNvPr>
          <p:cNvGrpSpPr/>
          <p:nvPr/>
        </p:nvGrpSpPr>
        <p:grpSpPr>
          <a:xfrm>
            <a:off x="9827322" y="4103389"/>
            <a:ext cx="2129334" cy="528290"/>
            <a:chOff x="1610176" y="0"/>
            <a:chExt cx="1842571" cy="368514"/>
          </a:xfrm>
        </p:grpSpPr>
        <p:sp>
          <p:nvSpPr>
            <p:cNvPr id="54" name="מלבן 53">
              <a:extLst>
                <a:ext uri="{FF2B5EF4-FFF2-40B4-BE49-F238E27FC236}">
                  <a16:creationId xmlns:a16="http://schemas.microsoft.com/office/drawing/2014/main" id="{59ACC4B9-D861-46AC-A47D-9C9370180CDC}"/>
                </a:ext>
              </a:extLst>
            </p:cNvPr>
            <p:cNvSpPr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55" name="תיבת טקסט 54">
              <a:extLst>
                <a:ext uri="{FF2B5EF4-FFF2-40B4-BE49-F238E27FC236}">
                  <a16:creationId xmlns:a16="http://schemas.microsoft.com/office/drawing/2014/main" id="{B2500A46-1920-4A0D-92AD-D25C3BF22AE9}"/>
                </a:ext>
              </a:extLst>
            </p:cNvPr>
            <p:cNvSpPr txBox="1"/>
            <p:nvPr/>
          </p:nvSpPr>
          <p:spPr>
            <a:xfrm>
              <a:off x="1610176" y="0"/>
              <a:ext cx="1842571" cy="36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i="0" dirty="0">
                  <a:solidFill>
                    <a:srgbClr val="333333"/>
                  </a:solidFill>
                  <a:effectLst/>
                  <a:latin typeface="lato" panose="020F0502020204030203" pitchFamily="34" charset="0"/>
                </a:rPr>
                <a:t>Extraversion</a:t>
              </a:r>
              <a:endParaRPr lang="he-IL" sz="18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endParaRPr>
            </a:p>
          </p:txBody>
        </p:sp>
      </p:grpSp>
      <p:graphicFrame>
        <p:nvGraphicFramePr>
          <p:cNvPr id="56" name="טבלה 55">
            <a:extLst>
              <a:ext uri="{FF2B5EF4-FFF2-40B4-BE49-F238E27FC236}">
                <a16:creationId xmlns:a16="http://schemas.microsoft.com/office/drawing/2014/main" id="{343D131F-AF1F-4895-84B0-B8A441989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86663"/>
              </p:ext>
            </p:extLst>
          </p:nvPr>
        </p:nvGraphicFramePr>
        <p:xfrm>
          <a:off x="96900" y="3620136"/>
          <a:ext cx="11998190" cy="4754895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2399638">
                  <a:extLst>
                    <a:ext uri="{9D8B030D-6E8A-4147-A177-3AD203B41FA5}">
                      <a16:colId xmlns:a16="http://schemas.microsoft.com/office/drawing/2014/main" val="2670461200"/>
                    </a:ext>
                  </a:extLst>
                </a:gridCol>
                <a:gridCol w="2399638">
                  <a:extLst>
                    <a:ext uri="{9D8B030D-6E8A-4147-A177-3AD203B41FA5}">
                      <a16:colId xmlns:a16="http://schemas.microsoft.com/office/drawing/2014/main" val="174430277"/>
                    </a:ext>
                  </a:extLst>
                </a:gridCol>
                <a:gridCol w="2399638">
                  <a:extLst>
                    <a:ext uri="{9D8B030D-6E8A-4147-A177-3AD203B41FA5}">
                      <a16:colId xmlns:a16="http://schemas.microsoft.com/office/drawing/2014/main" val="3736684371"/>
                    </a:ext>
                  </a:extLst>
                </a:gridCol>
                <a:gridCol w="2399638">
                  <a:extLst>
                    <a:ext uri="{9D8B030D-6E8A-4147-A177-3AD203B41FA5}">
                      <a16:colId xmlns:a16="http://schemas.microsoft.com/office/drawing/2014/main" val="83004772"/>
                    </a:ext>
                  </a:extLst>
                </a:gridCol>
                <a:gridCol w="2399638">
                  <a:extLst>
                    <a:ext uri="{9D8B030D-6E8A-4147-A177-3AD203B41FA5}">
                      <a16:colId xmlns:a16="http://schemas.microsoft.com/office/drawing/2014/main" val="3376566759"/>
                    </a:ext>
                  </a:extLst>
                </a:gridCol>
              </a:tblGrid>
              <a:tr h="438907"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Extraversion</a:t>
                      </a:r>
                      <a:endParaRPr lang="he-IL" sz="1800" b="1" i="0" dirty="0">
                        <a:solidFill>
                          <a:srgbClr val="333333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Neuroticism</a:t>
                      </a: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Agreeableness</a:t>
                      </a: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F0502020204030203" pitchFamily="34" charset="0"/>
                        </a:rPr>
                        <a:t>Conscientiousness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556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800" b="1" i="0" dirty="0">
                          <a:solidFill>
                            <a:srgbClr val="333333"/>
                          </a:solidFill>
                          <a:effectLst/>
                          <a:latin typeface="lato" panose="020B0604020202020204" pitchFamily="34" charset="0"/>
                        </a:rPr>
                        <a:t>Openness</a:t>
                      </a:r>
                    </a:p>
                  </a:txBody>
                  <a:tcPr marL="1869" marR="1869" marT="186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46580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270860598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546827260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87797282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2387575747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131164596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202589995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he-I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3500086196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31750" marR="3175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31750" marR="31750" marT="25400" marB="25400" anchor="ctr"/>
                </a:tc>
                <a:extLst>
                  <a:ext uri="{0D108BD9-81ED-4DB2-BD59-A6C34878D82A}">
                    <a16:rowId xmlns:a16="http://schemas.microsoft.com/office/drawing/2014/main" val="200848519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47522711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2867403929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56999214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886676812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3188407021"/>
                  </a:ext>
                </a:extLst>
              </a:tr>
              <a:tr h="28583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9" marR="1869" marT="1869" marB="0" anchor="ctr"/>
                </a:tc>
                <a:extLst>
                  <a:ext uri="{0D108BD9-81ED-4DB2-BD59-A6C34878D82A}">
                    <a16:rowId xmlns:a16="http://schemas.microsoft.com/office/drawing/2014/main" val="403447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5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4072</Words>
  <Application>Microsoft Office PowerPoint</Application>
  <PresentationFormat>מסך רחב</PresentationFormat>
  <Paragraphs>2199</Paragraphs>
  <Slides>35</Slides>
  <Notes>0</Notes>
  <HiddenSlides>5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35</vt:i4>
      </vt:variant>
    </vt:vector>
  </HeadingPairs>
  <TitlesOfParts>
    <vt:vector size="46" baseType="lpstr">
      <vt:lpstr>Arial</vt:lpstr>
      <vt:lpstr>Calibri</vt:lpstr>
      <vt:lpstr>Cambria</vt:lpstr>
      <vt:lpstr>Consolas</vt:lpstr>
      <vt:lpstr>lato</vt:lpstr>
      <vt:lpstr>Tw Cen MT</vt:lpstr>
      <vt:lpstr>Tw Cen MT Condensed</vt:lpstr>
      <vt:lpstr>Wingdings</vt:lpstr>
      <vt:lpstr>Wingdings 3</vt:lpstr>
      <vt:lpstr>אינטגרל</vt:lpstr>
      <vt:lpstr>1_אינטגרל</vt:lpstr>
      <vt:lpstr>DO ISRAELIS DIFFER BY PERSONALITY?</vt:lpstr>
      <vt:lpstr>Who is the Israeli?</vt:lpstr>
      <vt:lpstr>HOW TO MEASURE PERSONALITY?</vt:lpstr>
      <vt:lpstr>DATA</vt:lpstr>
      <vt:lpstr>EXPLORATORY DATA ANALYSIS</vt:lpstr>
      <vt:lpstr>EXPLORATORY DATA ANALYSIS - Missing DATA </vt:lpstr>
      <vt:lpstr>EXPLORATORY DATA ANALYSIS – World reflection</vt:lpstr>
      <vt:lpstr>EXPLORATORY DATA ANALYSIS – World reflection</vt:lpstr>
      <vt:lpstr>EXPLORATORY DATA ANALYSIS – Features</vt:lpstr>
      <vt:lpstr>EXPLORATORY DATA ANALYSIS – Feature relationships</vt:lpstr>
      <vt:lpstr>EXPLORATORY DATA ANALYSIS – Feature relationships</vt:lpstr>
      <vt:lpstr>EXPLORATORY DATA ANALYSIS – Features relationships</vt:lpstr>
      <vt:lpstr>EXPLORATORY DATA ANALYSIS – Features relationships</vt:lpstr>
      <vt:lpstr>EXPLORATORY DATA ANALYSIS – Features relationships</vt:lpstr>
      <vt:lpstr>INFERENCE</vt:lpstr>
      <vt:lpstr>Inference- Balancing DATA</vt:lpstr>
      <vt:lpstr>Inference- Balancing DATA</vt:lpstr>
      <vt:lpstr>Inference- Balancing DATA</vt:lpstr>
      <vt:lpstr>Inference- Balancing DATA</vt:lpstr>
      <vt:lpstr>Inference- Balancing DATA</vt:lpstr>
      <vt:lpstr>Inference- Balancing DATA</vt:lpstr>
      <vt:lpstr>Inference- Choosing model</vt:lpstr>
      <vt:lpstr>Inference- 50 features</vt:lpstr>
      <vt:lpstr>Inference- 50 features &amp; OVERSAMPLING</vt:lpstr>
      <vt:lpstr>Inference- 50 features &amp; OVERSAMPLING</vt:lpstr>
      <vt:lpstr>Inference- second model</vt:lpstr>
      <vt:lpstr>Inference- 5 features</vt:lpstr>
      <vt:lpstr>Inference- 5 features &amp; oversampling</vt:lpstr>
      <vt:lpstr>Inference- third model</vt:lpstr>
      <vt:lpstr>Inference- 10 features</vt:lpstr>
      <vt:lpstr>Inference- Comparing models</vt:lpstr>
      <vt:lpstr>Inference- Comparing models</vt:lpstr>
      <vt:lpstr>Inference- 10 FEATURE MODEL RESULTS</vt:lpstr>
      <vt:lpstr>Inference- 10 FEATURE MODEL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ISRAELIS DIFFER BY PERSONALITY?</dc:title>
  <dc:creator>תמר אהרונוב</dc:creator>
  <cp:lastModifiedBy>תמר אהרונוב</cp:lastModifiedBy>
  <cp:revision>33</cp:revision>
  <dcterms:created xsi:type="dcterms:W3CDTF">2021-09-12T19:12:46Z</dcterms:created>
  <dcterms:modified xsi:type="dcterms:W3CDTF">2023-07-20T15:47:21Z</dcterms:modified>
</cp:coreProperties>
</file>