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7" r:id="rId6"/>
    <p:sldId id="260" r:id="rId7"/>
    <p:sldId id="266" r:id="rId8"/>
    <p:sldId id="261" r:id="rId9"/>
    <p:sldId id="262" r:id="rId10"/>
    <p:sldId id="263" r:id="rId11"/>
    <p:sldId id="268" r:id="rId12"/>
    <p:sldId id="270" r:id="rId13"/>
    <p:sldId id="269"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5" d="100"/>
          <a:sy n="85"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A4AC8-683B-4E01-A163-38294C5C1687}" type="datetimeFigureOut">
              <a:rPr lang="en-IN" smtClean="0"/>
              <a:t>05-11-2021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F461C-CD54-4460-AD31-1B192F999E78}" type="slidenum">
              <a:rPr lang="en-IN" smtClean="0"/>
              <a:t>‹#›</a:t>
            </a:fld>
            <a:endParaRPr lang="en-IN"/>
          </a:p>
        </p:txBody>
      </p:sp>
    </p:spTree>
    <p:extLst>
      <p:ext uri="{BB962C8B-B14F-4D97-AF65-F5344CB8AC3E}">
        <p14:creationId xmlns:p14="http://schemas.microsoft.com/office/powerpoint/2010/main" val="381111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64F461C-CD54-4460-AD31-1B192F999E78}" type="slidenum">
              <a:rPr lang="en-IN" smtClean="0"/>
              <a:t>1</a:t>
            </a:fld>
            <a:endParaRPr lang="en-IN"/>
          </a:p>
        </p:txBody>
      </p:sp>
    </p:spTree>
    <p:extLst>
      <p:ext uri="{BB962C8B-B14F-4D97-AF65-F5344CB8AC3E}">
        <p14:creationId xmlns:p14="http://schemas.microsoft.com/office/powerpoint/2010/main" val="293655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9B08F88-7597-4F4E-BF9A-F3694584EFEC}" type="datetime1">
              <a:rPr lang="en-IN" smtClean="0"/>
              <a:t>05-11-2021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128417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DEA718A-531D-4B20-B72A-6FE5B8EF553C}" type="datetime1">
              <a:rPr lang="en-IN" smtClean="0"/>
              <a:t>05-11-2021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314035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488E60-F2CE-4BE4-9406-79E2330E5046}" type="datetime1">
              <a:rPr lang="en-IN" smtClean="0"/>
              <a:t>05-11-2021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12520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EFF2A71-6AD5-4B51-92CD-A125176BEE0B}" type="datetime1">
              <a:rPr lang="en-IN" smtClean="0"/>
              <a:t>05-11-2021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329080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E6779-741E-4B6F-B683-80F12A677CD9}" type="datetime1">
              <a:rPr lang="en-IN" smtClean="0"/>
              <a:t>05-11-2021</a:t>
            </a:fld>
            <a:endParaRPr lang="en-IN"/>
          </a:p>
        </p:txBody>
      </p:sp>
      <p:sp>
        <p:nvSpPr>
          <p:cNvPr id="5" name="Footer Placeholder 4"/>
          <p:cNvSpPr>
            <a:spLocks noGrp="1"/>
          </p:cNvSpPr>
          <p:nvPr>
            <p:ph type="ftr" sz="quarter" idx="11"/>
          </p:nvPr>
        </p:nvSpPr>
        <p:spPr/>
        <p:txBody>
          <a:bodyPr/>
          <a:lstStyle/>
          <a:p>
            <a:r>
              <a:rPr lang="en-IN"/>
              <a:t>Department Name </a:t>
            </a:r>
          </a:p>
        </p:txBody>
      </p:sp>
      <p:sp>
        <p:nvSpPr>
          <p:cNvPr id="6" name="Slide Number Placeholder 5"/>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199966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6D7B938-1D45-43F3-8C70-A7AB481CACF2}" type="datetime1">
              <a:rPr lang="en-IN" smtClean="0"/>
              <a:t>05-11-2021</a:t>
            </a:fld>
            <a:endParaRPr lang="en-IN"/>
          </a:p>
        </p:txBody>
      </p:sp>
      <p:sp>
        <p:nvSpPr>
          <p:cNvPr id="6" name="Footer Placeholder 5"/>
          <p:cNvSpPr>
            <a:spLocks noGrp="1"/>
          </p:cNvSpPr>
          <p:nvPr>
            <p:ph type="ftr" sz="quarter" idx="11"/>
          </p:nvPr>
        </p:nvSpPr>
        <p:spPr/>
        <p:txBody>
          <a:bodyPr/>
          <a:lstStyle/>
          <a:p>
            <a:r>
              <a:rPr lang="en-IN"/>
              <a:t>Department Name </a:t>
            </a:r>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144508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C3265A9-06A4-4A62-8A34-62159277BA8B}" type="datetime1">
              <a:rPr lang="en-IN" smtClean="0"/>
              <a:t>05-11-2021</a:t>
            </a:fld>
            <a:endParaRPr lang="en-IN"/>
          </a:p>
        </p:txBody>
      </p:sp>
      <p:sp>
        <p:nvSpPr>
          <p:cNvPr id="8" name="Footer Placeholder 7"/>
          <p:cNvSpPr>
            <a:spLocks noGrp="1"/>
          </p:cNvSpPr>
          <p:nvPr>
            <p:ph type="ftr" sz="quarter" idx="11"/>
          </p:nvPr>
        </p:nvSpPr>
        <p:spPr/>
        <p:txBody>
          <a:bodyPr/>
          <a:lstStyle/>
          <a:p>
            <a:r>
              <a:rPr lang="en-IN"/>
              <a:t>Department Name </a:t>
            </a:r>
          </a:p>
        </p:txBody>
      </p:sp>
      <p:sp>
        <p:nvSpPr>
          <p:cNvPr id="9" name="Slide Number Placeholder 8"/>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339110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683539-592F-4D69-ADFD-8B186908C44A}" type="datetime1">
              <a:rPr lang="en-IN" smtClean="0"/>
              <a:t>05-11-2021</a:t>
            </a:fld>
            <a:endParaRPr lang="en-IN"/>
          </a:p>
        </p:txBody>
      </p:sp>
      <p:sp>
        <p:nvSpPr>
          <p:cNvPr id="4" name="Footer Placeholder 3"/>
          <p:cNvSpPr>
            <a:spLocks noGrp="1"/>
          </p:cNvSpPr>
          <p:nvPr>
            <p:ph type="ftr" sz="quarter" idx="11"/>
          </p:nvPr>
        </p:nvSpPr>
        <p:spPr/>
        <p:txBody>
          <a:bodyPr/>
          <a:lstStyle/>
          <a:p>
            <a:r>
              <a:rPr lang="en-IN"/>
              <a:t>Department Name </a:t>
            </a:r>
          </a:p>
        </p:txBody>
      </p:sp>
      <p:sp>
        <p:nvSpPr>
          <p:cNvPr id="5" name="Slide Number Placeholder 4"/>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72787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82F17-ECC6-40D2-878A-6EF2A9502164}" type="datetime1">
              <a:rPr lang="en-IN" smtClean="0"/>
              <a:t>05-11-2021</a:t>
            </a:fld>
            <a:endParaRPr lang="en-IN"/>
          </a:p>
        </p:txBody>
      </p:sp>
      <p:sp>
        <p:nvSpPr>
          <p:cNvPr id="3" name="Footer Placeholder 2"/>
          <p:cNvSpPr>
            <a:spLocks noGrp="1"/>
          </p:cNvSpPr>
          <p:nvPr>
            <p:ph type="ftr" sz="quarter" idx="11"/>
          </p:nvPr>
        </p:nvSpPr>
        <p:spPr/>
        <p:txBody>
          <a:bodyPr/>
          <a:lstStyle/>
          <a:p>
            <a:r>
              <a:rPr lang="en-IN"/>
              <a:t>Department Name </a:t>
            </a:r>
          </a:p>
        </p:txBody>
      </p:sp>
      <p:sp>
        <p:nvSpPr>
          <p:cNvPr id="4" name="Slide Number Placeholder 3"/>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9551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15739-28E5-4955-97FB-90D28D7A9775}" type="datetime1">
              <a:rPr lang="en-IN" smtClean="0"/>
              <a:t>05-11-2021</a:t>
            </a:fld>
            <a:endParaRPr lang="en-IN"/>
          </a:p>
        </p:txBody>
      </p:sp>
      <p:sp>
        <p:nvSpPr>
          <p:cNvPr id="6" name="Footer Placeholder 5"/>
          <p:cNvSpPr>
            <a:spLocks noGrp="1"/>
          </p:cNvSpPr>
          <p:nvPr>
            <p:ph type="ftr" sz="quarter" idx="11"/>
          </p:nvPr>
        </p:nvSpPr>
        <p:spPr/>
        <p:txBody>
          <a:bodyPr/>
          <a:lstStyle/>
          <a:p>
            <a:r>
              <a:rPr lang="en-IN"/>
              <a:t>Department Name </a:t>
            </a:r>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345928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32AD84-31E9-40F1-8941-D665008C99DB}" type="datetime1">
              <a:rPr lang="en-IN" smtClean="0"/>
              <a:t>05-11-2021</a:t>
            </a:fld>
            <a:endParaRPr lang="en-IN"/>
          </a:p>
        </p:txBody>
      </p:sp>
      <p:sp>
        <p:nvSpPr>
          <p:cNvPr id="6" name="Footer Placeholder 5"/>
          <p:cNvSpPr>
            <a:spLocks noGrp="1"/>
          </p:cNvSpPr>
          <p:nvPr>
            <p:ph type="ftr" sz="quarter" idx="11"/>
          </p:nvPr>
        </p:nvSpPr>
        <p:spPr/>
        <p:txBody>
          <a:bodyPr/>
          <a:lstStyle/>
          <a:p>
            <a:r>
              <a:rPr lang="en-IN"/>
              <a:t>Department Name </a:t>
            </a:r>
          </a:p>
        </p:txBody>
      </p:sp>
      <p:sp>
        <p:nvSpPr>
          <p:cNvPr id="7" name="Slide Number Placeholder 6"/>
          <p:cNvSpPr>
            <a:spLocks noGrp="1"/>
          </p:cNvSpPr>
          <p:nvPr>
            <p:ph type="sldNum" sz="quarter" idx="12"/>
          </p:nvPr>
        </p:nvSpPr>
        <p:spPr/>
        <p:txBody>
          <a:bodyPr/>
          <a:lstStyle/>
          <a:p>
            <a:fld id="{7F3C451E-D43E-4EBA-A8B7-0A3C29D929DE}" type="slidenum">
              <a:rPr lang="en-IN" smtClean="0"/>
              <a:t>‹#›</a:t>
            </a:fld>
            <a:endParaRPr lang="en-IN"/>
          </a:p>
        </p:txBody>
      </p:sp>
    </p:spTree>
    <p:extLst>
      <p:ext uri="{BB962C8B-B14F-4D97-AF65-F5344CB8AC3E}">
        <p14:creationId xmlns:p14="http://schemas.microsoft.com/office/powerpoint/2010/main" val="211530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8A643-BBB0-4F3F-9B94-D9CBFB2BFC9F}" type="datetime1">
              <a:rPr lang="en-IN" smtClean="0"/>
              <a:t>05-11-2021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Name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C451E-D43E-4EBA-A8B7-0A3C29D929DE}" type="slidenum">
              <a:rPr lang="en-IN" smtClean="0"/>
              <a:t>‹#›</a:t>
            </a:fld>
            <a:endParaRPr lang="en-IN"/>
          </a:p>
        </p:txBody>
      </p:sp>
    </p:spTree>
    <p:extLst>
      <p:ext uri="{BB962C8B-B14F-4D97-AF65-F5344CB8AC3E}">
        <p14:creationId xmlns:p14="http://schemas.microsoft.com/office/powerpoint/2010/main" val="2720541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 TargetMode="External"/><Relationship Id="rId3" Type="http://schemas.openxmlformats.org/officeDocument/2006/relationships/hyperlink" Target="https://www.javatpoint.com/" TargetMode="External"/><Relationship Id="rId7" Type="http://schemas.openxmlformats.org/officeDocument/2006/relationships/hyperlink" Target="https://www.heropattern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s://fontawesome.com/" TargetMode="External"/><Relationship Id="rId5" Type="http://schemas.openxmlformats.org/officeDocument/2006/relationships/hyperlink" Target="https://www.w3schools.com/" TargetMode="External"/><Relationship Id="rId4" Type="http://schemas.openxmlformats.org/officeDocument/2006/relationships/hyperlink" Target="https://stackoverflow.com/" TargetMode="External"/><Relationship Id="rId9"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5300"/>
            <a:ext cx="9144000" cy="1538288"/>
          </a:xfrm>
        </p:spPr>
        <p:txBody>
          <a:bodyPr>
            <a:normAutofit/>
          </a:bodyPr>
          <a:lstStyle/>
          <a:p>
            <a:r>
              <a:rPr lang="en-US" sz="4000" dirty="0"/>
              <a:t>Presentation on</a:t>
            </a:r>
            <a:br>
              <a:rPr lang="en-US" sz="4000" dirty="0"/>
            </a:br>
            <a:r>
              <a:rPr lang="en-US" sz="4000" dirty="0"/>
              <a:t>“Go Fit”</a:t>
            </a:r>
            <a:endParaRPr lang="en-IN" sz="4000" dirty="0"/>
          </a:p>
        </p:txBody>
      </p:sp>
      <p:sp>
        <p:nvSpPr>
          <p:cNvPr id="3" name="Subtitle 2"/>
          <p:cNvSpPr>
            <a:spLocks noGrp="1"/>
          </p:cNvSpPr>
          <p:nvPr>
            <p:ph type="subTitle" idx="1"/>
          </p:nvPr>
        </p:nvSpPr>
        <p:spPr>
          <a:xfrm>
            <a:off x="1524000" y="4122738"/>
            <a:ext cx="9144000" cy="1414462"/>
          </a:xfrm>
        </p:spPr>
        <p:txBody>
          <a:bodyPr>
            <a:normAutofit fontScale="62500" lnSpcReduction="20000"/>
          </a:bodyPr>
          <a:lstStyle/>
          <a:p>
            <a:pPr algn="l">
              <a:lnSpc>
                <a:spcPct val="120000"/>
              </a:lnSpc>
            </a:pPr>
            <a:r>
              <a:rPr lang="en-US" sz="2200" dirty="0">
                <a:latin typeface="Times New Roman" panose="02020603050405020304" pitchFamily="18" charset="0"/>
                <a:cs typeface="Times New Roman" panose="02020603050405020304" pitchFamily="18" charset="0"/>
              </a:rPr>
              <a:t>Submitted To						Submitted by</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Harjot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Tiwana</a:t>
            </a:r>
            <a:r>
              <a:rPr lang="en-US" sz="2200" dirty="0">
                <a:latin typeface="Times New Roman" panose="02020603050405020304" pitchFamily="18" charset="0"/>
                <a:cs typeface="Times New Roman" panose="02020603050405020304" pitchFamily="18" charset="0"/>
              </a:rPr>
              <a:t>						Aranshu Bansal	</a:t>
            </a:r>
          </a:p>
          <a:p>
            <a:pPr algn="l">
              <a:lnSpc>
                <a:spcPct val="120000"/>
              </a:lnSpc>
            </a:pPr>
            <a:r>
              <a:rPr lang="en-US" sz="2200" dirty="0">
                <a:latin typeface="Times New Roman" panose="02020603050405020304" pitchFamily="18" charset="0"/>
                <a:cs typeface="Times New Roman" panose="02020603050405020304" pitchFamily="18" charset="0"/>
              </a:rPr>
              <a:t>							1702573</a:t>
            </a:r>
            <a:r>
              <a:rPr lang="en-US" dirty="0"/>
              <a:t>			</a:t>
            </a:r>
            <a:br>
              <a:rPr lang="en-US" dirty="0"/>
            </a:br>
            <a:endParaRPr lang="en-IN" dirty="0"/>
          </a:p>
        </p:txBody>
      </p:sp>
      <p:pic>
        <p:nvPicPr>
          <p:cNvPr id="3074" name="Picture 1" descr="C:\Users\Puneet\Desktop\core-0001-c340d51b1e697990011e77bd1c8154fc.s_grou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1</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92728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Project Design Phases</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a:bodyPr>
          <a:lstStyle/>
          <a:p>
            <a:pPr marL="101600" marR="0">
              <a:spcBef>
                <a:spcPts val="0"/>
              </a:spcBef>
              <a:spcAft>
                <a:spcPts val="0"/>
              </a:spcAft>
            </a:pPr>
            <a:r>
              <a:rPr lang="en-US" sz="2000" b="1" dirty="0">
                <a:effectLst/>
                <a:ea typeface="Consolas" panose="020B0609020204030204" pitchFamily="49" charset="0"/>
                <a:cs typeface="Consolas" panose="020B0609020204030204" pitchFamily="49" charset="0"/>
              </a:rPr>
              <a:t>Phase 5:</a:t>
            </a:r>
            <a:r>
              <a:rPr lang="en-US" sz="2000" b="1" dirty="0">
                <a:effectLst/>
                <a:ea typeface="Times New Roman" panose="02020603050405020304" pitchFamily="18" charset="0"/>
              </a:rPr>
              <a:t>Testing</a:t>
            </a:r>
            <a:endParaRPr lang="en-IN" sz="2000" i="1" dirty="0">
              <a:effectLst/>
              <a:ea typeface="Consolas" panose="020B0609020204030204" pitchFamily="49" charset="0"/>
              <a:cs typeface="Consolas" panose="020B0609020204030204" pitchFamily="49" charset="0"/>
            </a:endParaRPr>
          </a:p>
          <a:p>
            <a:pPr marL="0" indent="0">
              <a:buNone/>
            </a:pPr>
            <a:r>
              <a:rPr lang="en-US" sz="2000" dirty="0"/>
              <a:t>Different tests were performed to check the proper functioning of Branush Hub. Different test users were added to check the authenticity and proper functioning of the code. Several error cases were also tested and were corrected if any error was found. </a:t>
            </a:r>
            <a:r>
              <a:rPr lang="en-US" sz="2000" dirty="0">
                <a:effectLst/>
                <a:ea typeface="Consolas" panose="020B0609020204030204" pitchFamily="49" charset="0"/>
                <a:cs typeface="Consolas" panose="020B0609020204030204" pitchFamily="49" charset="0"/>
              </a:rPr>
              <a:t>Once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code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generated,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software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program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testing</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begins.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Different</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testing</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methodologies are available to unravel the bugs that were committed during the previous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phases.</a:t>
            </a:r>
          </a:p>
          <a:p>
            <a:pPr marL="0" indent="0">
              <a:buNone/>
            </a:pPr>
            <a:endParaRPr lang="en-US" sz="2000" dirty="0">
              <a:effectLst/>
              <a:ea typeface="Consolas" panose="020B0609020204030204" pitchFamily="49" charset="0"/>
              <a:cs typeface="Consolas" panose="020B0609020204030204" pitchFamily="49" charset="0"/>
            </a:endParaRPr>
          </a:p>
          <a:p>
            <a:pPr marL="101600" marR="0">
              <a:spcBef>
                <a:spcPts val="0"/>
              </a:spcBef>
              <a:spcAft>
                <a:spcPts val="0"/>
              </a:spcAft>
            </a:pPr>
            <a:r>
              <a:rPr lang="en-US" sz="2000" b="1" dirty="0">
                <a:effectLst/>
                <a:ea typeface="Times New Roman" panose="02020603050405020304" pitchFamily="18" charset="0"/>
              </a:rPr>
              <a:t>Phase 6: Maintenance</a:t>
            </a:r>
            <a:endParaRPr lang="en-IN" sz="2000" i="1" dirty="0">
              <a:effectLst/>
              <a:ea typeface="Consolas" panose="020B0609020204030204" pitchFamily="49" charset="0"/>
              <a:cs typeface="Consolas" panose="020B0609020204030204" pitchFamily="49" charset="0"/>
            </a:endParaRPr>
          </a:p>
          <a:p>
            <a:pPr marL="0" marR="579755" indent="0" algn="just">
              <a:lnSpc>
                <a:spcPct val="100000"/>
              </a:lnSpc>
              <a:spcBef>
                <a:spcPts val="0"/>
              </a:spcBef>
              <a:spcAft>
                <a:spcPts val="0"/>
              </a:spcAft>
              <a:buNone/>
            </a:pPr>
            <a:r>
              <a:rPr lang="en-US" sz="2000" dirty="0">
                <a:effectLst/>
                <a:ea typeface="Consolas" panose="020B0609020204030204" pitchFamily="49" charset="0"/>
                <a:cs typeface="Consolas" panose="020B0609020204030204" pitchFamily="49" charset="0"/>
              </a:rPr>
              <a:t>Software will definitely undergo change once it is delivered to the customer. There are many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reasons for the change. Change could happen because of some unexpected input values into</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system.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addition,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changes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system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could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directly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affect</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software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operations. The software should be developed to accommodate changes that could happen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during the post implementation period.</a:t>
            </a:r>
            <a:endParaRPr lang="en-IN" sz="2000" dirty="0">
              <a:effectLst/>
              <a:ea typeface="Consolas" panose="020B0609020204030204" pitchFamily="49" charset="0"/>
              <a:cs typeface="Consolas" panose="020B0609020204030204" pitchFamily="49" charset="0"/>
            </a:endParaRPr>
          </a:p>
          <a:p>
            <a:pPr marL="0" indent="0">
              <a:buNone/>
            </a:pPr>
            <a:endParaRPr lang="en-US" sz="2000" dirty="0"/>
          </a:p>
          <a:p>
            <a:pPr marL="0" indent="0">
              <a:buNone/>
            </a:pPr>
            <a:endParaRPr lang="en-IN" sz="2000"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10</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310457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99AD-7C45-4656-BBA1-81508FCEAFBE}"/>
              </a:ext>
            </a:extLst>
          </p:cNvPr>
          <p:cNvSpPr>
            <a:spLocks noGrp="1"/>
          </p:cNvSpPr>
          <p:nvPr>
            <p:ph type="title"/>
          </p:nvPr>
        </p:nvSpPr>
        <p:spPr/>
        <p:txBody>
          <a:bodyPr/>
          <a:lstStyle/>
          <a:p>
            <a:pPr algn="ctr"/>
            <a:r>
              <a:rPr lang="en-US" sz="3200" b="1" dirty="0">
                <a:effectLst/>
                <a:latin typeface="+mn-lt"/>
                <a:ea typeface="Times New Roman" panose="02020603050405020304" pitchFamily="18" charset="0"/>
              </a:rPr>
              <a:t>DFD (Data Flow Diagram)</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4" name="Footer Placeholder 3">
            <a:extLst>
              <a:ext uri="{FF2B5EF4-FFF2-40B4-BE49-F238E27FC236}">
                <a16:creationId xmlns:a16="http://schemas.microsoft.com/office/drawing/2014/main" id="{C1F596DE-93C1-4EF9-9DB4-DCABFB8EDAF1}"/>
              </a:ext>
            </a:extLst>
          </p:cNvPr>
          <p:cNvSpPr>
            <a:spLocks noGrp="1"/>
          </p:cNvSpPr>
          <p:nvPr>
            <p:ph type="ftr" sz="quarter" idx="11"/>
          </p:nvPr>
        </p:nvSpPr>
        <p:spPr/>
        <p:txBody>
          <a:bodyPr/>
          <a:lstStyle/>
          <a:p>
            <a:r>
              <a:rPr lang="en-IN" dirty="0"/>
              <a:t>Computer Science Engineering</a:t>
            </a:r>
          </a:p>
        </p:txBody>
      </p:sp>
      <p:sp>
        <p:nvSpPr>
          <p:cNvPr id="5" name="Slide Number Placeholder 4">
            <a:extLst>
              <a:ext uri="{FF2B5EF4-FFF2-40B4-BE49-F238E27FC236}">
                <a16:creationId xmlns:a16="http://schemas.microsoft.com/office/drawing/2014/main" id="{23672E2B-08E3-4222-ADC6-FF384089A9BF}"/>
              </a:ext>
            </a:extLst>
          </p:cNvPr>
          <p:cNvSpPr>
            <a:spLocks noGrp="1"/>
          </p:cNvSpPr>
          <p:nvPr>
            <p:ph type="sldNum" sz="quarter" idx="12"/>
          </p:nvPr>
        </p:nvSpPr>
        <p:spPr/>
        <p:txBody>
          <a:bodyPr/>
          <a:lstStyle/>
          <a:p>
            <a:fld id="{7F3C451E-D43E-4EBA-A8B7-0A3C29D929DE}" type="slidenum">
              <a:rPr lang="en-IN" smtClean="0"/>
              <a:t>11</a:t>
            </a:fld>
            <a:endParaRPr lang="en-IN"/>
          </a:p>
        </p:txBody>
      </p:sp>
      <p:pic>
        <p:nvPicPr>
          <p:cNvPr id="8" name="Content Placeholder 7">
            <a:extLst>
              <a:ext uri="{FF2B5EF4-FFF2-40B4-BE49-F238E27FC236}">
                <a16:creationId xmlns:a16="http://schemas.microsoft.com/office/drawing/2014/main" id="{670E8D1A-F51E-4468-8F7B-687FBAD9B1B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34448" y="2276320"/>
            <a:ext cx="5923104" cy="3449948"/>
          </a:xfrm>
          <a:prstGeom prst="rect">
            <a:avLst/>
          </a:prstGeom>
          <a:noFill/>
          <a:ln>
            <a:noFill/>
          </a:ln>
        </p:spPr>
      </p:pic>
      <p:pic>
        <p:nvPicPr>
          <p:cNvPr id="6" name="Picture 1" descr="C:\Users\Puneet\Desktop\core-0001-c340d51b1e697990011e77bd1c8154fc.s_group.jpg">
            <a:extLst>
              <a:ext uri="{FF2B5EF4-FFF2-40B4-BE49-F238E27FC236}">
                <a16:creationId xmlns:a16="http://schemas.microsoft.com/office/drawing/2014/main" id="{2E7B952C-A6F1-404B-9B7C-393EC034F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22131"/>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89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441B-6085-4D2F-98F3-F64954AFC0C5}"/>
              </a:ext>
            </a:extLst>
          </p:cNvPr>
          <p:cNvSpPr>
            <a:spLocks noGrp="1"/>
          </p:cNvSpPr>
          <p:nvPr>
            <p:ph type="title"/>
          </p:nvPr>
        </p:nvSpPr>
        <p:spPr>
          <a:xfrm>
            <a:off x="838200" y="365126"/>
            <a:ext cx="10515600" cy="1023100"/>
          </a:xfrm>
        </p:spPr>
        <p:txBody>
          <a:bodyPr>
            <a:normAutofit/>
          </a:bodyPr>
          <a:lstStyle/>
          <a:p>
            <a:pPr algn="ctr"/>
            <a:r>
              <a:rPr lang="en-US" sz="3200" b="1" dirty="0">
                <a:latin typeface="Calibri" panose="020F0502020204030204" pitchFamily="34" charset="0"/>
                <a:ea typeface="Times New Roman" panose="02020603050405020304" pitchFamily="18" charset="0"/>
                <a:cs typeface="Calibri" panose="020F0502020204030204" pitchFamily="34" charset="0"/>
              </a:rPr>
              <a:t>Entity Relationship Diagram</a:t>
            </a:r>
            <a:endParaRPr lang="en-IN" sz="32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0567B2B6-42B2-4B97-A356-57C90E481DF3}"/>
              </a:ext>
            </a:extLst>
          </p:cNvPr>
          <p:cNvSpPr>
            <a:spLocks noGrp="1"/>
          </p:cNvSpPr>
          <p:nvPr>
            <p:ph type="ftr" sz="quarter" idx="11"/>
          </p:nvPr>
        </p:nvSpPr>
        <p:spPr/>
        <p:txBody>
          <a:bodyPr/>
          <a:lstStyle/>
          <a:p>
            <a:r>
              <a:rPr lang="en-IN" dirty="0"/>
              <a:t>Computer Science Engineering</a:t>
            </a:r>
          </a:p>
        </p:txBody>
      </p:sp>
      <p:sp>
        <p:nvSpPr>
          <p:cNvPr id="5" name="Slide Number Placeholder 4">
            <a:extLst>
              <a:ext uri="{FF2B5EF4-FFF2-40B4-BE49-F238E27FC236}">
                <a16:creationId xmlns:a16="http://schemas.microsoft.com/office/drawing/2014/main" id="{0AAB6DA4-BEB7-44A4-8D05-F8AFEC883E87}"/>
              </a:ext>
            </a:extLst>
          </p:cNvPr>
          <p:cNvSpPr>
            <a:spLocks noGrp="1"/>
          </p:cNvSpPr>
          <p:nvPr>
            <p:ph type="sldNum" sz="quarter" idx="12"/>
          </p:nvPr>
        </p:nvSpPr>
        <p:spPr/>
        <p:txBody>
          <a:bodyPr/>
          <a:lstStyle/>
          <a:p>
            <a:fld id="{7F3C451E-D43E-4EBA-A8B7-0A3C29D929DE}" type="slidenum">
              <a:rPr lang="en-IN" smtClean="0"/>
              <a:t>12</a:t>
            </a:fld>
            <a:endParaRPr lang="en-IN"/>
          </a:p>
        </p:txBody>
      </p:sp>
      <p:pic>
        <p:nvPicPr>
          <p:cNvPr id="8" name="Content Placeholder 7">
            <a:extLst>
              <a:ext uri="{FF2B5EF4-FFF2-40B4-BE49-F238E27FC236}">
                <a16:creationId xmlns:a16="http://schemas.microsoft.com/office/drawing/2014/main" id="{8E9C5F61-4113-4F2A-9544-4EE1F5320F6A}"/>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99863" y="1825625"/>
            <a:ext cx="3792274" cy="4351338"/>
          </a:xfrm>
          <a:prstGeom prst="rect">
            <a:avLst/>
          </a:prstGeom>
          <a:noFill/>
          <a:ln>
            <a:noFill/>
          </a:ln>
        </p:spPr>
      </p:pic>
      <p:pic>
        <p:nvPicPr>
          <p:cNvPr id="6" name="Picture 1" descr="C:\Users\Puneet\Desktop\core-0001-c340d51b1e697990011e77bd1c8154fc.s_group.jpg">
            <a:extLst>
              <a:ext uri="{FF2B5EF4-FFF2-40B4-BE49-F238E27FC236}">
                <a16:creationId xmlns:a16="http://schemas.microsoft.com/office/drawing/2014/main" id="{81B3CE88-B8BD-4E29-89B3-8F2DC68E7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22131"/>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03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E0A3-B3B2-44BD-8D49-86B87C1229CC}"/>
              </a:ext>
            </a:extLst>
          </p:cNvPr>
          <p:cNvSpPr>
            <a:spLocks noGrp="1"/>
          </p:cNvSpPr>
          <p:nvPr>
            <p:ph type="title"/>
          </p:nvPr>
        </p:nvSpPr>
        <p:spPr/>
        <p:txBody>
          <a:bodyPr>
            <a:normAutofit/>
          </a:bodyPr>
          <a:lstStyle/>
          <a:p>
            <a:pPr algn="ctr"/>
            <a:r>
              <a:rPr lang="en-US" sz="3200" b="1" dirty="0">
                <a:effectLst/>
                <a:latin typeface="+mn-lt"/>
                <a:ea typeface="Consolas" panose="020B0609020204030204" pitchFamily="49" charset="0"/>
                <a:cs typeface="Consolas" panose="020B0609020204030204" pitchFamily="49" charset="0"/>
              </a:rPr>
              <a:t>CONCLUSIONS </a:t>
            </a:r>
            <a:endParaRPr lang="en-IN" sz="3200" dirty="0">
              <a:latin typeface="+mn-lt"/>
            </a:endParaRPr>
          </a:p>
        </p:txBody>
      </p:sp>
      <p:sp>
        <p:nvSpPr>
          <p:cNvPr id="3" name="Content Placeholder 2">
            <a:extLst>
              <a:ext uri="{FF2B5EF4-FFF2-40B4-BE49-F238E27FC236}">
                <a16:creationId xmlns:a16="http://schemas.microsoft.com/office/drawing/2014/main" id="{7E4C288E-4397-4EF3-BBC9-A8432342A0A9}"/>
              </a:ext>
            </a:extLst>
          </p:cNvPr>
          <p:cNvSpPr>
            <a:spLocks noGrp="1"/>
          </p:cNvSpPr>
          <p:nvPr>
            <p:ph idx="1"/>
          </p:nvPr>
        </p:nvSpPr>
        <p:spPr/>
        <p:txBody>
          <a:bodyPr>
            <a:normAutofit/>
          </a:bodyPr>
          <a:lstStyle/>
          <a:p>
            <a:pPr marL="89535" algn="just">
              <a:lnSpc>
                <a:spcPct val="150000"/>
              </a:lnSpc>
              <a:spcBef>
                <a:spcPts val="445"/>
              </a:spcBef>
              <a:spcAft>
                <a:spcPts val="0"/>
              </a:spcAft>
            </a:pPr>
            <a:r>
              <a:rPr lang="en-US" sz="1800" b="0" kern="0" dirty="0">
                <a:effectLst/>
                <a:latin typeface="Times New Roman" panose="02020603050405020304" pitchFamily="18" charset="0"/>
                <a:ea typeface="Times New Roman" panose="02020603050405020304" pitchFamily="18" charset="0"/>
              </a:rPr>
              <a:t>The project 'Go Fit' mainly help gym's which are small and medium sized. This application helps to enable the gym owners to generate revenue and further offers an online platform for their business model.</a:t>
            </a:r>
            <a:endParaRPr lang="en-IN" sz="1800" b="1" kern="0" dirty="0">
              <a:effectLst/>
              <a:latin typeface="Times New Roman" panose="02020603050405020304" pitchFamily="18" charset="0"/>
              <a:ea typeface="Times New Roman" panose="02020603050405020304" pitchFamily="18" charset="0"/>
            </a:endParaRPr>
          </a:p>
          <a:p>
            <a:pPr marL="89535" algn="just">
              <a:lnSpc>
                <a:spcPct val="150000"/>
              </a:lnSpc>
              <a:spcBef>
                <a:spcPts val="445"/>
              </a:spcBef>
              <a:spcAft>
                <a:spcPts val="0"/>
              </a:spcAft>
            </a:pPr>
            <a:r>
              <a:rPr lang="en-US" sz="1800" b="0" kern="0" dirty="0">
                <a:effectLst/>
                <a:latin typeface="Times New Roman" panose="02020603050405020304" pitchFamily="18" charset="0"/>
                <a:ea typeface="Times New Roman" panose="02020603050405020304" pitchFamily="18" charset="0"/>
              </a:rPr>
              <a:t>In today's world, technology is very useful in general, it helps us to increase business of gym owners, decrease the competition, be unique in the market, increase the revenue, and also this model is very customer friendly, easy to adapt and very effective.</a:t>
            </a:r>
            <a:endParaRPr lang="en-IN" sz="1800" b="1" kern="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onsolas" panose="020B0609020204030204" pitchFamily="49" charset="0"/>
                <a:cs typeface="Consolas" panose="020B0609020204030204" pitchFamily="49" charset="0"/>
              </a:rPr>
              <a:t>The interface is really easy to use and a trainer directly links the customers with each other,</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r>
              <a:rPr lang="en-US" sz="1800" dirty="0">
                <a:effectLst/>
                <a:latin typeface="Times New Roman" panose="02020603050405020304" pitchFamily="18" charset="0"/>
                <a:ea typeface="Consolas" panose="020B0609020204030204" pitchFamily="49" charset="0"/>
              </a:rPr>
              <a:t>trainer also take care of various tie-ups</a:t>
            </a:r>
            <a:endParaRPr lang="en-IN" sz="2000" dirty="0"/>
          </a:p>
        </p:txBody>
      </p:sp>
      <p:sp>
        <p:nvSpPr>
          <p:cNvPr id="4" name="Footer Placeholder 3">
            <a:extLst>
              <a:ext uri="{FF2B5EF4-FFF2-40B4-BE49-F238E27FC236}">
                <a16:creationId xmlns:a16="http://schemas.microsoft.com/office/drawing/2014/main" id="{1EA9F14D-DB99-4F2A-B563-6DAEB50615BE}"/>
              </a:ext>
            </a:extLst>
          </p:cNvPr>
          <p:cNvSpPr>
            <a:spLocks noGrp="1"/>
          </p:cNvSpPr>
          <p:nvPr>
            <p:ph type="ftr" sz="quarter" idx="11"/>
          </p:nvPr>
        </p:nvSpPr>
        <p:spPr/>
        <p:txBody>
          <a:bodyPr/>
          <a:lstStyle/>
          <a:p>
            <a:r>
              <a:rPr lang="en-IN"/>
              <a:t>Department Name </a:t>
            </a:r>
          </a:p>
        </p:txBody>
      </p:sp>
      <p:sp>
        <p:nvSpPr>
          <p:cNvPr id="5" name="Slide Number Placeholder 4">
            <a:extLst>
              <a:ext uri="{FF2B5EF4-FFF2-40B4-BE49-F238E27FC236}">
                <a16:creationId xmlns:a16="http://schemas.microsoft.com/office/drawing/2014/main" id="{16F5224B-F0CF-44CF-9543-983A701D4412}"/>
              </a:ext>
            </a:extLst>
          </p:cNvPr>
          <p:cNvSpPr>
            <a:spLocks noGrp="1"/>
          </p:cNvSpPr>
          <p:nvPr>
            <p:ph type="sldNum" sz="quarter" idx="12"/>
          </p:nvPr>
        </p:nvSpPr>
        <p:spPr/>
        <p:txBody>
          <a:bodyPr/>
          <a:lstStyle/>
          <a:p>
            <a:fld id="{7F3C451E-D43E-4EBA-A8B7-0A3C29D929DE}" type="slidenum">
              <a:rPr lang="en-IN" smtClean="0"/>
              <a:t>13</a:t>
            </a:fld>
            <a:endParaRPr lang="en-IN"/>
          </a:p>
        </p:txBody>
      </p:sp>
      <p:pic>
        <p:nvPicPr>
          <p:cNvPr id="6" name="Picture 1" descr="C:\Users\Puneet\Desktop\core-0001-c340d51b1e697990011e77bd1c8154fc.s_group.jpg">
            <a:extLst>
              <a:ext uri="{FF2B5EF4-FFF2-40B4-BE49-F238E27FC236}">
                <a16:creationId xmlns:a16="http://schemas.microsoft.com/office/drawing/2014/main" id="{574D44F4-8BD2-4053-A0F6-90AEB4B4A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22131"/>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05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References</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lstStyle/>
          <a:p>
            <a:pPr lvl="0"/>
            <a:r>
              <a:rPr lang="en-US" sz="2000" u="sng" dirty="0">
                <a:hlinkClick r:id="rId2"/>
              </a:rPr>
              <a:t>www.google.com</a:t>
            </a:r>
            <a:endParaRPr lang="en-IN" sz="2000" dirty="0"/>
          </a:p>
          <a:p>
            <a:pPr lvl="0"/>
            <a:r>
              <a:rPr lang="en-US" sz="2000" u="sng" dirty="0">
                <a:hlinkClick r:id="rId3"/>
              </a:rPr>
              <a:t>www.javatpoint.com</a:t>
            </a:r>
            <a:endParaRPr lang="en-IN" sz="2000" dirty="0"/>
          </a:p>
          <a:p>
            <a:pPr lvl="0"/>
            <a:r>
              <a:rPr lang="en-US" sz="2000" u="sng" dirty="0">
                <a:hlinkClick r:id="rId4"/>
              </a:rPr>
              <a:t>https://stackoverflow.com/</a:t>
            </a:r>
            <a:endParaRPr lang="en-IN" sz="2000" dirty="0"/>
          </a:p>
          <a:p>
            <a:pPr lvl="0"/>
            <a:r>
              <a:rPr lang="en-US" sz="2000" u="sng" dirty="0">
                <a:hlinkClick r:id="rId5"/>
              </a:rPr>
              <a:t>https://www.w3schools.com/</a:t>
            </a:r>
            <a:endParaRPr lang="en-IN" sz="2000" dirty="0"/>
          </a:p>
          <a:p>
            <a:pPr lvl="0"/>
            <a:r>
              <a:rPr lang="en-US" sz="2000" u="sng" dirty="0">
                <a:hlinkClick r:id="rId6"/>
              </a:rPr>
              <a:t>https://fontawesome.com/</a:t>
            </a:r>
            <a:endParaRPr lang="en-IN" sz="2000" dirty="0"/>
          </a:p>
          <a:p>
            <a:pPr lvl="0"/>
            <a:r>
              <a:rPr lang="en-US" sz="2000" u="sng" dirty="0">
                <a:hlinkClick r:id="rId7"/>
              </a:rPr>
              <a:t>https://www.heropatterns.com/</a:t>
            </a:r>
            <a:endParaRPr lang="en-IN" sz="2000" dirty="0"/>
          </a:p>
          <a:p>
            <a:pPr lvl="0"/>
            <a:r>
              <a:rPr lang="en-US" sz="2000" u="sng" dirty="0">
                <a:hlinkClick r:id="rId8"/>
              </a:rPr>
              <a:t>https://www.youtube.com/</a:t>
            </a:r>
            <a:endParaRPr lang="en-IN" sz="2000" dirty="0"/>
          </a:p>
          <a:p>
            <a:pPr marL="0" indent="0">
              <a:buNone/>
            </a:pPr>
            <a:endParaRPr lang="en-IN" dirty="0"/>
          </a:p>
        </p:txBody>
      </p:sp>
      <p:pic>
        <p:nvPicPr>
          <p:cNvPr id="2051" name="Picture 1" descr="C:\Users\Puneet\Desktop\core-0001-c340d51b1e697990011e77bd1c8154fc.s_group.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3" y="-22131"/>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14</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409067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25801"/>
            <a:ext cx="10515600" cy="1155700"/>
          </a:xfrm>
        </p:spPr>
        <p:txBody>
          <a:bodyPr/>
          <a:lstStyle/>
          <a:p>
            <a:pPr marL="0" indent="0" algn="ctr">
              <a:buNone/>
            </a:pPr>
            <a:r>
              <a:rPr lang="en-US" sz="2900" b="1" dirty="0"/>
              <a:t>Thank You</a:t>
            </a:r>
          </a:p>
          <a:p>
            <a:pPr marL="0" indent="0" algn="ctr">
              <a:buNone/>
            </a:pPr>
            <a:r>
              <a:rPr lang="en-US" sz="2900" b="1" dirty="0"/>
              <a:t>Queries?</a:t>
            </a:r>
          </a:p>
          <a:p>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15</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390696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Abstract</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lstStyle/>
          <a:p>
            <a:pPr algn="just">
              <a:lnSpc>
                <a:spcPct val="97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The project ‘</a:t>
            </a:r>
            <a:r>
              <a:rPr lang="en-US" sz="2000" b="1" dirty="0">
                <a:solidFill>
                  <a:srgbClr val="333333"/>
                </a:solidFill>
                <a:effectLst/>
                <a:ea typeface="Times New Roman" panose="02020603050405020304" pitchFamily="18" charset="0"/>
                <a:cs typeface="Times New Roman" panose="02020603050405020304" pitchFamily="18" charset="0"/>
              </a:rPr>
              <a:t>Go-Fit</a:t>
            </a:r>
            <a:r>
              <a:rPr lang="en-US" sz="2000" dirty="0">
                <a:solidFill>
                  <a:srgbClr val="333333"/>
                </a:solidFill>
                <a:effectLst/>
                <a:ea typeface="Times New Roman" panose="02020603050405020304" pitchFamily="18" charset="0"/>
                <a:cs typeface="Times New Roman" panose="02020603050405020304" pitchFamily="18" charset="0"/>
              </a:rPr>
              <a:t>’ is a java-based application whose motivation came in lockdown period when the entire GYM Industry suffered heavily due to covid-19 pandemic. This struck me with the idea of making this java application as the people who worked in GYM basically lost their livelihood. What this application does is enable gym owners and trainers to generate a revenue by providing paid services to the customer. </a:t>
            </a:r>
            <a:endParaRPr lang="en-IN" sz="2000" dirty="0">
              <a:effectLst/>
              <a:ea typeface="Times New Roman" panose="02020603050405020304" pitchFamily="18" charset="0"/>
              <a:cs typeface="Times New Roman" panose="02020603050405020304" pitchFamily="18" charset="0"/>
            </a:endParaRPr>
          </a:p>
          <a:p>
            <a:pPr algn="just">
              <a:lnSpc>
                <a:spcPct val="97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Customer is provided an in-build chat service by which he can directly get in touch with the assigned trainer regarding his queries and can provide feedback to the owner of the gym. </a:t>
            </a:r>
            <a:endParaRPr lang="en-IN" sz="2000" dirty="0">
              <a:effectLst/>
              <a:ea typeface="Times New Roman" panose="02020603050405020304" pitchFamily="18" charset="0"/>
              <a:cs typeface="Times New Roman" panose="02020603050405020304" pitchFamily="18" charset="0"/>
            </a:endParaRPr>
          </a:p>
          <a:p>
            <a:pPr algn="just">
              <a:lnSpc>
                <a:spcPct val="97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Administrator is provided with rights to controls and manage the activities of customer and the trainer </a:t>
            </a:r>
            <a:endParaRPr lang="en-IN" sz="2000" dirty="0">
              <a:effectLst/>
              <a:ea typeface="Times New Roman" panose="02020603050405020304" pitchFamily="18" charset="0"/>
              <a:cs typeface="Times New Roman" panose="02020603050405020304" pitchFamily="18" charset="0"/>
            </a:endParaRPr>
          </a:p>
          <a:p>
            <a:pPr algn="just">
              <a:lnSpc>
                <a:spcPct val="97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Trainer is provided with the list of all the customers assigned to him and also provide with a in build chat service to interaction and answered queries of the customer  </a:t>
            </a:r>
            <a:endParaRPr lang="en-IN" sz="2000" dirty="0">
              <a:effectLst/>
              <a:ea typeface="Times New Roman" panose="02020603050405020304" pitchFamily="18" charset="0"/>
              <a:cs typeface="Times New Roman" panose="02020603050405020304" pitchFamily="18" charset="0"/>
            </a:endParaRPr>
          </a:p>
          <a:p>
            <a:pPr marL="0" indent="0">
              <a:buNone/>
            </a:pPr>
            <a:endParaRPr lang="en-IN" sz="2000" dirty="0"/>
          </a:p>
          <a:p>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2</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18382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Introduction</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fontScale="85000" lnSpcReduction="10000"/>
          </a:bodyPr>
          <a:lstStyle/>
          <a:p>
            <a:pPr algn="just">
              <a:lnSpc>
                <a:spcPct val="100000"/>
              </a:lnSpc>
              <a:spcAft>
                <a:spcPts val="800"/>
              </a:spcAft>
            </a:pPr>
            <a:r>
              <a:rPr lang="en-US" sz="2800" dirty="0">
                <a:effectLst/>
                <a:ea typeface="Times New Roman" panose="02020603050405020304" pitchFamily="18" charset="0"/>
                <a:cs typeface="Times New Roman" panose="02020603050405020304" pitchFamily="18" charset="0"/>
              </a:rPr>
              <a:t>We have designed an application in the era of a pandemic (Covid-19), called as 'Go Fit'. As we know in this difficult time it is safe to stay home, so this application is specially designed for the ones who love to be physically fit and active. People are not able to attend the gym physically, this service will help giving them the pleasure to feel the experience of a gym at home, they could simply enroll and enjoy all the services. Now coming on to the interface of an application.</a:t>
            </a:r>
            <a:endParaRPr lang="en-IN" sz="2800" dirty="0">
              <a:effectLst/>
              <a:ea typeface="Times New Roman" panose="02020603050405020304" pitchFamily="18" charset="0"/>
              <a:cs typeface="Times New Roman" panose="02020603050405020304" pitchFamily="18" charset="0"/>
            </a:endParaRPr>
          </a:p>
          <a:p>
            <a:pPr algn="just">
              <a:lnSpc>
                <a:spcPct val="150000"/>
              </a:lnSpc>
              <a:spcAft>
                <a:spcPts val="800"/>
              </a:spcAft>
            </a:pPr>
            <a:r>
              <a:rPr lang="en-US" sz="2800" dirty="0">
                <a:effectLst/>
                <a:ea typeface="Times New Roman" panose="02020603050405020304" pitchFamily="18" charset="0"/>
                <a:cs typeface="Times New Roman" panose="02020603050405020304" pitchFamily="18" charset="0"/>
              </a:rPr>
              <a:t>We mainly have 3 components- The Administrator, Customer and a Trainer.</a:t>
            </a:r>
            <a:endParaRPr lang="en-IN" sz="2800" dirty="0">
              <a:effectLst/>
              <a:ea typeface="Times New Roman" panose="02020603050405020304" pitchFamily="18" charset="0"/>
              <a:cs typeface="Times New Roman" panose="02020603050405020304" pitchFamily="18" charset="0"/>
            </a:endParaRPr>
          </a:p>
          <a:p>
            <a:r>
              <a:rPr lang="en-US" sz="2800" dirty="0">
                <a:effectLst/>
                <a:ea typeface="Times New Roman" panose="02020603050405020304" pitchFamily="18" charset="0"/>
              </a:rPr>
              <a:t>Administrator handles all the admin work Coming on to Customer, there are two types of consumers, consumers with basic plan and consumers with premium plan. Basic and premium plans have their own different cost Trainer is another component, trainer could see the data of a consumer, could check the regularity of a client in classes and could check their exercise schedules</a:t>
            </a:r>
            <a:endParaRPr lang="en-IN" sz="2800" dirty="0"/>
          </a:p>
          <a:p>
            <a:pPr marL="0" indent="0">
              <a:buNone/>
            </a:pPr>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3</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61916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Objectives of Project</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fontScale="92500" lnSpcReduction="20000"/>
          </a:bodyPr>
          <a:lstStyle/>
          <a:p>
            <a:pPr algn="just">
              <a:lnSpc>
                <a:spcPct val="150000"/>
              </a:lnSpc>
              <a:spcAft>
                <a:spcPts val="1000"/>
              </a:spcAft>
            </a:pPr>
            <a:r>
              <a:rPr lang="en-US" sz="2000" dirty="0">
                <a:solidFill>
                  <a:srgbClr val="333333"/>
                </a:solidFill>
                <a:effectLst/>
                <a:ea typeface="Times New Roman" panose="02020603050405020304" pitchFamily="18" charset="0"/>
              </a:rPr>
              <a:t>The project </a:t>
            </a:r>
            <a:r>
              <a:rPr lang="en-US" sz="2000" b="1" dirty="0">
                <a:solidFill>
                  <a:srgbClr val="333333"/>
                </a:solidFill>
                <a:effectLst/>
                <a:ea typeface="Times New Roman" panose="02020603050405020304" pitchFamily="18" charset="0"/>
              </a:rPr>
              <a:t>‘Go-Fit’ </a:t>
            </a:r>
            <a:r>
              <a:rPr lang="en-US" sz="2000" dirty="0">
                <a:solidFill>
                  <a:srgbClr val="333333"/>
                </a:solidFill>
                <a:effectLst/>
                <a:ea typeface="Times New Roman" panose="02020603050405020304" pitchFamily="18" charset="0"/>
              </a:rPr>
              <a:t>is a java-based application which is developed using concept of advance java like java swing and the database used for back-end connectivity is my </a:t>
            </a:r>
            <a:r>
              <a:rPr lang="en-US" sz="2000" dirty="0" err="1">
                <a:solidFill>
                  <a:srgbClr val="333333"/>
                </a:solidFill>
                <a:effectLst/>
                <a:ea typeface="Times New Roman" panose="02020603050405020304" pitchFamily="18" charset="0"/>
              </a:rPr>
              <a:t>sql</a:t>
            </a:r>
            <a:r>
              <a:rPr lang="en-US" sz="2000" dirty="0">
                <a:solidFill>
                  <a:srgbClr val="333333"/>
                </a:solidFill>
                <a:effectLst/>
                <a:ea typeface="Times New Roman" panose="02020603050405020304" pitchFamily="18" charset="0"/>
              </a:rPr>
              <a:t>. </a:t>
            </a:r>
            <a:r>
              <a:rPr lang="en-US" sz="2000" dirty="0">
                <a:solidFill>
                  <a:srgbClr val="333333"/>
                </a:solidFill>
                <a:effectLst/>
                <a:ea typeface="Times New Roman" panose="02020603050405020304" pitchFamily="18" charset="0"/>
                <a:cs typeface="Times New Roman" panose="02020603050405020304" pitchFamily="18" charset="0"/>
              </a:rPr>
              <a:t>whose motivation came in lockdown period when the entire GYM Industry suffered heavily due to covid-19 pandemic. This struck me with the idea of making this java application as the people who worked in GYM basically lost their livelihood. What this application does is enable gym owners and trainers to generate a revenue by providing paid services to the customer. </a:t>
            </a:r>
            <a:endParaRPr lang="en-IN" sz="20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2000" dirty="0">
                <a:solidFill>
                  <a:srgbClr val="333333"/>
                </a:solidFill>
                <a:effectLst/>
                <a:ea typeface="Times New Roman" panose="02020603050405020304" pitchFamily="18" charset="0"/>
                <a:cs typeface="Times New Roman" panose="02020603050405020304" pitchFamily="18" charset="0"/>
              </a:rPr>
              <a:t>The Overall objective of this application is to help gym owner and trainer to raise some kind of revenue and also help the customer to retain their fitness at ease of their home this application removes the barrier and enable customer to virtually connect with his trainer for any kind of query on the other hand helps administrator to manage customer and trainer data in a proper and organized manner also enable him to do more work in short time stamp </a:t>
            </a:r>
            <a:endParaRPr lang="en-IN" sz="2000" dirty="0">
              <a:effectLst/>
              <a:ea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22131"/>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4</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114437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33B2-5867-4E41-BCBD-C81D9B336101}"/>
              </a:ext>
            </a:extLst>
          </p:cNvPr>
          <p:cNvSpPr>
            <a:spLocks noGrp="1"/>
          </p:cNvSpPr>
          <p:nvPr>
            <p:ph type="title"/>
          </p:nvPr>
        </p:nvSpPr>
        <p:spPr/>
        <p:txBody>
          <a:bodyPr>
            <a:normAutofit/>
          </a:bodyPr>
          <a:lstStyle/>
          <a:p>
            <a:pPr algn="ctr"/>
            <a:r>
              <a:rPr lang="en-US" sz="3200" b="1" dirty="0"/>
              <a:t>Motivation</a:t>
            </a:r>
            <a:endParaRPr lang="en-IN" sz="3200" b="1" dirty="0"/>
          </a:p>
        </p:txBody>
      </p:sp>
      <p:sp>
        <p:nvSpPr>
          <p:cNvPr id="3" name="Content Placeholder 2">
            <a:extLst>
              <a:ext uri="{FF2B5EF4-FFF2-40B4-BE49-F238E27FC236}">
                <a16:creationId xmlns:a16="http://schemas.microsoft.com/office/drawing/2014/main" id="{9A0405A8-1F43-4DF2-BE4A-74762AB17742}"/>
              </a:ext>
            </a:extLst>
          </p:cNvPr>
          <p:cNvSpPr>
            <a:spLocks noGrp="1"/>
          </p:cNvSpPr>
          <p:nvPr>
            <p:ph idx="1"/>
          </p:nvPr>
        </p:nvSpPr>
        <p:spPr/>
        <p:txBody>
          <a:bodyPr>
            <a:normAutofit fontScale="92500" lnSpcReduction="10000"/>
          </a:bodyPr>
          <a:lstStyle/>
          <a:p>
            <a:pPr algn="just">
              <a:lnSpc>
                <a:spcPct val="150000"/>
              </a:lnSpc>
            </a:pPr>
            <a:r>
              <a:rPr lang="en-IN" sz="1800" dirty="0">
                <a:solidFill>
                  <a:srgbClr val="333333"/>
                </a:solidFill>
                <a:latin typeface="Times New Roman" panose="02020603050405020304" pitchFamily="18" charset="0"/>
                <a:ea typeface="Times New Roman" panose="02020603050405020304" pitchFamily="18" charset="0"/>
              </a:rPr>
              <a:t>For this project </a:t>
            </a:r>
            <a:r>
              <a:rPr lang="en-IN" sz="1800" dirty="0">
                <a:solidFill>
                  <a:srgbClr val="333333"/>
                </a:solidFill>
                <a:effectLst/>
                <a:latin typeface="Times New Roman" panose="02020603050405020304" pitchFamily="18" charset="0"/>
                <a:ea typeface="Times New Roman" panose="02020603050405020304" pitchFamily="18" charset="0"/>
              </a:rPr>
              <a:t>motivation came in lockdown period when the entire GYM Industry suffered heavily due to covid-19 pandemic. This struck me with the idea of making this java application as the people who worked in GYM basically lost their livelihood. What this application does is enable gym owners and trainers to generate a revenue by providing paid services to the customer.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33333"/>
                </a:solidFill>
                <a:effectLst/>
                <a:latin typeface="Times New Roman" panose="02020603050405020304" pitchFamily="18" charset="0"/>
                <a:ea typeface="Times New Roman" panose="02020603050405020304" pitchFamily="18" charset="0"/>
              </a:rPr>
              <a:t>The Overall objective of this application is to help gym owner and trainer to raise some kind of revenue and also help the customer to retain their fitness at ease of their home this application removes the barrier and enable customer to virtually connect with his trainer for any kind of query on the other hand helps administrator to manage customer and trainer data in a proper and organized manner also enable him to do more work in short time stamp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33333"/>
                </a:solidFill>
                <a:effectLst/>
                <a:latin typeface="Times New Roman" panose="02020603050405020304" pitchFamily="18" charset="0"/>
                <a:ea typeface="Times New Roman" panose="02020603050405020304" pitchFamily="18" charset="0"/>
              </a:rPr>
              <a:t>Technology is rapidly changing different business model but fitness industries is in its initial phase of this transformation. Technology can not only increase the fitness industrial review and it can also help us to expand the fitness industries reach to remote areas as this application remove the barrier of distance </a:t>
            </a:r>
            <a:endParaRPr lang="en-IN" sz="1800" dirty="0">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F1379AB1-B334-42A6-ADF1-6A90E8835980}"/>
              </a:ext>
            </a:extLst>
          </p:cNvPr>
          <p:cNvSpPr>
            <a:spLocks noGrp="1"/>
          </p:cNvSpPr>
          <p:nvPr>
            <p:ph type="ftr" sz="quarter" idx="11"/>
          </p:nvPr>
        </p:nvSpPr>
        <p:spPr/>
        <p:txBody>
          <a:bodyPr/>
          <a:lstStyle/>
          <a:p>
            <a:r>
              <a:rPr lang="en-IN"/>
              <a:t>Department Name </a:t>
            </a:r>
          </a:p>
        </p:txBody>
      </p:sp>
      <p:sp>
        <p:nvSpPr>
          <p:cNvPr id="5" name="Slide Number Placeholder 4">
            <a:extLst>
              <a:ext uri="{FF2B5EF4-FFF2-40B4-BE49-F238E27FC236}">
                <a16:creationId xmlns:a16="http://schemas.microsoft.com/office/drawing/2014/main" id="{6E5D5499-11FD-41FF-B7A1-0A5C453576D7}"/>
              </a:ext>
            </a:extLst>
          </p:cNvPr>
          <p:cNvSpPr>
            <a:spLocks noGrp="1"/>
          </p:cNvSpPr>
          <p:nvPr>
            <p:ph type="sldNum" sz="quarter" idx="12"/>
          </p:nvPr>
        </p:nvSpPr>
        <p:spPr/>
        <p:txBody>
          <a:bodyPr/>
          <a:lstStyle/>
          <a:p>
            <a:fld id="{7F3C451E-D43E-4EBA-A8B7-0A3C29D929DE}" type="slidenum">
              <a:rPr lang="en-IN" smtClean="0"/>
              <a:t>5</a:t>
            </a:fld>
            <a:endParaRPr lang="en-IN"/>
          </a:p>
        </p:txBody>
      </p:sp>
      <p:pic>
        <p:nvPicPr>
          <p:cNvPr id="6" name="Picture 1" descr="C:\Users\Puneet\Desktop\core-0001-c340d51b1e697990011e77bd1c8154fc.s_group.jpg">
            <a:extLst>
              <a:ext uri="{FF2B5EF4-FFF2-40B4-BE49-F238E27FC236}">
                <a16:creationId xmlns:a16="http://schemas.microsoft.com/office/drawing/2014/main" id="{3D2414E0-D644-4078-8720-887736E08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22131"/>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861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Methodology</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normAutofit/>
          </a:bodyPr>
          <a:lstStyle/>
          <a:p>
            <a:r>
              <a:rPr lang="en-US" sz="2000" b="1" dirty="0"/>
              <a:t>Model </a:t>
            </a:r>
            <a:r>
              <a:rPr lang="en-US" sz="2000" dirty="0"/>
              <a:t>used for application development is v-model</a:t>
            </a:r>
          </a:p>
          <a:p>
            <a:r>
              <a:rPr lang="en-US" sz="2000" b="1" dirty="0"/>
              <a:t>Java Technology </a:t>
            </a:r>
            <a:r>
              <a:rPr lang="en-US" sz="2000" dirty="0"/>
              <a:t>is both a programming language and a platform. </a:t>
            </a:r>
            <a:r>
              <a:rPr lang="en-US" sz="2000" dirty="0">
                <a:effectLst/>
                <a:ea typeface="Arial Unicode MS"/>
                <a:cs typeface="Times New Roman" panose="02020603050405020304" pitchFamily="18" charset="0"/>
              </a:rPr>
              <a:t>With most programming languages, you either compile or interpret a program so that you can run it on your computer. The Java programming language is unusual in that a program is both compiled and interpreted. With the compiler, first you translate a program into an intermediate language called </a:t>
            </a:r>
            <a:r>
              <a:rPr lang="en-US" sz="2000" i="1" dirty="0">
                <a:effectLst/>
                <a:ea typeface="Arial Unicode MS"/>
                <a:cs typeface="Times New Roman" panose="02020603050405020304" pitchFamily="18" charset="0"/>
              </a:rPr>
              <a:t>Java byte codes</a:t>
            </a:r>
            <a:r>
              <a:rPr lang="en-US" sz="2000" dirty="0">
                <a:effectLst/>
                <a:ea typeface="Arial Unicode MS"/>
                <a:cs typeface="Times New Roman" panose="02020603050405020304" pitchFamily="18" charset="0"/>
              </a:rPr>
              <a:t> the platform-independent codes interpreted by the interpreter on the Java platform. The interpreter parses and runs each Java byte code instruction on the computer. Compilation happens just once; interpretation occurs each time the program is executed. The following figure illustrates how this works.</a:t>
            </a:r>
            <a:endParaRPr lang="en-IN" sz="2000" dirty="0">
              <a:ea typeface="Arial Unicode MS"/>
              <a:cs typeface="Times New Roman" panose="02020603050405020304" pitchFamily="18" charset="0"/>
            </a:endParaRPr>
          </a:p>
          <a:p>
            <a:r>
              <a:rPr lang="en-US" sz="2000" b="1" cap="all" dirty="0">
                <a:effectLst/>
                <a:ea typeface="Calibri" panose="020F0502020204030204" pitchFamily="34" charset="0"/>
                <a:cs typeface="Times New Roman" panose="02020603050405020304" pitchFamily="18" charset="0"/>
              </a:rPr>
              <a:t>Java Swings</a:t>
            </a:r>
            <a:r>
              <a:rPr lang="en-IN" sz="2000" dirty="0">
                <a:effectLst/>
                <a:ea typeface="Times New Roman" panose="02020603050405020304" pitchFamily="18" charset="0"/>
              </a:rPr>
              <a:t>Swing API is a set of extensible GUI Components to ease the developer's life to create JAVA based Front End/GUI Applications. It is built on top of AWT API and acts as a replacement of AWT API, since it has almost every control corresponding to AWT controls. Swing component follows a Model-View-Controller architecture to fulfil the following criteria. </a:t>
            </a:r>
          </a:p>
          <a:p>
            <a:endParaRPr lang="en-IN" sz="2000" dirty="0"/>
          </a:p>
          <a:p>
            <a:pPr marL="0" indent="0">
              <a:buNone/>
            </a:pPr>
            <a:endParaRPr lang="en-IN" dirty="0"/>
          </a:p>
          <a:p>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6</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171342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3A08-7DFC-4B4F-8C58-B11DA27C1BB4}"/>
              </a:ext>
            </a:extLst>
          </p:cNvPr>
          <p:cNvSpPr>
            <a:spLocks noGrp="1"/>
          </p:cNvSpPr>
          <p:nvPr>
            <p:ph type="title"/>
          </p:nvPr>
        </p:nvSpPr>
        <p:spPr/>
        <p:txBody>
          <a:bodyPr>
            <a:normAutofit/>
          </a:bodyPr>
          <a:lstStyle/>
          <a:p>
            <a:pPr algn="ctr"/>
            <a:r>
              <a:rPr lang="en-US" sz="3200" b="1" dirty="0">
                <a:latin typeface="Calibri" panose="020F0502020204030204" pitchFamily="34" charset="0"/>
                <a:cs typeface="Calibri" panose="020F0502020204030204" pitchFamily="34" charset="0"/>
              </a:rPr>
              <a:t>Methodology</a:t>
            </a:r>
            <a:endParaRPr lang="en-IN"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DC99DE4-B65F-40F2-838C-0B1E7668959F}"/>
              </a:ext>
            </a:extLst>
          </p:cNvPr>
          <p:cNvSpPr>
            <a:spLocks noGrp="1"/>
          </p:cNvSpPr>
          <p:nvPr>
            <p:ph idx="1"/>
          </p:nvPr>
        </p:nvSpPr>
        <p:spPr/>
        <p:txBody>
          <a:bodyPr/>
          <a:lstStyle/>
          <a:p>
            <a:pPr>
              <a:lnSpc>
                <a:spcPct val="100000"/>
              </a:lnSpc>
            </a:pPr>
            <a:r>
              <a:rPr lang="en-IN" sz="2000" b="1" dirty="0">
                <a:solidFill>
                  <a:srgbClr val="000000"/>
                </a:solidFill>
                <a:effectLst/>
                <a:ea typeface="Times New Roman" panose="02020603050405020304" pitchFamily="18" charset="0"/>
              </a:rPr>
              <a:t>Java AWT</a:t>
            </a:r>
            <a:r>
              <a:rPr lang="en-IN" sz="2000" dirty="0">
                <a:solidFill>
                  <a:srgbClr val="000000"/>
                </a:solidFill>
                <a:effectLst/>
                <a:ea typeface="Times New Roman" panose="02020603050405020304" pitchFamily="18" charset="0"/>
              </a:rPr>
              <a:t> Abstract Window Toolkit which is </a:t>
            </a:r>
            <a:r>
              <a:rPr lang="en-IN" sz="2000" i="1" dirty="0">
                <a:solidFill>
                  <a:srgbClr val="000000"/>
                </a:solidFill>
                <a:effectLst/>
                <a:ea typeface="Times New Roman" panose="02020603050405020304" pitchFamily="18" charset="0"/>
              </a:rPr>
              <a:t>an API to develop GUI or window-based applications</a:t>
            </a:r>
            <a:r>
              <a:rPr lang="en-IN" sz="2000" dirty="0">
                <a:solidFill>
                  <a:srgbClr val="000000"/>
                </a:solidFill>
                <a:effectLst/>
                <a:ea typeface="Times New Roman" panose="02020603050405020304" pitchFamily="18" charset="0"/>
              </a:rPr>
              <a:t> in java.</a:t>
            </a:r>
            <a:r>
              <a:rPr lang="en-IN" sz="2000" dirty="0">
                <a:ea typeface="Times New Roman" panose="02020603050405020304" pitchFamily="18" charset="0"/>
              </a:rPr>
              <a:t> </a:t>
            </a:r>
            <a:r>
              <a:rPr lang="en-IN" sz="2000" dirty="0">
                <a:solidFill>
                  <a:srgbClr val="000000"/>
                </a:solidFill>
                <a:effectLst/>
                <a:ea typeface="Times New Roman" panose="02020603050405020304" pitchFamily="18" charset="0"/>
              </a:rPr>
              <a:t>Java AWT components are platform-dependent i.e., components are displayed according to the view of operating system. AWT is heavyweight i.e., its components are using the resources of OS.</a:t>
            </a:r>
            <a:r>
              <a:rPr lang="en-IN" sz="2000" dirty="0">
                <a:ea typeface="Times New Roman" panose="02020603050405020304" pitchFamily="18" charset="0"/>
              </a:rPr>
              <a:t> </a:t>
            </a:r>
            <a:r>
              <a:rPr lang="en-IN" sz="2000" dirty="0">
                <a:solidFill>
                  <a:srgbClr val="000000"/>
                </a:solidFill>
                <a:effectLst/>
                <a:ea typeface="Times New Roman" panose="02020603050405020304" pitchFamily="18" charset="0"/>
              </a:rPr>
              <a:t>The </a:t>
            </a:r>
            <a:r>
              <a:rPr lang="en-IN" sz="2000" dirty="0" err="1">
                <a:solidFill>
                  <a:srgbClr val="000000"/>
                </a:solidFill>
                <a:effectLst/>
                <a:ea typeface="Times New Roman" panose="02020603050405020304" pitchFamily="18" charset="0"/>
              </a:rPr>
              <a:t>java.awt</a:t>
            </a:r>
            <a:r>
              <a:rPr lang="en-IN" sz="2000" dirty="0">
                <a:solidFill>
                  <a:srgbClr val="000000"/>
                </a:solidFill>
                <a:effectLst/>
                <a:ea typeface="Times New Roman" panose="02020603050405020304" pitchFamily="18" charset="0"/>
              </a:rPr>
              <a:t> </a:t>
            </a:r>
            <a:r>
              <a:rPr lang="en-IN" sz="2000" dirty="0">
                <a:solidFill>
                  <a:srgbClr val="000000"/>
                </a:solidFill>
                <a:ea typeface="Times New Roman" panose="02020603050405020304" pitchFamily="18" charset="0"/>
              </a:rPr>
              <a:t>package </a:t>
            </a:r>
            <a:r>
              <a:rPr lang="en-IN" sz="2000" dirty="0">
                <a:solidFill>
                  <a:srgbClr val="000000"/>
                </a:solidFill>
                <a:effectLst/>
                <a:ea typeface="Times New Roman" panose="02020603050405020304" pitchFamily="18" charset="0"/>
              </a:rPr>
              <a:t>provides </a:t>
            </a:r>
            <a:r>
              <a:rPr lang="en-IN" sz="2000" dirty="0">
                <a:solidFill>
                  <a:srgbClr val="000000"/>
                </a:solidFill>
                <a:ea typeface="Times New Roman" panose="02020603050405020304" pitchFamily="18" charset="0"/>
              </a:rPr>
              <a:t>classes </a:t>
            </a:r>
            <a:r>
              <a:rPr lang="en-IN" sz="2000" dirty="0">
                <a:solidFill>
                  <a:srgbClr val="000000"/>
                </a:solidFill>
                <a:effectLst/>
                <a:ea typeface="Times New Roman" panose="02020603050405020304" pitchFamily="18" charset="0"/>
              </a:rPr>
              <a:t>for AWT </a:t>
            </a:r>
            <a:r>
              <a:rPr lang="en-IN" sz="2000" dirty="0" err="1">
                <a:solidFill>
                  <a:srgbClr val="000000"/>
                </a:solidFill>
                <a:effectLst/>
                <a:ea typeface="Times New Roman" panose="02020603050405020304" pitchFamily="18" charset="0"/>
              </a:rPr>
              <a:t>api</a:t>
            </a:r>
            <a:r>
              <a:rPr lang="en-IN" sz="2000" dirty="0">
                <a:solidFill>
                  <a:srgbClr val="000000"/>
                </a:solidFill>
                <a:effectLst/>
                <a:ea typeface="Times New Roman" panose="02020603050405020304" pitchFamily="18" charset="0"/>
              </a:rPr>
              <a:t> such as </a:t>
            </a:r>
            <a:r>
              <a:rPr lang="en-IN" sz="2000" dirty="0" err="1">
                <a:solidFill>
                  <a:srgbClr val="000000"/>
                </a:solidFill>
                <a:ea typeface="Times New Roman" panose="02020603050405020304" pitchFamily="18" charset="0"/>
              </a:rPr>
              <a:t>TextField</a:t>
            </a:r>
            <a:r>
              <a:rPr lang="en-IN" sz="2000" dirty="0">
                <a:solidFill>
                  <a:srgbClr val="000000"/>
                </a:solidFill>
                <a:effectLst/>
                <a:ea typeface="Times New Roman" panose="02020603050405020304" pitchFamily="18" charset="0"/>
              </a:rPr>
              <a:t>, </a:t>
            </a:r>
            <a:r>
              <a:rPr lang="en-IN" sz="2000" dirty="0">
                <a:solidFill>
                  <a:srgbClr val="000000"/>
                </a:solidFill>
                <a:ea typeface="Times New Roman" panose="02020603050405020304" pitchFamily="18" charset="0"/>
              </a:rPr>
              <a:t>Label</a:t>
            </a:r>
            <a:r>
              <a:rPr lang="en-IN" sz="2000" dirty="0">
                <a:solidFill>
                  <a:srgbClr val="000000"/>
                </a:solidFill>
                <a:effectLst/>
                <a:ea typeface="Times New Roman" panose="02020603050405020304" pitchFamily="18" charset="0"/>
              </a:rPr>
              <a:t>, </a:t>
            </a:r>
            <a:r>
              <a:rPr lang="en-IN" sz="2000" dirty="0" err="1">
                <a:solidFill>
                  <a:srgbClr val="000000"/>
                </a:solidFill>
                <a:ea typeface="Times New Roman" panose="02020603050405020304" pitchFamily="18" charset="0"/>
              </a:rPr>
              <a:t>TextArea</a:t>
            </a:r>
            <a:r>
              <a:rPr lang="en-IN" sz="2000" dirty="0">
                <a:solidFill>
                  <a:srgbClr val="000000"/>
                </a:solidFill>
                <a:effectLst/>
                <a:ea typeface="Times New Roman" panose="02020603050405020304" pitchFamily="18" charset="0"/>
              </a:rPr>
              <a:t>, </a:t>
            </a:r>
            <a:r>
              <a:rPr lang="en-IN" sz="2000" dirty="0" err="1">
                <a:solidFill>
                  <a:srgbClr val="000000"/>
                </a:solidFill>
                <a:effectLst/>
                <a:ea typeface="Times New Roman" panose="02020603050405020304" pitchFamily="18" charset="0"/>
              </a:rPr>
              <a:t>RadioButton</a:t>
            </a:r>
            <a:r>
              <a:rPr lang="en-IN" sz="2000" dirty="0">
                <a:solidFill>
                  <a:srgbClr val="000000"/>
                </a:solidFill>
                <a:effectLst/>
                <a:ea typeface="Times New Roman" panose="02020603050405020304" pitchFamily="18" charset="0"/>
              </a:rPr>
              <a:t>, </a:t>
            </a:r>
            <a:r>
              <a:rPr lang="en-IN" sz="2000" dirty="0" err="1">
                <a:solidFill>
                  <a:srgbClr val="000000"/>
                </a:solidFill>
                <a:ea typeface="Times New Roman" panose="02020603050405020304" pitchFamily="18" charset="0"/>
              </a:rPr>
              <a:t>CheckBox</a:t>
            </a:r>
            <a:r>
              <a:rPr lang="en-IN" sz="2000" dirty="0">
                <a:solidFill>
                  <a:srgbClr val="000000"/>
                </a:solidFill>
                <a:effectLst/>
                <a:ea typeface="Times New Roman" panose="02020603050405020304" pitchFamily="18" charset="0"/>
              </a:rPr>
              <a:t>, </a:t>
            </a:r>
            <a:r>
              <a:rPr lang="en-IN" sz="2000" dirty="0">
                <a:solidFill>
                  <a:srgbClr val="000000"/>
                </a:solidFill>
                <a:ea typeface="Times New Roman" panose="02020603050405020304" pitchFamily="18" charset="0"/>
              </a:rPr>
              <a:t>Choice</a:t>
            </a:r>
            <a:r>
              <a:rPr lang="en-IN" sz="2000" dirty="0">
                <a:solidFill>
                  <a:srgbClr val="000000"/>
                </a:solidFill>
                <a:effectLst/>
                <a:ea typeface="Times New Roman" panose="02020603050405020304" pitchFamily="18" charset="0"/>
              </a:rPr>
              <a:t>, </a:t>
            </a:r>
            <a:r>
              <a:rPr lang="en-IN" sz="2000" dirty="0">
                <a:solidFill>
                  <a:srgbClr val="000000"/>
                </a:solidFill>
                <a:ea typeface="Times New Roman" panose="02020603050405020304" pitchFamily="18" charset="0"/>
              </a:rPr>
              <a:t>List</a:t>
            </a:r>
            <a:r>
              <a:rPr lang="en-IN" sz="2000" dirty="0">
                <a:solidFill>
                  <a:srgbClr val="000000"/>
                </a:solidFill>
                <a:effectLst/>
                <a:ea typeface="Times New Roman" panose="02020603050405020304" pitchFamily="18" charset="0"/>
              </a:rPr>
              <a:t> etc.</a:t>
            </a:r>
            <a:endParaRPr lang="en-IN" sz="2000" dirty="0">
              <a:effectLst/>
              <a:ea typeface="Times New Roman" panose="02020603050405020304" pitchFamily="18" charset="0"/>
            </a:endParaRPr>
          </a:p>
          <a:p>
            <a:pPr marR="30480">
              <a:lnSpc>
                <a:spcPct val="100000"/>
              </a:lnSpc>
              <a:spcBef>
                <a:spcPts val="600"/>
              </a:spcBef>
              <a:spcAft>
                <a:spcPts val="720"/>
              </a:spcAft>
            </a:pPr>
            <a:r>
              <a:rPr lang="en-IN" sz="2000" b="1" dirty="0">
                <a:effectLst/>
                <a:ea typeface="Times New Roman" panose="02020603050405020304" pitchFamily="18" charset="0"/>
              </a:rPr>
              <a:t>My SQL</a:t>
            </a:r>
            <a:r>
              <a:rPr lang="en-IN" sz="2000" dirty="0">
                <a:effectLst/>
                <a:ea typeface="Times New Roman" panose="02020603050405020304" pitchFamily="18" charset="0"/>
              </a:rPr>
              <a:t> is the world's most popular open source relational database and Amazon RDS makes it easy to set up, operate, and scale MySQL deployments in the cloud. With Amazon RDS, you can deploy scalable MySQL servers in minutes with cost-efficient and resizable hardware capacity.</a:t>
            </a:r>
          </a:p>
          <a:p>
            <a:endParaRPr lang="en-IN" dirty="0"/>
          </a:p>
        </p:txBody>
      </p:sp>
      <p:sp>
        <p:nvSpPr>
          <p:cNvPr id="4" name="Footer Placeholder 3">
            <a:extLst>
              <a:ext uri="{FF2B5EF4-FFF2-40B4-BE49-F238E27FC236}">
                <a16:creationId xmlns:a16="http://schemas.microsoft.com/office/drawing/2014/main" id="{7AB0BBD9-0CE7-400B-8945-9B9391FE8D92}"/>
              </a:ext>
            </a:extLst>
          </p:cNvPr>
          <p:cNvSpPr>
            <a:spLocks noGrp="1"/>
          </p:cNvSpPr>
          <p:nvPr>
            <p:ph type="ftr" sz="quarter" idx="11"/>
          </p:nvPr>
        </p:nvSpPr>
        <p:spPr/>
        <p:txBody>
          <a:bodyPr/>
          <a:lstStyle/>
          <a:p>
            <a:r>
              <a:rPr lang="en-IN" dirty="0"/>
              <a:t>Computer Science Engineering</a:t>
            </a:r>
          </a:p>
        </p:txBody>
      </p:sp>
      <p:sp>
        <p:nvSpPr>
          <p:cNvPr id="5" name="Slide Number Placeholder 4">
            <a:extLst>
              <a:ext uri="{FF2B5EF4-FFF2-40B4-BE49-F238E27FC236}">
                <a16:creationId xmlns:a16="http://schemas.microsoft.com/office/drawing/2014/main" id="{CF1E227E-E272-49E2-B6B8-175FC8A5C799}"/>
              </a:ext>
            </a:extLst>
          </p:cNvPr>
          <p:cNvSpPr>
            <a:spLocks noGrp="1"/>
          </p:cNvSpPr>
          <p:nvPr>
            <p:ph type="sldNum" sz="quarter" idx="12"/>
          </p:nvPr>
        </p:nvSpPr>
        <p:spPr/>
        <p:txBody>
          <a:bodyPr/>
          <a:lstStyle/>
          <a:p>
            <a:fld id="{7F3C451E-D43E-4EBA-A8B7-0A3C29D929DE}" type="slidenum">
              <a:rPr lang="en-IN" smtClean="0"/>
              <a:t>7</a:t>
            </a:fld>
            <a:endParaRPr lang="en-IN"/>
          </a:p>
        </p:txBody>
      </p:sp>
      <p:pic>
        <p:nvPicPr>
          <p:cNvPr id="6" name="Picture 1" descr="C:\Users\Puneet\Desktop\core-0001-c340d51b1e697990011e77bd1c8154fc.s_group.jpg">
            <a:extLst>
              <a:ext uri="{FF2B5EF4-FFF2-40B4-BE49-F238E27FC236}">
                <a16:creationId xmlns:a16="http://schemas.microsoft.com/office/drawing/2014/main" id="{D9EFDE38-0DF4-4FE7-A3A5-805BD4887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70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Project Design Phases</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lstStyle/>
          <a:p>
            <a:pPr marL="101600" marR="0">
              <a:spcBef>
                <a:spcPts val="0"/>
              </a:spcBef>
              <a:spcAft>
                <a:spcPts val="0"/>
              </a:spcAft>
            </a:pPr>
            <a:r>
              <a:rPr lang="en-US" sz="2000" b="1" dirty="0">
                <a:effectLst/>
                <a:ea typeface="Consolas" panose="020B0609020204030204" pitchFamily="49" charset="0"/>
                <a:cs typeface="Consolas" panose="020B0609020204030204" pitchFamily="49" charset="0"/>
              </a:rPr>
              <a:t>Phase 1: System/Information Engineering and Modeling</a:t>
            </a:r>
            <a:endParaRPr lang="en-IN" sz="2000" dirty="0">
              <a:effectLst/>
              <a:ea typeface="Consolas" panose="020B0609020204030204" pitchFamily="49" charset="0"/>
              <a:cs typeface="Consolas" panose="020B0609020204030204" pitchFamily="49" charset="0"/>
            </a:endParaRPr>
          </a:p>
          <a:p>
            <a:pPr marL="0" marR="0" indent="0">
              <a:spcBef>
                <a:spcPts val="20"/>
              </a:spcBef>
              <a:spcAft>
                <a:spcPts val="0"/>
              </a:spcAft>
              <a:buNone/>
            </a:pPr>
            <a:r>
              <a:rPr lang="en-US" sz="1800" b="1" i="0" dirty="0">
                <a:effectLst/>
                <a:latin typeface="Times New Roman" panose="02020603050405020304" pitchFamily="18" charset="0"/>
                <a:ea typeface="Consolas" panose="020B0609020204030204" pitchFamily="49" charset="0"/>
                <a:cs typeface="Consolas" panose="020B0609020204030204" pitchFamily="49" charset="0"/>
              </a:rPr>
              <a:t> </a:t>
            </a:r>
            <a:endParaRPr lang="en-IN" sz="1800" i="1" dirty="0">
              <a:effectLst/>
              <a:latin typeface="Consolas" panose="020B0609020204030204" pitchFamily="49" charset="0"/>
              <a:ea typeface="Consolas" panose="020B0609020204030204" pitchFamily="49" charset="0"/>
              <a:cs typeface="Consolas" panose="020B0609020204030204" pitchFamily="49" charset="0"/>
            </a:endParaRPr>
          </a:p>
          <a:p>
            <a:pPr marL="0" indent="0" algn="just">
              <a:buNone/>
            </a:pPr>
            <a:r>
              <a:rPr lang="en-US" sz="2000" dirty="0"/>
              <a:t>In this, the information of the project was gathered to meet the requirements. </a:t>
            </a:r>
            <a:r>
              <a:rPr lang="en-US" sz="2000" dirty="0">
                <a:ea typeface="Consolas" panose="020B0609020204030204" pitchFamily="49" charset="0"/>
                <a:cs typeface="Consolas" panose="020B0609020204030204" pitchFamily="49" charset="0"/>
              </a:rPr>
              <a:t>As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software</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is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always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of</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a</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large</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system</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(or</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business),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work</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begins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by</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establishing</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requirements   for all system elements and then allocating some subset of these requirements to</a:t>
            </a:r>
            <a:r>
              <a:rPr lang="en-US" sz="2000" spc="-28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software.</a:t>
            </a:r>
            <a:r>
              <a:rPr lang="en-US" sz="2000" spc="17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This</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system</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view</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is</a:t>
            </a:r>
            <a:r>
              <a:rPr lang="en-US" sz="2000" spc="17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essential</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when</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software</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must</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interface</a:t>
            </a:r>
            <a:r>
              <a:rPr lang="en-US" sz="2000" spc="17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with</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other</a:t>
            </a:r>
            <a:r>
              <a:rPr lang="en-US" sz="2000" spc="18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elements</a:t>
            </a:r>
            <a:r>
              <a:rPr lang="en-US" sz="2000" spc="-290"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such</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as</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hardware,</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people</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and</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other</a:t>
            </a:r>
            <a:r>
              <a:rPr lang="en-US" sz="2000" spc="5" dirty="0">
                <a:ea typeface="Consolas" panose="020B0609020204030204" pitchFamily="49" charset="0"/>
                <a:cs typeface="Consolas" panose="020B0609020204030204" pitchFamily="49" charset="0"/>
              </a:rPr>
              <a:t> </a:t>
            </a:r>
            <a:r>
              <a:rPr lang="en-US" sz="2000" dirty="0">
                <a:ea typeface="Consolas" panose="020B0609020204030204" pitchFamily="49" charset="0"/>
                <a:cs typeface="Consolas" panose="020B0609020204030204" pitchFamily="49" charset="0"/>
              </a:rPr>
              <a:t>resources</a:t>
            </a:r>
          </a:p>
          <a:p>
            <a:pPr marL="0" indent="0" algn="just">
              <a:buNone/>
            </a:pPr>
            <a:endParaRPr lang="en-US" sz="2000" spc="5" dirty="0">
              <a:effectLst/>
              <a:ea typeface="Consolas" panose="020B0609020204030204" pitchFamily="49" charset="0"/>
              <a:cs typeface="Consolas" panose="020B0609020204030204" pitchFamily="49" charset="0"/>
            </a:endParaRPr>
          </a:p>
          <a:p>
            <a:pPr marL="101600" marR="0">
              <a:spcBef>
                <a:spcPts val="0"/>
              </a:spcBef>
              <a:spcAft>
                <a:spcPts val="0"/>
              </a:spcAft>
            </a:pPr>
            <a:r>
              <a:rPr lang="en-US" sz="2000" b="1" dirty="0">
                <a:effectLst/>
                <a:ea typeface="Times New Roman" panose="02020603050405020304" pitchFamily="18" charset="0"/>
              </a:rPr>
              <a:t>Phase 2: Software Requirement Analysis</a:t>
            </a:r>
            <a:endParaRPr lang="en-IN" sz="2000" b="1" dirty="0">
              <a:effectLst/>
              <a:ea typeface="Times New Roman" panose="02020603050405020304" pitchFamily="18" charset="0"/>
            </a:endParaRPr>
          </a:p>
          <a:p>
            <a:pPr marL="0" marR="0" indent="0">
              <a:spcBef>
                <a:spcPts val="20"/>
              </a:spcBef>
              <a:spcAft>
                <a:spcPts val="0"/>
              </a:spcAft>
              <a:buNone/>
            </a:pPr>
            <a:r>
              <a:rPr lang="en-US" sz="1800" b="1" i="0" dirty="0">
                <a:effectLst/>
                <a:latin typeface="Times New Roman" panose="02020603050405020304" pitchFamily="18" charset="0"/>
                <a:ea typeface="Consolas" panose="020B0609020204030204" pitchFamily="49" charset="0"/>
                <a:cs typeface="Consolas" panose="020B0609020204030204" pitchFamily="49" charset="0"/>
              </a:rPr>
              <a:t> </a:t>
            </a:r>
            <a:endParaRPr lang="en-IN" sz="1800" i="1"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sz="2000" dirty="0">
                <a:effectLst/>
                <a:ea typeface="Consolas" panose="020B0609020204030204" pitchFamily="49" charset="0"/>
                <a:cs typeface="Consolas" panose="020B0609020204030204" pitchFamily="49" charset="0"/>
              </a:rPr>
              <a:t>This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also</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known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feasibility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study.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this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phase,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development</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team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visits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28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customer</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and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studies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their</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system.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They</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investigate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need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for</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possible</a:t>
            </a:r>
            <a:r>
              <a:rPr lang="en-US" sz="2000" spc="300"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software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automation in the given system. By the end of the feasibility study, the team furnishes a</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document that holds the different specific recommendations for the candidate system. </a:t>
            </a:r>
            <a:endParaRPr lang="en-US" sz="2000" dirty="0"/>
          </a:p>
          <a:p>
            <a:endParaRPr lang="en-IN"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8</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265044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3"/>
            <a:ext cx="10515600" cy="1325563"/>
          </a:xfrm>
        </p:spPr>
        <p:txBody>
          <a:bodyPr/>
          <a:lstStyle/>
          <a:p>
            <a:pPr algn="ctr"/>
            <a:r>
              <a:rPr lang="en-US" sz="3200" b="1" dirty="0">
                <a:latin typeface="+mn-lt"/>
              </a:rPr>
              <a:t>Project Design Phases</a:t>
            </a:r>
            <a:endParaRPr lang="en-IN" sz="3200" b="1" dirty="0">
              <a:latin typeface="+mn-lt"/>
            </a:endParaRPr>
          </a:p>
        </p:txBody>
      </p:sp>
      <p:sp>
        <p:nvSpPr>
          <p:cNvPr id="3" name="Content Placeholder 2"/>
          <p:cNvSpPr>
            <a:spLocks noGrp="1"/>
          </p:cNvSpPr>
          <p:nvPr>
            <p:ph idx="1"/>
          </p:nvPr>
        </p:nvSpPr>
        <p:spPr>
          <a:xfrm>
            <a:off x="838200" y="1549400"/>
            <a:ext cx="10515600" cy="4627563"/>
          </a:xfrm>
        </p:spPr>
        <p:txBody>
          <a:bodyPr/>
          <a:lstStyle/>
          <a:p>
            <a:pPr marL="139700" marR="0">
              <a:spcBef>
                <a:spcPts val="0"/>
              </a:spcBef>
              <a:spcAft>
                <a:spcPts val="0"/>
              </a:spcAft>
            </a:pPr>
            <a:r>
              <a:rPr lang="en-US" sz="2000" b="1" dirty="0">
                <a:effectLst/>
                <a:ea typeface="Times New Roman" panose="02020603050405020304" pitchFamily="18" charset="0"/>
              </a:rPr>
              <a:t>Phase 3: System Analysis and Design</a:t>
            </a:r>
            <a:r>
              <a:rPr lang="en-US" sz="2000" b="1" i="0" dirty="0">
                <a:effectLst/>
                <a:ea typeface="Consolas" panose="020B0609020204030204" pitchFamily="49" charset="0"/>
                <a:cs typeface="Consolas" panose="020B0609020204030204" pitchFamily="49" charset="0"/>
              </a:rPr>
              <a:t> </a:t>
            </a:r>
          </a:p>
          <a:p>
            <a:pPr marL="0" marR="579755" indent="0" algn="just">
              <a:lnSpc>
                <a:spcPct val="100000"/>
              </a:lnSpc>
              <a:spcBef>
                <a:spcPts val="0"/>
              </a:spcBef>
              <a:spcAft>
                <a:spcPts val="0"/>
              </a:spcAft>
              <a:buNone/>
            </a:pPr>
            <a:r>
              <a:rPr lang="en-US" sz="2000" dirty="0">
                <a:effectLst/>
                <a:ea typeface="Consolas" panose="020B0609020204030204" pitchFamily="49" charset="0"/>
                <a:cs typeface="Consolas" panose="020B0609020204030204" pitchFamily="49" charset="0"/>
              </a:rPr>
              <a:t>In this phase, the software development process, the software's overall structure and its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nuances</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are</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defined.</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terms</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of</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70"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client/server</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technology,</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number</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of</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tiers</a:t>
            </a:r>
            <a:r>
              <a:rPr lang="en-US" sz="2000" spc="6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needed</a:t>
            </a:r>
            <a:r>
              <a:rPr lang="en-US" sz="2000" spc="70"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for</a:t>
            </a:r>
            <a:br>
              <a:rPr lang="en-US" sz="2000" dirty="0">
                <a:effectLst/>
                <a:ea typeface="Consolas" panose="020B0609020204030204" pitchFamily="49" charset="0"/>
                <a:cs typeface="Consolas" panose="020B0609020204030204" pitchFamily="49" charset="0"/>
              </a:rPr>
            </a:br>
            <a:r>
              <a:rPr lang="en-US" sz="2000" dirty="0">
                <a:effectLst/>
                <a:ea typeface="Consolas" panose="020B0609020204030204" pitchFamily="49" charset="0"/>
                <a:cs typeface="Consolas" panose="020B0609020204030204" pitchFamily="49" charset="0"/>
              </a:rPr>
              <a:t>the package architecture, the database design, the data structure design </a:t>
            </a:r>
            <a:r>
              <a:rPr lang="en-US" sz="2000" dirty="0" err="1">
                <a:effectLst/>
                <a:ea typeface="Consolas" panose="020B0609020204030204" pitchFamily="49" charset="0"/>
                <a:cs typeface="Consolas" panose="020B0609020204030204" pitchFamily="49" charset="0"/>
              </a:rPr>
              <a:t>etc</a:t>
            </a:r>
            <a:r>
              <a:rPr lang="en-US" sz="2000" dirty="0">
                <a:effectLst/>
                <a:ea typeface="Consolas" panose="020B0609020204030204" pitchFamily="49" charset="0"/>
                <a:cs typeface="Consolas" panose="020B0609020204030204" pitchFamily="49" charset="0"/>
              </a:rPr>
              <a:t> are all defined in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this phase. A software development model is created. Analysis and Design are very crucial in</a:t>
            </a:r>
            <a:r>
              <a:rPr lang="en-US" sz="2000" spc="-28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 whole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development</a:t>
            </a:r>
            <a:r>
              <a:rPr lang="en-US" sz="2000" spc="300"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cycle. </a:t>
            </a:r>
          </a:p>
          <a:p>
            <a:pPr marL="0" marR="579755" indent="0" algn="just">
              <a:lnSpc>
                <a:spcPct val="100000"/>
              </a:lnSpc>
              <a:spcBef>
                <a:spcPts val="0"/>
              </a:spcBef>
              <a:spcAft>
                <a:spcPts val="0"/>
              </a:spcAft>
              <a:buNone/>
            </a:pPr>
            <a:endParaRPr lang="en-US" sz="2000" dirty="0">
              <a:effectLst/>
              <a:ea typeface="Consolas" panose="020B0609020204030204" pitchFamily="49" charset="0"/>
              <a:cs typeface="Consolas" panose="020B0609020204030204" pitchFamily="49" charset="0"/>
            </a:endParaRPr>
          </a:p>
          <a:p>
            <a:pPr marL="101600" marR="0">
              <a:spcBef>
                <a:spcPts val="0"/>
              </a:spcBef>
              <a:spcAft>
                <a:spcPts val="0"/>
              </a:spcAft>
            </a:pPr>
            <a:r>
              <a:rPr lang="en-US" sz="2000" b="1" dirty="0">
                <a:effectLst/>
                <a:ea typeface="Times New Roman" panose="02020603050405020304" pitchFamily="18" charset="0"/>
              </a:rPr>
              <a:t>Phase 4: Code generation</a:t>
            </a:r>
            <a:endParaRPr lang="en-IN" sz="2000" b="1" dirty="0">
              <a:effectLst/>
              <a:ea typeface="Times New Roman" panose="02020603050405020304" pitchFamily="18" charset="0"/>
            </a:endParaRPr>
          </a:p>
          <a:p>
            <a:pPr marL="0" indent="0">
              <a:buNone/>
            </a:pPr>
            <a:r>
              <a:rPr lang="en-US" sz="2000" dirty="0"/>
              <a:t>The code is written in Java.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design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must</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be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translated</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into</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machine-readable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form.</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code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generation</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step</a:t>
            </a:r>
            <a:r>
              <a:rPr lang="en-US" sz="2000" spc="-28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performs this task. If the design is performed in a detailed manner, code generation can be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accomplished without much complication. . Different high level programming languages</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like C, C++, Pascal, and Java are used for coding. With respect to the type of application, the</a:t>
            </a:r>
            <a:r>
              <a:rPr lang="en-US" sz="2000" spc="5" dirty="0">
                <a:effectLst/>
                <a:ea typeface="Consolas" panose="020B0609020204030204" pitchFamily="49" charset="0"/>
                <a:cs typeface="Consolas" panose="020B0609020204030204" pitchFamily="49" charset="0"/>
              </a:rPr>
              <a:t> </a:t>
            </a:r>
            <a:r>
              <a:rPr lang="en-US" sz="2000" dirty="0">
                <a:effectLst/>
                <a:ea typeface="Consolas" panose="020B0609020204030204" pitchFamily="49" charset="0"/>
                <a:cs typeface="Consolas" panose="020B0609020204030204" pitchFamily="49" charset="0"/>
              </a:rPr>
              <a:t>right programming language is chosen.</a:t>
            </a:r>
            <a:endParaRPr lang="en-IN" sz="2000" dirty="0">
              <a:effectLst/>
              <a:ea typeface="Consolas" panose="020B0609020204030204" pitchFamily="49" charset="0"/>
              <a:cs typeface="Consolas" panose="020B0609020204030204" pitchFamily="49" charset="0"/>
            </a:endParaRPr>
          </a:p>
          <a:p>
            <a:pPr marL="0" indent="0">
              <a:buNone/>
            </a:pPr>
            <a:endParaRPr lang="en-IN" sz="2000" dirty="0"/>
          </a:p>
        </p:txBody>
      </p:sp>
      <p:pic>
        <p:nvPicPr>
          <p:cNvPr id="2051" name="Picture 1" descr="C:\Users\Puneet\Desktop\core-0001-c340d51b1e697990011e77bd1c8154fc.s_gro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7F3C451E-D43E-4EBA-A8B7-0A3C29D929DE}" type="slidenum">
              <a:rPr lang="en-IN" smtClean="0"/>
              <a:t>9</a:t>
            </a:fld>
            <a:endParaRPr lang="en-IN"/>
          </a:p>
        </p:txBody>
      </p:sp>
      <p:sp>
        <p:nvSpPr>
          <p:cNvPr id="5" name="Footer Placeholder 4"/>
          <p:cNvSpPr>
            <a:spLocks noGrp="1"/>
          </p:cNvSpPr>
          <p:nvPr>
            <p:ph type="ftr" sz="quarter" idx="11"/>
          </p:nvPr>
        </p:nvSpPr>
        <p:spPr/>
        <p:txBody>
          <a:bodyPr/>
          <a:lstStyle/>
          <a:p>
            <a:r>
              <a:rPr lang="en-IN" dirty="0"/>
              <a:t>Computer Science Engineering</a:t>
            </a:r>
          </a:p>
        </p:txBody>
      </p:sp>
    </p:spTree>
    <p:extLst>
      <p:ext uri="{BB962C8B-B14F-4D97-AF65-F5344CB8AC3E}">
        <p14:creationId xmlns:p14="http://schemas.microsoft.com/office/powerpoint/2010/main" val="1612626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1767</Words>
  <Application>Microsoft Office PowerPoint</Application>
  <PresentationFormat>Widescreen</PresentationFormat>
  <Paragraphs>95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Times New Roman</vt:lpstr>
      <vt:lpstr>Office Theme</vt:lpstr>
      <vt:lpstr>Presentation on “Go Fit”</vt:lpstr>
      <vt:lpstr>Abstract</vt:lpstr>
      <vt:lpstr>Introduction</vt:lpstr>
      <vt:lpstr>Objectives of Project</vt:lpstr>
      <vt:lpstr>Motivation</vt:lpstr>
      <vt:lpstr>Methodology</vt:lpstr>
      <vt:lpstr>Methodology</vt:lpstr>
      <vt:lpstr>Project Design Phases</vt:lpstr>
      <vt:lpstr>Project Design Phases</vt:lpstr>
      <vt:lpstr>Project Design Phases</vt:lpstr>
      <vt:lpstr>DFD (Data Flow Diagram) </vt:lpstr>
      <vt:lpstr>Entity Relationship Diagram</vt:lpstr>
      <vt:lpstr>CONCLUSIONS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Presentation on “Topic”</dc:title>
  <dc:creator>Admin</dc:creator>
  <cp:lastModifiedBy>Aranshu Bansal</cp:lastModifiedBy>
  <cp:revision>18</cp:revision>
  <dcterms:created xsi:type="dcterms:W3CDTF">2021-04-30T06:32:54Z</dcterms:created>
  <dcterms:modified xsi:type="dcterms:W3CDTF">2021-11-05T12:59:36Z</dcterms:modified>
</cp:coreProperties>
</file>