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2" r:id="rId6"/>
    <p:sldId id="271" r:id="rId7"/>
    <p:sldId id="258" r:id="rId8"/>
    <p:sldId id="275" r:id="rId9"/>
    <p:sldId id="276" r:id="rId10"/>
    <p:sldId id="274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4" autoAdjust="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C0C6F-CDDD-4662-9DA0-3CBFCD37FD8E}" type="datetime1">
              <a:rPr lang="pt-BR" smtClean="0"/>
              <a:t>10/12/2023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21A4-12FA-4C9A-8282-C2BFD2881E4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718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B25-8111-442E-A41B-2383A35EB02C}" type="datetime1">
              <a:rPr lang="pt-BR" smtClean="0"/>
              <a:pPr/>
              <a:t>10/12/2023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97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60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50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3" name="Espaço Reservado para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7" name="Espaço Reservado para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32" name="Espaço Reservado para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3" name="Espaço Reservado para Imagem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4" name="Espaço Reservado para Imagem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5" name="Espaço Reservado para Imagem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Lis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Descreva sua Grande Ideia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úmero e íc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Resultado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7" name="Espaço Reservado para Imagem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8" name="Espaço Reservado para Imagem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sã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Médico apontando em uma tela grand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8" y="0"/>
            <a:ext cx="8592002" cy="6857999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sp>
        <p:nvSpPr>
          <p:cNvPr id="5" name="objeto 7" descr="Retângulo be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973366" y="5884434"/>
            <a:ext cx="1711432" cy="6107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2338" y="5400339"/>
            <a:ext cx="2048211" cy="1267162"/>
          </a:xfrm>
          <a:prstGeom prst="rect">
            <a:avLst/>
          </a:prstGeom>
        </p:spPr>
      </p:pic>
      <p:sp>
        <p:nvSpPr>
          <p:cNvPr id="9" name="object 6"/>
          <p:cNvSpPr txBox="1"/>
          <p:nvPr/>
        </p:nvSpPr>
        <p:spPr>
          <a:xfrm>
            <a:off x="3687084" y="2115776"/>
            <a:ext cx="8650737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0"/>
              </a:spcBef>
            </a:pPr>
            <a:r>
              <a:rPr sz="4000" b="1" spc="-270" dirty="0">
                <a:solidFill>
                  <a:srgbClr val="FFFFFF"/>
                </a:solidFill>
                <a:latin typeface="Gill Sans MT"/>
                <a:cs typeface="Gill Sans MT"/>
              </a:rPr>
              <a:t>Desenvolvimento</a:t>
            </a:r>
            <a:r>
              <a:rPr sz="4000" b="1" spc="-2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Gill Sans MT"/>
                <a:cs typeface="Gill Sans MT"/>
              </a:rPr>
              <a:t>de </a:t>
            </a:r>
            <a:r>
              <a:rPr sz="4000" b="1" spc="-80" dirty="0">
                <a:solidFill>
                  <a:srgbClr val="FFFFFF"/>
                </a:solidFill>
                <a:latin typeface="Gill Sans MT"/>
                <a:cs typeface="Gill Sans MT"/>
              </a:rPr>
              <a:t>Software </a:t>
            </a:r>
            <a:r>
              <a:rPr sz="4000" b="1" spc="-229" dirty="0">
                <a:solidFill>
                  <a:srgbClr val="FFFFFF"/>
                </a:solidFill>
                <a:latin typeface="Gill Sans MT"/>
                <a:cs typeface="Gill Sans MT"/>
              </a:rPr>
              <a:t>Multiplataforma</a:t>
            </a:r>
            <a:r>
              <a:rPr sz="4000" b="1" spc="-3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b="1" spc="52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000" b="1" spc="-530" dirty="0">
                <a:solidFill>
                  <a:srgbClr val="FFFFFF"/>
                </a:solidFill>
                <a:latin typeface="Gill Sans MT"/>
                <a:cs typeface="Gill Sans MT"/>
              </a:rPr>
              <a:t>DSM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87084" y="3522668"/>
            <a:ext cx="34900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ODS 3 – Saúde e bem-estar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5982" y="5514172"/>
            <a:ext cx="17588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2º</a:t>
            </a:r>
            <a:r>
              <a:rPr lang="pt-BR" sz="2500" dirty="0">
                <a:latin typeface="+mj-lt"/>
              </a:rPr>
              <a:t> </a:t>
            </a:r>
            <a:r>
              <a:rPr lang="pt-BR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Semestre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Imagem 17" descr="Médico em frente a um comput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Bahnschrift" panose="020B0502040204020203" pitchFamily="34" charset="0"/>
              </a:rPr>
              <a:t>Integrantes do grupo: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2</a:t>
            </a:fld>
            <a:endParaRPr lang="pt-BR" sz="1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936" y="2266501"/>
            <a:ext cx="2342714" cy="527825"/>
          </a:xfrm>
        </p:spPr>
        <p:txBody>
          <a:bodyPr rtlCol="0"/>
          <a:lstStyle/>
          <a:p>
            <a:pPr rtl="0"/>
            <a:r>
              <a:rPr lang="pt-BR" dirty="0"/>
              <a:t>Programador HTML e CSS.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4936" y="1805452"/>
            <a:ext cx="2234644" cy="362855"/>
          </a:xfrm>
        </p:spPr>
        <p:txBody>
          <a:bodyPr rtlCol="0"/>
          <a:lstStyle/>
          <a:p>
            <a:pPr rtl="0"/>
            <a:r>
              <a:rPr lang="pt-BR" dirty="0"/>
              <a:t>Bruno Alves dos Anjos: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1614" y="2473417"/>
            <a:ext cx="2276988" cy="492203"/>
          </a:xfrm>
        </p:spPr>
        <p:txBody>
          <a:bodyPr rtlCol="0"/>
          <a:lstStyle/>
          <a:p>
            <a:pPr rtl="0"/>
            <a:r>
              <a:rPr lang="pt-BR" dirty="0"/>
              <a:t>P.O. do grupo e supervisor geral do projeto.</a:t>
            </a:r>
            <a:endParaRPr lang="pt-BR" noProof="1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3705" y="1809488"/>
            <a:ext cx="2284223" cy="554643"/>
          </a:xfrm>
        </p:spPr>
        <p:txBody>
          <a:bodyPr rtlCol="0"/>
          <a:lstStyle/>
          <a:p>
            <a:pPr rtl="0"/>
            <a:r>
              <a:rPr lang="pt-BR" dirty="0"/>
              <a:t>Frank Lima </a:t>
            </a:r>
            <a:r>
              <a:rPr lang="pt-BR" dirty="0" err="1"/>
              <a:t>Schlemmermeyer</a:t>
            </a:r>
            <a:r>
              <a:rPr lang="pt-BR" dirty="0"/>
              <a:t>: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53255" y="2287824"/>
            <a:ext cx="2213532" cy="524678"/>
          </a:xfrm>
        </p:spPr>
        <p:txBody>
          <a:bodyPr rtlCol="0"/>
          <a:lstStyle/>
          <a:p>
            <a:pPr rtl="0"/>
            <a:r>
              <a:rPr lang="pt-BR" noProof="1"/>
              <a:t>Responsalvel por parte da documentação do projeto.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53255" y="1842850"/>
            <a:ext cx="1872500" cy="461050"/>
          </a:xfrm>
        </p:spPr>
        <p:txBody>
          <a:bodyPr rtlCol="0"/>
          <a:lstStyle/>
          <a:p>
            <a:pPr rtl="0"/>
            <a:r>
              <a:rPr lang="pt-BR" dirty="0"/>
              <a:t>Gabriel Barbieri: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71499" y="4066794"/>
            <a:ext cx="2532714" cy="617497"/>
          </a:xfrm>
        </p:spPr>
        <p:txBody>
          <a:bodyPr rtlCol="0"/>
          <a:lstStyle/>
          <a:p>
            <a:pPr rtl="0"/>
            <a:r>
              <a:rPr lang="pt-BR" noProof="1"/>
              <a:t>Responsavel por parte dos diagramas e documentação do projeto.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77857" y="3449298"/>
            <a:ext cx="2812282" cy="554643"/>
          </a:xfrm>
        </p:spPr>
        <p:txBody>
          <a:bodyPr rtlCol="0"/>
          <a:lstStyle/>
          <a:p>
            <a:pPr rtl="0"/>
            <a:r>
              <a:rPr lang="pt-BR" dirty="0"/>
              <a:t>Leandro Alves de Farias Rodrigues: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02105" y="4084728"/>
            <a:ext cx="2053504" cy="551320"/>
          </a:xfrm>
        </p:spPr>
        <p:txBody>
          <a:bodyPr rtlCol="0"/>
          <a:lstStyle/>
          <a:p>
            <a:pPr rtl="0"/>
            <a:r>
              <a:rPr lang="pt-BR" dirty="0"/>
              <a:t>Programador do Banco de Dados e PHP.</a:t>
            </a:r>
            <a:endParaRPr lang="pt-BR" noProof="1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6704" y="3424532"/>
            <a:ext cx="2045784" cy="554643"/>
          </a:xfrm>
        </p:spPr>
        <p:txBody>
          <a:bodyPr rtlCol="0"/>
          <a:lstStyle/>
          <a:p>
            <a:pPr rtl="0"/>
            <a:r>
              <a:rPr lang="pt-BR" dirty="0"/>
              <a:t>Lucas Fernando Arantes: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6661" y="3125964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63813" y="1805453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6652" y="1874546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tângulo be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>
            <a:off x="722099" y="1322786"/>
            <a:ext cx="3736022" cy="60736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66623" y="3582111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9462" y="353902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spaço Reservado para Texto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26954" y="3424531"/>
            <a:ext cx="2045784" cy="554643"/>
          </a:xfrm>
        </p:spPr>
        <p:txBody>
          <a:bodyPr rtlCol="0"/>
          <a:lstStyle/>
          <a:p>
            <a:pPr rtl="0"/>
            <a:r>
              <a:rPr lang="pt-BR" dirty="0"/>
              <a:t>Lucas Ferreira:</a:t>
            </a:r>
          </a:p>
        </p:txBody>
      </p:sp>
      <p:sp>
        <p:nvSpPr>
          <p:cNvPr id="81" name="Espaço Reservado para Texto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26954" y="3979174"/>
            <a:ext cx="2053504" cy="551320"/>
          </a:xfrm>
        </p:spPr>
        <p:txBody>
          <a:bodyPr rtlCol="0"/>
          <a:lstStyle/>
          <a:p>
            <a:pPr rtl="0"/>
            <a:r>
              <a:rPr lang="pt-BR" dirty="0"/>
              <a:t>Responsável pela parte do design do projeto, criador da logo e dos papeis de parede.</a:t>
            </a:r>
            <a:endParaRPr lang="pt-BR" noProof="1"/>
          </a:p>
        </p:txBody>
      </p:sp>
      <p:sp>
        <p:nvSpPr>
          <p:cNvPr id="85" name="Espaço Reservado para Texto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894" y="5156682"/>
            <a:ext cx="2045784" cy="554643"/>
          </a:xfrm>
        </p:spPr>
        <p:txBody>
          <a:bodyPr rtlCol="0"/>
          <a:lstStyle/>
          <a:p>
            <a:pPr rtl="0"/>
            <a:r>
              <a:rPr lang="pt-BR" dirty="0"/>
              <a:t>Matheus </a:t>
            </a:r>
            <a:r>
              <a:rPr lang="pt-BR" dirty="0" err="1"/>
              <a:t>Luis</a:t>
            </a:r>
            <a:r>
              <a:rPr lang="pt-BR" dirty="0"/>
              <a:t> dos Santos Guedes:</a:t>
            </a:r>
          </a:p>
        </p:txBody>
      </p:sp>
      <p:sp>
        <p:nvSpPr>
          <p:cNvPr id="87" name="Espaço Reservado para Texto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99295" y="5746677"/>
            <a:ext cx="2053504" cy="551320"/>
          </a:xfrm>
        </p:spPr>
        <p:txBody>
          <a:bodyPr rtlCol="0"/>
          <a:lstStyle/>
          <a:p>
            <a:pPr rtl="0"/>
            <a:r>
              <a:rPr lang="pt-BR" dirty="0"/>
              <a:t>Responsável por parte da documentação e dos diagramas.</a:t>
            </a:r>
            <a:endParaRPr lang="pt-BR" noProof="1"/>
          </a:p>
        </p:txBody>
      </p:sp>
      <p:cxnSp>
        <p:nvCxnSpPr>
          <p:cNvPr id="88" name="Conector Re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6661" y="4897614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343087" y="3448836"/>
            <a:ext cx="1300162" cy="1102640"/>
            <a:chOff x="404813" y="3579948"/>
            <a:chExt cx="1300162" cy="1102640"/>
          </a:xfrm>
        </p:grpSpPr>
        <p:grpSp>
          <p:nvGrpSpPr>
            <p:cNvPr id="52" name="Agrupar 51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61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4470382" y="3468241"/>
            <a:ext cx="1300162" cy="1102640"/>
            <a:chOff x="404813" y="3579948"/>
            <a:chExt cx="1300162" cy="1102640"/>
          </a:xfrm>
        </p:grpSpPr>
        <p:grpSp>
          <p:nvGrpSpPr>
            <p:cNvPr id="93" name="Agrupar 92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96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97" name="Agrupar 96"/>
          <p:cNvGrpSpPr/>
          <p:nvPr/>
        </p:nvGrpSpPr>
        <p:grpSpPr>
          <a:xfrm>
            <a:off x="349561" y="1733645"/>
            <a:ext cx="1300162" cy="1102640"/>
            <a:chOff x="404813" y="3579948"/>
            <a:chExt cx="1300162" cy="1102640"/>
          </a:xfrm>
        </p:grpSpPr>
        <p:grpSp>
          <p:nvGrpSpPr>
            <p:cNvPr id="98" name="Agrupar 97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101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102" name="Agrupar 101"/>
          <p:cNvGrpSpPr/>
          <p:nvPr/>
        </p:nvGrpSpPr>
        <p:grpSpPr>
          <a:xfrm>
            <a:off x="4440474" y="1778605"/>
            <a:ext cx="1300162" cy="1102640"/>
            <a:chOff x="404813" y="3579948"/>
            <a:chExt cx="1300162" cy="1102640"/>
          </a:xfrm>
        </p:grpSpPr>
        <p:grpSp>
          <p:nvGrpSpPr>
            <p:cNvPr id="103" name="Agrupar 102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106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107" name="Agrupar 106"/>
          <p:cNvGrpSpPr/>
          <p:nvPr/>
        </p:nvGrpSpPr>
        <p:grpSpPr>
          <a:xfrm>
            <a:off x="4475133" y="5148639"/>
            <a:ext cx="1300162" cy="1102640"/>
            <a:chOff x="404813" y="3579948"/>
            <a:chExt cx="1300162" cy="1102640"/>
          </a:xfrm>
        </p:grpSpPr>
        <p:grpSp>
          <p:nvGrpSpPr>
            <p:cNvPr id="108" name="Agrupar 107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111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112" name="Agrupar 111"/>
          <p:cNvGrpSpPr/>
          <p:nvPr/>
        </p:nvGrpSpPr>
        <p:grpSpPr>
          <a:xfrm>
            <a:off x="8134475" y="3515474"/>
            <a:ext cx="1300162" cy="1102640"/>
            <a:chOff x="404813" y="3579948"/>
            <a:chExt cx="1300162" cy="1102640"/>
          </a:xfrm>
        </p:grpSpPr>
        <p:grpSp>
          <p:nvGrpSpPr>
            <p:cNvPr id="113" name="Agrupar 112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116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8139226" y="1840271"/>
            <a:ext cx="1300162" cy="1102640"/>
            <a:chOff x="404813" y="3579948"/>
            <a:chExt cx="1300162" cy="1102640"/>
          </a:xfrm>
        </p:grpSpPr>
        <p:grpSp>
          <p:nvGrpSpPr>
            <p:cNvPr id="118" name="Agrupar 117"/>
            <p:cNvGrpSpPr/>
            <p:nvPr/>
          </p:nvGrpSpPr>
          <p:grpSpPr>
            <a:xfrm>
              <a:off x="543623" y="3579948"/>
              <a:ext cx="1014332" cy="1102640"/>
              <a:chOff x="346841" y="1803828"/>
              <a:chExt cx="1014332" cy="1102640"/>
            </a:xfrm>
          </p:grpSpPr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F1E4A73F-DB3E-4AF4-A250-CB257055A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41" y="1803828"/>
                <a:ext cx="1014332" cy="1102640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pic>
            <p:nvPicPr>
              <p:cNvPr id="121" name="Picture 5" descr="Ícone usuário Png - Baixar Imagens em 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99" y="1879515"/>
                <a:ext cx="949328" cy="951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5CCC7563-285F-46AC-90A3-8D8D6F494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4813" y="3708159"/>
              <a:ext cx="1300162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PRINCIPAIS CONCORRENTES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3</a:t>
            </a:fld>
            <a:endParaRPr lang="pt-BR" sz="1000" dirty="0"/>
          </a:p>
        </p:txBody>
      </p:sp>
      <p:sp>
        <p:nvSpPr>
          <p:cNvPr id="11" name="objeto 7" descr="Retângulo be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866EE9-F977-F718-7D2B-8729D96543E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357AF617-D3D5-02D3-4E15-6F9FAFF3E3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5F2CDF88-972F-43CC-A216-5DFB2A576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A5143295-D9B5-8487-7AFD-69D94455B3A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FFCEFFB6-5262-8042-C8B3-6B7F5750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45FA86A6-701B-959A-A243-C718A44C9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D8C0CA-7CE7-4D1A-7EB7-0E02CE299EC4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  <p:pic>
        <p:nvPicPr>
          <p:cNvPr id="2050" name="Picture 2" descr="Fundo De Formatura De Educação De Lousa Criativa Desenhada à Mão Criativa,  Fundo De Formatura, Fundo Do Quadro Negro, Experiência Educacional Imagem  de plano de fundo para download gratuito">
            <a:extLst>
              <a:ext uri="{FF2B5EF4-FFF2-40B4-BE49-F238E27FC236}">
                <a16:creationId xmlns:a16="http://schemas.microsoft.com/office/drawing/2014/main" id="{0D1EAA30-2ADE-8FA8-8FE3-441A1B9A8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21"/>
          <a:stretch/>
        </p:blipFill>
        <p:spPr bwMode="auto">
          <a:xfrm>
            <a:off x="0" y="0"/>
            <a:ext cx="12337774" cy="762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4">
            <a:extLst>
              <a:ext uri="{FF2B5EF4-FFF2-40B4-BE49-F238E27FC236}">
                <a16:creationId xmlns:a16="http://schemas.microsoft.com/office/drawing/2014/main" id="{701C9387-5186-7E35-B2F5-1A11E5916325}"/>
              </a:ext>
            </a:extLst>
          </p:cNvPr>
          <p:cNvSpPr txBox="1">
            <a:spLocks/>
          </p:cNvSpPr>
          <p:nvPr/>
        </p:nvSpPr>
        <p:spPr>
          <a:xfrm>
            <a:off x="994943" y="3168818"/>
            <a:ext cx="4453357" cy="100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chemeClr val="bg1"/>
                </a:solidFill>
              </a:rPr>
              <a:t>Matérias envolvidas: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2F87FA-4D67-1851-EA69-E55535558C95}"/>
              </a:ext>
            </a:extLst>
          </p:cNvPr>
          <p:cNvSpPr txBox="1"/>
          <p:nvPr/>
        </p:nvSpPr>
        <p:spPr>
          <a:xfrm>
            <a:off x="5602989" y="2540620"/>
            <a:ext cx="4985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</a:rPr>
              <a:t>Banco de dados relacional – </a:t>
            </a:r>
            <a:r>
              <a:rPr lang="pt-BR" sz="2800" dirty="0" err="1">
                <a:solidFill>
                  <a:schemeClr val="bg1"/>
                </a:solidFill>
                <a:latin typeface="+mj-lt"/>
              </a:rPr>
              <a:t>Prof</a:t>
            </a:r>
            <a:r>
              <a:rPr lang="pt-BR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+mj-lt"/>
              </a:rPr>
              <a:t>°Nilton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</a:rPr>
              <a:t>Desenvolvimento Web II – </a:t>
            </a:r>
            <a:r>
              <a:rPr lang="pt-BR" sz="2800" dirty="0" err="1">
                <a:solidFill>
                  <a:schemeClr val="bg1"/>
                </a:solidFill>
                <a:latin typeface="+mj-lt"/>
              </a:rPr>
              <a:t>Prof°</a:t>
            </a:r>
            <a:r>
              <a:rPr lang="pt-BR" sz="2800" dirty="0">
                <a:solidFill>
                  <a:schemeClr val="bg1"/>
                </a:solidFill>
                <a:latin typeface="+mj-lt"/>
              </a:rPr>
              <a:t> Orlando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+mj-lt"/>
              </a:rPr>
              <a:t>Engenharia de Software II – </a:t>
            </a:r>
            <a:r>
              <a:rPr lang="pt-BR" sz="2800" dirty="0" err="1">
                <a:solidFill>
                  <a:schemeClr val="bg1"/>
                </a:solidFill>
                <a:latin typeface="+mj-lt"/>
              </a:rPr>
              <a:t>Prof°</a:t>
            </a:r>
            <a:r>
              <a:rPr lang="pt-BR" sz="2800" dirty="0">
                <a:solidFill>
                  <a:schemeClr val="bg1"/>
                </a:solidFill>
                <a:latin typeface="+mj-lt"/>
              </a:rPr>
              <a:t> Bruno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ço Reservado para Imagem 27" descr="Mulher passando por uma porta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1340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9877" y="2440359"/>
            <a:ext cx="6058185" cy="350944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836" y="2619168"/>
            <a:ext cx="5546263" cy="496058"/>
          </a:xfrm>
        </p:spPr>
        <p:txBody>
          <a:bodyPr rtlCol="0"/>
          <a:lstStyle/>
          <a:p>
            <a:pPr rtl="0"/>
            <a:r>
              <a:rPr lang="pt-BR" sz="3600" dirty="0"/>
              <a:t>Sobre nosso projeto:</a:t>
            </a:r>
          </a:p>
        </p:txBody>
      </p:sp>
      <p:sp>
        <p:nvSpPr>
          <p:cNvPr id="9" name="objeto 7" descr="Retângulo be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1800" y="3117487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grpSp>
        <p:nvGrpSpPr>
          <p:cNvPr id="36" name="Grupo 35" descr="Ícone de Lâmpada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2053502" y="3473246"/>
            <a:ext cx="225702" cy="364596"/>
            <a:chOff x="1684741" y="3186732"/>
            <a:chExt cx="530027" cy="856197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2" name="Espaço Reservado para o Número do Slid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4</a:t>
            </a:fld>
            <a:endParaRPr lang="pt-BR" sz="10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883795" y="3369326"/>
            <a:ext cx="565116" cy="565116"/>
            <a:chOff x="5482999" y="1607028"/>
            <a:chExt cx="1200866" cy="120086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520540" y="3294035"/>
            <a:ext cx="4666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Gill Sans MT (Títulos)"/>
              </a:rPr>
              <a:t> Em resumo, nossa ideia é promover informações relacionadas a saúde por meio de artigos informativos para os visitantes terem acesso de forma gratuita e intuitiva. Este artigo deve ser criado pelo redator e monitorado pelo administrador do site.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Saude Azul Imagens – Download Grátis no Freepik">
            <a:extLst>
              <a:ext uri="{FF2B5EF4-FFF2-40B4-BE49-F238E27FC236}">
                <a16:creationId xmlns:a16="http://schemas.microsoft.com/office/drawing/2014/main" id="{5BFD016D-FBB9-D8D1-5918-2E97F435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D58334C-A290-3ABF-A41F-4242707711E1}"/>
              </a:ext>
            </a:extLst>
          </p:cNvPr>
          <p:cNvSpPr/>
          <p:nvPr/>
        </p:nvSpPr>
        <p:spPr>
          <a:xfrm>
            <a:off x="1733550" y="1047750"/>
            <a:ext cx="8420100" cy="47625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5CF82E-0A47-D151-68DE-5FF12B119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BD6D9E-BD01-C526-4CD4-8942D755F3B4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2" r="-2855"/>
          <a:stretch/>
        </p:blipFill>
        <p:spPr bwMode="auto">
          <a:xfrm>
            <a:off x="6960005" y="2580590"/>
            <a:ext cx="2388475" cy="22184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28BD21-BF8A-511D-72D4-E7FC36041653}"/>
              </a:ext>
            </a:extLst>
          </p:cNvPr>
          <p:cNvSpPr txBox="1"/>
          <p:nvPr/>
        </p:nvSpPr>
        <p:spPr>
          <a:xfrm>
            <a:off x="2667001" y="1200150"/>
            <a:ext cx="6681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Bahnschrift" panose="020B0502040204020203" pitchFamily="34" charset="0"/>
              </a:rPr>
              <a:t>Versões de logotipos do projeto </a:t>
            </a:r>
            <a:r>
              <a:rPr lang="pt-BR" sz="3200" b="1" i="0" dirty="0" err="1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Tecnobrócolis</a:t>
            </a:r>
            <a:r>
              <a:rPr lang="pt-BR" sz="3200" b="1" dirty="0"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E03CBD2-7BCC-1896-5182-9DCC9EE76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70757" y="2580590"/>
            <a:ext cx="1946840" cy="22184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E55F71-C780-B63A-D4CD-B4B9DD67B146}"/>
              </a:ext>
            </a:extLst>
          </p:cNvPr>
          <p:cNvSpPr txBox="1"/>
          <p:nvPr/>
        </p:nvSpPr>
        <p:spPr>
          <a:xfrm>
            <a:off x="2796559" y="5068523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Versão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071508-FB3E-608D-88F4-D14F4D12E2C3}"/>
              </a:ext>
            </a:extLst>
          </p:cNvPr>
          <p:cNvSpPr txBox="1"/>
          <p:nvPr/>
        </p:nvSpPr>
        <p:spPr>
          <a:xfrm>
            <a:off x="7606624" y="5068523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Versão 2</a:t>
            </a:r>
          </a:p>
        </p:txBody>
      </p:sp>
    </p:spTree>
    <p:extLst>
      <p:ext uri="{BB962C8B-B14F-4D97-AF65-F5344CB8AC3E}">
        <p14:creationId xmlns:p14="http://schemas.microsoft.com/office/powerpoint/2010/main" val="20200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310D82D9-DF3D-B2DE-1349-D85013AB5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3"/>
            <a:ext cx="6903253" cy="335067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42295-81B9-3DE5-EBAE-DC526DD63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17"/>
          <a:stretch/>
        </p:blipFill>
        <p:spPr>
          <a:xfrm>
            <a:off x="20" y="10"/>
            <a:ext cx="12011980" cy="685799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7F6190-8319-6516-83F9-50078B497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ECC7194-A4D0-457B-9D3E-53681723AFF7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1E80C1-5179-0209-2EF3-486CD88A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42" y="374638"/>
            <a:ext cx="4453357" cy="1008000"/>
          </a:xfrm>
        </p:spPr>
        <p:txBody>
          <a:bodyPr anchor="t">
            <a:normAutofit/>
          </a:bodyPr>
          <a:lstStyle/>
          <a:p>
            <a:r>
              <a:rPr lang="pt-BR" sz="3400" dirty="0">
                <a:solidFill>
                  <a:schemeClr val="tx1"/>
                </a:solidFill>
              </a:rPr>
              <a:t>Paleta de cores do logotipo: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22160DD-4715-890C-7D10-E3C1A111AED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2" r="-2855"/>
          <a:stretch/>
        </p:blipFill>
        <p:spPr bwMode="auto">
          <a:xfrm>
            <a:off x="1147340" y="1581689"/>
            <a:ext cx="3062707" cy="2844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A43AA3E-C491-03D9-A3D0-31F77061D2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942" y="4719410"/>
            <a:ext cx="4453357" cy="120955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1C72D5-239A-A50E-4235-C5BE4ADD907A}"/>
              </a:ext>
            </a:extLst>
          </p:cNvPr>
          <p:cNvSpPr txBox="1"/>
          <p:nvPr/>
        </p:nvSpPr>
        <p:spPr>
          <a:xfrm>
            <a:off x="5600699" y="1035321"/>
            <a:ext cx="59750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Baskerville Old Face" panose="02020602080505020303" pitchFamily="18" charset="0"/>
              </a:rPr>
              <a:t>Demos preferencia às cores verde, preto e branco pois: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Baskerville Old Face" panose="02020602080505020303" pitchFamily="18" charset="0"/>
              </a:rPr>
              <a:t>O verde é muito associado a saúde, natureza e a vitalidade, além disso ele se enquadra muito bem com a logo que é um brócolis;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Baskerville Old Face" panose="02020602080505020303" pitchFamily="18" charset="0"/>
              </a:rPr>
              <a:t>O branco da um contraste neutro, simbolizando a simplicidade e pureza, o que dá uma sensação de transparência à nosso projeto;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Baskerville Old Face" panose="02020602080505020303" pitchFamily="18" charset="0"/>
              </a:rPr>
              <a:t>Já o preto da um toque de modernização e elegância, além da confiança que ele traz consigo. Essa confiança é importante por se tratar de informação e tecnologia. </a:t>
            </a:r>
          </a:p>
        </p:txBody>
      </p:sp>
    </p:spTree>
    <p:extLst>
      <p:ext uri="{BB962C8B-B14F-4D97-AF65-F5344CB8AC3E}">
        <p14:creationId xmlns:p14="http://schemas.microsoft.com/office/powerpoint/2010/main" val="3655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Cientista olhando para tubo de ensaio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br>
              <a:rPr lang="pt-BR" dirty="0"/>
            </a:br>
            <a:r>
              <a:rPr lang="pt-BR" dirty="0"/>
              <a:t>Obrigado</a:t>
            </a:r>
            <a:br>
              <a:rPr lang="pt-BR" dirty="0"/>
            </a:b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objeto 7" descr="Retângulo beg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5EAA23-E4D3-0CFC-AC12-D360D9184866}"/>
              </a:ext>
            </a:extLst>
          </p:cNvPr>
          <p:cNvSpPr txBox="1"/>
          <p:nvPr/>
        </p:nvSpPr>
        <p:spPr>
          <a:xfrm>
            <a:off x="946924" y="4139929"/>
            <a:ext cx="72636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“Aquele que não tem tempo para cuidar da </a:t>
            </a:r>
            <a:r>
              <a:rPr lang="pt-BR" sz="280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saúde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 vai ter que arrumar tempo para cuidar da doença.”</a:t>
            </a:r>
          </a:p>
          <a:p>
            <a:r>
              <a:rPr lang="pt-B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~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Lair Ribeiro, médico e escritor brasileiro.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5_TF00450287.potx" id="{814D308D-9714-4366-95F6-F5AC3AF417DF}" vid="{3CF6833A-9199-401F-BA88-00AE8E801A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consultório de assistência médica</Template>
  <TotalTime>0</TotalTime>
  <Words>349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Arial </vt:lpstr>
      <vt:lpstr>Bahnschrift</vt:lpstr>
      <vt:lpstr>Baskerville Old Face</vt:lpstr>
      <vt:lpstr>Calibri</vt:lpstr>
      <vt:lpstr>Comic Sans MS</vt:lpstr>
      <vt:lpstr>Courier New</vt:lpstr>
      <vt:lpstr>Gill Sans MT</vt:lpstr>
      <vt:lpstr>Gill Sans MT (Títulos)</vt:lpstr>
      <vt:lpstr>Tema do Office</vt:lpstr>
      <vt:lpstr>   </vt:lpstr>
      <vt:lpstr>Integrantes do grupo:</vt:lpstr>
      <vt:lpstr>PRINCIPAIS CONCORRENTES</vt:lpstr>
      <vt:lpstr>Sobre nosso projeto:</vt:lpstr>
      <vt:lpstr>Apresentação do PowerPoint</vt:lpstr>
      <vt:lpstr>Paleta de cores do logotipo:</vt:lpstr>
      <vt:lpstr> Obrigado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2023-12-05T23:53:12Z</dcterms:created>
  <dcterms:modified xsi:type="dcterms:W3CDTF">2023-12-10T17:31:22Z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