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21"/>
  </p:notesMasterIdLst>
  <p:sldIdLst>
    <p:sldId id="260" r:id="rId3"/>
    <p:sldId id="281" r:id="rId4"/>
    <p:sldId id="263" r:id="rId5"/>
    <p:sldId id="295" r:id="rId6"/>
    <p:sldId id="289" r:id="rId7"/>
    <p:sldId id="264" r:id="rId8"/>
    <p:sldId id="288" r:id="rId9"/>
    <p:sldId id="293" r:id="rId10"/>
    <p:sldId id="292" r:id="rId11"/>
    <p:sldId id="294" r:id="rId12"/>
    <p:sldId id="290" r:id="rId13"/>
    <p:sldId id="299" r:id="rId14"/>
    <p:sldId id="300" r:id="rId15"/>
    <p:sldId id="298" r:id="rId16"/>
    <p:sldId id="297" r:id="rId17"/>
    <p:sldId id="257" r:id="rId18"/>
    <p:sldId id="25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Jarosz" initials="PJ" lastIdx="1" clrIdx="0">
    <p:extLst>
      <p:ext uri="{19B8F6BF-5375-455C-9EA6-DF929625EA0E}">
        <p15:presenceInfo xmlns:p15="http://schemas.microsoft.com/office/powerpoint/2012/main" userId="7a42047f63d2e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  <a:srgbClr val="FFFFFF"/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6T21:01:51.37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A543-716A-472D-912F-A70FB853EA4E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D71A0-2F46-4497-BA38-584968C9B4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16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391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5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76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024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507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53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043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65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73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05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68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74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32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59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68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71A0-2F46-4497-BA38-584968C9B47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4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27.06.2017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/tu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divETm--UEc" TargetMode="External"/><Relationship Id="rId4" Type="http://schemas.openxmlformats.org/officeDocument/2006/relationships/hyperlink" Target="https://channel9.msdn.com/events/Ignite/2016/BRK314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Org/tu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678498" y="3162300"/>
            <a:ext cx="2848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err="1"/>
              <a:t>Aaaaaand</a:t>
            </a:r>
            <a:r>
              <a:rPr lang="pl-PL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049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ill Sans MT" panose="020B0502020104020203" pitchFamily="34" charset="-18"/>
              </a:rPr>
              <a:t>…</a:t>
            </a:r>
            <a:r>
              <a:rPr lang="pl-PL" dirty="0" err="1">
                <a:latin typeface="Gill Sans MT" panose="020B0502020104020203" pitchFamily="34" charset="-18"/>
              </a:rPr>
              <a:t>configure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an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Ice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Cream</a:t>
            </a:r>
            <a:r>
              <a:rPr lang="pl-PL" dirty="0">
                <a:latin typeface="Gill Sans MT" panose="020B0502020104020203" pitchFamily="34" charset="-18"/>
              </a:rPr>
              <a:t> Alert!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938644" y="1367364"/>
            <a:ext cx="10076661" cy="4853636"/>
          </a:xfrm>
          <a:prstGeom prst="rect">
            <a:avLst/>
          </a:prstGeom>
          <a:solidFill>
            <a:srgbClr val="272822"/>
          </a:solidFill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solidFill>
                  <a:srgbClr val="66D9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invoke-Webrequest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https: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l-PL" dirty="0">
                <a:solidFill>
                  <a:srgbClr val="66D9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www.facebook.com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LodyZKrzyckiej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.ParsedHtml.body.getElementsByClassName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 err="1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text_exposed_root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Smaki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@()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.innerHTML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>
                <a:solidFill>
                  <a:srgbClr val="E6DB74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🍦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pl-PL" dirty="0">
                <a:solidFill>
                  <a:srgbClr val="E6DB74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🍦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pl-PL" dirty="0">
                <a:solidFill>
                  <a:srgbClr val="E6DB74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🍦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.innerHTML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>
                <a:solidFill>
                  <a:srgbClr val="E6DB74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🍦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"&lt;/SPAN&gt;&lt;/SPAN&gt;"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-and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notmatch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"&lt;P&gt;"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Smak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.split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'&lt;BR&gt;'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l-PL" dirty="0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dirty="0">
                <a:solidFill>
                  <a:srgbClr val="66D9E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dirty="0">
                <a:solidFill>
                  <a:srgbClr val="A6E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Smaki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Smak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Smaki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607" y="3709368"/>
            <a:ext cx="5780083" cy="2024574"/>
          </a:xfrm>
          <a:prstGeom prst="rect">
            <a:avLst/>
          </a:prstGeom>
          <a:effectLst>
            <a:glow rad="127000">
              <a:schemeClr val="bg1"/>
            </a:glow>
            <a:outerShdw blurRad="50800" dist="50800" algn="ctr" rotWithShape="0">
              <a:schemeClr val="bg1">
                <a:alpha val="99000"/>
              </a:schemeClr>
            </a:outerShdw>
            <a:softEdge rad="0"/>
          </a:effectLst>
          <a:scene3d>
            <a:camera prst="perspectiveContrastingRightFacing">
              <a:rot lat="0" lon="19800000" rev="213211"/>
            </a:camera>
            <a:lightRig rig="threePt" dir="t"/>
          </a:scene3d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805" y="111182"/>
            <a:ext cx="1093370" cy="1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82C3-0E6C-4E51-90D2-9161FBC2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When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it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all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started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55D9-3361-4C52-B7FF-6DD7B2D9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PowerShell v3 </a:t>
            </a:r>
            <a:r>
              <a:rPr lang="pl-PL" dirty="0" err="1"/>
              <a:t>introduced</a:t>
            </a:r>
            <a:endParaRPr lang="pl-PL" dirty="0"/>
          </a:p>
          <a:p>
            <a:pPr lvl="1"/>
            <a:r>
              <a:rPr lang="pl-PL" dirty="0" err="1"/>
              <a:t>Invoke-WebRequest</a:t>
            </a:r>
            <a:endParaRPr lang="pl-PL" dirty="0"/>
          </a:p>
          <a:p>
            <a:pPr lvl="1"/>
            <a:r>
              <a:rPr lang="pl-PL" dirty="0" err="1"/>
              <a:t>Invoke-RestMethod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 err="1"/>
              <a:t>Going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the </a:t>
            </a:r>
            <a:r>
              <a:rPr lang="pl-PL" dirty="0" err="1"/>
              <a:t>elements</a:t>
            </a:r>
            <a:endParaRPr lang="pl-PL" dirty="0"/>
          </a:p>
          <a:p>
            <a:pPr lvl="1"/>
            <a:r>
              <a:rPr lang="pl-PL" dirty="0" err="1"/>
              <a:t>PowerShellCookBook</a:t>
            </a:r>
            <a:endParaRPr lang="pl-PL" dirty="0"/>
          </a:p>
          <a:p>
            <a:pPr lvl="1"/>
            <a:r>
              <a:rPr lang="pl-PL" dirty="0"/>
              <a:t>Show-Object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6DDAD9E-F6C1-461B-AC39-4A35F6C06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82C3-0E6C-4E51-90D2-9161FBC2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WebRequest</a:t>
            </a:r>
            <a:r>
              <a:rPr lang="pl-PL" dirty="0">
                <a:latin typeface="Gill Sans MT" panose="020B0502020104020203" pitchFamily="34" charset="-18"/>
              </a:rPr>
              <a:t> vs </a:t>
            </a:r>
            <a:r>
              <a:rPr lang="pl-PL" dirty="0" err="1">
                <a:latin typeface="Gill Sans MT" panose="020B0502020104020203" pitchFamily="34" charset="-18"/>
              </a:rPr>
              <a:t>RestMethod</a:t>
            </a:r>
            <a:r>
              <a:rPr lang="pl-PL" dirty="0">
                <a:latin typeface="Gill Sans MT" panose="020B0502020104020203" pitchFamily="34" charset="-18"/>
              </a:rPr>
              <a:t>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55D9-3361-4C52-B7FF-6DD7B2D9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Almost</a:t>
            </a:r>
            <a:r>
              <a:rPr lang="pl-PL" dirty="0"/>
              <a:t> same – </a:t>
            </a:r>
            <a:r>
              <a:rPr lang="pl-PL" dirty="0" err="1"/>
              <a:t>RestMethod</a:t>
            </a:r>
            <a:r>
              <a:rPr lang="pl-PL" dirty="0"/>
              <a:t> return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structured</a:t>
            </a:r>
            <a:r>
              <a:rPr lang="pl-PL" dirty="0"/>
              <a:t> data (</a:t>
            </a:r>
            <a:r>
              <a:rPr lang="pl-PL" dirty="0" err="1"/>
              <a:t>understands</a:t>
            </a:r>
            <a:r>
              <a:rPr lang="pl-PL" dirty="0"/>
              <a:t> JSON), ergo? </a:t>
            </a:r>
            <a:r>
              <a:rPr lang="pl-PL" dirty="0" err="1"/>
              <a:t>Quicker</a:t>
            </a:r>
            <a:r>
              <a:rPr lang="pl-PL" dirty="0"/>
              <a:t>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AB23FC-1B64-45A1-A75E-619BA2967E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Obstacles</a:t>
            </a:r>
            <a:r>
              <a:rPr lang="pl-PL" dirty="0">
                <a:latin typeface="Gill Sans MT" panose="020B0502020104020203" pitchFamily="34" charset="-18"/>
              </a:rPr>
              <a:t>? Many! First – JavaScript.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858960" y="2614900"/>
            <a:ext cx="8418231" cy="2862322"/>
          </a:xfrm>
          <a:prstGeom prst="rect">
            <a:avLst/>
          </a:prstGeom>
          <a:solidFill>
            <a:srgbClr val="272822"/>
          </a:solidFill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IeExperience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ie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66D9EF"/>
                </a:solidFill>
                <a:latin typeface="Consolas" panose="020B0609020204030204" pitchFamily="49" charset="0"/>
              </a:rPr>
              <a:t>new-object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ComObject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E6DB74"/>
                </a:solidFill>
                <a:latin typeface="Consolas" panose="020B0609020204030204" pitchFamily="49" charset="0"/>
              </a:rPr>
              <a:t>InternetExplorer.Application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ie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</a:rPr>
              <a:t>.navigate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WebSite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)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ie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</a:rPr>
              <a:t>.busy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pl-PL" dirty="0">
                <a:solidFill>
                  <a:srgbClr val="66D9EF"/>
                </a:solidFill>
                <a:latin typeface="Consolas" panose="020B0609020204030204" pitchFamily="49" charset="0"/>
              </a:rPr>
              <a:t>Start-</a:t>
            </a:r>
            <a:r>
              <a:rPr lang="pl-PL" dirty="0" err="1">
                <a:solidFill>
                  <a:srgbClr val="66D9EF"/>
                </a:solidFill>
                <a:latin typeface="Consolas" panose="020B0609020204030204" pitchFamily="49" charset="0"/>
              </a:rPr>
              <a:t>Sleep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66D9EF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doc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ie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</a:rPr>
              <a:t>.Document.body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@($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doc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</a:rPr>
              <a:t>.getElementsByTagName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</a:rPr>
              <a:t>'TABLE'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))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pl-PL" dirty="0" err="1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WebRequest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66D9EF"/>
                </a:solidFill>
                <a:latin typeface="Consolas" panose="020B0609020204030204" pitchFamily="49" charset="0"/>
              </a:rPr>
              <a:t>Invoke-WebRequest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WebSite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tables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@($</a:t>
            </a:r>
            <a:r>
              <a:rPr lang="pl-PL" dirty="0" err="1">
                <a:solidFill>
                  <a:srgbClr val="F8F8F2"/>
                </a:solidFill>
                <a:latin typeface="Consolas" panose="020B0609020204030204" pitchFamily="49" charset="0"/>
              </a:rPr>
              <a:t>WebRequest</a:t>
            </a:r>
            <a:r>
              <a:rPr lang="pl-PL" dirty="0" err="1">
                <a:solidFill>
                  <a:srgbClr val="A6E22E"/>
                </a:solidFill>
                <a:latin typeface="Consolas" panose="020B0609020204030204" pitchFamily="49" charset="0"/>
              </a:rPr>
              <a:t>.ParsedHtml.getElementsByTagName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E6DB74"/>
                </a:solidFill>
                <a:latin typeface="Consolas" panose="020B0609020204030204" pitchFamily="49" charset="0"/>
              </a:rPr>
              <a:t>"TABLE"</a:t>
            </a:r>
            <a:r>
              <a:rPr lang="pl-PL" dirty="0">
                <a:solidFill>
                  <a:srgbClr val="F92672"/>
                </a:solidFill>
                <a:latin typeface="Consolas" panose="020B0609020204030204" pitchFamily="49" charset="0"/>
              </a:rPr>
              <a:t>))</a:t>
            </a:r>
            <a:endParaRPr lang="pl-PL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9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Aaaand</a:t>
            </a:r>
            <a:r>
              <a:rPr lang="pl-PL" dirty="0">
                <a:latin typeface="Gill Sans MT" panose="020B0502020104020203" pitchFamily="34" charset="-18"/>
              </a:rPr>
              <a:t> JavaScript </a:t>
            </a:r>
            <a:r>
              <a:rPr lang="pl-PL" dirty="0" err="1">
                <a:latin typeface="Gill Sans MT" panose="020B0502020104020203" pitchFamily="34" charset="-18"/>
              </a:rPr>
              <a:t>again</a:t>
            </a:r>
            <a:r>
              <a:rPr lang="pl-PL" dirty="0">
                <a:latin typeface="Gill Sans MT" panose="020B0502020104020203" pitchFamily="34" charset="-18"/>
              </a:rPr>
              <a:t>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5127" y="1440406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9" y="1440406"/>
            <a:ext cx="6437601" cy="496039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32" y="2556284"/>
            <a:ext cx="3476339" cy="1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Inspirations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TUG  - </a:t>
            </a:r>
            <a:r>
              <a:rPr lang="en-US" sz="2000" dirty="0"/>
              <a:t>Open-source, cross-platform Pull/Reporting Server for PowerShell DSC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3"/>
              </a:rPr>
              <a:t>https://github.com/PowerShellOrg/tug</a:t>
            </a:r>
            <a:endParaRPr lang="pl-PL" sz="2000" dirty="0"/>
          </a:p>
          <a:p>
            <a:r>
              <a:rPr lang="pl-PL" sz="2000" dirty="0"/>
              <a:t>Jeffrey </a:t>
            </a:r>
            <a:r>
              <a:rPr lang="pl-PL" sz="2000" dirty="0" err="1"/>
              <a:t>Snover</a:t>
            </a:r>
            <a:r>
              <a:rPr lang="pl-PL" sz="2000" dirty="0"/>
              <a:t> and </a:t>
            </a:r>
            <a:r>
              <a:rPr lang="pl-PL" sz="2000" dirty="0" err="1"/>
              <a:t>Done</a:t>
            </a:r>
            <a:r>
              <a:rPr lang="pl-PL" sz="2000" dirty="0"/>
              <a:t> Jones – PowerShell </a:t>
            </a:r>
            <a:r>
              <a:rPr lang="pl-PL" sz="2000" dirty="0" err="1"/>
              <a:t>unplugged</a:t>
            </a:r>
            <a:r>
              <a:rPr lang="pl-PL" sz="2000" dirty="0"/>
              <a:t>: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4"/>
              </a:rPr>
              <a:t>https://channel9.msdn.com/events/Ignite/2016/BRK3142</a:t>
            </a:r>
            <a:endParaRPr lang="pl-PL" sz="2000" dirty="0"/>
          </a:p>
          <a:p>
            <a:r>
              <a:rPr lang="pl-PL" sz="2000" dirty="0"/>
              <a:t>PowerShell Facebook module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5"/>
              </a:rPr>
              <a:t>https://facebookpsmodule.codeplex.com/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5"/>
              </a:rPr>
              <a:t>https://www.youtube.com/watch?v=divETm--UEc</a:t>
            </a:r>
            <a:endParaRPr lang="pl-PL" sz="2000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989822" cy="1325562"/>
          </a:xfrm>
        </p:spPr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Questions</a:t>
            </a:r>
            <a:r>
              <a:rPr lang="pl-PL" dirty="0">
                <a:latin typeface="Gill Sans MT" panose="020B0502020104020203" pitchFamily="34" charset="-18"/>
              </a:rPr>
              <a:t>? </a:t>
            </a:r>
            <a:r>
              <a:rPr lang="pl-PL" sz="2000" dirty="0">
                <a:latin typeface="Gill Sans MT" panose="020B0502020104020203" pitchFamily="34" charset="-18"/>
              </a:rPr>
              <a:t>I </a:t>
            </a:r>
            <a:r>
              <a:rPr lang="pl-PL" sz="2000" dirty="0" err="1">
                <a:latin typeface="Gill Sans MT" panose="020B0502020104020203" pitchFamily="34" charset="-18"/>
              </a:rPr>
              <a:t>hope</a:t>
            </a:r>
            <a:r>
              <a:rPr lang="pl-PL" sz="2000" dirty="0">
                <a:latin typeface="Gill Sans MT" panose="020B0502020104020203" pitchFamily="34" charset="-18"/>
              </a:rPr>
              <a:t> not…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86" y="1342649"/>
            <a:ext cx="7498081" cy="53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pSp>
        <p:nvGrpSpPr>
          <p:cNvPr id="18" name="Grupa 17"/>
          <p:cNvGrpSpPr/>
          <p:nvPr/>
        </p:nvGrpSpPr>
        <p:grpSpPr>
          <a:xfrm>
            <a:off x="3226174" y="1564343"/>
            <a:ext cx="9940460" cy="3851377"/>
            <a:chOff x="3139089" y="1956226"/>
            <a:chExt cx="9940460" cy="3851377"/>
          </a:xfrm>
        </p:grpSpPr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089" y="5100331"/>
              <a:ext cx="1347184" cy="707272"/>
            </a:xfrm>
            <a:prstGeom prst="rect">
              <a:avLst/>
            </a:prstGeom>
          </p:spPr>
        </p:pic>
        <p:grpSp>
          <p:nvGrpSpPr>
            <p:cNvPr id="14" name="Grupa 13"/>
            <p:cNvGrpSpPr/>
            <p:nvPr/>
          </p:nvGrpSpPr>
          <p:grpSpPr>
            <a:xfrm>
              <a:off x="3232753" y="1956226"/>
              <a:ext cx="9846796" cy="3718719"/>
              <a:chOff x="1950053" y="2286426"/>
              <a:chExt cx="9846796" cy="3718719"/>
            </a:xfrm>
          </p:grpSpPr>
          <p:pic>
            <p:nvPicPr>
              <p:cNvPr id="3" name="Obraz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598" y="3825746"/>
                <a:ext cx="707204" cy="688835"/>
              </a:xfrm>
              <a:prstGeom prst="rect">
                <a:avLst/>
              </a:prstGeom>
            </p:spPr>
          </p:pic>
          <p:pic>
            <p:nvPicPr>
              <p:cNvPr id="5" name="Obraz 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2598" y="3029725"/>
                <a:ext cx="674738" cy="665975"/>
              </a:xfrm>
              <a:prstGeom prst="rect">
                <a:avLst/>
              </a:prstGeom>
            </p:spPr>
          </p:pic>
          <p:pic>
            <p:nvPicPr>
              <p:cNvPr id="9" name="Obraz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0053" y="2286426"/>
                <a:ext cx="1101494" cy="613252"/>
              </a:xfrm>
              <a:prstGeom prst="rect">
                <a:avLst/>
              </a:prstGeom>
            </p:spPr>
          </p:pic>
          <p:sp>
            <p:nvSpPr>
              <p:cNvPr id="10" name="Prostokąt 9"/>
              <p:cNvSpPr/>
              <p:nvPr/>
            </p:nvSpPr>
            <p:spPr>
              <a:xfrm>
                <a:off x="2867922" y="2311826"/>
                <a:ext cx="8928927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2600" b="1" dirty="0">
                    <a:solidFill>
                      <a:schemeClr val="tx2"/>
                    </a:solidFill>
                  </a:rPr>
                  <a:t>pawel.jarosz@gmail.com</a:t>
                </a:r>
              </a:p>
              <a:p>
                <a:endParaRPr lang="pl-PL" sz="2600" b="1" dirty="0">
                  <a:solidFill>
                    <a:schemeClr val="tx2"/>
                  </a:solidFill>
                </a:endParaRPr>
              </a:p>
              <a:p>
                <a:r>
                  <a:rPr lang="pl-PL" sz="2600" b="1" dirty="0">
                    <a:solidFill>
                      <a:schemeClr val="tx2"/>
                    </a:solidFill>
                  </a:rPr>
                  <a:t>@PaweJarosz4</a:t>
                </a:r>
              </a:p>
              <a:p>
                <a:endParaRPr lang="pl-PL" sz="2600" b="1" dirty="0">
                  <a:solidFill>
                    <a:schemeClr val="tx2"/>
                  </a:solidFill>
                </a:endParaRPr>
              </a:p>
              <a:p>
                <a:r>
                  <a:rPr lang="pl-PL" sz="2600" b="1" dirty="0">
                    <a:solidFill>
                      <a:schemeClr val="tx2"/>
                    </a:solidFill>
                  </a:rPr>
                  <a:t>linkedin.com/in/paweljarosz2/</a:t>
                </a:r>
              </a:p>
              <a:p>
                <a:endParaRPr lang="pl-PL" sz="2600" b="1" dirty="0">
                  <a:solidFill>
                    <a:schemeClr val="tx2"/>
                  </a:solidFill>
                </a:endParaRPr>
              </a:p>
              <a:p>
                <a:r>
                  <a:rPr lang="pl-PL" sz="2600" b="1" dirty="0">
                    <a:solidFill>
                      <a:schemeClr val="tx2"/>
                    </a:solidFill>
                  </a:rPr>
                  <a:t>paweljarosz.wordpress.com</a:t>
                </a:r>
              </a:p>
              <a:p>
                <a:endParaRPr lang="pl-PL" sz="2600" b="1" dirty="0">
                  <a:solidFill>
                    <a:schemeClr val="tx2"/>
                  </a:solidFill>
                </a:endParaRPr>
              </a:p>
              <a:p>
                <a:r>
                  <a:rPr lang="pl-PL" sz="2600" b="1" dirty="0">
                    <a:solidFill>
                      <a:schemeClr val="tx2"/>
                    </a:solidFill>
                  </a:rPr>
                  <a:t>github.com/</a:t>
                </a:r>
                <a:r>
                  <a:rPr lang="pl-PL" sz="2600" b="1" dirty="0" err="1">
                    <a:solidFill>
                      <a:schemeClr val="tx2"/>
                    </a:solidFill>
                  </a:rPr>
                  <a:t>zaicnupagadi</a:t>
                </a:r>
                <a:endParaRPr lang="pl-PL" sz="2600" b="1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3" name="Obraz 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72" y="4644628"/>
                <a:ext cx="655856" cy="6558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33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4747293" y="4706208"/>
            <a:ext cx="5020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C52720"/>
                </a:solidFill>
              </a:rPr>
              <a:t>Paweł Jarosz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@PaweJarosz4 | www.paweljarosz.wordpress.com</a:t>
            </a:r>
          </a:p>
          <a:p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upa 29"/>
          <p:cNvGrpSpPr/>
          <p:nvPr/>
        </p:nvGrpSpPr>
        <p:grpSpPr>
          <a:xfrm>
            <a:off x="2058845" y="177800"/>
            <a:ext cx="9144000" cy="2387600"/>
            <a:chOff x="2058845" y="667703"/>
            <a:chExt cx="9144000" cy="2387600"/>
          </a:xfrm>
        </p:grpSpPr>
        <p:pic>
          <p:nvPicPr>
            <p:cNvPr id="20" name="Obraz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192" y="1006774"/>
              <a:ext cx="1227999" cy="1456407"/>
            </a:xfrm>
            <a:prstGeom prst="rect">
              <a:avLst/>
            </a:prstGeom>
          </p:spPr>
        </p:pic>
        <p:sp>
          <p:nvSpPr>
            <p:cNvPr id="18" name="Tytuł 1"/>
            <p:cNvSpPr txBox="1">
              <a:spLocks/>
            </p:cNvSpPr>
            <p:nvPr/>
          </p:nvSpPr>
          <p:spPr>
            <a:xfrm>
              <a:off x="2058845" y="667703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l-PL" sz="5400" dirty="0">
                  <a:solidFill>
                    <a:srgbClr val="007CC3"/>
                  </a:solidFill>
                  <a:latin typeface="Gill Sans MT" panose="020B0502020104020203" pitchFamily="34" charset="-18"/>
                </a:rPr>
                <a:t>HA for </a:t>
              </a:r>
              <a:r>
                <a:rPr lang="pl-PL" sz="5400" dirty="0">
                  <a:solidFill>
                    <a:srgbClr val="C52720"/>
                  </a:solidFill>
                  <a:latin typeface="Gill Sans MT" panose="020B0502020104020203" pitchFamily="34" charset="-18"/>
                </a:rPr>
                <a:t>DSC </a:t>
              </a:r>
              <a:r>
                <a:rPr lang="pl-PL" sz="5400" dirty="0">
                  <a:solidFill>
                    <a:srgbClr val="007CC3"/>
                  </a:solidFill>
                  <a:latin typeface="Gill Sans MT" panose="020B0502020104020203" pitchFamily="34" charset="-18"/>
                </a:rPr>
                <a:t>(?)</a:t>
              </a:r>
            </a:p>
            <a:p>
              <a:r>
                <a:rPr lang="pl-PL" sz="5400" dirty="0">
                  <a:solidFill>
                    <a:srgbClr val="C52720"/>
                  </a:solidFill>
                  <a:latin typeface="Gill Sans MT" panose="020B0502020104020203" pitchFamily="34" charset="-18"/>
                </a:rPr>
                <a:t>Web-</a:t>
              </a:r>
              <a:r>
                <a:rPr lang="pl-PL" sz="5400" dirty="0" err="1">
                  <a:solidFill>
                    <a:srgbClr val="C52720"/>
                  </a:solidFill>
                  <a:latin typeface="Gill Sans MT" panose="020B0502020104020203" pitchFamily="34" charset="-18"/>
                </a:rPr>
                <a:t>Requests</a:t>
              </a:r>
              <a:r>
                <a:rPr lang="pl-PL" sz="5400" dirty="0">
                  <a:solidFill>
                    <a:srgbClr val="C52720"/>
                  </a:solidFill>
                  <a:latin typeface="Gill Sans MT" panose="020B0502020104020203" pitchFamily="34" charset="-18"/>
                </a:rPr>
                <a:t> </a:t>
              </a:r>
              <a:r>
                <a:rPr lang="pl-PL" sz="5400" dirty="0" err="1">
                  <a:solidFill>
                    <a:srgbClr val="007CC3"/>
                  </a:solidFill>
                  <a:latin typeface="Gill Sans MT" panose="020B0502020104020203" pitchFamily="34" charset="-18"/>
                </a:rPr>
                <a:t>use</a:t>
              </a:r>
              <a:r>
                <a:rPr lang="pl-PL" sz="5400" dirty="0">
                  <a:solidFill>
                    <a:srgbClr val="007CC3"/>
                  </a:solidFill>
                  <a:latin typeface="Gill Sans MT" panose="020B0502020104020203" pitchFamily="34" charset="-18"/>
                </a:rPr>
                <a:t> </a:t>
              </a:r>
              <a:r>
                <a:rPr lang="pl-PL" sz="5400" dirty="0" err="1">
                  <a:solidFill>
                    <a:srgbClr val="007CC3"/>
                  </a:solidFill>
                  <a:latin typeface="Gill Sans MT" panose="020B0502020104020203" pitchFamily="34" charset="-18"/>
                </a:rPr>
                <a:t>cases</a:t>
              </a:r>
              <a:endParaRPr lang="pl-PL" sz="5400" dirty="0">
                <a:solidFill>
                  <a:srgbClr val="C52720"/>
                </a:solidFill>
                <a:latin typeface="Gill Sans MT" panose="020B0502020104020203" pitchFamily="34" charset="-18"/>
              </a:endParaRPr>
            </a:p>
          </p:txBody>
        </p:sp>
      </p:grpSp>
      <p:sp>
        <p:nvSpPr>
          <p:cNvPr id="25" name="Owal 24"/>
          <p:cNvSpPr/>
          <p:nvPr/>
        </p:nvSpPr>
        <p:spPr>
          <a:xfrm>
            <a:off x="2571978" y="4208538"/>
            <a:ext cx="1782340" cy="178234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8000" b="-2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9" name="Łącznik prosty 28"/>
          <p:cNvCxnSpPr/>
          <p:nvPr/>
        </p:nvCxnSpPr>
        <p:spPr>
          <a:xfrm>
            <a:off x="2058845" y="2315478"/>
            <a:ext cx="8218346" cy="0"/>
          </a:xfrm>
          <a:prstGeom prst="line">
            <a:avLst/>
          </a:prstGeom>
          <a:ln w="28575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9191" y="358341"/>
            <a:ext cx="1798917" cy="16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ill Sans MT" panose="020B0502020104020203" pitchFamily="34" charset="-18"/>
              </a:rPr>
              <a:t>A </a:t>
            </a:r>
            <a:r>
              <a:rPr lang="pl-PL" dirty="0" err="1">
                <a:latin typeface="Gill Sans MT" panose="020B0502020104020203" pitchFamily="34" charset="-18"/>
              </a:rPr>
              <a:t>quick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recall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304800" y="1828800"/>
            <a:ext cx="11055927" cy="4351337"/>
          </a:xfrm>
        </p:spPr>
        <p:txBody>
          <a:bodyPr/>
          <a:lstStyle/>
          <a:p>
            <a:r>
              <a:rPr lang="pl-PL" dirty="0" err="1"/>
              <a:t>Origins</a:t>
            </a:r>
            <a:r>
              <a:rPr lang="pl-PL" dirty="0"/>
              <a:t> of DSC</a:t>
            </a:r>
          </a:p>
          <a:p>
            <a:r>
              <a:rPr lang="pl-PL" dirty="0" err="1"/>
              <a:t>What</a:t>
            </a:r>
            <a:r>
              <a:rPr lang="pl-PL" dirty="0"/>
              <a:t> DSC HTTPS </a:t>
            </a:r>
            <a:r>
              <a:rPr lang="pl-PL" dirty="0" err="1"/>
              <a:t>Pull</a:t>
            </a:r>
            <a:r>
              <a:rPr lang="pl-PL" dirty="0"/>
              <a:t> Server </a:t>
            </a:r>
          </a:p>
          <a:p>
            <a:pPr marL="0" indent="0">
              <a:buNone/>
            </a:pPr>
            <a:r>
              <a:rPr lang="pl-PL" dirty="0"/>
              <a:t>   and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option</a:t>
            </a:r>
            <a:r>
              <a:rPr lang="pl-PL" dirty="0"/>
              <a:t>?</a:t>
            </a:r>
          </a:p>
          <a:p>
            <a:r>
              <a:rPr lang="pl-PL" dirty="0"/>
              <a:t>How to </a:t>
            </a:r>
            <a:r>
              <a:rPr lang="pl-PL" dirty="0" err="1"/>
              <a:t>configure</a:t>
            </a:r>
            <a:r>
              <a:rPr lang="pl-PL" dirty="0"/>
              <a:t> DSC </a:t>
            </a:r>
            <a:r>
              <a:rPr lang="pl-PL" dirty="0" err="1"/>
              <a:t>Pull</a:t>
            </a:r>
            <a:r>
              <a:rPr lang="pl-PL" dirty="0"/>
              <a:t> Server and </a:t>
            </a:r>
            <a:r>
              <a:rPr lang="pl-PL" dirty="0" err="1"/>
              <a:t>clients</a:t>
            </a:r>
            <a:endParaRPr lang="pl-PL" dirty="0"/>
          </a:p>
          <a:p>
            <a:r>
              <a:rPr lang="pl-PL" dirty="0"/>
              <a:t>DSC for Linux</a:t>
            </a:r>
          </a:p>
          <a:p>
            <a:r>
              <a:rPr lang="pl-PL" dirty="0" err="1"/>
              <a:t>Script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DSC on </a:t>
            </a:r>
            <a:r>
              <a:rPr lang="pl-PL" dirty="0" err="1"/>
              <a:t>core</a:t>
            </a:r>
            <a:endParaRPr lang="pl-PL" dirty="0"/>
          </a:p>
          <a:p>
            <a:r>
              <a:rPr lang="pl-PL" dirty="0"/>
              <a:t>HA for DSC </a:t>
            </a:r>
            <a:r>
              <a:rPr lang="pl-PL" dirty="0" err="1"/>
              <a:t>using</a:t>
            </a:r>
            <a:r>
              <a:rPr lang="pl-PL" dirty="0"/>
              <a:t> ARR (?)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892" y="235834"/>
            <a:ext cx="5096422" cy="3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About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Applicaiton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Request</a:t>
            </a:r>
            <a:r>
              <a:rPr lang="pl-PL" dirty="0">
                <a:latin typeface="Gill Sans MT" panose="020B0502020104020203" pitchFamily="34" charset="-18"/>
              </a:rPr>
              <a:t> Routing (ARR)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1488598"/>
            <a:ext cx="3457575" cy="170497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70" y="3611707"/>
            <a:ext cx="5238750" cy="2266950"/>
          </a:xfrm>
          <a:prstGeom prst="rect">
            <a:avLst/>
          </a:prstGeom>
        </p:spPr>
      </p:pic>
      <p:pic>
        <p:nvPicPr>
          <p:cNvPr id="14" name="Symbol zastępczy zawartości 13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102927" y="1549544"/>
            <a:ext cx="55054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So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what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about</a:t>
            </a:r>
            <a:r>
              <a:rPr lang="pl-PL" dirty="0">
                <a:latin typeface="Gill Sans MT" panose="020B0502020104020203" pitchFamily="34" charset="-18"/>
              </a:rPr>
              <a:t> a </a:t>
            </a:r>
            <a:r>
              <a:rPr lang="pl-PL" dirty="0" err="1">
                <a:latin typeface="Gill Sans MT" panose="020B0502020104020203" pitchFamily="34" charset="-18"/>
              </a:rPr>
              <a:t>secure</a:t>
            </a:r>
            <a:r>
              <a:rPr lang="pl-PL" dirty="0">
                <a:latin typeface="Gill Sans MT" panose="020B0502020104020203" pitchFamily="34" charset="-18"/>
              </a:rPr>
              <a:t> and </a:t>
            </a:r>
            <a:r>
              <a:rPr lang="pl-PL" dirty="0" err="1">
                <a:latin typeface="Gill Sans MT" panose="020B0502020104020203" pitchFamily="34" charset="-18"/>
              </a:rPr>
              <a:t>well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tailored</a:t>
            </a:r>
            <a:r>
              <a:rPr lang="pl-PL" dirty="0">
                <a:latin typeface="Gill Sans MT" panose="020B0502020104020203" pitchFamily="34" charset="-18"/>
              </a:rPr>
              <a:t> DSC on Windows </a:t>
            </a:r>
            <a:r>
              <a:rPr lang="pl-PL" dirty="0" err="1">
                <a:latin typeface="Gill Sans MT" panose="020B0502020104020203" pitchFamily="34" charset="-18"/>
              </a:rPr>
              <a:t>Core</a:t>
            </a:r>
            <a:r>
              <a:rPr lang="pl-PL" dirty="0">
                <a:latin typeface="Gill Sans MT" panose="020B0502020104020203" pitchFamily="34" charset="-18"/>
              </a:rPr>
              <a:t> with HA?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3813" y="3558526"/>
            <a:ext cx="8058227" cy="249591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054" y="1788636"/>
            <a:ext cx="6267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ill Sans MT" panose="020B0502020104020203" pitchFamily="34" charset="-18"/>
              </a:rPr>
              <a:t>TUG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pPr marL="0" indent="0" algn="ctr">
              <a:buNone/>
            </a:pPr>
            <a:endParaRPr lang="pl-PL" b="1" dirty="0">
              <a:hlinkClick r:id="rId3"/>
            </a:endParaRPr>
          </a:p>
          <a:p>
            <a:pPr marL="0" indent="0" algn="ctr">
              <a:buNone/>
            </a:pPr>
            <a:endParaRPr lang="pl-PL" b="1" dirty="0">
              <a:hlinkClick r:id="rId3"/>
            </a:endParaRPr>
          </a:p>
          <a:p>
            <a:pPr marL="0" indent="0" algn="ctr">
              <a:buNone/>
            </a:pPr>
            <a:endParaRPr lang="pl-PL" b="1" dirty="0">
              <a:hlinkClick r:id="rId3"/>
            </a:endParaRPr>
          </a:p>
          <a:p>
            <a:pPr marL="0" indent="0" algn="ctr">
              <a:buNone/>
            </a:pPr>
            <a:r>
              <a:rPr lang="pl-PL" b="1" dirty="0">
                <a:hlinkClick r:id="rId3"/>
              </a:rPr>
              <a:t>https://github.com/PowerShellOrg/tug</a:t>
            </a:r>
            <a:endParaRPr lang="pl-PL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302" y="1691322"/>
            <a:ext cx="8477250" cy="9239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877" y="2906221"/>
            <a:ext cx="8420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8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ill Sans MT" panose="020B0502020104020203" pitchFamily="34" charset="-18"/>
              </a:rPr>
              <a:t>Do </a:t>
            </a:r>
            <a:r>
              <a:rPr lang="pl-PL" dirty="0" err="1">
                <a:latin typeface="Gill Sans MT" panose="020B0502020104020203" pitchFamily="34" charset="-18"/>
              </a:rPr>
              <a:t>websites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have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useful</a:t>
            </a:r>
            <a:r>
              <a:rPr lang="pl-PL" dirty="0">
                <a:latin typeface="Gill Sans MT" panose="020B0502020104020203" pitchFamily="34" charset="-18"/>
              </a:rPr>
              <a:t> info?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636" y="1691322"/>
            <a:ext cx="11836581" cy="409996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Gill Sans MT" panose="020B0502020104020203" pitchFamily="34" charset="-18"/>
              </a:rPr>
              <a:t>Check</a:t>
            </a:r>
            <a:r>
              <a:rPr lang="pl-PL" dirty="0">
                <a:latin typeface="Gill Sans MT" panose="020B0502020104020203" pitchFamily="34" charset="-18"/>
              </a:rPr>
              <a:t> for a </a:t>
            </a:r>
            <a:r>
              <a:rPr lang="pl-PL" dirty="0" err="1">
                <a:latin typeface="Gill Sans MT" panose="020B0502020104020203" pitchFamily="34" charset="-18"/>
              </a:rPr>
              <a:t>power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outage</a:t>
            </a:r>
            <a:r>
              <a:rPr lang="pl-PL" dirty="0">
                <a:latin typeface="Gill Sans MT" panose="020B0502020104020203" pitchFamily="34" charset="-18"/>
              </a:rPr>
              <a:t>… REMOTELY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532" y="365760"/>
            <a:ext cx="1190625" cy="108585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0" y="1451610"/>
            <a:ext cx="5154757" cy="338988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507" y="1691322"/>
            <a:ext cx="5581650" cy="181927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507" y="3555523"/>
            <a:ext cx="5600700" cy="140017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6032" y="5000624"/>
            <a:ext cx="5591175" cy="923925"/>
          </a:xfrm>
          <a:prstGeom prst="rect">
            <a:avLst/>
          </a:prstGeom>
        </p:spPr>
      </p:pic>
      <p:sp>
        <p:nvSpPr>
          <p:cNvPr id="13" name="Prostokąt 12"/>
          <p:cNvSpPr/>
          <p:nvPr/>
        </p:nvSpPr>
        <p:spPr>
          <a:xfrm>
            <a:off x="595745" y="47693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Module presented here works so far for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“Western Power Distribution”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 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“UK Power Networks”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“Scottish And Southern Power Networks”</a:t>
            </a:r>
            <a:r>
              <a:rPr lang="pl-PL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pl-PL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 install it and start testing simply run: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Install-Module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UKPowerCutChecker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pl-PL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pl-PL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8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Gill Sans MT" panose="020B0502020104020203" pitchFamily="34" charset="-18"/>
              </a:rPr>
              <a:t>Get Information </a:t>
            </a:r>
            <a:r>
              <a:rPr lang="pl-PL" dirty="0" err="1">
                <a:latin typeface="Gill Sans MT" panose="020B0502020104020203" pitchFamily="34" charset="-18"/>
              </a:rPr>
              <a:t>about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firmware</a:t>
            </a:r>
            <a:r>
              <a:rPr lang="pl-PL" dirty="0">
                <a:latin typeface="Gill Sans MT" panose="020B0502020104020203" pitchFamily="34" charset="-18"/>
              </a:rPr>
              <a:t> </a:t>
            </a:r>
            <a:r>
              <a:rPr lang="pl-PL" dirty="0" err="1">
                <a:latin typeface="Gill Sans MT" panose="020B0502020104020203" pitchFamily="34" charset="-18"/>
              </a:rPr>
              <a:t>updates</a:t>
            </a:r>
            <a:endParaRPr lang="pl-PL" dirty="0">
              <a:latin typeface="Gill Sans MT" panose="020B0502020104020203" pitchFamily="34" charset="-18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0" y="1519920"/>
            <a:ext cx="4972627" cy="4772881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7" y="1272699"/>
            <a:ext cx="5114925" cy="526732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7191" y="495141"/>
            <a:ext cx="1735621" cy="7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891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1774</TotalTime>
  <Words>437</Words>
  <Application>Microsoft Office PowerPoint</Application>
  <PresentationFormat>Widescreen</PresentationFormat>
  <Paragraphs>105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Consolas</vt:lpstr>
      <vt:lpstr>Gill Sans MT</vt:lpstr>
      <vt:lpstr>Segoe UI Symbol</vt:lpstr>
      <vt:lpstr>Times New Roman</vt:lpstr>
      <vt:lpstr>Wingdings 2</vt:lpstr>
      <vt:lpstr>HDOfficeLightV0</vt:lpstr>
      <vt:lpstr>1_HDOfficeLightV0</vt:lpstr>
      <vt:lpstr>PowerPoint Presentation</vt:lpstr>
      <vt:lpstr>PowerPoint Presentation</vt:lpstr>
      <vt:lpstr>A quick recall</vt:lpstr>
      <vt:lpstr>About Applicaiton Request Routing (ARR)</vt:lpstr>
      <vt:lpstr>So what about a secure and well tailored DSC on Windows Core with HA?</vt:lpstr>
      <vt:lpstr>TUG</vt:lpstr>
      <vt:lpstr>Do websites have useful info?</vt:lpstr>
      <vt:lpstr>Check for a power outage… REMOTELY</vt:lpstr>
      <vt:lpstr>Get Information about firmware updates</vt:lpstr>
      <vt:lpstr>PowerPoint Presentation</vt:lpstr>
      <vt:lpstr>…configure an Ice Cream Alert!</vt:lpstr>
      <vt:lpstr>When it all started</vt:lpstr>
      <vt:lpstr>WebRequest vs RestMethod?</vt:lpstr>
      <vt:lpstr>Obstacles? Many! First – JavaScript.</vt:lpstr>
      <vt:lpstr>Aaaand JavaScript again.</vt:lpstr>
      <vt:lpstr>Inspirations</vt:lpstr>
      <vt:lpstr>Questions? I hope not…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Pawel Jarosz</cp:lastModifiedBy>
  <cp:revision>156</cp:revision>
  <dcterms:created xsi:type="dcterms:W3CDTF">2017-04-14T18:34:02Z</dcterms:created>
  <dcterms:modified xsi:type="dcterms:W3CDTF">2017-06-27T14:01:44Z</dcterms:modified>
</cp:coreProperties>
</file>