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29"/>
  </p:notesMasterIdLst>
  <p:sldIdLst>
    <p:sldId id="260" r:id="rId3"/>
    <p:sldId id="281" r:id="rId4"/>
    <p:sldId id="263" r:id="rId5"/>
    <p:sldId id="264" r:id="rId6"/>
    <p:sldId id="265" r:id="rId7"/>
    <p:sldId id="282" r:id="rId8"/>
    <p:sldId id="284" r:id="rId9"/>
    <p:sldId id="285" r:id="rId10"/>
    <p:sldId id="283" r:id="rId11"/>
    <p:sldId id="266" r:id="rId12"/>
    <p:sldId id="268" r:id="rId13"/>
    <p:sldId id="269" r:id="rId14"/>
    <p:sldId id="278" r:id="rId15"/>
    <p:sldId id="277" r:id="rId16"/>
    <p:sldId id="287" r:id="rId17"/>
    <p:sldId id="279" r:id="rId18"/>
    <p:sldId id="286" r:id="rId19"/>
    <p:sldId id="270" r:id="rId20"/>
    <p:sldId id="272" r:id="rId21"/>
    <p:sldId id="273" r:id="rId22"/>
    <p:sldId id="274" r:id="rId23"/>
    <p:sldId id="275" r:id="rId24"/>
    <p:sldId id="276" r:id="rId25"/>
    <p:sldId id="257" r:id="rId26"/>
    <p:sldId id="25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A543-716A-472D-912F-A70FB853EA4E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D71A0-2F46-4497-BA38-584968C9B4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16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39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94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60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302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295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467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19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86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544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09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731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74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69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462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593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537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043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65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05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932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66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23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27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45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mXaAIawzNic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PowerShellOrg/dsc-summit-precon" TargetMode="External"/><Relationship Id="rId4" Type="http://schemas.openxmlformats.org/officeDocument/2006/relationships/hyperlink" Target="https://github.com/PowerShellOr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nover.com/Docs/MonadManifesto.pdf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TZbo-wIj_jw" TargetMode="External"/><Relationship Id="rId5" Type="http://schemas.openxmlformats.org/officeDocument/2006/relationships/hyperlink" Target="https://leanpub.com/the-dsc-book" TargetMode="External"/><Relationship Id="rId4" Type="http://schemas.openxmlformats.org/officeDocument/2006/relationships/hyperlink" Target="https://www.youtube.com/watch?v=mXaAIawzNic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56" y="1691322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How </a:t>
            </a:r>
            <a:r>
              <a:rPr lang="pl-PL" dirty="0" err="1" smtClean="0">
                <a:latin typeface="Gill Sans MT" panose="020B0502020104020203" pitchFamily="34" charset="-18"/>
              </a:rPr>
              <a:t>abot</a:t>
            </a:r>
            <a:r>
              <a:rPr lang="pl-PL" dirty="0" smtClean="0">
                <a:latin typeface="Gill Sans MT" panose="020B0502020104020203" pitchFamily="34" charset="-18"/>
              </a:rPr>
              <a:t> DSC and </a:t>
            </a:r>
            <a:r>
              <a:rPr lang="pl-PL" dirty="0" err="1" smtClean="0">
                <a:latin typeface="Gill Sans MT" panose="020B0502020104020203" pitchFamily="34" charset="-18"/>
              </a:rPr>
              <a:t>Chef</a:t>
            </a:r>
            <a:r>
              <a:rPr lang="pl-PL" dirty="0" smtClean="0">
                <a:latin typeface="Gill Sans MT" panose="020B0502020104020203" pitchFamily="34" charset="-18"/>
              </a:rPr>
              <a:t>?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8627" y="2939846"/>
            <a:ext cx="7383384" cy="30107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845127" y="1815737"/>
            <a:ext cx="10192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Well</a:t>
            </a:r>
            <a:r>
              <a:rPr lang="pl-PL" dirty="0" smtClean="0"/>
              <a:t>… DSC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cheaper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endParaRPr lang="pl-PL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ym typeface="Wingdings" panose="05000000000000000000" pitchFamily="2" charset="2"/>
              </a:rPr>
              <a:t>Both </a:t>
            </a:r>
            <a:r>
              <a:rPr lang="pl-PL" dirty="0" err="1" smtClean="0">
                <a:sym typeface="Wingdings" panose="05000000000000000000" pitchFamily="2" charset="2"/>
              </a:rPr>
              <a:t>can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integrate</a:t>
            </a:r>
            <a:r>
              <a:rPr lang="pl-PL" dirty="0" smtClean="0">
                <a:sym typeface="Wingdings" panose="05000000000000000000" pitchFamily="2" charset="2"/>
              </a:rPr>
              <a:t>, </a:t>
            </a:r>
            <a:r>
              <a:rPr lang="pl-PL" dirty="0" err="1" smtClean="0">
                <a:sym typeface="Wingdings" panose="05000000000000000000" pitchFamily="2" charset="2"/>
              </a:rPr>
              <a:t>how</a:t>
            </a:r>
            <a:r>
              <a:rPr lang="pl-PL" dirty="0" smtClean="0">
                <a:sym typeface="Wingdings" panose="05000000000000000000" pitchFamily="2" charset="2"/>
              </a:rPr>
              <a:t>: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304902" y="603146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www.youtube.com/watch?v=mXaAIawzNic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08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LAB DEMO</a:t>
            </a:r>
            <a:endParaRPr lang="pl-PL" dirty="0">
              <a:latin typeface="Gill Sans MT" panose="020B050202010402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Gill Sans MT" panose="020B0502020104020203" pitchFamily="34" charset="-18"/>
              </a:rPr>
              <a:t>Environment:</a:t>
            </a:r>
          </a:p>
          <a:p>
            <a:r>
              <a:rPr lang="pl-PL" dirty="0">
                <a:latin typeface="Gill Sans MT" panose="020B0502020104020203" pitchFamily="34" charset="-18"/>
              </a:rPr>
              <a:t>LABDSCPS01 – W2016 / </a:t>
            </a:r>
            <a:r>
              <a:rPr lang="pl-PL" dirty="0" smtClean="0">
                <a:latin typeface="Gill Sans MT" panose="020B0502020104020203" pitchFamily="34" charset="-18"/>
              </a:rPr>
              <a:t>DSC HTTPS </a:t>
            </a:r>
            <a:r>
              <a:rPr lang="pl-PL" dirty="0" err="1">
                <a:latin typeface="Gill Sans MT" panose="020B0502020104020203" pitchFamily="34" charset="-18"/>
              </a:rPr>
              <a:t>Pull</a:t>
            </a:r>
            <a:r>
              <a:rPr lang="pl-PL" dirty="0">
                <a:latin typeface="Gill Sans MT" panose="020B0502020104020203" pitchFamily="34" charset="-18"/>
              </a:rPr>
              <a:t> Server </a:t>
            </a:r>
            <a:r>
              <a:rPr lang="pl-PL" sz="1800" dirty="0">
                <a:latin typeface="Gill Sans MT" panose="020B0502020104020203" pitchFamily="34" charset="-18"/>
              </a:rPr>
              <a:t>(192.168.0.33)</a:t>
            </a:r>
          </a:p>
          <a:p>
            <a:r>
              <a:rPr lang="pl-PL" dirty="0" smtClean="0">
                <a:latin typeface="Gill Sans MT" panose="020B0502020104020203" pitchFamily="34" charset="-18"/>
              </a:rPr>
              <a:t>LABDC01 – W2016 / DC / DSC Windows </a:t>
            </a:r>
            <a:r>
              <a:rPr lang="pl-PL" dirty="0" err="1" smtClean="0">
                <a:latin typeface="Gill Sans MT" panose="020B0502020104020203" pitchFamily="34" charset="-18"/>
              </a:rPr>
              <a:t>client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sz="1800" dirty="0" smtClean="0">
                <a:latin typeface="Gill Sans MT" panose="020B0502020104020203" pitchFamily="34" charset="-18"/>
              </a:rPr>
              <a:t>(192.168.0.31)</a:t>
            </a:r>
          </a:p>
          <a:p>
            <a:r>
              <a:rPr lang="pl-PL" dirty="0" smtClean="0">
                <a:latin typeface="Gill Sans MT" panose="020B0502020104020203" pitchFamily="34" charset="-18"/>
              </a:rPr>
              <a:t>LABCENTOS01 – </a:t>
            </a:r>
            <a:r>
              <a:rPr lang="pl-PL" dirty="0" err="1" smtClean="0">
                <a:latin typeface="Gill Sans MT" panose="020B0502020104020203" pitchFamily="34" charset="-18"/>
              </a:rPr>
              <a:t>Centos</a:t>
            </a:r>
            <a:r>
              <a:rPr lang="pl-PL" dirty="0" smtClean="0">
                <a:latin typeface="Gill Sans MT" panose="020B0502020104020203" pitchFamily="34" charset="-18"/>
              </a:rPr>
              <a:t> 7 / DSC Linux </a:t>
            </a:r>
            <a:r>
              <a:rPr lang="pl-PL" dirty="0" err="1" smtClean="0">
                <a:latin typeface="Gill Sans MT" panose="020B0502020104020203" pitchFamily="34" charset="-18"/>
              </a:rPr>
              <a:t>client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sz="1800" dirty="0" smtClean="0">
                <a:latin typeface="Gill Sans MT" panose="020B0502020104020203" pitchFamily="34" charset="-18"/>
              </a:rPr>
              <a:t>(192.168.0.32)</a:t>
            </a:r>
            <a:endParaRPr lang="pl-PL" sz="1800" dirty="0">
              <a:latin typeface="Gill Sans MT" panose="020B0502020104020203" pitchFamily="34" charset="-18"/>
            </a:endParaRPr>
          </a:p>
          <a:p>
            <a:endParaRPr lang="pl-PL" dirty="0" smtClean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Building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sample</a:t>
            </a:r>
            <a:r>
              <a:rPr lang="pl-PL" dirty="0" smtClean="0">
                <a:latin typeface="Gill Sans MT" panose="020B0502020104020203" pitchFamily="34" charset="-18"/>
              </a:rPr>
              <a:t> Web Server on Windows</a:t>
            </a:r>
            <a:endParaRPr lang="pl-PL" dirty="0">
              <a:latin typeface="Gill Sans MT" panose="020B050202010402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Generate</a:t>
            </a:r>
            <a:r>
              <a:rPr lang="pl-PL" dirty="0" smtClean="0">
                <a:latin typeface="Gill Sans MT" panose="020B0502020104020203" pitchFamily="34" charset="-18"/>
              </a:rPr>
              <a:t> the *.</a:t>
            </a:r>
            <a:r>
              <a:rPr lang="pl-PL" dirty="0" err="1" smtClean="0">
                <a:latin typeface="Gill Sans MT" panose="020B0502020104020203" pitchFamily="34" charset="-18"/>
              </a:rPr>
              <a:t>pfx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certificate</a:t>
            </a:r>
            <a:r>
              <a:rPr lang="pl-PL" dirty="0" smtClean="0">
                <a:latin typeface="Gill Sans MT" panose="020B0502020104020203" pitchFamily="34" charset="-18"/>
              </a:rPr>
              <a:t> from AD CS on LABDC01</a:t>
            </a:r>
          </a:p>
          <a:p>
            <a:r>
              <a:rPr lang="pl-PL" dirty="0" smtClean="0">
                <a:latin typeface="Gill Sans MT" panose="020B0502020104020203" pitchFamily="34" charset="-18"/>
              </a:rPr>
              <a:t>Import </a:t>
            </a:r>
            <a:r>
              <a:rPr lang="pl-PL" dirty="0" err="1" smtClean="0">
                <a:latin typeface="Gill Sans MT" panose="020B0502020104020203" pitchFamily="34" charset="-18"/>
              </a:rPr>
              <a:t>generated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certificate</a:t>
            </a:r>
            <a:r>
              <a:rPr lang="pl-PL" dirty="0" smtClean="0">
                <a:latin typeface="Gill Sans MT" panose="020B0502020104020203" pitchFamily="34" charset="-18"/>
              </a:rPr>
              <a:t> to LABDSCPS01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845127" y="2959466"/>
            <a:ext cx="10806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##Step 1: Installing needed DSC module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module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from PowerShell gallery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Find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-Module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xPSDesiredStateConfiguration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Install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-Module </a:t>
            </a:r>
          </a:p>
        </p:txBody>
      </p:sp>
      <p:sp>
        <p:nvSpPr>
          <p:cNvPr id="7" name="Prostokąt 6"/>
          <p:cNvSpPr/>
          <p:nvPr/>
        </p:nvSpPr>
        <p:spPr>
          <a:xfrm>
            <a:off x="845127" y="3893831"/>
            <a:ext cx="95659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##Step 2: DSC Pull Server Function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Sample_xDscPullServer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{  </a:t>
            </a:r>
            <a:endParaRPr lang="pl-PL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	(Too </a:t>
            </a:r>
            <a:r>
              <a:rPr lang="pl-PL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long</a:t>
            </a:r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pl-PL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will</a:t>
            </a:r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show </a:t>
            </a:r>
            <a:r>
              <a:rPr lang="pl-PL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it</a:t>
            </a:r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directly</a:t>
            </a:r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in ISE ^^)</a:t>
            </a: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29" y="4847815"/>
            <a:ext cx="1223518" cy="12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Building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sample</a:t>
            </a:r>
            <a:r>
              <a:rPr lang="pl-PL" dirty="0" smtClean="0">
                <a:latin typeface="Gill Sans MT" panose="020B0502020104020203" pitchFamily="34" charset="-18"/>
              </a:rPr>
              <a:t> Web Server on Windows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580934" y="1691322"/>
            <a:ext cx="116110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###Step 3: Getting all needed variables for DSC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Sample_xDscPullServer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Function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WebCertThumb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labdscps01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Cert:\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LocalMachine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\My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FriendlyName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DSCPSPullServerCert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ThumbPrint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</a:p>
          <a:p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Guid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Guid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Guid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##Step4: Running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Sample_xDscPullServer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function to create DSC Server MOF file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Sample_xDSCPullServer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certificateThumbprint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WebCertThumb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RegistrationKey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Guid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OutputPath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c</a:t>
            </a:r>
            <a:r>
              <a:rPr lang="pl-PL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:\dsc\PullServer</a:t>
            </a: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##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Step</a:t>
            </a:r>
            <a:r>
              <a:rPr lang="pl-PL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4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:</a:t>
            </a:r>
            <a:r>
              <a:rPr lang="pl-PL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 smtClean="0">
                <a:solidFill>
                  <a:srgbClr val="006400"/>
                </a:solidFill>
                <a:latin typeface="Lucida Console" panose="020B0609040504020204" pitchFamily="49" charset="0"/>
              </a:rPr>
              <a:t>Fire</a:t>
            </a:r>
            <a:r>
              <a:rPr lang="pl-PL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in the hole!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</a:t>
            </a:r>
            <a:r>
              <a:rPr lang="en-US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:\</a:t>
            </a:r>
            <a:r>
              <a:rPr lang="pl-PL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dsc</a:t>
            </a:r>
            <a:r>
              <a:rPr lang="en-US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\</a:t>
            </a:r>
            <a:r>
              <a:rPr lang="en-US" dirty="0" err="1" smtClean="0">
                <a:solidFill>
                  <a:srgbClr val="8A2BE2"/>
                </a:solidFill>
                <a:latin typeface="Lucida Console" panose="020B0609040504020204" pitchFamily="49" charset="0"/>
              </a:rPr>
              <a:t>PullServer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-Wait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</p:spTree>
    <p:extLst>
      <p:ext uri="{BB962C8B-B14F-4D97-AF65-F5344CB8AC3E}">
        <p14:creationId xmlns:p14="http://schemas.microsoft.com/office/powerpoint/2010/main" val="35518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Simple </a:t>
            </a:r>
            <a:r>
              <a:rPr lang="pl-PL" dirty="0" err="1" smtClean="0">
                <a:latin typeface="Gill Sans MT" panose="020B0502020104020203" pitchFamily="34" charset="-18"/>
              </a:rPr>
              <a:t>WebServer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config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722812" y="1284243"/>
            <a:ext cx="68536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webservice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MachineName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MachineName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pl-PL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pl-PL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Install</a:t>
            </a:r>
            <a:r>
              <a:rPr lang="pl-PL" dirty="0">
                <a:solidFill>
                  <a:srgbClr val="006400"/>
                </a:solidFill>
                <a:latin typeface="Lucida Console" panose="020B0609040504020204" pitchFamily="49" charset="0"/>
              </a:rPr>
              <a:t> the IIS Role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WindowsFeature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IIS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Ensure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Present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"Web-Server"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pl-PL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pl-PL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Install</a:t>
            </a:r>
            <a:r>
              <a:rPr lang="pl-PL" dirty="0">
                <a:solidFill>
                  <a:srgbClr val="006400"/>
                </a:solidFill>
                <a:latin typeface="Lucida Console" panose="020B0609040504020204" pitchFamily="49" charset="0"/>
              </a:rPr>
              <a:t> ASP.NET 4.5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WindowsFeature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ASP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Ensure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Present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"web-Asp-Net45"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pl-PL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webservice</a:t>
            </a:r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MachineName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localhost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Simple </a:t>
            </a:r>
            <a:r>
              <a:rPr lang="pl-PL" dirty="0" smtClean="0">
                <a:latin typeface="Gill Sans MT" panose="020B0502020104020203" pitchFamily="34" charset="-18"/>
              </a:rPr>
              <a:t>LCM </a:t>
            </a:r>
            <a:r>
              <a:rPr lang="pl-PL" dirty="0" err="1" smtClean="0">
                <a:latin typeface="Gill Sans MT" panose="020B0502020104020203" pitchFamily="34" charset="-18"/>
              </a:rPr>
              <a:t>config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701435" y="1250952"/>
            <a:ext cx="10284427" cy="618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DSCLocalConfigurationManager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()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]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configuration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BaseDscClientConfig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{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Node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localhost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{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Settings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{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    </a:t>
            </a:r>
            <a:r>
              <a:rPr lang="pl-PL" dirty="0" err="1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RefreshMode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Pull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    </a:t>
            </a:r>
            <a:r>
              <a:rPr lang="pl-PL" dirty="0" err="1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RefreshFrequencyMins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0008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30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    </a:t>
            </a:r>
            <a:r>
              <a:rPr lang="pl-PL" dirty="0" err="1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RebootNodeIfNeeded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true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    </a:t>
            </a:r>
            <a:r>
              <a:rPr lang="pl-PL" dirty="0" err="1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ConfigurationMode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ApplyAndAutoCorrect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 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}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 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ConfigurationRepositoryWeb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PullSrv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… (to be </a:t>
            </a:r>
            <a:r>
              <a:rPr lang="pl-PL" dirty="0" err="1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shown</a:t>
            </a:r>
            <a:r>
              <a:rPr lang="pl-PL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in ISE ^^)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}</a:t>
            </a:r>
            <a:r>
              <a:rPr lang="pl-PL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 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BaseDscClientConfig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endParaRPr lang="pl-PL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pSp>
        <p:nvGrpSpPr>
          <p:cNvPr id="7" name="Grupa 6"/>
          <p:cNvGrpSpPr/>
          <p:nvPr/>
        </p:nvGrpSpPr>
        <p:grpSpPr>
          <a:xfrm>
            <a:off x="3840481" y="679824"/>
            <a:ext cx="4454614" cy="5720976"/>
            <a:chOff x="3396343" y="536133"/>
            <a:chExt cx="4454614" cy="5720976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343" y="536133"/>
              <a:ext cx="4454614" cy="5720976"/>
            </a:xfrm>
            <a:prstGeom prst="rect">
              <a:avLst/>
            </a:prstGeom>
          </p:spPr>
        </p:pic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1955" y="3088012"/>
              <a:ext cx="13335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2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Advanced DSC </a:t>
            </a:r>
            <a:r>
              <a:rPr lang="pl-PL" dirty="0" err="1" smtClean="0">
                <a:latin typeface="Gill Sans MT" panose="020B0502020104020203" pitchFamily="34" charset="-18"/>
              </a:rPr>
              <a:t>pull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server</a:t>
            </a:r>
            <a:r>
              <a:rPr lang="pl-PL" dirty="0" smtClean="0">
                <a:latin typeface="Gill Sans MT" panose="020B0502020104020203" pitchFamily="34" charset="-18"/>
              </a:rPr>
              <a:t> on </a:t>
            </a:r>
            <a:r>
              <a:rPr lang="pl-PL" dirty="0" err="1" smtClean="0">
                <a:latin typeface="Gill Sans MT" panose="020B0502020104020203" pitchFamily="34" charset="-18"/>
              </a:rPr>
              <a:t>server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core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954397" y="1691322"/>
            <a:ext cx="3595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err="1">
                <a:hlinkClick r:id="rId4"/>
              </a:rPr>
              <a:t>PowerShellOrg</a:t>
            </a:r>
            <a:r>
              <a:rPr lang="pl-PL" b="1" dirty="0"/>
              <a:t>/</a:t>
            </a:r>
            <a:r>
              <a:rPr lang="pl-PL" b="1" dirty="0" err="1">
                <a:hlinkClick r:id="rId5"/>
              </a:rPr>
              <a:t>dsc-summit-precon</a:t>
            </a:r>
            <a:r>
              <a:rPr lang="pl-PL" b="1" dirty="0"/>
              <a:t> 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397" y="2060654"/>
            <a:ext cx="4915593" cy="331050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453051" y="2638697"/>
            <a:ext cx="530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Works on Windows </a:t>
            </a:r>
            <a:r>
              <a:rPr lang="pl-PL" dirty="0" err="1" smtClean="0"/>
              <a:t>Core</a:t>
            </a:r>
            <a:r>
              <a:rPr lang="pl-PL" dirty="0" smtClean="0"/>
              <a:t>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Installs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needed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Removes</a:t>
            </a:r>
            <a:r>
              <a:rPr lang="pl-PL" dirty="0" smtClean="0"/>
              <a:t> </a:t>
            </a:r>
            <a:r>
              <a:rPr lang="pl-PL" dirty="0" err="1" smtClean="0"/>
              <a:t>everything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neccessary</a:t>
            </a:r>
            <a:r>
              <a:rPr lang="pl-PL" dirty="0" smtClean="0"/>
              <a:t> – </a:t>
            </a:r>
            <a:r>
              <a:rPr lang="pl-PL" dirty="0" err="1" smtClean="0"/>
              <a:t>lowe</a:t>
            </a:r>
            <a:r>
              <a:rPr lang="pl-PL" dirty="0" smtClean="0"/>
              <a:t> </a:t>
            </a:r>
            <a:r>
              <a:rPr lang="pl-PL" dirty="0" err="1" smtClean="0"/>
              <a:t>footprint</a:t>
            </a:r>
            <a:r>
              <a:rPr lang="pl-PL" dirty="0" smtClean="0"/>
              <a:t> and </a:t>
            </a:r>
            <a:r>
              <a:rPr lang="pl-PL" dirty="0" err="1" smtClean="0"/>
              <a:t>liability</a:t>
            </a:r>
            <a:r>
              <a:rPr lang="pl-PL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5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Sample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CentOS</a:t>
            </a:r>
            <a:r>
              <a:rPr lang="pl-PL" dirty="0" smtClean="0">
                <a:latin typeface="Gill Sans MT" panose="020B0502020104020203" pitchFamily="34" charset="-18"/>
              </a:rPr>
              <a:t> DSC </a:t>
            </a:r>
            <a:r>
              <a:rPr lang="pl-PL" dirty="0" err="1" smtClean="0">
                <a:latin typeface="Gill Sans MT" panose="020B0502020104020203" pitchFamily="34" charset="-18"/>
              </a:rPr>
              <a:t>configuration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687245" y="1241706"/>
            <a:ext cx="10886446" cy="101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latin typeface="Gill Sans MT" panose="020B0502020104020203" pitchFamily="34" charset="-18"/>
              </a:rPr>
              <a:t>How to </a:t>
            </a:r>
            <a:r>
              <a:rPr lang="pl-PL" dirty="0" err="1" smtClean="0">
                <a:latin typeface="Gill Sans MT" panose="020B0502020104020203" pitchFamily="34" charset="-18"/>
              </a:rPr>
              <a:t>build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simple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config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using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nx</a:t>
            </a:r>
            <a:r>
              <a:rPr lang="pl-PL" dirty="0" smtClean="0">
                <a:latin typeface="Gill Sans MT" panose="020B0502020104020203" pitchFamily="34" charset="-18"/>
              </a:rPr>
              <a:t> module – </a:t>
            </a:r>
            <a:r>
              <a:rPr lang="pl-PL" dirty="0" err="1" smtClean="0">
                <a:latin typeface="Gill Sans MT" panose="020B0502020104020203" pitchFamily="34" charset="-18"/>
              </a:rPr>
              <a:t>create</a:t>
            </a:r>
            <a:r>
              <a:rPr lang="pl-PL" dirty="0" smtClean="0">
                <a:latin typeface="Gill Sans MT" panose="020B0502020104020203" pitchFamily="34" charset="-18"/>
              </a:rPr>
              <a:t> a file on a </a:t>
            </a:r>
            <a:r>
              <a:rPr lang="pl-PL" dirty="0" err="1" smtClean="0">
                <a:latin typeface="Gill Sans MT" panose="020B0502020104020203" pitchFamily="34" charset="-18"/>
              </a:rPr>
              <a:t>client</a:t>
            </a:r>
            <a:r>
              <a:rPr lang="pl-PL" dirty="0" smtClean="0">
                <a:latin typeface="Gill Sans MT" panose="020B0502020104020203" pitchFamily="34" charset="-18"/>
              </a:rPr>
              <a:t>:</a:t>
            </a:r>
          </a:p>
        </p:txBody>
      </p:sp>
      <p:sp>
        <p:nvSpPr>
          <p:cNvPr id="9" name="Prostokąt 8"/>
          <p:cNvSpPr/>
          <p:nvPr/>
        </p:nvSpPr>
        <p:spPr>
          <a:xfrm>
            <a:off x="687245" y="1754627"/>
            <a:ext cx="1020644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TestLinuxPull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DscResource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ModuleName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nx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nxFile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Test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'/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tmp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/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pull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";Hello World!"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pl-PL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TestLinuxPull</a:t>
            </a:r>
            <a:r>
              <a:rPr lang="pl-PL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labcentos01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OutputPath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"c:\</a:t>
            </a:r>
            <a:r>
              <a:rPr lang="pl-PL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dsc\linux„</a:t>
            </a: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Rename-Item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"C:\dsc\linux\labcentos01.mof"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pl-PL" dirty="0" err="1" smtClean="0">
                <a:solidFill>
                  <a:srgbClr val="8B0000"/>
                </a:solidFill>
                <a:latin typeface="Lucida Console" panose="020B0609040504020204" pitchFamily="49" charset="0"/>
              </a:rPr>
              <a:t>TestLinuxPull.mof</a:t>
            </a:r>
            <a:r>
              <a:rPr lang="pl-PL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„</a:t>
            </a:r>
          </a:p>
          <a:p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DscChecksum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"c:\dsc\linux"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8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989822" cy="1325562"/>
          </a:xfrm>
        </p:spPr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Sample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CentOS</a:t>
            </a:r>
            <a:r>
              <a:rPr lang="pl-PL" dirty="0" smtClean="0">
                <a:latin typeface="Gill Sans MT" panose="020B0502020104020203" pitchFamily="34" charset="-18"/>
              </a:rPr>
              <a:t> DSC LCM (OMI) </a:t>
            </a:r>
            <a:r>
              <a:rPr lang="pl-PL" dirty="0" err="1" smtClean="0">
                <a:latin typeface="Gill Sans MT" panose="020B0502020104020203" pitchFamily="34" charset="-18"/>
              </a:rPr>
              <a:t>config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685830" y="1232418"/>
            <a:ext cx="10886446" cy="101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latin typeface="Gill Sans MT" panose="020B0502020104020203" pitchFamily="34" charset="-18"/>
              </a:rPr>
              <a:t>Simple DSC LCM </a:t>
            </a:r>
            <a:r>
              <a:rPr lang="pl-PL" dirty="0" err="1" smtClean="0">
                <a:latin typeface="Gill Sans MT" panose="020B0502020104020203" pitchFamily="34" charset="-18"/>
              </a:rPr>
              <a:t>config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telling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where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pull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configuration</a:t>
            </a:r>
            <a:r>
              <a:rPr lang="pl-PL" dirty="0" smtClean="0">
                <a:latin typeface="Gill Sans MT" panose="020B0502020104020203" pitchFamily="34" charset="-18"/>
              </a:rPr>
              <a:t> from</a:t>
            </a:r>
          </a:p>
        </p:txBody>
      </p:sp>
      <p:sp>
        <p:nvSpPr>
          <p:cNvPr id="3" name="Prostokąt 2"/>
          <p:cNvSpPr/>
          <p:nvPr/>
        </p:nvSpPr>
        <p:spPr>
          <a:xfrm>
            <a:off x="608868" y="1779687"/>
            <a:ext cx="107518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LinuxPull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pl-PL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node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Settings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RefreshMode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Pull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ConfigurationMode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ApplyAndAutocorrect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ConfigurationRepositoryWeb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main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ServerURL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'https://labdscps01:8080/PSDSCPullServer.svc'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RegistrationKey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"875aa7df-78fa-4e71-ab1c-479d7248ab87"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pl-PL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ConfigurationNames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pl-PL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TestLinuxPull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LinuxPull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A2BE2"/>
                </a:solidFill>
                <a:latin typeface="Lucida Console" panose="020B0609040504020204" pitchFamily="49" charset="0"/>
              </a:rPr>
              <a:t>labcentos01 </a:t>
            </a:r>
          </a:p>
        </p:txBody>
      </p:sp>
    </p:spTree>
    <p:extLst>
      <p:ext uri="{BB962C8B-B14F-4D97-AF65-F5344CB8AC3E}">
        <p14:creationId xmlns:p14="http://schemas.microsoft.com/office/powerpoint/2010/main" val="31603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4747293" y="4706208"/>
            <a:ext cx="5020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rgbClr val="C52720"/>
                </a:solidFill>
              </a:rPr>
              <a:t>Paweł Jarosz</a:t>
            </a:r>
          </a:p>
          <a:p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PaweJarosz4 | www.paweljarosz.wordpress.com</a:t>
            </a:r>
            <a:endParaRPr lang="pl-P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upa 29"/>
          <p:cNvGrpSpPr/>
          <p:nvPr/>
        </p:nvGrpSpPr>
        <p:grpSpPr>
          <a:xfrm>
            <a:off x="2058845" y="177800"/>
            <a:ext cx="9144000" cy="2387600"/>
            <a:chOff x="2058845" y="667703"/>
            <a:chExt cx="9144000" cy="2387600"/>
          </a:xfrm>
        </p:grpSpPr>
        <p:pic>
          <p:nvPicPr>
            <p:cNvPr id="20" name="Obraz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92" y="1099053"/>
              <a:ext cx="1227999" cy="1456407"/>
            </a:xfrm>
            <a:prstGeom prst="rect">
              <a:avLst/>
            </a:prstGeom>
          </p:spPr>
        </p:pic>
        <p:sp>
          <p:nvSpPr>
            <p:cNvPr id="18" name="Tytuł 1"/>
            <p:cNvSpPr txBox="1">
              <a:spLocks/>
            </p:cNvSpPr>
            <p:nvPr/>
          </p:nvSpPr>
          <p:spPr>
            <a:xfrm>
              <a:off x="2058845" y="667703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5400" dirty="0" err="1" smtClean="0">
                  <a:solidFill>
                    <a:srgbClr val="007CC3"/>
                  </a:solidFill>
                  <a:latin typeface="Gill Sans MT" panose="020B0502020104020203" pitchFamily="34" charset="-18"/>
                </a:rPr>
                <a:t>Introduction</a:t>
              </a:r>
              <a:r>
                <a:rPr lang="pl-PL" sz="5400" dirty="0" smtClean="0">
                  <a:solidFill>
                    <a:srgbClr val="007CC3"/>
                  </a:solidFill>
                  <a:latin typeface="Gill Sans MT" panose="020B0502020104020203" pitchFamily="34" charset="-18"/>
                </a:rPr>
                <a:t> to </a:t>
              </a:r>
            </a:p>
            <a:p>
              <a:r>
                <a:rPr lang="pl-PL" sz="5400" dirty="0" smtClean="0">
                  <a:solidFill>
                    <a:srgbClr val="007CC3"/>
                  </a:solidFill>
                  <a:latin typeface="Gill Sans MT" panose="020B0502020104020203" pitchFamily="34" charset="-18"/>
                </a:rPr>
                <a:t>PowerShell </a:t>
              </a:r>
              <a:r>
                <a:rPr lang="pl-PL" sz="5400" dirty="0">
                  <a:solidFill>
                    <a:srgbClr val="C52720"/>
                  </a:solidFill>
                  <a:latin typeface="Gill Sans MT" panose="020B0502020104020203" pitchFamily="34" charset="-18"/>
                </a:rPr>
                <a:t>DSC</a:t>
              </a:r>
            </a:p>
          </p:txBody>
        </p:sp>
      </p:grpSp>
      <p:sp>
        <p:nvSpPr>
          <p:cNvPr id="25" name="Owal 24"/>
          <p:cNvSpPr/>
          <p:nvPr/>
        </p:nvSpPr>
        <p:spPr>
          <a:xfrm>
            <a:off x="2571978" y="4208538"/>
            <a:ext cx="1782340" cy="1782340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8000" b="-2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9" name="Łącznik prosty 28"/>
          <p:cNvCxnSpPr/>
          <p:nvPr/>
        </p:nvCxnSpPr>
        <p:spPr>
          <a:xfrm>
            <a:off x="2058845" y="2315478"/>
            <a:ext cx="8218346" cy="0"/>
          </a:xfrm>
          <a:prstGeom prst="line">
            <a:avLst/>
          </a:prstGeom>
          <a:ln w="28575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989822" cy="1325562"/>
          </a:xfrm>
        </p:spPr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Now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what</a:t>
            </a:r>
            <a:r>
              <a:rPr lang="pl-PL" dirty="0" smtClean="0">
                <a:latin typeface="Gill Sans MT" panose="020B0502020104020203" pitchFamily="34" charset="-18"/>
              </a:rPr>
              <a:t>?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685830" y="1521310"/>
            <a:ext cx="10886446" cy="101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 smtClean="0">
                <a:latin typeface="Gill Sans MT" panose="020B0502020104020203" pitchFamily="34" charset="-18"/>
              </a:rPr>
              <a:t>Give</a:t>
            </a:r>
            <a:r>
              <a:rPr lang="pl-PL" dirty="0" smtClean="0">
                <a:latin typeface="Gill Sans MT" panose="020B0502020104020203" pitchFamily="34" charset="-18"/>
              </a:rPr>
              <a:t> LCM (OMI) </a:t>
            </a:r>
            <a:r>
              <a:rPr lang="pl-PL" dirty="0" err="1" smtClean="0">
                <a:latin typeface="Gill Sans MT" panose="020B0502020104020203" pitchFamily="34" charset="-18"/>
              </a:rPr>
              <a:t>some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time</a:t>
            </a:r>
            <a:r>
              <a:rPr lang="pl-PL" dirty="0" smtClean="0">
                <a:latin typeface="Gill Sans MT" panose="020B0502020104020203" pitchFamily="34" charset="-18"/>
              </a:rPr>
              <a:t>, </a:t>
            </a:r>
            <a:r>
              <a:rPr lang="pl-PL" dirty="0" err="1" smtClean="0">
                <a:latin typeface="Gill Sans MT" panose="020B0502020104020203" pitchFamily="34" charset="-18"/>
              </a:rPr>
              <a:t>or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apply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configration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manually</a:t>
            </a:r>
            <a:endParaRPr lang="pl-PL" dirty="0" smtClean="0">
              <a:latin typeface="Gill Sans MT" panose="020B0502020104020203" pitchFamily="34" charset="-18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845127" y="2053977"/>
            <a:ext cx="8763235" cy="2168743"/>
            <a:chOff x="720759" y="2340644"/>
            <a:chExt cx="8763235" cy="2168743"/>
          </a:xfrm>
        </p:grpSpPr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759" y="2340644"/>
              <a:ext cx="8763235" cy="2168743"/>
            </a:xfrm>
            <a:prstGeom prst="rect">
              <a:avLst/>
            </a:prstGeom>
          </p:spPr>
        </p:pic>
        <p:sp>
          <p:nvSpPr>
            <p:cNvPr id="6" name="Prostokąt 5"/>
            <p:cNvSpPr/>
            <p:nvPr/>
          </p:nvSpPr>
          <p:spPr>
            <a:xfrm>
              <a:off x="784064" y="2478062"/>
              <a:ext cx="829887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l-PL" dirty="0" smtClean="0">
                <a:solidFill>
                  <a:schemeClr val="bg1"/>
                </a:solidFill>
              </a:endParaRPr>
            </a:p>
            <a:p>
              <a:r>
                <a:rPr lang="pl-PL" dirty="0" smtClean="0">
                  <a:solidFill>
                    <a:schemeClr val="bg1"/>
                  </a:solidFill>
                </a:rPr>
                <a:t>[</a:t>
              </a:r>
              <a:r>
                <a:rPr lang="pl-PL" dirty="0">
                  <a:solidFill>
                    <a:schemeClr val="bg1"/>
                  </a:solidFill>
                </a:rPr>
                <a:t>root@labcentos01 ~]# firewall-</a:t>
              </a:r>
              <a:r>
                <a:rPr lang="pl-PL" dirty="0" err="1">
                  <a:solidFill>
                    <a:schemeClr val="bg1"/>
                  </a:solidFill>
                </a:rPr>
                <a:t>cmd</a:t>
              </a:r>
              <a:r>
                <a:rPr lang="pl-PL" dirty="0">
                  <a:solidFill>
                    <a:schemeClr val="bg1"/>
                  </a:solidFill>
                </a:rPr>
                <a:t> --permanent --</a:t>
              </a:r>
              <a:r>
                <a:rPr lang="pl-PL" dirty="0" err="1">
                  <a:solidFill>
                    <a:schemeClr val="bg1"/>
                  </a:solidFill>
                </a:rPr>
                <a:t>zone</a:t>
              </a:r>
              <a:r>
                <a:rPr lang="pl-PL" dirty="0">
                  <a:solidFill>
                    <a:schemeClr val="bg1"/>
                  </a:solidFill>
                </a:rPr>
                <a:t>=</a:t>
              </a:r>
              <a:r>
                <a:rPr lang="pl-PL" dirty="0" err="1">
                  <a:solidFill>
                    <a:schemeClr val="bg1"/>
                  </a:solidFill>
                </a:rPr>
                <a:t>work</a:t>
              </a:r>
              <a:r>
                <a:rPr lang="pl-PL" dirty="0">
                  <a:solidFill>
                    <a:schemeClr val="bg1"/>
                  </a:solidFill>
                </a:rPr>
                <a:t> --</a:t>
              </a:r>
              <a:r>
                <a:rPr lang="pl-PL" dirty="0" err="1">
                  <a:solidFill>
                    <a:schemeClr val="bg1"/>
                  </a:solidFill>
                </a:rPr>
                <a:t>add</a:t>
              </a:r>
              <a:r>
                <a:rPr lang="pl-PL" dirty="0">
                  <a:solidFill>
                    <a:schemeClr val="bg1"/>
                  </a:solidFill>
                </a:rPr>
                <a:t>-port=5986/</a:t>
              </a:r>
              <a:r>
                <a:rPr lang="pl-PL" dirty="0" err="1">
                  <a:solidFill>
                    <a:schemeClr val="bg1"/>
                  </a:solidFill>
                </a:rPr>
                <a:t>tcp</a:t>
              </a:r>
              <a:endParaRPr lang="pl-PL" dirty="0">
                <a:solidFill>
                  <a:schemeClr val="bg1"/>
                </a:solidFill>
              </a:endParaRPr>
            </a:p>
            <a:p>
              <a:r>
                <a:rPr lang="pl-PL" dirty="0" err="1" smtClean="0">
                  <a:solidFill>
                    <a:schemeClr val="bg1"/>
                  </a:solidFill>
                </a:rPr>
                <a:t>success</a:t>
              </a:r>
              <a:endParaRPr lang="pl-PL" dirty="0">
                <a:solidFill>
                  <a:schemeClr val="bg1"/>
                </a:solidFill>
              </a:endParaRPr>
            </a:p>
            <a:p>
              <a:r>
                <a:rPr lang="pl-PL" dirty="0">
                  <a:solidFill>
                    <a:schemeClr val="bg1"/>
                  </a:solidFill>
                </a:rPr>
                <a:t>[root@labcentos01 ~]# firewall-</a:t>
              </a:r>
              <a:r>
                <a:rPr lang="pl-PL" dirty="0" err="1">
                  <a:solidFill>
                    <a:schemeClr val="bg1"/>
                  </a:solidFill>
                </a:rPr>
                <a:t>cmd</a:t>
              </a:r>
              <a:r>
                <a:rPr lang="pl-PL" dirty="0">
                  <a:solidFill>
                    <a:schemeClr val="bg1"/>
                  </a:solidFill>
                </a:rPr>
                <a:t> --</a:t>
              </a:r>
              <a:r>
                <a:rPr lang="pl-PL" dirty="0" err="1">
                  <a:solidFill>
                    <a:schemeClr val="bg1"/>
                  </a:solidFill>
                </a:rPr>
                <a:t>reload</a:t>
              </a:r>
              <a:endParaRPr lang="pl-PL" dirty="0">
                <a:solidFill>
                  <a:schemeClr val="bg1"/>
                </a:solidFill>
              </a:endParaRPr>
            </a:p>
            <a:p>
              <a:r>
                <a:rPr lang="pl-PL" dirty="0" err="1">
                  <a:solidFill>
                    <a:schemeClr val="bg1"/>
                  </a:solidFill>
                </a:rPr>
                <a:t>success</a:t>
              </a:r>
              <a:endParaRPr lang="pl-PL" dirty="0">
                <a:solidFill>
                  <a:schemeClr val="bg1"/>
                </a:solidFill>
              </a:endParaRPr>
            </a:p>
            <a:p>
              <a:r>
                <a:rPr lang="pl-PL" dirty="0" smtClean="0">
                  <a:solidFill>
                    <a:schemeClr val="bg1"/>
                  </a:solidFill>
                </a:rPr>
                <a:t>[</a:t>
              </a:r>
              <a:r>
                <a:rPr lang="pl-PL" dirty="0">
                  <a:solidFill>
                    <a:schemeClr val="bg1"/>
                  </a:solidFill>
                </a:rPr>
                <a:t>root@labcentos01 ~]# firewall-</a:t>
              </a:r>
              <a:r>
                <a:rPr lang="pl-PL" dirty="0" err="1">
                  <a:solidFill>
                    <a:schemeClr val="bg1"/>
                  </a:solidFill>
                </a:rPr>
                <a:t>cmd</a:t>
              </a:r>
              <a:r>
                <a:rPr lang="pl-PL" dirty="0">
                  <a:solidFill>
                    <a:schemeClr val="bg1"/>
                  </a:solidFill>
                </a:rPr>
                <a:t> --set-</a:t>
              </a:r>
              <a:r>
                <a:rPr lang="pl-PL" dirty="0" err="1">
                  <a:solidFill>
                    <a:schemeClr val="bg1"/>
                  </a:solidFill>
                </a:rPr>
                <a:t>default</a:t>
              </a:r>
              <a:r>
                <a:rPr lang="pl-PL" dirty="0">
                  <a:solidFill>
                    <a:schemeClr val="bg1"/>
                  </a:solidFill>
                </a:rPr>
                <a:t>-</a:t>
              </a:r>
              <a:r>
                <a:rPr lang="pl-PL" dirty="0" err="1">
                  <a:solidFill>
                    <a:schemeClr val="bg1"/>
                  </a:solidFill>
                </a:rPr>
                <a:t>zone</a:t>
              </a:r>
              <a:r>
                <a:rPr lang="pl-PL" dirty="0">
                  <a:solidFill>
                    <a:schemeClr val="bg1"/>
                  </a:solidFill>
                </a:rPr>
                <a:t>=</a:t>
              </a:r>
              <a:r>
                <a:rPr lang="pl-PL" dirty="0" err="1">
                  <a:solidFill>
                    <a:schemeClr val="bg1"/>
                  </a:solidFill>
                </a:rPr>
                <a:t>work</a:t>
              </a:r>
              <a:endParaRPr lang="pl-PL" dirty="0">
                <a:solidFill>
                  <a:schemeClr val="bg1"/>
                </a:solidFill>
              </a:endParaRPr>
            </a:p>
            <a:p>
              <a:r>
                <a:rPr lang="pl-PL" dirty="0" err="1" smtClean="0">
                  <a:solidFill>
                    <a:schemeClr val="bg1"/>
                  </a:solidFill>
                </a:rPr>
                <a:t>success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16"/>
          <p:cNvSpPr/>
          <p:nvPr/>
        </p:nvSpPr>
        <p:spPr>
          <a:xfrm>
            <a:off x="685830" y="4369475"/>
            <a:ext cx="12287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pl-PL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Node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"labcentos01"</a:t>
            </a:r>
            <a:endParaRPr lang="pl-PL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UserName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"root"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Message: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"Enter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Password:"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Options for a trusted SSL certificate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$opt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CimSessionOption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UseSsl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SkipCACheck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SkipCNCheck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SkipRevocationCheck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true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$Node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-Port: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5986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Authentication: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basic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SessionOption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$opt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-OperationTimeoutSec: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90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325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989822" cy="1325562"/>
          </a:xfrm>
        </p:spPr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Still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now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what</a:t>
            </a:r>
            <a:r>
              <a:rPr lang="pl-PL" dirty="0" smtClean="0">
                <a:latin typeface="Gill Sans MT" panose="020B0502020104020203" pitchFamily="34" charset="-18"/>
              </a:rPr>
              <a:t>?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554493" y="4085011"/>
            <a:ext cx="11149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#Manually trigger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config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pull on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linux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client node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DscLocalConfigurationManager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LinuxPull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#Update configuration if there were some changes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Lucida Console" panose="020B0609040504020204" pitchFamily="49" charset="0"/>
              </a:rPr>
              <a:t>Update-</a:t>
            </a:r>
            <a:r>
              <a:rPr lang="pl-PL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DscConfiguration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CimSession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FF4500"/>
                </a:solidFill>
                <a:latin typeface="Lucida Console" panose="020B0609040504020204" pitchFamily="49" charset="0"/>
              </a:rPr>
              <a:t>$sess1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pl-PL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Wait</a:t>
            </a:r>
            <a:r>
              <a:rPr lang="pl-PL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554493" y="3422318"/>
            <a:ext cx="7291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 smtClean="0">
                <a:latin typeface="Gill Sans MT" panose="020B0502020104020203" pitchFamily="34" charset="-18"/>
              </a:rPr>
              <a:t>…</a:t>
            </a:r>
            <a:r>
              <a:rPr lang="pl-PL" sz="2800" dirty="0" err="1" smtClean="0">
                <a:latin typeface="Gill Sans MT" panose="020B0502020104020203" pitchFamily="34" charset="-18"/>
              </a:rPr>
              <a:t>or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remotely</a:t>
            </a:r>
            <a:r>
              <a:rPr lang="pl-PL" sz="2800" dirty="0" smtClean="0">
                <a:latin typeface="Gill Sans MT" panose="020B0502020104020203" pitchFamily="34" charset="-18"/>
              </a:rPr>
              <a:t> from </a:t>
            </a:r>
            <a:r>
              <a:rPr lang="pl-PL" sz="2800" dirty="0" err="1" smtClean="0">
                <a:latin typeface="Gill Sans MT" panose="020B0502020104020203" pitchFamily="34" charset="-18"/>
              </a:rPr>
              <a:t>authoring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station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using</a:t>
            </a:r>
            <a:r>
              <a:rPr lang="pl-PL" sz="2800" dirty="0" smtClean="0">
                <a:latin typeface="Gill Sans MT" panose="020B0502020104020203" pitchFamily="34" charset="-18"/>
              </a:rPr>
              <a:t> WMI</a:t>
            </a:r>
            <a:endParaRPr lang="pl-PL" sz="2800" dirty="0">
              <a:latin typeface="Gill Sans MT" panose="020B0502020104020203" pitchFamily="34" charset="-18"/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685830" y="1865780"/>
            <a:ext cx="5762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 err="1" smtClean="0">
                <a:latin typeface="Gill Sans MT" panose="020B0502020104020203" pitchFamily="34" charset="-18"/>
              </a:rPr>
              <a:t>Apply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config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directly</a:t>
            </a:r>
            <a:r>
              <a:rPr lang="pl-PL" sz="2800" dirty="0" smtClean="0">
                <a:latin typeface="Gill Sans MT" panose="020B0502020104020203" pitchFamily="34" charset="-18"/>
              </a:rPr>
              <a:t> from </a:t>
            </a:r>
            <a:r>
              <a:rPr lang="pl-PL" sz="2800" dirty="0">
                <a:latin typeface="Gill Sans MT" panose="020B0502020104020203" pitchFamily="34" charset="-18"/>
              </a:rPr>
              <a:t>the </a:t>
            </a:r>
            <a:r>
              <a:rPr lang="pl-PL" sz="2800" dirty="0" err="1" smtClean="0">
                <a:latin typeface="Gill Sans MT" panose="020B0502020104020203" pitchFamily="34" charset="-18"/>
              </a:rPr>
              <a:t>client</a:t>
            </a:r>
            <a:r>
              <a:rPr lang="pl-PL" sz="2800" dirty="0" smtClean="0">
                <a:latin typeface="Gill Sans MT" panose="020B0502020104020203" pitchFamily="34" charset="-18"/>
              </a:rPr>
              <a:t>…</a:t>
            </a:r>
            <a:endParaRPr lang="pl-PL" sz="2800" dirty="0">
              <a:latin typeface="Gill Sans MT" panose="020B0502020104020203" pitchFamily="34" charset="-18"/>
            </a:endParaRP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30" y="2492851"/>
            <a:ext cx="11148629" cy="4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989822" cy="1325562"/>
          </a:xfrm>
        </p:spPr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When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you</a:t>
            </a:r>
            <a:r>
              <a:rPr lang="pl-PL" dirty="0" smtClean="0">
                <a:latin typeface="Gill Sans MT" panose="020B0502020104020203" pitchFamily="34" charset="-18"/>
              </a:rPr>
              <a:t> want to </a:t>
            </a:r>
            <a:r>
              <a:rPr lang="pl-PL" dirty="0" err="1" smtClean="0">
                <a:latin typeface="Gill Sans MT" panose="020B0502020104020203" pitchFamily="34" charset="-18"/>
              </a:rPr>
              <a:t>strangle</a:t>
            </a:r>
            <a:r>
              <a:rPr lang="pl-PL" dirty="0" smtClean="0">
                <a:latin typeface="Gill Sans MT" panose="020B0502020104020203" pitchFamily="34" charset="-18"/>
              </a:rPr>
              <a:t>…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3" name="Prostokąt 12"/>
          <p:cNvSpPr/>
          <p:nvPr/>
        </p:nvSpPr>
        <p:spPr>
          <a:xfrm>
            <a:off x="685829" y="2023280"/>
            <a:ext cx="10337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 err="1" smtClean="0">
                <a:latin typeface="Gill Sans MT" panose="020B0502020104020203" pitchFamily="34" charset="-18"/>
              </a:rPr>
              <a:t>Pay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attentions</a:t>
            </a:r>
            <a:r>
              <a:rPr lang="pl-PL" sz="2800" dirty="0" smtClean="0">
                <a:latin typeface="Gill Sans MT" panose="020B0502020104020203" pitchFamily="34" charset="-18"/>
              </a:rPr>
              <a:t> to </a:t>
            </a:r>
            <a:r>
              <a:rPr lang="pl-PL" sz="2800" dirty="0" err="1" smtClean="0">
                <a:latin typeface="Gill Sans MT" panose="020B0502020104020203" pitchFamily="34" charset="-18"/>
              </a:rPr>
              <a:t>errors</a:t>
            </a:r>
            <a:r>
              <a:rPr lang="pl-PL" sz="2800" dirty="0" smtClean="0">
                <a:latin typeface="Gill Sans MT" panose="020B0502020104020203" pitchFamily="34" charset="-18"/>
              </a:rPr>
              <a:t>’ </a:t>
            </a:r>
            <a:r>
              <a:rPr lang="pl-PL" sz="2800" dirty="0" err="1" smtClean="0">
                <a:latin typeface="Gill Sans MT" panose="020B0502020104020203" pitchFamily="34" charset="-18"/>
              </a:rPr>
              <a:t>content</a:t>
            </a:r>
            <a:r>
              <a:rPr lang="pl-PL" sz="2800" dirty="0">
                <a:latin typeface="Gill Sans MT" panose="020B0502020104020203" pitchFamily="34" charset="-18"/>
              </a:rPr>
              <a:t> </a:t>
            </a:r>
            <a:r>
              <a:rPr lang="pl-PL" sz="2800" dirty="0" smtClean="0">
                <a:latin typeface="Gill Sans MT" panose="020B0502020104020203" pitchFamily="34" charset="-18"/>
              </a:rPr>
              <a:t>(</a:t>
            </a:r>
            <a:r>
              <a:rPr lang="pl-PL" sz="2800" dirty="0" err="1" smtClean="0">
                <a:latin typeface="Gill Sans MT" panose="020B0502020104020203" pitchFamily="34" charset="-18"/>
              </a:rPr>
              <a:t>just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kiddig</a:t>
            </a:r>
            <a:r>
              <a:rPr lang="pl-PL" sz="2800" dirty="0" smtClean="0">
                <a:latin typeface="Gill Sans MT" panose="020B0502020104020203" pitchFamily="34" charset="-18"/>
              </a:rPr>
              <a:t>, </a:t>
            </a:r>
            <a:r>
              <a:rPr lang="pl-PL" sz="2800" dirty="0" err="1" smtClean="0">
                <a:latin typeface="Gill Sans MT" panose="020B0502020104020203" pitchFamily="34" charset="-18"/>
              </a:rPr>
              <a:t>these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are</a:t>
            </a:r>
            <a:r>
              <a:rPr lang="pl-PL" sz="2800" dirty="0" smtClean="0">
                <a:latin typeface="Gill Sans MT" panose="020B0502020104020203" pitchFamily="34" charset="-18"/>
              </a:rPr>
              <a:t> real </a:t>
            </a:r>
            <a:r>
              <a:rPr lang="pl-PL" sz="2800" dirty="0" err="1" smtClean="0">
                <a:latin typeface="Gill Sans MT" panose="020B0502020104020203" pitchFamily="34" charset="-18"/>
              </a:rPr>
              <a:t>nonsense</a:t>
            </a:r>
            <a:r>
              <a:rPr lang="pl-PL" sz="2800" dirty="0" smtClean="0">
                <a:latin typeface="Gill Sans MT" panose="020B0502020104020203" pitchFamily="34" charset="-18"/>
              </a:rPr>
              <a:t>)</a:t>
            </a:r>
            <a:endParaRPr lang="pl-PL" sz="2800" dirty="0">
              <a:latin typeface="Gill Sans MT" panose="020B0502020104020203" pitchFamily="34" charset="-18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685829" y="2583775"/>
            <a:ext cx="3739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 err="1" smtClean="0">
                <a:latin typeface="Gill Sans MT" panose="020B0502020104020203" pitchFamily="34" charset="-18"/>
              </a:rPr>
              <a:t>Check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logs</a:t>
            </a:r>
            <a:r>
              <a:rPr lang="pl-PL" sz="2800" dirty="0" smtClean="0">
                <a:latin typeface="Gill Sans MT" panose="020B0502020104020203" pitchFamily="34" charset="-18"/>
              </a:rPr>
              <a:t> (not </a:t>
            </a:r>
            <a:r>
              <a:rPr lang="pl-PL" sz="2800" dirty="0" err="1" smtClean="0">
                <a:latin typeface="Gill Sans MT" panose="020B0502020104020203" pitchFamily="34" charset="-18"/>
              </a:rPr>
              <a:t>kidding</a:t>
            </a:r>
            <a:r>
              <a:rPr lang="pl-PL" sz="2800" dirty="0" smtClean="0">
                <a:latin typeface="Gill Sans MT" panose="020B0502020104020203" pitchFamily="34" charset="-18"/>
              </a:rPr>
              <a:t>)</a:t>
            </a:r>
            <a:endParaRPr lang="pl-PL" sz="2800" dirty="0">
              <a:latin typeface="Gill Sans MT" panose="020B0502020104020203" pitchFamily="34" charset="-18"/>
            </a:endParaRP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76" y="3100779"/>
            <a:ext cx="10989822" cy="218959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76" y="5358662"/>
            <a:ext cx="10989822" cy="104213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4325" y="59850"/>
            <a:ext cx="3180897" cy="19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989822" cy="1325562"/>
          </a:xfrm>
        </p:spPr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… </a:t>
            </a:r>
            <a:r>
              <a:rPr lang="pl-PL" dirty="0" err="1" smtClean="0">
                <a:latin typeface="Gill Sans MT" panose="020B0502020104020203" pitchFamily="34" charset="-18"/>
              </a:rPr>
              <a:t>check</a:t>
            </a:r>
            <a:r>
              <a:rPr lang="pl-PL" dirty="0" smtClean="0">
                <a:latin typeface="Gill Sans MT" panose="020B0502020104020203" pitchFamily="34" charset="-18"/>
              </a:rPr>
              <a:t> the </a:t>
            </a:r>
            <a:r>
              <a:rPr lang="pl-PL" dirty="0" err="1" smtClean="0">
                <a:latin typeface="Gill Sans MT" panose="020B0502020104020203" pitchFamily="34" charset="-18"/>
              </a:rPr>
              <a:t>logs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first</a:t>
            </a:r>
            <a:r>
              <a:rPr lang="pl-PL" dirty="0">
                <a:latin typeface="Gill Sans MT" panose="020B0502020104020203" pitchFamily="34" charset="-18"/>
              </a:rPr>
              <a:t>.</a:t>
            </a:r>
          </a:p>
        </p:txBody>
      </p:sp>
      <p:sp>
        <p:nvSpPr>
          <p:cNvPr id="10" name="Prostokąt 9"/>
          <p:cNvSpPr/>
          <p:nvPr/>
        </p:nvSpPr>
        <p:spPr>
          <a:xfrm>
            <a:off x="685830" y="1678980"/>
            <a:ext cx="7859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 err="1" smtClean="0">
                <a:latin typeface="Gill Sans MT" panose="020B0502020104020203" pitchFamily="34" charset="-18"/>
              </a:rPr>
              <a:t>Review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your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work</a:t>
            </a:r>
            <a:r>
              <a:rPr lang="pl-PL" sz="2800" dirty="0" smtClean="0">
                <a:latin typeface="Gill Sans MT" panose="020B0502020104020203" pitchFamily="34" charset="-18"/>
              </a:rPr>
              <a:t> one </a:t>
            </a:r>
            <a:r>
              <a:rPr lang="pl-PL" sz="2800" dirty="0" err="1" smtClean="0">
                <a:latin typeface="Gill Sans MT" panose="020B0502020104020203" pitchFamily="34" charset="-18"/>
              </a:rPr>
              <a:t>more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time</a:t>
            </a:r>
            <a:r>
              <a:rPr lang="pl-PL" sz="2800" dirty="0" smtClean="0">
                <a:latin typeface="Gill Sans MT" panose="020B0502020104020203" pitchFamily="34" charset="-18"/>
              </a:rPr>
              <a:t> (not </a:t>
            </a:r>
            <a:r>
              <a:rPr lang="pl-PL" sz="2800" dirty="0" err="1" smtClean="0">
                <a:latin typeface="Gill Sans MT" panose="020B0502020104020203" pitchFamily="34" charset="-18"/>
              </a:rPr>
              <a:t>kidding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at</a:t>
            </a:r>
            <a:r>
              <a:rPr lang="pl-PL" sz="2800" dirty="0" smtClean="0">
                <a:latin typeface="Gill Sans MT" panose="020B0502020104020203" pitchFamily="34" charset="-18"/>
              </a:rPr>
              <a:t> </a:t>
            </a:r>
            <a:r>
              <a:rPr lang="pl-PL" sz="2800" dirty="0" err="1" smtClean="0">
                <a:latin typeface="Gill Sans MT" panose="020B0502020104020203" pitchFamily="34" charset="-18"/>
              </a:rPr>
              <a:t>all</a:t>
            </a:r>
            <a:r>
              <a:rPr lang="pl-PL" sz="2800" dirty="0">
                <a:latin typeface="Gill Sans MT" panose="020B0502020104020203" pitchFamily="34" charset="-18"/>
              </a:rPr>
              <a:t>)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0" y="5350060"/>
            <a:ext cx="10989822" cy="1021756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0" y="5143500"/>
            <a:ext cx="11001375" cy="17145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30" y="2202200"/>
            <a:ext cx="10972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Inspirations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err="1" smtClean="0"/>
              <a:t>Initial</a:t>
            </a:r>
            <a:r>
              <a:rPr lang="pl-PL" sz="2000" dirty="0" smtClean="0"/>
              <a:t> idea of PowerShell and DSC </a:t>
            </a:r>
            <a:r>
              <a:rPr lang="pl-PL" sz="2000" dirty="0" err="1" smtClean="0"/>
              <a:t>written</a:t>
            </a:r>
            <a:r>
              <a:rPr lang="pl-PL" sz="2000" dirty="0" smtClean="0"/>
              <a:t> by Jeffrey </a:t>
            </a:r>
            <a:r>
              <a:rPr lang="pl-PL" sz="2000" dirty="0" err="1" smtClean="0"/>
              <a:t>Snover</a:t>
            </a:r>
            <a:r>
              <a:rPr lang="pl-PL" sz="2000" dirty="0" smtClean="0"/>
              <a:t>:</a:t>
            </a:r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pl-PL" sz="2000" dirty="0" smtClean="0">
                <a:hlinkClick r:id="rId3"/>
              </a:rPr>
              <a:t>http</a:t>
            </a:r>
            <a:r>
              <a:rPr lang="pl-PL" sz="2000" dirty="0">
                <a:hlinkClick r:id="rId3"/>
              </a:rPr>
              <a:t>://</a:t>
            </a:r>
            <a:r>
              <a:rPr lang="pl-PL" sz="2000" dirty="0" smtClean="0">
                <a:hlinkClick r:id="rId3"/>
              </a:rPr>
              <a:t>www.jsnover.com/Docs/MonadManifesto.pdf</a:t>
            </a:r>
            <a:endParaRPr lang="pl-PL" sz="2000" dirty="0" smtClean="0"/>
          </a:p>
          <a:p>
            <a:r>
              <a:rPr lang="pl-PL" sz="2000" dirty="0" smtClean="0"/>
              <a:t>Here Jeffrey </a:t>
            </a:r>
            <a:r>
              <a:rPr lang="pl-PL" sz="2000" dirty="0" err="1" smtClean="0"/>
              <a:t>tells</a:t>
            </a:r>
            <a:r>
              <a:rPr lang="pl-PL" sz="2000" dirty="0" smtClean="0"/>
              <a:t> </a:t>
            </a:r>
            <a:r>
              <a:rPr lang="pl-PL" sz="2000" dirty="0" err="1" smtClean="0"/>
              <a:t>you</a:t>
            </a:r>
            <a:r>
              <a:rPr lang="pl-PL" sz="2000" dirty="0" smtClean="0"/>
              <a:t> a </a:t>
            </a:r>
            <a:r>
              <a:rPr lang="pl-PL" sz="2000" dirty="0" err="1" smtClean="0"/>
              <a:t>little</a:t>
            </a:r>
            <a:r>
              <a:rPr lang="pl-PL" sz="2000" dirty="0" smtClean="0"/>
              <a:t> bit </a:t>
            </a:r>
            <a:r>
              <a:rPr lang="pl-PL" sz="2000" dirty="0" err="1" smtClean="0"/>
              <a:t>more</a:t>
            </a:r>
            <a:r>
              <a:rPr lang="pl-PL" sz="2000" dirty="0" smtClean="0"/>
              <a:t> </a:t>
            </a:r>
            <a:r>
              <a:rPr lang="pl-PL" sz="2000" dirty="0" err="1" smtClean="0"/>
              <a:t>about</a:t>
            </a:r>
            <a:r>
              <a:rPr lang="pl-PL" sz="2000" dirty="0" smtClean="0"/>
              <a:t> </a:t>
            </a:r>
            <a:r>
              <a:rPr lang="pl-PL" sz="2000" dirty="0" err="1" smtClean="0"/>
              <a:t>origins</a:t>
            </a:r>
            <a:r>
              <a:rPr lang="pl-PL" sz="2000" dirty="0" smtClean="0"/>
              <a:t> of PowerShell, </a:t>
            </a:r>
            <a:r>
              <a:rPr lang="pl-PL" sz="2000" dirty="0" err="1" smtClean="0"/>
              <a:t>why</a:t>
            </a:r>
            <a:r>
              <a:rPr lang="pl-PL" sz="2000" dirty="0" smtClean="0"/>
              <a:t> </a:t>
            </a:r>
            <a:r>
              <a:rPr lang="pl-PL" sz="2000" dirty="0" err="1" smtClean="0"/>
              <a:t>use</a:t>
            </a:r>
            <a:r>
              <a:rPr lang="pl-PL" sz="2000" dirty="0" smtClean="0"/>
              <a:t> DSC and </a:t>
            </a:r>
            <a:r>
              <a:rPr lang="pl-PL" sz="2000" dirty="0" err="1" smtClean="0"/>
              <a:t>how</a:t>
            </a:r>
            <a:r>
              <a:rPr lang="pl-PL" sz="2000" dirty="0" smtClean="0"/>
              <a:t> to </a:t>
            </a:r>
            <a:r>
              <a:rPr lang="pl-PL" sz="2000" dirty="0" err="1" smtClean="0"/>
              <a:t>use</a:t>
            </a:r>
            <a:r>
              <a:rPr lang="pl-PL" sz="2000" dirty="0" smtClean="0"/>
              <a:t> </a:t>
            </a:r>
            <a:r>
              <a:rPr lang="pl-PL" sz="2000" dirty="0" err="1" smtClean="0"/>
              <a:t>it</a:t>
            </a:r>
            <a:r>
              <a:rPr lang="pl-PL" sz="2000" dirty="0" smtClean="0"/>
              <a:t> with </a:t>
            </a:r>
            <a:r>
              <a:rPr lang="pl-PL" sz="2000" dirty="0" err="1" smtClean="0"/>
              <a:t>Chef</a:t>
            </a:r>
            <a:r>
              <a:rPr lang="pl-PL" sz="2000" dirty="0"/>
              <a:t>: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pl-PL" sz="2000" dirty="0" smtClean="0">
                <a:hlinkClick r:id="rId4"/>
              </a:rPr>
              <a:t>https://www.youtube.com/watch?v=mXaAIawzNic</a:t>
            </a:r>
            <a:endParaRPr lang="pl-PL" sz="2000" dirty="0" smtClean="0"/>
          </a:p>
          <a:p>
            <a:r>
              <a:rPr lang="pl-PL" sz="2000" dirty="0" smtClean="0"/>
              <a:t>And </a:t>
            </a:r>
            <a:r>
              <a:rPr lang="pl-PL" sz="2000" dirty="0" err="1" smtClean="0"/>
              <a:t>here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an</a:t>
            </a:r>
            <a:r>
              <a:rPr lang="pl-PL" sz="2000" dirty="0" smtClean="0"/>
              <a:t> </a:t>
            </a:r>
            <a:r>
              <a:rPr lang="pl-PL" sz="2000" dirty="0" err="1" smtClean="0"/>
              <a:t>amazing</a:t>
            </a:r>
            <a:r>
              <a:rPr lang="pl-PL" sz="2000" dirty="0" smtClean="0"/>
              <a:t> </a:t>
            </a:r>
            <a:r>
              <a:rPr lang="pl-PL" sz="2000" dirty="0" err="1" smtClean="0"/>
              <a:t>book</a:t>
            </a:r>
            <a:r>
              <a:rPr lang="pl-PL" sz="2000" dirty="0" smtClean="0"/>
              <a:t> </a:t>
            </a:r>
            <a:r>
              <a:rPr lang="pl-PL" sz="2000" dirty="0" err="1" smtClean="0"/>
              <a:t>about</a:t>
            </a:r>
            <a:r>
              <a:rPr lang="pl-PL" sz="2000" dirty="0" smtClean="0"/>
              <a:t> DSC:</a:t>
            </a:r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pl-PL" sz="2000" dirty="0" smtClean="0">
                <a:hlinkClick r:id="rId5"/>
              </a:rPr>
              <a:t>https://leanpub.com/the-dsc-book</a:t>
            </a:r>
            <a:endParaRPr lang="pl-PL" sz="2000" dirty="0" smtClean="0"/>
          </a:p>
          <a:p>
            <a:r>
              <a:rPr lang="pl-PL" sz="2000" dirty="0" err="1" smtClean="0"/>
              <a:t>Secured</a:t>
            </a:r>
            <a:r>
              <a:rPr lang="pl-PL" sz="2000" dirty="0" smtClean="0"/>
              <a:t> </a:t>
            </a:r>
            <a:r>
              <a:rPr lang="pl-PL" sz="2000" dirty="0" err="1" smtClean="0"/>
              <a:t>Pull</a:t>
            </a:r>
            <a:r>
              <a:rPr lang="pl-PL" sz="2000" dirty="0" smtClean="0"/>
              <a:t> Server with HA:</a:t>
            </a:r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pl-PL" sz="2000" dirty="0" smtClean="0">
                <a:hlinkClick r:id="rId6"/>
              </a:rPr>
              <a:t>https</a:t>
            </a:r>
            <a:r>
              <a:rPr lang="pl-PL" sz="2000" dirty="0">
                <a:hlinkClick r:id="rId6"/>
              </a:rPr>
              <a:t>://</a:t>
            </a:r>
            <a:r>
              <a:rPr lang="pl-PL" sz="2000" dirty="0" smtClean="0">
                <a:hlinkClick r:id="rId6"/>
              </a:rPr>
              <a:t>www.youtube.com/watch?v=TZbo-wIj_jw</a:t>
            </a:r>
            <a:endParaRPr lang="pl-PL" sz="2000" dirty="0" smtClean="0"/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1691322"/>
            <a:ext cx="8112255" cy="4551331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989822" cy="1325562"/>
          </a:xfrm>
        </p:spPr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Questions</a:t>
            </a:r>
            <a:r>
              <a:rPr lang="pl-PL" dirty="0" smtClean="0">
                <a:latin typeface="Gill Sans MT" panose="020B0502020104020203" pitchFamily="34" charset="-18"/>
              </a:rPr>
              <a:t>? </a:t>
            </a:r>
            <a:r>
              <a:rPr lang="pl-PL" sz="2000" dirty="0" smtClean="0">
                <a:latin typeface="Gill Sans MT" panose="020B0502020104020203" pitchFamily="34" charset="-18"/>
              </a:rPr>
              <a:t>I </a:t>
            </a:r>
            <a:r>
              <a:rPr lang="pl-PL" sz="2000" dirty="0" err="1" smtClean="0">
                <a:latin typeface="Gill Sans MT" panose="020B0502020104020203" pitchFamily="34" charset="-18"/>
              </a:rPr>
              <a:t>hope</a:t>
            </a:r>
            <a:r>
              <a:rPr lang="pl-PL" sz="2000" dirty="0" smtClean="0">
                <a:latin typeface="Gill Sans MT" panose="020B0502020104020203" pitchFamily="34" charset="-18"/>
              </a:rPr>
              <a:t> not…</a:t>
            </a:r>
            <a:endParaRPr lang="pl-PL" sz="2000" dirty="0">
              <a:latin typeface="Gill Sans MT" panose="020B0502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08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pSp>
        <p:nvGrpSpPr>
          <p:cNvPr id="18" name="Grupa 17"/>
          <p:cNvGrpSpPr/>
          <p:nvPr/>
        </p:nvGrpSpPr>
        <p:grpSpPr>
          <a:xfrm>
            <a:off x="3226174" y="1564343"/>
            <a:ext cx="9940460" cy="3851377"/>
            <a:chOff x="3139089" y="1956226"/>
            <a:chExt cx="9940460" cy="3851377"/>
          </a:xfrm>
        </p:grpSpPr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89" y="5100331"/>
              <a:ext cx="1347184" cy="707272"/>
            </a:xfrm>
            <a:prstGeom prst="rect">
              <a:avLst/>
            </a:prstGeom>
          </p:spPr>
        </p:pic>
        <p:grpSp>
          <p:nvGrpSpPr>
            <p:cNvPr id="14" name="Grupa 13"/>
            <p:cNvGrpSpPr/>
            <p:nvPr/>
          </p:nvGrpSpPr>
          <p:grpSpPr>
            <a:xfrm>
              <a:off x="3232753" y="1956226"/>
              <a:ext cx="9846796" cy="3718719"/>
              <a:chOff x="1950053" y="2286426"/>
              <a:chExt cx="9846796" cy="3718719"/>
            </a:xfrm>
          </p:grpSpPr>
          <p:pic>
            <p:nvPicPr>
              <p:cNvPr id="3" name="Obraz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598" y="3825746"/>
                <a:ext cx="707204" cy="688835"/>
              </a:xfrm>
              <a:prstGeom prst="rect">
                <a:avLst/>
              </a:prstGeom>
            </p:spPr>
          </p:pic>
          <p:pic>
            <p:nvPicPr>
              <p:cNvPr id="5" name="Obraz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2598" y="3029725"/>
                <a:ext cx="674738" cy="665975"/>
              </a:xfrm>
              <a:prstGeom prst="rect">
                <a:avLst/>
              </a:prstGeom>
            </p:spPr>
          </p:pic>
          <p:pic>
            <p:nvPicPr>
              <p:cNvPr id="9" name="Obraz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053" y="2286426"/>
                <a:ext cx="1101494" cy="613252"/>
              </a:xfrm>
              <a:prstGeom prst="rect">
                <a:avLst/>
              </a:prstGeom>
            </p:spPr>
          </p:pic>
          <p:sp>
            <p:nvSpPr>
              <p:cNvPr id="10" name="Prostokąt 9"/>
              <p:cNvSpPr/>
              <p:nvPr/>
            </p:nvSpPr>
            <p:spPr>
              <a:xfrm>
                <a:off x="2867922" y="2311826"/>
                <a:ext cx="8928927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sz="2600" b="1" dirty="0" smtClean="0">
                    <a:solidFill>
                      <a:schemeClr val="tx2"/>
                    </a:solidFill>
                  </a:rPr>
                  <a:t>pawel.jarosz@gmail.com</a:t>
                </a:r>
              </a:p>
              <a:p>
                <a:endParaRPr lang="pl-PL" sz="2600" b="1" dirty="0" smtClean="0">
                  <a:solidFill>
                    <a:schemeClr val="tx2"/>
                  </a:solidFill>
                </a:endParaRPr>
              </a:p>
              <a:p>
                <a:r>
                  <a:rPr lang="pl-PL" sz="2600" b="1" dirty="0" smtClean="0">
                    <a:solidFill>
                      <a:schemeClr val="tx2"/>
                    </a:solidFill>
                  </a:rPr>
                  <a:t>@PaweJarosz4</a:t>
                </a:r>
              </a:p>
              <a:p>
                <a:endParaRPr lang="pl-PL" sz="2600" b="1" dirty="0" smtClean="0">
                  <a:solidFill>
                    <a:schemeClr val="tx2"/>
                  </a:solidFill>
                </a:endParaRPr>
              </a:p>
              <a:p>
                <a:r>
                  <a:rPr lang="pl-PL" sz="2600" b="1" dirty="0" smtClean="0">
                    <a:solidFill>
                      <a:schemeClr val="tx2"/>
                    </a:solidFill>
                  </a:rPr>
                  <a:t>linkedin.com/in/paweljarosz2/</a:t>
                </a:r>
              </a:p>
              <a:p>
                <a:endParaRPr lang="pl-PL" sz="2600" b="1" dirty="0" smtClean="0">
                  <a:solidFill>
                    <a:schemeClr val="tx2"/>
                  </a:solidFill>
                </a:endParaRPr>
              </a:p>
              <a:p>
                <a:r>
                  <a:rPr lang="pl-PL" sz="2600" b="1" dirty="0" smtClean="0">
                    <a:solidFill>
                      <a:schemeClr val="tx2"/>
                    </a:solidFill>
                  </a:rPr>
                  <a:t>paweljarosz.wordpress.com</a:t>
                </a:r>
              </a:p>
              <a:p>
                <a:endParaRPr lang="pl-PL" sz="2600" b="1" dirty="0">
                  <a:solidFill>
                    <a:schemeClr val="tx2"/>
                  </a:solidFill>
                </a:endParaRPr>
              </a:p>
              <a:p>
                <a:r>
                  <a:rPr lang="pl-PL" sz="2600" b="1" dirty="0" smtClean="0">
                    <a:solidFill>
                      <a:schemeClr val="tx2"/>
                    </a:solidFill>
                  </a:rPr>
                  <a:t>github.com/</a:t>
                </a:r>
                <a:r>
                  <a:rPr lang="pl-PL" sz="2600" b="1" dirty="0" err="1" smtClean="0">
                    <a:solidFill>
                      <a:schemeClr val="tx2"/>
                    </a:solidFill>
                  </a:rPr>
                  <a:t>zaicnupagadi</a:t>
                </a:r>
                <a:endParaRPr lang="pl-PL" sz="2600" b="1" dirty="0" smtClean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13" name="Obraz 1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72" y="4644628"/>
                <a:ext cx="655856" cy="6558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33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What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is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smtClean="0">
                <a:latin typeface="Gill Sans MT" panose="020B0502020104020203" pitchFamily="34" charset="-18"/>
              </a:rPr>
              <a:t>DSC?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304800" y="1828800"/>
            <a:ext cx="11055927" cy="435133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Set </a:t>
            </a:r>
            <a:r>
              <a:rPr lang="pl-PL" dirty="0" err="1" smtClean="0"/>
              <a:t>server</a:t>
            </a:r>
            <a:r>
              <a:rPr lang="pl-PL" dirty="0" smtClean="0"/>
              <a:t> in </a:t>
            </a:r>
            <a:r>
              <a:rPr lang="pl-PL" dirty="0" err="1" smtClean="0"/>
              <a:t>desired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and </a:t>
            </a:r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eye</a:t>
            </a:r>
            <a:r>
              <a:rPr lang="pl-PL" dirty="0" smtClean="0"/>
              <a:t> on </a:t>
            </a:r>
            <a:r>
              <a:rPr lang="pl-PL" dirty="0" err="1" smtClean="0"/>
              <a:t>it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aligned</a:t>
            </a:r>
            <a:r>
              <a:rPr lang="pl-PL" dirty="0" smtClean="0"/>
              <a:t> with </a:t>
            </a:r>
            <a:r>
              <a:rPr lang="pl-PL" dirty="0" err="1" smtClean="0"/>
              <a:t>others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1" y="2496752"/>
            <a:ext cx="6039426" cy="36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Origins</a:t>
            </a:r>
            <a:r>
              <a:rPr lang="pl-PL" dirty="0" smtClean="0">
                <a:latin typeface="Gill Sans MT" panose="020B0502020104020203" pitchFamily="34" charset="-18"/>
              </a:rPr>
              <a:t> of DSC</a:t>
            </a:r>
            <a:endParaRPr lang="pl-PL" dirty="0">
              <a:latin typeface="Gill Sans MT" panose="020B050202010402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started</a:t>
            </a:r>
            <a:r>
              <a:rPr lang="pl-PL" dirty="0" smtClean="0"/>
              <a:t> in 2002 with </a:t>
            </a:r>
            <a:r>
              <a:rPr lang="pl-PL" b="1" dirty="0" smtClean="0"/>
              <a:t>Monad </a:t>
            </a:r>
            <a:r>
              <a:rPr lang="pl-PL" b="1" dirty="0" err="1" smtClean="0"/>
              <a:t>Manifesto</a:t>
            </a:r>
            <a:r>
              <a:rPr lang="pl-PL" dirty="0" smtClean="0"/>
              <a:t> and</a:t>
            </a:r>
          </a:p>
          <a:p>
            <a:pPr marL="0" indent="0">
              <a:buNone/>
            </a:pPr>
            <a:r>
              <a:rPr lang="pl-PL" dirty="0" err="1" smtClean="0"/>
              <a:t>its</a:t>
            </a:r>
            <a:r>
              <a:rPr lang="pl-PL" dirty="0" smtClean="0"/>
              <a:t> </a:t>
            </a:r>
            <a:r>
              <a:rPr lang="pl-PL" b="1" dirty="0" smtClean="0"/>
              <a:t>Monad </a:t>
            </a:r>
            <a:r>
              <a:rPr lang="pl-PL" b="1" dirty="0"/>
              <a:t>Management </a:t>
            </a:r>
            <a:r>
              <a:rPr lang="pl-PL" b="1" dirty="0" err="1" smtClean="0"/>
              <a:t>Models</a:t>
            </a:r>
            <a:endParaRPr lang="pl-PL" b="1" dirty="0" smtClean="0"/>
          </a:p>
          <a:p>
            <a:pPr marL="0" indent="0">
              <a:buNone/>
            </a:pPr>
            <a:endParaRPr lang="pl-PL" b="1" dirty="0" smtClean="0"/>
          </a:p>
          <a:p>
            <a:r>
              <a:rPr lang="pl-PL" dirty="0"/>
              <a:t>DSC </a:t>
            </a:r>
            <a:r>
              <a:rPr lang="pl-PL" dirty="0" err="1"/>
              <a:t>came</a:t>
            </a:r>
            <a:r>
              <a:rPr lang="pl-PL" dirty="0"/>
              <a:t> was </a:t>
            </a:r>
            <a:r>
              <a:rPr lang="pl-PL" dirty="0" err="1"/>
              <a:t>delivered</a:t>
            </a:r>
            <a:r>
              <a:rPr lang="pl-PL" dirty="0"/>
              <a:t> with </a:t>
            </a:r>
            <a:r>
              <a:rPr lang="pl-PL" dirty="0" err="1"/>
              <a:t>PoSH</a:t>
            </a:r>
            <a:r>
              <a:rPr lang="pl-PL" dirty="0"/>
              <a:t> </a:t>
            </a:r>
            <a:r>
              <a:rPr lang="pl-PL" dirty="0" smtClean="0"/>
              <a:t>v4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DSC in </a:t>
            </a:r>
            <a:r>
              <a:rPr lang="pl-PL" dirty="0" err="1" smtClean="0"/>
              <a:t>PoSH</a:t>
            </a:r>
            <a:r>
              <a:rPr lang="pl-PL" dirty="0" smtClean="0"/>
              <a:t> v5 </a:t>
            </a:r>
            <a:r>
              <a:rPr lang="pl-PL" dirty="0" err="1" smtClean="0"/>
              <a:t>gives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1"/>
            <a:r>
              <a:rPr lang="pl-PL" dirty="0"/>
              <a:t>M</a:t>
            </a:r>
            <a:r>
              <a:rPr lang="pl-PL" dirty="0" smtClean="0"/>
              <a:t>ixed </a:t>
            </a:r>
            <a:r>
              <a:rPr lang="pl-PL" dirty="0" err="1" smtClean="0"/>
              <a:t>mode</a:t>
            </a:r>
            <a:r>
              <a:rPr lang="pl-PL" dirty="0" smtClean="0"/>
              <a:t> (</a:t>
            </a:r>
            <a:r>
              <a:rPr lang="pl-PL" dirty="0" err="1" smtClean="0"/>
              <a:t>Push</a:t>
            </a:r>
            <a:r>
              <a:rPr lang="pl-PL" dirty="0" smtClean="0"/>
              <a:t> and </a:t>
            </a:r>
            <a:r>
              <a:rPr lang="pl-PL" dirty="0" err="1" smtClean="0"/>
              <a:t>Pull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endParaRPr lang="pl-PL" dirty="0" smtClean="0"/>
          </a:p>
          <a:p>
            <a:pPr lvl="1"/>
            <a:r>
              <a:rPr lang="pl-PL" dirty="0" err="1" smtClean="0"/>
              <a:t>Compliance</a:t>
            </a:r>
            <a:r>
              <a:rPr lang="pl-PL" dirty="0" smtClean="0"/>
              <a:t> </a:t>
            </a:r>
            <a:r>
              <a:rPr lang="pl-PL" dirty="0" err="1" smtClean="0"/>
              <a:t>server</a:t>
            </a:r>
            <a:r>
              <a:rPr lang="pl-PL" dirty="0" smtClean="0"/>
              <a:t> </a:t>
            </a:r>
            <a:r>
              <a:rPr lang="pl-PL" dirty="0" err="1" smtClean="0"/>
              <a:t>become</a:t>
            </a:r>
            <a:r>
              <a:rPr lang="pl-PL" dirty="0" smtClean="0"/>
              <a:t> Reporting </a:t>
            </a:r>
            <a:r>
              <a:rPr lang="pl-PL" dirty="0" err="1" smtClean="0"/>
              <a:t>server</a:t>
            </a:r>
            <a:r>
              <a:rPr lang="pl-PL" dirty="0" smtClean="0"/>
              <a:t> (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push</a:t>
            </a:r>
            <a:r>
              <a:rPr lang="pl-PL" dirty="0" smtClean="0"/>
              <a:t> </a:t>
            </a:r>
            <a:r>
              <a:rPr lang="pl-PL" dirty="0" err="1" smtClean="0"/>
              <a:t>clients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reports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dependency</a:t>
            </a:r>
            <a:r>
              <a:rPr lang="pl-PL" dirty="0" smtClean="0"/>
              <a:t> (…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nodes</a:t>
            </a:r>
            <a:r>
              <a:rPr lang="pl-PL" dirty="0" smtClean="0"/>
              <a:t>! YEAH!)</a:t>
            </a:r>
          </a:p>
          <a:p>
            <a:pPr lvl="1"/>
            <a:r>
              <a:rPr lang="pl-PL" dirty="0" smtClean="0"/>
              <a:t>Get-</a:t>
            </a:r>
            <a:r>
              <a:rPr lang="pl-PL" dirty="0" err="1" smtClean="0"/>
              <a:t>DSCConfigurationStatus</a:t>
            </a:r>
            <a:endParaRPr lang="pl-PL" dirty="0" smtClean="0"/>
          </a:p>
          <a:p>
            <a:pPr lvl="1"/>
            <a:r>
              <a:rPr lang="pl-PL" dirty="0" smtClean="0"/>
              <a:t>Test-</a:t>
            </a:r>
            <a:r>
              <a:rPr lang="pl-PL" dirty="0" err="1" smtClean="0"/>
              <a:t>DSCConfiguration</a:t>
            </a:r>
            <a:r>
              <a:rPr lang="pl-PL" dirty="0" smtClean="0"/>
              <a:t> (No, not </a:t>
            </a:r>
            <a:r>
              <a:rPr lang="pl-PL" dirty="0" err="1" smtClean="0"/>
              <a:t>Compare-DSCConfiguration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Publish-DSCConfiguration</a:t>
            </a:r>
            <a:endParaRPr lang="pl-PL" dirty="0" smtClean="0"/>
          </a:p>
          <a:p>
            <a:pPr lvl="1"/>
            <a:r>
              <a:rPr lang="pl-PL" dirty="0" smtClean="0"/>
              <a:t>Update-</a:t>
            </a:r>
            <a:r>
              <a:rPr lang="pl-PL" dirty="0" err="1" smtClean="0"/>
              <a:t>DSCConfiguration</a:t>
            </a:r>
            <a:endParaRPr lang="pl-PL" dirty="0"/>
          </a:p>
          <a:p>
            <a:pPr marL="0" indent="0">
              <a:buNone/>
            </a:pPr>
            <a:endParaRPr lang="pl-PL" b="1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388" y="1248568"/>
            <a:ext cx="239893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So</a:t>
            </a:r>
            <a:r>
              <a:rPr lang="pl-PL" dirty="0" smtClean="0">
                <a:latin typeface="Gill Sans MT" panose="020B0502020104020203" pitchFamily="34" charset="-18"/>
              </a:rPr>
              <a:t>…</a:t>
            </a:r>
            <a:r>
              <a:rPr lang="pl-PL" dirty="0" err="1" smtClean="0">
                <a:latin typeface="Gill Sans MT" panose="020B0502020104020203" pitchFamily="34" charset="-18"/>
              </a:rPr>
              <a:t>is</a:t>
            </a:r>
            <a:r>
              <a:rPr lang="pl-PL" dirty="0" smtClean="0">
                <a:latin typeface="Gill Sans MT" panose="020B0502020104020203" pitchFamily="34" charset="-18"/>
              </a:rPr>
              <a:t> DSC </a:t>
            </a:r>
            <a:r>
              <a:rPr lang="pl-PL" dirty="0" err="1" smtClean="0">
                <a:latin typeface="Gill Sans MT" panose="020B0502020104020203" pitchFamily="34" charset="-18"/>
              </a:rPr>
              <a:t>better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than</a:t>
            </a:r>
            <a:r>
              <a:rPr lang="pl-PL" dirty="0" smtClean="0">
                <a:latin typeface="Gill Sans MT" panose="020B0502020104020203" pitchFamily="34" charset="-18"/>
              </a:rPr>
              <a:t> GPO </a:t>
            </a:r>
            <a:r>
              <a:rPr lang="pl-PL" dirty="0" err="1" smtClean="0">
                <a:latin typeface="Gill Sans MT" panose="020B0502020104020203" pitchFamily="34" charset="-18"/>
              </a:rPr>
              <a:t>or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what</a:t>
            </a:r>
            <a:r>
              <a:rPr lang="pl-PL" dirty="0" smtClean="0">
                <a:latin typeface="Gill Sans MT" panose="020B0502020104020203" pitchFamily="34" charset="-18"/>
              </a:rPr>
              <a:t>?</a:t>
            </a:r>
            <a:endParaRPr lang="pl-PL" dirty="0">
              <a:latin typeface="Gill Sans MT" panose="020B050202010402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i="1" u="sng" dirty="0" err="1" smtClean="0"/>
              <a:t>technologies</a:t>
            </a:r>
            <a:endParaRPr lang="pl-PL" i="1" u="sng" dirty="0" smtClean="0"/>
          </a:p>
          <a:p>
            <a:r>
              <a:rPr lang="pl-PL" dirty="0" smtClean="0"/>
              <a:t>GPO</a:t>
            </a:r>
            <a:r>
              <a:rPr lang="pl-PL" dirty="0"/>
              <a:t>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actually</a:t>
            </a:r>
            <a:r>
              <a:rPr lang="pl-PL" dirty="0" smtClean="0"/>
              <a:t> </a:t>
            </a:r>
            <a:r>
              <a:rPr lang="pl-PL" dirty="0" err="1" smtClean="0"/>
              <a:t>fix</a:t>
            </a:r>
            <a:r>
              <a:rPr lang="pl-PL" dirty="0" smtClean="0"/>
              <a:t> </a:t>
            </a:r>
            <a:r>
              <a:rPr lang="pl-PL" dirty="0" err="1" smtClean="0"/>
              <a:t>drifting</a:t>
            </a:r>
            <a:r>
              <a:rPr lang="pl-PL" dirty="0" smtClean="0"/>
              <a:t> </a:t>
            </a:r>
            <a:r>
              <a:rPr lang="pl-PL" dirty="0" err="1" smtClean="0"/>
              <a:t>unless</a:t>
            </a:r>
            <a:r>
              <a:rPr lang="pl-PL" dirty="0" smtClean="0"/>
              <a:t> policy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updated</a:t>
            </a:r>
            <a:endParaRPr lang="pl-PL" dirty="0"/>
          </a:p>
          <a:p>
            <a:r>
              <a:rPr lang="pl-PL" dirty="0" smtClean="0"/>
              <a:t>DSC </a:t>
            </a:r>
            <a:r>
              <a:rPr lang="pl-PL" dirty="0" err="1" smtClean="0"/>
              <a:t>minimize</a:t>
            </a:r>
            <a:r>
              <a:rPr lang="pl-PL" dirty="0" smtClean="0"/>
              <a:t> </a:t>
            </a:r>
            <a:r>
              <a:rPr lang="pl-PL" dirty="0" err="1" smtClean="0"/>
              <a:t>comfiguraion</a:t>
            </a:r>
            <a:r>
              <a:rPr lang="pl-PL" dirty="0" smtClean="0"/>
              <a:t> </a:t>
            </a:r>
            <a:r>
              <a:rPr lang="pl-PL" dirty="0" err="1" smtClean="0"/>
              <a:t>drift</a:t>
            </a:r>
            <a:endParaRPr lang="pl-PL" dirty="0" smtClean="0"/>
          </a:p>
          <a:p>
            <a:r>
              <a:rPr lang="pl-PL" dirty="0" smtClean="0"/>
              <a:t>GPO </a:t>
            </a:r>
            <a:r>
              <a:rPr lang="pl-PL" dirty="0" err="1" smtClean="0"/>
              <a:t>series</a:t>
            </a:r>
            <a:r>
              <a:rPr lang="pl-PL" dirty="0" smtClean="0"/>
              <a:t> of </a:t>
            </a:r>
            <a:r>
              <a:rPr lang="pl-PL" dirty="0" err="1" smtClean="0"/>
              <a:t>wishes</a:t>
            </a:r>
            <a:endParaRPr lang="pl-PL" dirty="0" smtClean="0"/>
          </a:p>
          <a:p>
            <a:r>
              <a:rPr lang="pl-PL" dirty="0" smtClean="0"/>
              <a:t>DSC one </a:t>
            </a:r>
            <a:r>
              <a:rPr lang="pl-PL" dirty="0" err="1" smtClean="0"/>
              <a:t>desired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for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setting</a:t>
            </a:r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How </a:t>
            </a:r>
            <a:r>
              <a:rPr lang="pl-PL" dirty="0" err="1" smtClean="0">
                <a:latin typeface="Gill Sans MT" panose="020B0502020104020203" pitchFamily="34" charset="-18"/>
              </a:rPr>
              <a:t>can</a:t>
            </a:r>
            <a:r>
              <a:rPr lang="pl-PL" dirty="0" smtClean="0">
                <a:latin typeface="Gill Sans MT" panose="020B0502020104020203" pitchFamily="34" charset="-18"/>
              </a:rPr>
              <a:t> I </a:t>
            </a:r>
            <a:r>
              <a:rPr lang="pl-PL" dirty="0" err="1" smtClean="0">
                <a:latin typeface="Gill Sans MT" panose="020B0502020104020203" pitchFamily="34" charset="-18"/>
              </a:rPr>
              <a:t>get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config</a:t>
            </a:r>
            <a:r>
              <a:rPr lang="pl-PL" dirty="0" smtClean="0">
                <a:latin typeface="Gill Sans MT" panose="020B0502020104020203" pitchFamily="34" charset="-18"/>
              </a:rPr>
              <a:t> to my </a:t>
            </a:r>
            <a:r>
              <a:rPr lang="pl-PL" dirty="0" err="1" smtClean="0">
                <a:latin typeface="Gill Sans MT" panose="020B0502020104020203" pitchFamily="34" charset="-18"/>
              </a:rPr>
              <a:t>machines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then</a:t>
            </a:r>
            <a:r>
              <a:rPr lang="pl-PL" dirty="0" smtClean="0">
                <a:latin typeface="Gill Sans MT" panose="020B0502020104020203" pitchFamily="34" charset="-18"/>
              </a:rPr>
              <a:t>?</a:t>
            </a:r>
            <a:endParaRPr lang="pl-PL" dirty="0">
              <a:latin typeface="Gill Sans MT" panose="020B050202010402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latin typeface="Gill Sans MT" panose="020B0502020104020203" pitchFamily="34" charset="-18"/>
              </a:rPr>
              <a:t>Comes</a:t>
            </a:r>
            <a:r>
              <a:rPr lang="pl-PL" dirty="0" smtClean="0">
                <a:latin typeface="Gill Sans MT" panose="020B0502020104020203" pitchFamily="34" charset="-18"/>
              </a:rPr>
              <a:t> with a </a:t>
            </a:r>
            <a:r>
              <a:rPr lang="pl-PL" dirty="0" err="1" smtClean="0">
                <a:latin typeface="Gill Sans MT" panose="020B0502020104020203" pitchFamily="34" charset="-18"/>
              </a:rPr>
              <a:t>few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flavours</a:t>
            </a:r>
            <a:r>
              <a:rPr lang="pl-PL" dirty="0" smtClean="0">
                <a:latin typeface="Gill Sans MT" panose="020B0502020104020203" pitchFamily="34" charset="-18"/>
              </a:rPr>
              <a:t>:</a:t>
            </a:r>
          </a:p>
          <a:p>
            <a:pPr lvl="1"/>
            <a:r>
              <a:rPr lang="pl-PL" dirty="0" err="1" smtClean="0">
                <a:latin typeface="Gill Sans MT" panose="020B0502020104020203" pitchFamily="34" charset="-18"/>
              </a:rPr>
              <a:t>Push</a:t>
            </a:r>
            <a:r>
              <a:rPr lang="pl-PL" dirty="0" smtClean="0">
                <a:latin typeface="Gill Sans MT" panose="020B0502020104020203" pitchFamily="34" charset="-18"/>
              </a:rPr>
              <a:t> and </a:t>
            </a:r>
            <a:r>
              <a:rPr lang="pl-PL" dirty="0" err="1" smtClean="0">
                <a:latin typeface="Gill Sans MT" panose="020B0502020104020203" pitchFamily="34" charset="-18"/>
              </a:rPr>
              <a:t>Pull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mode</a:t>
            </a:r>
            <a:endParaRPr lang="pl-PL" dirty="0" smtClean="0">
              <a:latin typeface="Gill Sans MT" panose="020B0502020104020203" pitchFamily="34" charset="-18"/>
            </a:endParaRPr>
          </a:p>
          <a:p>
            <a:pPr lvl="1"/>
            <a:r>
              <a:rPr lang="pl-PL" dirty="0" smtClean="0">
                <a:latin typeface="Gill Sans MT" panose="020B0502020104020203" pitchFamily="34" charset="-18"/>
              </a:rPr>
              <a:t>SMB – as </a:t>
            </a:r>
            <a:r>
              <a:rPr lang="pl-PL" dirty="0" err="1" smtClean="0">
                <a:latin typeface="Gill Sans MT" panose="020B0502020104020203" pitchFamily="34" charset="-18"/>
              </a:rPr>
              <a:t>easyto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create</a:t>
            </a:r>
            <a:r>
              <a:rPr lang="pl-PL" dirty="0" smtClean="0">
                <a:latin typeface="Gill Sans MT" panose="020B0502020104020203" pitchFamily="34" charset="-18"/>
              </a:rPr>
              <a:t> as </a:t>
            </a:r>
            <a:r>
              <a:rPr lang="pl-PL" dirty="0" err="1" smtClean="0">
                <a:latin typeface="Gill Sans MT" panose="020B0502020104020203" pitchFamily="34" charset="-18"/>
              </a:rPr>
              <a:t>easy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is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creating</a:t>
            </a:r>
            <a:r>
              <a:rPr lang="pl-PL" dirty="0" smtClean="0">
                <a:latin typeface="Gill Sans MT" panose="020B0502020104020203" pitchFamily="34" charset="-18"/>
              </a:rPr>
              <a:t> a file </a:t>
            </a:r>
            <a:r>
              <a:rPr lang="pl-PL" dirty="0" err="1" smtClean="0">
                <a:latin typeface="Gill Sans MT" panose="020B0502020104020203" pitchFamily="34" charset="-18"/>
              </a:rPr>
              <a:t>share</a:t>
            </a:r>
            <a:endParaRPr lang="pl-PL" dirty="0" smtClean="0">
              <a:latin typeface="Gill Sans MT" panose="020B0502020104020203" pitchFamily="34" charset="-18"/>
            </a:endParaRPr>
          </a:p>
          <a:p>
            <a:pPr lvl="1"/>
            <a:r>
              <a:rPr lang="pl-PL" dirty="0" smtClean="0">
                <a:latin typeface="Gill Sans MT" panose="020B0502020104020203" pitchFamily="34" charset="-18"/>
              </a:rPr>
              <a:t>HTTP</a:t>
            </a:r>
            <a:endParaRPr lang="pl-PL" dirty="0">
              <a:latin typeface="Gill Sans MT" panose="020B0502020104020203" pitchFamily="34" charset="-18"/>
            </a:endParaRPr>
          </a:p>
          <a:p>
            <a:pPr lvl="1"/>
            <a:r>
              <a:rPr lang="pl-PL" dirty="0" smtClean="0">
                <a:latin typeface="Gill Sans MT" panose="020B0502020104020203" pitchFamily="34" charset="-18"/>
              </a:rPr>
              <a:t>HTTPS</a:t>
            </a:r>
          </a:p>
          <a:p>
            <a:r>
              <a:rPr lang="pl-PL" dirty="0" smtClean="0">
                <a:latin typeface="Gill Sans MT" panose="020B0502020104020203" pitchFamily="34" charset="-18"/>
              </a:rPr>
              <a:t>„</a:t>
            </a:r>
            <a:r>
              <a:rPr lang="pl-PL" dirty="0" err="1" smtClean="0">
                <a:latin typeface="Gill Sans MT" panose="020B0502020104020203" pitchFamily="34" charset="-18"/>
              </a:rPr>
              <a:t>Pull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server</a:t>
            </a:r>
            <a:r>
              <a:rPr lang="pl-PL" dirty="0">
                <a:latin typeface="Gill Sans MT" panose="020B0502020104020203" pitchFamily="34" charset="-18"/>
              </a:rPr>
              <a:t>” – </a:t>
            </a:r>
            <a:r>
              <a:rPr lang="pl-PL" dirty="0" err="1">
                <a:latin typeface="Gill Sans MT" panose="020B0502020104020203" pitchFamily="34" charset="-18"/>
              </a:rPr>
              <a:t>having</a:t>
            </a:r>
            <a:r>
              <a:rPr lang="pl-PL" dirty="0">
                <a:latin typeface="Gill Sans MT" panose="020B0502020104020203" pitchFamily="34" charset="-18"/>
              </a:rPr>
              <a:t> Windows </a:t>
            </a:r>
            <a:r>
              <a:rPr lang="pl-PL" dirty="0" err="1">
                <a:latin typeface="Gill Sans MT" panose="020B0502020104020203" pitchFamily="34" charset="-18"/>
              </a:rPr>
              <a:t>Servers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already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it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is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really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cheap</a:t>
            </a:r>
            <a:r>
              <a:rPr lang="pl-PL" dirty="0">
                <a:latin typeface="Gill Sans MT" panose="020B0502020104020203" pitchFamily="34" charset="-18"/>
              </a:rPr>
              <a:t>, </a:t>
            </a:r>
            <a:r>
              <a:rPr lang="pl-PL" dirty="0" err="1">
                <a:latin typeface="Gill Sans MT" panose="020B0502020104020203" pitchFamily="34" charset="-18"/>
              </a:rPr>
              <a:t>around</a:t>
            </a:r>
            <a:r>
              <a:rPr lang="pl-PL" dirty="0">
                <a:latin typeface="Gill Sans MT" panose="020B0502020104020203" pitchFamily="34" charset="-18"/>
              </a:rPr>
              <a:t> 0,00 USD (0,00 PLN)</a:t>
            </a:r>
          </a:p>
          <a:p>
            <a:pPr lvl="1"/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SMB </a:t>
            </a:r>
            <a:r>
              <a:rPr lang="pl-PL" dirty="0" err="1">
                <a:latin typeface="Gill Sans MT" panose="020B0502020104020203" pitchFamily="34" charset="-18"/>
              </a:rPr>
              <a:t>p</a:t>
            </a:r>
            <a:r>
              <a:rPr lang="pl-PL" dirty="0" err="1" smtClean="0">
                <a:latin typeface="Gill Sans MT" panose="020B0502020104020203" pitchFamily="34" charset="-18"/>
              </a:rPr>
              <a:t>ull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server</a:t>
            </a:r>
            <a:endParaRPr lang="pl-PL" dirty="0">
              <a:latin typeface="Gill Sans MT" panose="020B050202010402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Gill Sans MT" panose="020B0502020104020203" pitchFamily="34" charset="-18"/>
              </a:rPr>
              <a:t>Jason </a:t>
            </a:r>
            <a:r>
              <a:rPr lang="pl-PL" dirty="0" err="1" smtClean="0">
                <a:latin typeface="Gill Sans MT" panose="020B0502020104020203" pitchFamily="34" charset="-18"/>
              </a:rPr>
              <a:t>Helmick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recipe</a:t>
            </a:r>
            <a:r>
              <a:rPr lang="pl-PL" dirty="0" smtClean="0">
                <a:latin typeface="Gill Sans MT" panose="020B0502020104020203" pitchFamily="34" charset="-18"/>
              </a:rPr>
              <a:t> for SMB </a:t>
            </a:r>
            <a:r>
              <a:rPr lang="pl-PL" dirty="0" err="1">
                <a:latin typeface="Gill Sans MT" panose="020B0502020104020203" pitchFamily="34" charset="-18"/>
              </a:rPr>
              <a:t>p</a:t>
            </a:r>
            <a:r>
              <a:rPr lang="pl-PL" dirty="0" err="1" smtClean="0">
                <a:latin typeface="Gill Sans MT" panose="020B0502020104020203" pitchFamily="34" charset="-18"/>
              </a:rPr>
              <a:t>ull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server</a:t>
            </a:r>
            <a:r>
              <a:rPr lang="pl-PL" dirty="0" smtClean="0">
                <a:latin typeface="Gill Sans MT" panose="020B0502020104020203" pitchFamily="34" charset="-18"/>
              </a:rPr>
              <a:t>:</a:t>
            </a:r>
          </a:p>
          <a:p>
            <a:r>
              <a:rPr lang="pl-PL" dirty="0" err="1" smtClean="0">
                <a:latin typeface="Gill Sans MT" panose="020B0502020104020203" pitchFamily="34" charset="-18"/>
              </a:rPr>
              <a:t>Simplest</a:t>
            </a:r>
            <a:r>
              <a:rPr lang="pl-PL" dirty="0" smtClean="0">
                <a:latin typeface="Gill Sans MT" panose="020B0502020104020203" pitchFamily="34" charset="-18"/>
              </a:rPr>
              <a:t> to </a:t>
            </a:r>
            <a:r>
              <a:rPr lang="pl-PL" dirty="0" err="1" smtClean="0">
                <a:latin typeface="Gill Sans MT" panose="020B0502020104020203" pitchFamily="34" charset="-18"/>
              </a:rPr>
              <a:t>configure</a:t>
            </a:r>
            <a:endParaRPr lang="pl-PL" dirty="0" smtClean="0">
              <a:latin typeface="Gill Sans MT" panose="020B0502020104020203" pitchFamily="34" charset="-18"/>
            </a:endParaRPr>
          </a:p>
          <a:p>
            <a:r>
              <a:rPr lang="pl-PL" dirty="0" smtClean="0">
                <a:latin typeface="Gill Sans MT" panose="020B0502020104020203" pitchFamily="34" charset="-18"/>
              </a:rPr>
              <a:t>Just </a:t>
            </a:r>
            <a:r>
              <a:rPr lang="pl-PL" dirty="0" err="1" smtClean="0">
                <a:latin typeface="Gill Sans MT" panose="020B0502020104020203" pitchFamily="34" charset="-18"/>
              </a:rPr>
              <a:t>create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an</a:t>
            </a:r>
            <a:r>
              <a:rPr lang="pl-PL" dirty="0" smtClean="0">
                <a:latin typeface="Gill Sans MT" panose="020B0502020104020203" pitchFamily="34" charset="-18"/>
              </a:rPr>
              <a:t> SMB </a:t>
            </a:r>
            <a:r>
              <a:rPr lang="pl-PL" dirty="0" err="1" smtClean="0">
                <a:latin typeface="Gill Sans MT" panose="020B0502020104020203" pitchFamily="34" charset="-18"/>
              </a:rPr>
              <a:t>share</a:t>
            </a:r>
            <a:endParaRPr lang="pl-PL" dirty="0" smtClean="0">
              <a:latin typeface="Gill Sans MT" panose="020B0502020104020203" pitchFamily="34" charset="-18"/>
            </a:endParaRPr>
          </a:p>
          <a:p>
            <a:r>
              <a:rPr lang="pl-PL" dirty="0" err="1" smtClean="0">
                <a:latin typeface="Gill Sans MT" panose="020B0502020104020203" pitchFamily="34" charset="-18"/>
              </a:rPr>
              <a:t>Configure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clients</a:t>
            </a:r>
            <a:r>
              <a:rPr lang="pl-PL" dirty="0" smtClean="0">
                <a:latin typeface="Gill Sans MT" panose="020B0502020104020203" pitchFamily="34" charset="-18"/>
              </a:rPr>
              <a:t>’ LCM to </a:t>
            </a:r>
            <a:r>
              <a:rPr lang="pl-PL" dirty="0" err="1" smtClean="0">
                <a:latin typeface="Gill Sans MT" panose="020B0502020104020203" pitchFamily="34" charset="-18"/>
              </a:rPr>
              <a:t>read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configuration</a:t>
            </a:r>
            <a:r>
              <a:rPr lang="pl-PL" dirty="0" smtClean="0">
                <a:latin typeface="Gill Sans MT" panose="020B0502020104020203" pitchFamily="34" charset="-18"/>
              </a:rPr>
              <a:t> from </a:t>
            </a:r>
            <a:r>
              <a:rPr lang="pl-PL" dirty="0" err="1" smtClean="0">
                <a:latin typeface="Gill Sans MT" panose="020B0502020104020203" pitchFamily="34" charset="-18"/>
              </a:rPr>
              <a:t>there</a:t>
            </a:r>
            <a:endParaRPr lang="pl-PL" dirty="0" smtClean="0">
              <a:latin typeface="Gill Sans MT" panose="020B0502020104020203" pitchFamily="34" charset="-18"/>
            </a:endParaRPr>
          </a:p>
          <a:p>
            <a:r>
              <a:rPr lang="pl-PL" b="1" dirty="0" smtClean="0">
                <a:latin typeface="Gill Sans MT" panose="020B0502020104020203" pitchFamily="34" charset="-18"/>
              </a:rPr>
              <a:t>Then </a:t>
            </a:r>
            <a:r>
              <a:rPr lang="pl-PL" b="1" dirty="0" err="1" smtClean="0">
                <a:latin typeface="Gill Sans MT" panose="020B0502020104020203" pitchFamily="34" charset="-18"/>
              </a:rPr>
              <a:t>delete</a:t>
            </a:r>
            <a:r>
              <a:rPr lang="pl-PL" b="1" dirty="0" smtClean="0">
                <a:latin typeface="Gill Sans MT" panose="020B0502020104020203" pitchFamily="34" charset="-18"/>
              </a:rPr>
              <a:t> </a:t>
            </a:r>
            <a:r>
              <a:rPr lang="pl-PL" b="1" dirty="0" err="1" smtClean="0">
                <a:latin typeface="Gill Sans MT" panose="020B0502020104020203" pitchFamily="34" charset="-18"/>
              </a:rPr>
              <a:t>it</a:t>
            </a:r>
            <a:r>
              <a:rPr lang="pl-PL" b="1" dirty="0" smtClean="0">
                <a:latin typeface="Gill Sans MT" panose="020B0502020104020203" pitchFamily="34" charset="-18"/>
              </a:rPr>
              <a:t> and do the </a:t>
            </a:r>
            <a:r>
              <a:rPr lang="pl-PL" b="1" dirty="0" err="1" smtClean="0">
                <a:latin typeface="Gill Sans MT" panose="020B0502020104020203" pitchFamily="34" charset="-18"/>
              </a:rPr>
              <a:t>right</a:t>
            </a:r>
            <a:r>
              <a:rPr lang="pl-PL" b="1" dirty="0" smtClean="0">
                <a:latin typeface="Gill Sans MT" panose="020B0502020104020203" pitchFamily="34" charset="-18"/>
              </a:rPr>
              <a:t> </a:t>
            </a:r>
            <a:r>
              <a:rPr lang="pl-PL" b="1" dirty="0" err="1" smtClean="0">
                <a:latin typeface="Gill Sans MT" panose="020B0502020104020203" pitchFamily="34" charset="-18"/>
              </a:rPr>
              <a:t>thing</a:t>
            </a:r>
            <a:endParaRPr lang="pl-PL" b="1" dirty="0" smtClean="0">
              <a:latin typeface="Gill Sans MT" panose="020B0502020104020203" pitchFamily="34" charset="-18"/>
            </a:endParaRPr>
          </a:p>
          <a:p>
            <a:pPr marL="0" indent="0">
              <a:buNone/>
            </a:pPr>
            <a:endParaRPr lang="pl-PL" dirty="0" smtClean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HTTP </a:t>
            </a:r>
            <a:r>
              <a:rPr lang="pl-PL" dirty="0" err="1" smtClean="0">
                <a:latin typeface="Gill Sans MT" panose="020B0502020104020203" pitchFamily="34" charset="-18"/>
              </a:rPr>
              <a:t>pull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server</a:t>
            </a:r>
            <a:r>
              <a:rPr lang="pl-PL" dirty="0" smtClean="0">
                <a:latin typeface="Gill Sans MT" panose="020B0502020104020203" pitchFamily="34" charset="-18"/>
              </a:rPr>
              <a:t>? </a:t>
            </a:r>
            <a:r>
              <a:rPr lang="pl-PL" dirty="0" err="1" smtClean="0">
                <a:latin typeface="Gill Sans MT" panose="020B0502020104020203" pitchFamily="34" charset="-18"/>
              </a:rPr>
              <a:t>Nah</a:t>
            </a:r>
            <a:r>
              <a:rPr lang="pl-PL" dirty="0" smtClean="0">
                <a:latin typeface="Gill Sans MT" panose="020B0502020104020203" pitchFamily="34" charset="-18"/>
              </a:rPr>
              <a:t>.. HTTPS!</a:t>
            </a:r>
            <a:endParaRPr lang="pl-PL" dirty="0">
              <a:latin typeface="Gill Sans MT" panose="020B0502020104020203" pitchFamily="34" charset="-18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5127" y="1867989"/>
            <a:ext cx="10515600" cy="4351337"/>
          </a:xfrm>
        </p:spPr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With Web Server we </a:t>
            </a:r>
            <a:r>
              <a:rPr lang="pl-PL" dirty="0" err="1" smtClean="0">
                <a:latin typeface="Gill Sans MT" panose="020B0502020104020203" pitchFamily="34" charset="-18"/>
              </a:rPr>
              <a:t>can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secure</a:t>
            </a:r>
            <a:r>
              <a:rPr lang="pl-PL" dirty="0" smtClean="0">
                <a:latin typeface="Gill Sans MT" panose="020B0502020104020203" pitchFamily="34" charset="-18"/>
              </a:rPr>
              <a:t> the </a:t>
            </a:r>
            <a:r>
              <a:rPr lang="pl-PL" dirty="0" err="1" smtClean="0">
                <a:latin typeface="Gill Sans MT" panose="020B0502020104020203" pitchFamily="34" charset="-18"/>
              </a:rPr>
              <a:t>communication</a:t>
            </a:r>
            <a:endParaRPr lang="pl-PL" dirty="0" smtClean="0">
              <a:latin typeface="Gill Sans MT" panose="020B0502020104020203" pitchFamily="34" charset="-18"/>
            </a:endParaRPr>
          </a:p>
          <a:p>
            <a:endParaRPr lang="pl-PL" dirty="0" smtClean="0">
              <a:latin typeface="Gill Sans MT" panose="020B0502020104020203" pitchFamily="34" charset="-18"/>
            </a:endParaRPr>
          </a:p>
          <a:p>
            <a:r>
              <a:rPr lang="pl-PL" dirty="0" smtClean="0">
                <a:latin typeface="Gill Sans MT" panose="020B0502020104020203" pitchFamily="34" charset="-18"/>
              </a:rPr>
              <a:t>Reporting </a:t>
            </a:r>
            <a:r>
              <a:rPr lang="pl-PL" dirty="0" err="1" smtClean="0">
                <a:latin typeface="Gill Sans MT" panose="020B0502020104020203" pitchFamily="34" charset="-18"/>
              </a:rPr>
              <a:t>feature</a:t>
            </a:r>
            <a:endParaRPr lang="pl-PL" dirty="0" smtClean="0">
              <a:latin typeface="Gill Sans MT" panose="020B0502020104020203" pitchFamily="34" charset="-18"/>
            </a:endParaRPr>
          </a:p>
          <a:p>
            <a:endParaRPr lang="pl-PL" dirty="0" smtClean="0">
              <a:latin typeface="Gill Sans MT" panose="020B0502020104020203" pitchFamily="34" charset="-18"/>
            </a:endParaRPr>
          </a:p>
          <a:p>
            <a:r>
              <a:rPr lang="pl-PL" dirty="0" smtClean="0">
                <a:latin typeface="Gill Sans MT" panose="020B0502020104020203" pitchFamily="34" charset="-18"/>
              </a:rPr>
              <a:t>We </a:t>
            </a:r>
            <a:r>
              <a:rPr lang="pl-PL" dirty="0" err="1" smtClean="0">
                <a:latin typeface="Gill Sans MT" panose="020B0502020104020203" pitchFamily="34" charset="-18"/>
              </a:rPr>
              <a:t>can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build</a:t>
            </a:r>
            <a:r>
              <a:rPr lang="pl-PL" dirty="0" smtClean="0">
                <a:latin typeface="Gill Sans MT" panose="020B0502020104020203" pitchFamily="34" charset="-18"/>
              </a:rPr>
              <a:t> nice HA </a:t>
            </a:r>
            <a:r>
              <a:rPr lang="pl-PL" dirty="0" err="1" smtClean="0">
                <a:latin typeface="Gill Sans MT" panose="020B0502020104020203" pitchFamily="34" charset="-18"/>
              </a:rPr>
              <a:t>solution</a:t>
            </a:r>
            <a:endParaRPr lang="pl-PL" dirty="0" smtClean="0">
              <a:latin typeface="Gill Sans MT" panose="020B0502020104020203" pitchFamily="34" charset="-18"/>
            </a:endParaRPr>
          </a:p>
          <a:p>
            <a:endParaRPr lang="pl-PL" dirty="0">
              <a:latin typeface="Gill Sans MT" panose="020B0502020104020203" pitchFamily="34" charset="-18"/>
            </a:endParaRPr>
          </a:p>
          <a:p>
            <a:endParaRPr lang="pl-PL" dirty="0" smtClean="0">
              <a:latin typeface="Gill Sans MT" panose="020B0502020104020203" pitchFamily="34" charset="-18"/>
            </a:endParaRPr>
          </a:p>
          <a:p>
            <a:pPr marL="0" indent="0">
              <a:buNone/>
            </a:pPr>
            <a:endParaRPr lang="pl-PL" dirty="0" smtClean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Gill Sans MT" panose="020B0502020104020203" pitchFamily="34" charset="-18"/>
              </a:rPr>
              <a:t>But I want to </a:t>
            </a:r>
            <a:r>
              <a:rPr lang="pl-PL" dirty="0" err="1" smtClean="0">
                <a:latin typeface="Gill Sans MT" panose="020B0502020104020203" pitchFamily="34" charset="-18"/>
              </a:rPr>
              <a:t>have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it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highly</a:t>
            </a:r>
            <a:r>
              <a:rPr lang="pl-PL" dirty="0" smtClean="0">
                <a:latin typeface="Gill Sans MT" panose="020B0502020104020203" pitchFamily="34" charset="-18"/>
              </a:rPr>
              <a:t> </a:t>
            </a:r>
            <a:r>
              <a:rPr lang="pl-PL" dirty="0" err="1" smtClean="0">
                <a:latin typeface="Gill Sans MT" panose="020B0502020104020203" pitchFamily="34" charset="-18"/>
              </a:rPr>
              <a:t>available</a:t>
            </a:r>
            <a:r>
              <a:rPr lang="pl-PL" dirty="0" smtClean="0">
                <a:latin typeface="Gill Sans MT" panose="020B0502020104020203" pitchFamily="34" charset="-18"/>
              </a:rPr>
              <a:t>!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4" y="1828800"/>
            <a:ext cx="6522483" cy="4351338"/>
          </a:xfr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1372</TotalTime>
  <Words>1058</Words>
  <Application>Microsoft Office PowerPoint</Application>
  <PresentationFormat>Panoramiczny</PresentationFormat>
  <Paragraphs>243</Paragraphs>
  <Slides>26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Gill Sans MT</vt:lpstr>
      <vt:lpstr>Lucida Console</vt:lpstr>
      <vt:lpstr>Times New Roman</vt:lpstr>
      <vt:lpstr>Wingdings</vt:lpstr>
      <vt:lpstr>Wingdings 2</vt:lpstr>
      <vt:lpstr>HDOfficeLightV0</vt:lpstr>
      <vt:lpstr>1_HDOfficeLightV0</vt:lpstr>
      <vt:lpstr>Prezentacja programu PowerPoint</vt:lpstr>
      <vt:lpstr>Prezentacja programu PowerPoint</vt:lpstr>
      <vt:lpstr>What is DSC?</vt:lpstr>
      <vt:lpstr>Origins of DSC</vt:lpstr>
      <vt:lpstr>So…is DSC better than GPO or what?</vt:lpstr>
      <vt:lpstr>How can I get config to my machines then?</vt:lpstr>
      <vt:lpstr>SMB pull server</vt:lpstr>
      <vt:lpstr>HTTP pull server? Nah.. HTTPS!</vt:lpstr>
      <vt:lpstr>But I want to have it highly available!</vt:lpstr>
      <vt:lpstr>How abot DSC and Chef?</vt:lpstr>
      <vt:lpstr>LAB DEMO</vt:lpstr>
      <vt:lpstr>Building sample Web Server on Windows</vt:lpstr>
      <vt:lpstr>Building sample Web Server on Windows</vt:lpstr>
      <vt:lpstr>Simple WebServer config</vt:lpstr>
      <vt:lpstr>Simple LCM config</vt:lpstr>
      <vt:lpstr>Prezentacja programu PowerPoint</vt:lpstr>
      <vt:lpstr>Advanced DSC pull server on server core</vt:lpstr>
      <vt:lpstr>Sample CentOS DSC configuration</vt:lpstr>
      <vt:lpstr>Sample CentOS DSC LCM (OMI) config</vt:lpstr>
      <vt:lpstr>Now what?</vt:lpstr>
      <vt:lpstr>Still now what?</vt:lpstr>
      <vt:lpstr>When you want to strangle…</vt:lpstr>
      <vt:lpstr>… check the logs first.</vt:lpstr>
      <vt:lpstr>Inspirations</vt:lpstr>
      <vt:lpstr>Questions? I hope not…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Pawel Jarosz</cp:lastModifiedBy>
  <cp:revision>131</cp:revision>
  <dcterms:created xsi:type="dcterms:W3CDTF">2017-04-14T18:34:02Z</dcterms:created>
  <dcterms:modified xsi:type="dcterms:W3CDTF">2017-04-27T17:09:01Z</dcterms:modified>
</cp:coreProperties>
</file>