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notesMasterIdLst>
    <p:notesMasterId r:id="rId49"/>
  </p:notesMasterIdLst>
  <p:sldIdLst>
    <p:sldId id="260" r:id="rId3"/>
    <p:sldId id="281" r:id="rId4"/>
    <p:sldId id="263" r:id="rId5"/>
    <p:sldId id="282" r:id="rId6"/>
    <p:sldId id="342" r:id="rId7"/>
    <p:sldId id="343" r:id="rId8"/>
    <p:sldId id="324" r:id="rId9"/>
    <p:sldId id="323" r:id="rId10"/>
    <p:sldId id="298" r:id="rId11"/>
    <p:sldId id="297" r:id="rId12"/>
    <p:sldId id="284" r:id="rId13"/>
    <p:sldId id="325" r:id="rId14"/>
    <p:sldId id="307" r:id="rId15"/>
    <p:sldId id="341" r:id="rId16"/>
    <p:sldId id="327" r:id="rId17"/>
    <p:sldId id="336" r:id="rId18"/>
    <p:sldId id="310" r:id="rId19"/>
    <p:sldId id="312" r:id="rId20"/>
    <p:sldId id="287" r:id="rId21"/>
    <p:sldId id="330" r:id="rId22"/>
    <p:sldId id="314" r:id="rId23"/>
    <p:sldId id="328" r:id="rId24"/>
    <p:sldId id="315" r:id="rId25"/>
    <p:sldId id="290" r:id="rId26"/>
    <p:sldId id="344" r:id="rId27"/>
    <p:sldId id="331" r:id="rId28"/>
    <p:sldId id="332" r:id="rId29"/>
    <p:sldId id="333" r:id="rId30"/>
    <p:sldId id="334" r:id="rId31"/>
    <p:sldId id="289" r:id="rId32"/>
    <p:sldId id="339" r:id="rId33"/>
    <p:sldId id="338" r:id="rId34"/>
    <p:sldId id="337" r:id="rId35"/>
    <p:sldId id="291" r:id="rId36"/>
    <p:sldId id="335" r:id="rId37"/>
    <p:sldId id="294" r:id="rId38"/>
    <p:sldId id="295" r:id="rId39"/>
    <p:sldId id="348" r:id="rId40"/>
    <p:sldId id="347" r:id="rId41"/>
    <p:sldId id="319" r:id="rId42"/>
    <p:sldId id="293" r:id="rId43"/>
    <p:sldId id="318" r:id="rId44"/>
    <p:sldId id="346" r:id="rId45"/>
    <p:sldId id="340" r:id="rId46"/>
    <p:sldId id="345" r:id="rId47"/>
    <p:sldId id="32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82986" autoAdjust="0"/>
  </p:normalViewPr>
  <p:slideViewPr>
    <p:cSldViewPr snapToGrid="0">
      <p:cViewPr varScale="1">
        <p:scale>
          <a:sx n="96" d="100"/>
          <a:sy n="96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76A0-4269-4154-A6B7-209787ED5CA9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E6C1E-201F-4D3C-9D45-23D05B4B4A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51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</a:t>
            </a:r>
            <a:br>
              <a:rPr lang="en-US" dirty="0"/>
            </a:br>
            <a:r>
              <a:rPr lang="en-US" dirty="0"/>
              <a:t>A script is a collection of commands which are executed. For example, you may have a script which gather a list of running processes on your PC or another PC, and then it may have a function which does something with that data or you might also run some other commands. So think of it as a sequence of commands being run without having to run the commands 1 by 1 yourself.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Cmdlet</a:t>
            </a:r>
            <a:br>
              <a:rPr lang="en-US" dirty="0"/>
            </a:br>
            <a:r>
              <a:rPr lang="en-US" dirty="0"/>
              <a:t>A cmdlet is .NET code which performs a specific task without you having to write it out yourself. For example instead of just typing Get-Process and using it's nifty switches, you could use the below code and work with it yourself to get the various output you want.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System.Diagnostics.Process</a:t>
            </a:r>
            <a:r>
              <a:rPr lang="en-US" dirty="0"/>
              <a:t>]::</a:t>
            </a:r>
            <a:r>
              <a:rPr lang="en-US" dirty="0" err="1"/>
              <a:t>GetProcesses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A function lets you do a repeatable task or a whole bunch of tasks without having to type it out over and over (think of a function as maybe a small script? :p). So rather than have 10/1, 10/2, 10/5, </a:t>
            </a:r>
            <a:r>
              <a:rPr lang="en-US" dirty="0" err="1"/>
              <a:t>etc</a:t>
            </a:r>
            <a:r>
              <a:rPr lang="en-US" dirty="0"/>
              <a:t> you could have a function which you fed the numbers to divide 10 by do you don't have to type it out over and over.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Internal commands</a:t>
            </a:r>
            <a:br>
              <a:rPr lang="en-US" dirty="0"/>
            </a:br>
            <a:r>
              <a:rPr lang="en-US" dirty="0"/>
              <a:t>These are cmdlets.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External commands</a:t>
            </a:r>
            <a:br>
              <a:rPr lang="en-US" dirty="0"/>
            </a:br>
            <a:r>
              <a:rPr lang="en-US" dirty="0"/>
              <a:t>Are other programs that exist outside of PowerShell. For example ping.exe.</a:t>
            </a:r>
            <a:endParaRPr lang="pl-PL" dirty="0"/>
          </a:p>
          <a:p>
            <a:endParaRPr lang="pl-PL" dirty="0"/>
          </a:p>
          <a:p>
            <a:r>
              <a:rPr lang="pl-PL" dirty="0"/>
              <a:t>https://www.experts-exchange.com/questions/26311104/PowerShell-CMDLETS-vs-Scripts-Vs-Functions.html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46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definition</a:t>
            </a:r>
            <a:endParaRPr lang="pl-PL" dirty="0"/>
          </a:p>
          <a:p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Paramters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help</a:t>
            </a:r>
            <a:r>
              <a:rPr lang="pl-PL" dirty="0"/>
              <a:t>,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, and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24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„the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856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952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Validation</a:t>
            </a:r>
            <a:endParaRPr lang="pl-PL" dirty="0"/>
          </a:p>
          <a:p>
            <a:r>
              <a:rPr lang="pl-PL" dirty="0" err="1"/>
              <a:t>It’s</a:t>
            </a:r>
            <a:r>
              <a:rPr lang="pl-PL" dirty="0"/>
              <a:t> s</a:t>
            </a:r>
            <a:r>
              <a:rPr lang="en-US" dirty="0" err="1"/>
              <a:t>implify</a:t>
            </a:r>
            <a:r>
              <a:rPr lang="en-US" dirty="0"/>
              <a:t> PowerShell </a:t>
            </a:r>
            <a:r>
              <a:rPr lang="pl-PL" dirty="0"/>
              <a:t>s</a:t>
            </a:r>
            <a:r>
              <a:rPr lang="en-US" dirty="0" err="1"/>
              <a:t>cript</a:t>
            </a:r>
            <a:r>
              <a:rPr lang="pl-PL" dirty="0"/>
              <a:t>s</a:t>
            </a:r>
            <a:r>
              <a:rPr lang="en-US" dirty="0"/>
              <a:t> </a:t>
            </a:r>
            <a:r>
              <a:rPr lang="pl-PL" dirty="0"/>
              <a:t>and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en-US" dirty="0"/>
              <a:t>https://learn-powershell.net/2014/02/04/using-powershell-parameter-validation-to-make-your-day-easier/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8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https://4sysops.com/archives/the-powershell-whatif-parameter/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1373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Hard to </a:t>
            </a:r>
            <a:r>
              <a:rPr lang="pl-PL" dirty="0" err="1"/>
              <a:t>read</a:t>
            </a:r>
            <a:endParaRPr lang="pl-PL" dirty="0"/>
          </a:p>
          <a:p>
            <a:r>
              <a:rPr lang="pl-PL" dirty="0"/>
              <a:t>Hard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mistakes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435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https://technet.microsoft.com/en-us/library/gg675931.aspx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061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https://beatcracker.wordpress.com/2017/02/04/visualizing-powershell-pipeline/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72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https://blogs.technet.microsoft.com/heyscriptingguy/2014/12/03/enforce-better-script-practices-by-using-set-strictmode/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112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non-terminating error is one that Windows PowerShell can recover from, and it can continue doing things.</a:t>
            </a:r>
            <a:endParaRPr lang="pl-PL" dirty="0"/>
          </a:p>
          <a:p>
            <a:r>
              <a:rPr lang="en-US" dirty="0"/>
              <a:t>A terminating error is one that means "it is over, and Windows PowerShell can’t do anything else."</a:t>
            </a:r>
            <a:endParaRPr lang="pl-PL" dirty="0"/>
          </a:p>
          <a:p>
            <a:endParaRPr lang="pl-PL" dirty="0"/>
          </a:p>
          <a:p>
            <a:r>
              <a:rPr lang="en-US" dirty="0"/>
              <a:t>http://powershell-guru.com/dont-do-that-17-silent-errors-with-erroractionpreference-silentlycontinue/</a:t>
            </a:r>
            <a:endParaRPr lang="pl-PL" dirty="0"/>
          </a:p>
          <a:p>
            <a:r>
              <a:rPr lang="en-US" dirty="0"/>
              <a:t>https://blogs.technet.microsoft.com/heyscriptingguy/2015/09/15/error-handling-two-types-of-errors/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127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Script</a:t>
            </a:r>
            <a:br>
              <a:rPr lang="en-US" noProof="0" dirty="0"/>
            </a:br>
            <a:r>
              <a:rPr lang="en-US" noProof="0" dirty="0"/>
              <a:t>A script is a collection (one or hundred) of commands which are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47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In </a:t>
            </a:r>
            <a:r>
              <a:rPr lang="pl-PL" dirty="0" err="1"/>
              <a:t>our</a:t>
            </a:r>
            <a:r>
              <a:rPr lang="pl-PL" dirty="0"/>
              <a:t> module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set to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"Stop„,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because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of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that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now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we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have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an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error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95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In </a:t>
            </a:r>
            <a:r>
              <a:rPr lang="pl-PL" dirty="0" err="1"/>
              <a:t>our</a:t>
            </a:r>
            <a:r>
              <a:rPr lang="pl-PL" dirty="0"/>
              <a:t> module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set to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"Stop„,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because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of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that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now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we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have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an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error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error </a:t>
            </a:r>
            <a:r>
              <a:rPr lang="pl-PL" dirty="0" err="1"/>
              <a:t>even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set to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SilentlyContinue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3745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When</a:t>
            </a:r>
            <a:r>
              <a:rPr lang="pl-PL" dirty="0"/>
              <a:t> we set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to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SilentlyContinue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„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,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then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error go 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silent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32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It </a:t>
            </a:r>
            <a:r>
              <a:rPr lang="pl-PL" dirty="0" err="1"/>
              <a:t>works</a:t>
            </a:r>
            <a:r>
              <a:rPr lang="pl-PL" dirty="0"/>
              <a:t> with F8</a:t>
            </a:r>
          </a:p>
          <a:p>
            <a:r>
              <a:rPr lang="pl-PL" dirty="0"/>
              <a:t>Error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traped</a:t>
            </a:r>
            <a:r>
              <a:rPr lang="pl-PL" dirty="0"/>
              <a:t> in </a:t>
            </a:r>
            <a:r>
              <a:rPr lang="pl-PL" dirty="0" err="1"/>
              <a:t>Try</a:t>
            </a:r>
            <a:r>
              <a:rPr lang="pl-PL" dirty="0"/>
              <a:t> </a:t>
            </a:r>
            <a:r>
              <a:rPr lang="pl-PL" dirty="0" err="1"/>
              <a:t>block</a:t>
            </a:r>
            <a:endParaRPr lang="pl-PL" dirty="0"/>
          </a:p>
          <a:p>
            <a:r>
              <a:rPr lang="en-US" dirty="0"/>
              <a:t>https://www.vexasoft.com/blogs/powershell/7255220-powershell-tutorial-try-catch-finally-and-error-handling-in-powershell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66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pass </a:t>
            </a:r>
            <a:r>
              <a:rPr lang="pl-PL" dirty="0" err="1"/>
              <a:t>through</a:t>
            </a:r>
            <a:r>
              <a:rPr lang="pl-PL" dirty="0"/>
              <a:t> error </a:t>
            </a:r>
            <a:r>
              <a:rPr lang="pl-PL" dirty="0" err="1"/>
              <a:t>using</a:t>
            </a:r>
            <a:r>
              <a:rPr lang="pl-PL" dirty="0"/>
              <a:t> $_ to </a:t>
            </a:r>
            <a:r>
              <a:rPr lang="pl-PL" dirty="0" err="1"/>
              <a:t>catch</a:t>
            </a:r>
            <a:r>
              <a:rPr lang="pl-PL" dirty="0"/>
              <a:t> </a:t>
            </a:r>
            <a:r>
              <a:rPr lang="pl-PL" dirty="0" err="1"/>
              <a:t>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6117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catch</a:t>
            </a:r>
            <a:r>
              <a:rPr lang="pl-PL" dirty="0"/>
              <a:t> </a:t>
            </a:r>
            <a:r>
              <a:rPr lang="pl-PL" dirty="0" err="1"/>
              <a:t>blocks</a:t>
            </a:r>
            <a:r>
              <a:rPr lang="pl-PL" dirty="0"/>
              <a:t> </a:t>
            </a:r>
            <a:r>
              <a:rPr lang="pl-PL" dirty="0" err="1"/>
              <a:t>depending</a:t>
            </a:r>
            <a:r>
              <a:rPr lang="pl-PL" dirty="0"/>
              <a:t> on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exception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exception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Microsoft.ActiveDirectory.Management.ADIdentityNotFoundException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478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And </a:t>
            </a:r>
            <a:r>
              <a:rPr lang="pl-PL" dirty="0" err="1"/>
              <a:t>finally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finally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perform</a:t>
            </a:r>
            <a:r>
              <a:rPr lang="pl-PL" dirty="0"/>
              <a:t> </a:t>
            </a:r>
            <a:r>
              <a:rPr lang="pl-PL" dirty="0" err="1"/>
              <a:t>always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486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http://tommymaynard.com/quick-learn-the-psboundparameters-automatic-variable-2016/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177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https://github.com/pester/Pester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471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simplest way</a:t>
            </a:r>
          </a:p>
          <a:p>
            <a:r>
              <a:rPr lang="en-US" noProof="0" dirty="0"/>
              <a:t>Create file with extension .psm1</a:t>
            </a:r>
          </a:p>
          <a:p>
            <a:r>
              <a:rPr lang="en-US" noProof="0" dirty="0"/>
              <a:t>Inside this file load file with function using DOT</a:t>
            </a:r>
          </a:p>
          <a:p>
            <a:r>
              <a:rPr lang="en-US" noProof="0" dirty="0"/>
              <a:t>At the end use </a:t>
            </a:r>
            <a:r>
              <a:rPr lang="en-US" noProof="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</a:t>
            </a:r>
            <a:r>
              <a:rPr lang="en-US" noProof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ModuleMember</a:t>
            </a:r>
            <a:endParaRPr lang="en-US" noProof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noProof="0" dirty="0">
                <a:solidFill>
                  <a:srgbClr val="0000FF"/>
                </a:solidFill>
                <a:latin typeface="Lucida Console" panose="020B0609040504020204" pitchFamily="49" charset="0"/>
              </a:rPr>
              <a:t>And that’s it</a:t>
            </a:r>
            <a:endParaRPr lang="en-US" noProof="0" dirty="0"/>
          </a:p>
          <a:p>
            <a:r>
              <a:rPr lang="en-US" noProof="0" dirty="0"/>
              <a:t>http://www.tomsitpro.com/articles/powershell-modules,2-846.html</a:t>
            </a:r>
          </a:p>
          <a:p>
            <a:endParaRPr lang="en-US" noProof="0" dirty="0"/>
          </a:p>
          <a:p>
            <a:r>
              <a:rPr lang="en-US" noProof="0" dirty="0"/>
              <a:t>Dot-Sourcing</a:t>
            </a:r>
          </a:p>
          <a:p>
            <a:r>
              <a:rPr lang="en-US" noProof="0" dirty="0"/>
              <a:t>https://mcpmag.com/articles/2017/02/02/exploring-dot-sourcing-in-powershell.aspx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70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pl-PL" dirty="0"/>
              <a:t>F</a:t>
            </a:r>
            <a:r>
              <a:rPr lang="en-US" dirty="0"/>
              <a:t>unction </a:t>
            </a:r>
            <a:r>
              <a:rPr lang="pl-PL" dirty="0" err="1"/>
              <a:t>sometimes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lines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care</a:t>
            </a:r>
            <a:r>
              <a:rPr lang="pl-PL" dirty="0"/>
              <a:t>.</a:t>
            </a:r>
          </a:p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s</a:t>
            </a:r>
            <a:r>
              <a:rPr lang="en-US" dirty="0" err="1"/>
              <a:t>cript</a:t>
            </a:r>
            <a:r>
              <a:rPr lang="en-US" dirty="0"/>
              <a:t> wrapped additionally</a:t>
            </a:r>
            <a:r>
              <a:rPr lang="pl-PL" dirty="0"/>
              <a:t> with </a:t>
            </a:r>
            <a:r>
              <a:rPr lang="pl-PL" dirty="0" err="1"/>
              <a:t>help</a:t>
            </a:r>
            <a:r>
              <a:rPr lang="pl-PL" dirty="0"/>
              <a:t> </a:t>
            </a:r>
            <a:r>
              <a:rPr lang="pl-PL" dirty="0" err="1"/>
              <a:t>section</a:t>
            </a:r>
            <a:r>
              <a:rPr lang="pl-PL" dirty="0"/>
              <a:t>, </a:t>
            </a:r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section</a:t>
            </a:r>
            <a:r>
              <a:rPr lang="pl-PL" dirty="0"/>
              <a:t> and with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switches</a:t>
            </a:r>
            <a:r>
              <a:rPr lang="pl-PL" dirty="0"/>
              <a:t> and </a:t>
            </a:r>
            <a:r>
              <a:rPr lang="pl-PL" dirty="0" err="1"/>
              <a:t>options</a:t>
            </a:r>
            <a:r>
              <a:rPr lang="pl-PL" dirty="0"/>
              <a:t>.</a:t>
            </a:r>
          </a:p>
          <a:p>
            <a:r>
              <a:rPr lang="pl-PL" dirty="0"/>
              <a:t>Help </a:t>
            </a:r>
            <a:r>
              <a:rPr lang="pl-PL" dirty="0" err="1"/>
              <a:t>shows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.</a:t>
            </a:r>
          </a:p>
          <a:p>
            <a:r>
              <a:rPr lang="pl-PL" dirty="0" err="1"/>
              <a:t>Parameter</a:t>
            </a:r>
            <a:r>
              <a:rPr lang="pl-PL" dirty="0"/>
              <a:t> definitione </a:t>
            </a:r>
            <a:r>
              <a:rPr lang="en-US" dirty="0"/>
              <a:t>can really simplify things</a:t>
            </a:r>
            <a:r>
              <a:rPr lang="pl-PL" dirty="0"/>
              <a:t> (</a:t>
            </a:r>
            <a:r>
              <a:rPr lang="pl-PL" dirty="0" err="1"/>
              <a:t>because</a:t>
            </a:r>
            <a:r>
              <a:rPr lang="pl-PL" dirty="0"/>
              <a:t> of </a:t>
            </a:r>
            <a:r>
              <a:rPr lang="pl-PL" dirty="0" err="1"/>
              <a:t>defining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, </a:t>
            </a:r>
            <a:r>
              <a:rPr lang="pl-PL" dirty="0" err="1"/>
              <a:t>validation</a:t>
            </a:r>
            <a:r>
              <a:rPr lang="pl-P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568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file with </a:t>
            </a:r>
            <a:r>
              <a:rPr lang="pl-PL" dirty="0" err="1"/>
              <a:t>extension</a:t>
            </a:r>
            <a:r>
              <a:rPr lang="pl-PL" dirty="0"/>
              <a:t> .psm1</a:t>
            </a:r>
          </a:p>
          <a:p>
            <a:r>
              <a:rPr lang="pl-PL" dirty="0"/>
              <a:t>Using Get-</a:t>
            </a:r>
            <a:r>
              <a:rPr lang="pl-PL" dirty="0" err="1"/>
              <a:t>ChildItem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ps1 </a:t>
            </a:r>
            <a:r>
              <a:rPr lang="pl-PL" dirty="0" err="1"/>
              <a:t>files</a:t>
            </a:r>
            <a:endParaRPr lang="pl-PL" dirty="0"/>
          </a:p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Dot-Sourcing</a:t>
            </a:r>
            <a:endParaRPr lang="pl-PL" dirty="0"/>
          </a:p>
          <a:p>
            <a:r>
              <a:rPr lang="pl-PL" dirty="0"/>
              <a:t>Export </a:t>
            </a:r>
            <a:r>
              <a:rPr lang="pl-PL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659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It </a:t>
            </a:r>
            <a:r>
              <a:rPr lang="pl-PL" dirty="0" err="1"/>
              <a:t>loook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1017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Class </a:t>
            </a:r>
            <a:r>
              <a:rPr lang="pl-PL" dirty="0" err="1"/>
              <a:t>definition</a:t>
            </a:r>
            <a:endParaRPr lang="pl-PL" dirty="0"/>
          </a:p>
          <a:p>
            <a:r>
              <a:rPr lang="en-US" dirty="0"/>
              <a:t>https://blogs.technet.microsoft.com/heyscriptingguy/2015/09/01/powershell-5-create-simple-class/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3488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9289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default</a:t>
            </a:r>
            <a:r>
              <a:rPr lang="pl-PL" dirty="0"/>
              <a:t> display </a:t>
            </a:r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https://learn-powershell.net/2013/08/03/quick-hits-set-the-default-property-display-in-powershell-on-custom-objects/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40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https://blogs.technet.microsoft.com/pstips/2014/06/17/powershell-scripting-best-practices/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1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https://blogs.technet.microsoft.com/pstips/2014/06/17/powershell-scripting-best-practices/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93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Help - w</a:t>
            </a:r>
            <a:r>
              <a:rPr lang="en-US" dirty="0" err="1"/>
              <a:t>hy</a:t>
            </a:r>
            <a:r>
              <a:rPr lang="en-US" dirty="0"/>
              <a:t> </a:t>
            </a:r>
            <a:r>
              <a:rPr lang="pl-PL" dirty="0"/>
              <a:t>„</a:t>
            </a:r>
            <a:r>
              <a:rPr lang="en-US" dirty="0"/>
              <a:t>waste</a:t>
            </a:r>
            <a:r>
              <a:rPr lang="pl-PL" dirty="0"/>
              <a:t>”</a:t>
            </a:r>
            <a:r>
              <a:rPr lang="en-US" dirty="0"/>
              <a:t> time writing it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en-US" dirty="0"/>
              <a:t>Because in half a year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y</a:t>
            </a:r>
            <a:r>
              <a:rPr lang="en-US" dirty="0" err="1"/>
              <a:t>ou</a:t>
            </a:r>
            <a:r>
              <a:rPr lang="en-US" dirty="0"/>
              <a:t> will not know what you meant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en-US" dirty="0"/>
              <a:t>For </a:t>
            </a:r>
            <a:r>
              <a:rPr lang="pl-PL" dirty="0" err="1"/>
              <a:t>others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en-US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en-US" dirty="0"/>
              <a:t>take your functions,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en-US" dirty="0"/>
              <a:t>can find out what it is </a:t>
            </a:r>
            <a:r>
              <a:rPr lang="pl-PL" dirty="0"/>
              <a:t>for </a:t>
            </a:r>
            <a:r>
              <a:rPr lang="en-US" dirty="0"/>
              <a:t>and how it works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en-US" dirty="0"/>
              <a:t>In the world, and even in our office, there are more and more function</a:t>
            </a:r>
            <a:r>
              <a:rPr lang="pl-PL" dirty="0"/>
              <a:t> 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day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en-US" dirty="0"/>
              <a:t>Our module has over 200 functions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en-US" dirty="0"/>
              <a:t>You are not working 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80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http://windowsitpro.com/blog/advanced-functions-part-2-shouldprocess-your-script-cmdlets</a:t>
            </a:r>
            <a:endParaRPr lang="pl-PL" dirty="0"/>
          </a:p>
          <a:p>
            <a:r>
              <a:rPr lang="pl-PL" dirty="0"/>
              <a:t>Using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ConfirmImpact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Courier New" panose="02070309020205020404" pitchFamily="49" charset="0"/>
              </a:rPr>
              <a:t>'High’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 </a:t>
            </a:r>
            <a:r>
              <a:rPr lang="pl-PL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function</a:t>
            </a:r>
            <a:r>
              <a:rPr lang="pl-PL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 </a:t>
            </a:r>
            <a:r>
              <a:rPr lang="pl-PL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will</a:t>
            </a:r>
            <a:r>
              <a:rPr lang="pl-PL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 stop </a:t>
            </a:r>
            <a:r>
              <a:rPr lang="pl-PL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here</a:t>
            </a:r>
            <a:r>
              <a:rPr lang="pl-PL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 ”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pl-PL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” and </a:t>
            </a:r>
            <a:r>
              <a:rPr lang="pl-PL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ask</a:t>
            </a:r>
            <a:r>
              <a:rPr lang="pl-PL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to </a:t>
            </a:r>
            <a:r>
              <a:rPr lang="pl-PL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confirm</a:t>
            </a:r>
            <a:r>
              <a:rPr lang="pl-PL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the </a:t>
            </a:r>
            <a:r>
              <a:rPr lang="pl-PL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operation</a:t>
            </a:r>
            <a:r>
              <a:rPr lang="pl-PL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26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definition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Shortest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way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04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definition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Shortest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way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l-PL" dirty="0"/>
              <a:t>But </a:t>
            </a:r>
            <a:r>
              <a:rPr lang="pl-PL" dirty="0" err="1"/>
              <a:t>please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go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98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10.07.2017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0" y="1204304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New vs. Set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pl-PL" dirty="0"/>
              <a:t>-</a:t>
            </a:r>
            <a:r>
              <a:rPr lang="en-US" dirty="0"/>
              <a:t> create a new resource. </a:t>
            </a:r>
            <a:r>
              <a:rPr lang="pl-PL" dirty="0"/>
              <a:t>S</a:t>
            </a:r>
            <a:r>
              <a:rPr lang="en-US" dirty="0"/>
              <a:t>et verb is used to modify an existing resource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b="1" dirty="0"/>
              <a:t>Invoke vs. Start</a:t>
            </a:r>
          </a:p>
          <a:p>
            <a:pPr marL="0" indent="0">
              <a:buNone/>
            </a:pPr>
            <a:r>
              <a:rPr lang="en-US" dirty="0"/>
              <a:t>Invoke </a:t>
            </a:r>
            <a:r>
              <a:rPr lang="pl-PL" dirty="0"/>
              <a:t>- </a:t>
            </a:r>
            <a:r>
              <a:rPr lang="en-US" dirty="0"/>
              <a:t>perform synchronous operation</a:t>
            </a:r>
            <a:r>
              <a:rPr lang="pl-PL" dirty="0"/>
              <a:t>. </a:t>
            </a:r>
            <a:r>
              <a:rPr lang="en-US" dirty="0"/>
              <a:t>Start </a:t>
            </a:r>
            <a:r>
              <a:rPr lang="pl-PL" dirty="0"/>
              <a:t>- </a:t>
            </a:r>
            <a:r>
              <a:rPr lang="en-US" dirty="0"/>
              <a:t>begin asynchronous </a:t>
            </a:r>
            <a:r>
              <a:rPr lang="pl-PL" dirty="0"/>
              <a:t> </a:t>
            </a:r>
            <a:r>
              <a:rPr lang="en-US" dirty="0"/>
              <a:t>operation, such as starting a process.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b="1" dirty="0"/>
              <a:t>Ping vs. Test</a:t>
            </a:r>
          </a:p>
          <a:p>
            <a:pPr marL="0" indent="0">
              <a:buNone/>
            </a:pPr>
            <a:r>
              <a:rPr lang="en-US" dirty="0"/>
              <a:t>    Use the Test verb.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pl-PL" sz="4000" dirty="0"/>
              <a:t>3. </a:t>
            </a:r>
            <a:r>
              <a:rPr lang="pl-PL" sz="4000" dirty="0" err="1"/>
              <a:t>Function</a:t>
            </a:r>
            <a:r>
              <a:rPr lang="pl-PL" sz="4000" dirty="0"/>
              <a:t> </a:t>
            </a:r>
            <a:r>
              <a:rPr lang="pl-PL" sz="4000" dirty="0" err="1"/>
              <a:t>naming</a:t>
            </a:r>
            <a:r>
              <a:rPr lang="pl-PL" sz="4000" dirty="0"/>
              <a:t> (</a:t>
            </a:r>
            <a:r>
              <a:rPr lang="pl-PL" sz="4000" dirty="0" err="1"/>
              <a:t>Verb-Noun</a:t>
            </a:r>
            <a:r>
              <a:rPr lang="pl-PL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85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89400" cy="932873"/>
          </a:xfrm>
        </p:spPr>
        <p:txBody>
          <a:bodyPr>
            <a:normAutofit/>
          </a:bodyPr>
          <a:lstStyle/>
          <a:p>
            <a:r>
              <a:rPr lang="en-US" dirty="0"/>
              <a:t>The minimum items </a:t>
            </a:r>
            <a:r>
              <a:rPr lang="pl-PL" dirty="0"/>
              <a:t>a</a:t>
            </a:r>
            <a:r>
              <a:rPr lang="en-US" dirty="0"/>
              <a:t>re</a:t>
            </a:r>
            <a:r>
              <a:rPr lang="pl-PL" dirty="0"/>
              <a:t> </a:t>
            </a:r>
            <a:r>
              <a:rPr lang="en-US" dirty="0"/>
              <a:t>Synopsis, Description, and Example.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127" y="0"/>
            <a:ext cx="10589400" cy="1325562"/>
          </a:xfrm>
        </p:spPr>
        <p:txBody>
          <a:bodyPr/>
          <a:lstStyle/>
          <a:p>
            <a:r>
              <a:rPr lang="pl-PL" dirty="0"/>
              <a:t>4. Synopsis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help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91F71-CBF3-46A1-A45B-AD6AB3143EF6}"/>
              </a:ext>
            </a:extLst>
          </p:cNvPr>
          <p:cNvSpPr/>
          <p:nvPr/>
        </p:nvSpPr>
        <p:spPr>
          <a:xfrm>
            <a:off x="433676" y="24304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Show-Help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&lt;#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.Synopsis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Short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Long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.EXAMPLE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Example of how to use this cmdlet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#&gt;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Get-help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Show-Help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15AC8-9119-4DCC-A646-9318BA53A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64" y="2620178"/>
            <a:ext cx="60102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797" y="0"/>
            <a:ext cx="10746462" cy="1325562"/>
          </a:xfrm>
        </p:spPr>
        <p:txBody>
          <a:bodyPr>
            <a:normAutofit/>
          </a:bodyPr>
          <a:lstStyle/>
          <a:p>
            <a:r>
              <a:rPr lang="pl-PL" sz="4000" dirty="0"/>
              <a:t>5. </a:t>
            </a:r>
            <a:r>
              <a:rPr lang="pl-PL" sz="4000" dirty="0" err="1"/>
              <a:t>Parameter</a:t>
            </a:r>
            <a:r>
              <a:rPr lang="pl-PL" sz="4000" dirty="0"/>
              <a:t> </a:t>
            </a:r>
            <a:r>
              <a:rPr lang="pl-PL" sz="4000" dirty="0" err="1"/>
              <a:t>defining</a:t>
            </a:r>
            <a:r>
              <a:rPr lang="pl-PL" sz="4000" dirty="0"/>
              <a:t> (</a:t>
            </a:r>
            <a:r>
              <a:rPr lang="pl-PL" sz="4000" dirty="0" err="1"/>
              <a:t>types</a:t>
            </a:r>
            <a:r>
              <a:rPr lang="pl-PL" sz="4000" dirty="0"/>
              <a:t>, </a:t>
            </a:r>
            <a:r>
              <a:rPr lang="pl-PL" sz="4000" dirty="0" err="1"/>
              <a:t>validation</a:t>
            </a:r>
            <a:r>
              <a:rPr lang="pl-PL" sz="4000" dirty="0"/>
              <a:t>, </a:t>
            </a:r>
            <a:r>
              <a:rPr lang="pl-PL" sz="4000" dirty="0" err="1"/>
              <a:t>sets</a:t>
            </a:r>
            <a:r>
              <a:rPr lang="pl-PL" sz="4000" dirty="0"/>
              <a:t>, etc.)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BAB66-1B72-44A6-B1D2-2564375F4E22}"/>
              </a:ext>
            </a:extLst>
          </p:cNvPr>
          <p:cNvSpPr/>
          <p:nvPr/>
        </p:nvSpPr>
        <p:spPr>
          <a:xfrm>
            <a:off x="1403288" y="1691322"/>
            <a:ext cx="87728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urier New" panose="02070309020205020404" pitchFamily="49" charset="0"/>
              </a:rPr>
              <a:t>Show-Help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ConfirmImpact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</a:rPr>
              <a:t>'High'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rgbClr val="006400"/>
                </a:solidFill>
                <a:latin typeface="Courier New" panose="02070309020205020404" pitchFamily="49" charset="0"/>
              </a:rPr>
              <a:t>ComputerName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-Object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</a:rPr>
              <a:t>"Test computer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Show-Help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'OBJPLRESTART' </a:t>
            </a:r>
          </a:p>
        </p:txBody>
      </p:sp>
    </p:spTree>
    <p:extLst>
      <p:ext uri="{BB962C8B-B14F-4D97-AF65-F5344CB8AC3E}">
        <p14:creationId xmlns:p14="http://schemas.microsoft.com/office/powerpoint/2010/main" val="253269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3234" y="2645"/>
            <a:ext cx="10515600" cy="1325562"/>
          </a:xfrm>
        </p:spPr>
        <p:txBody>
          <a:bodyPr>
            <a:normAutofit/>
          </a:bodyPr>
          <a:lstStyle/>
          <a:p>
            <a:r>
              <a:rPr lang="pl-PL" sz="4000" dirty="0"/>
              <a:t>5. </a:t>
            </a:r>
            <a:r>
              <a:rPr lang="pl-PL" sz="4000" dirty="0" err="1"/>
              <a:t>Parameter</a:t>
            </a:r>
            <a:r>
              <a:rPr lang="pl-PL" sz="4000" dirty="0"/>
              <a:t> </a:t>
            </a:r>
            <a:r>
              <a:rPr lang="pl-PL" sz="4000" dirty="0" err="1"/>
              <a:t>defining</a:t>
            </a:r>
            <a:r>
              <a:rPr lang="pl-PL" sz="4000" dirty="0"/>
              <a:t> (</a:t>
            </a:r>
            <a:r>
              <a:rPr lang="pl-PL" sz="4000" dirty="0" err="1"/>
              <a:t>types</a:t>
            </a:r>
            <a:r>
              <a:rPr lang="pl-PL" sz="4000" dirty="0"/>
              <a:t>, </a:t>
            </a:r>
            <a:r>
              <a:rPr lang="pl-PL" sz="4000" dirty="0" err="1"/>
              <a:t>validation</a:t>
            </a:r>
            <a:r>
              <a:rPr lang="pl-PL" sz="4000" dirty="0"/>
              <a:t>, </a:t>
            </a:r>
            <a:r>
              <a:rPr lang="pl-PL" sz="4000" dirty="0" err="1"/>
              <a:t>sets</a:t>
            </a:r>
            <a:r>
              <a:rPr lang="pl-PL" sz="4000" dirty="0"/>
              <a:t>, etc.)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E06B6-0993-487E-AE48-1196E96525D9}"/>
              </a:ext>
            </a:extLst>
          </p:cNvPr>
          <p:cNvSpPr/>
          <p:nvPr/>
        </p:nvSpPr>
        <p:spPr>
          <a:xfrm>
            <a:off x="531136" y="169132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Show-Help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&lt;#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.Synopsis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Short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Long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.EXAMPLE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Example of how to use this cmdlet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#&gt;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Get-help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Show-Help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ShowWindow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1ACF8-E64D-42CD-98EB-108C63FFD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136" y="1404586"/>
            <a:ext cx="5187373" cy="49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4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3234" y="2645"/>
            <a:ext cx="10515600" cy="1325562"/>
          </a:xfrm>
        </p:spPr>
        <p:txBody>
          <a:bodyPr>
            <a:normAutofit/>
          </a:bodyPr>
          <a:lstStyle/>
          <a:p>
            <a:r>
              <a:rPr lang="pl-PL" sz="4000" dirty="0"/>
              <a:t>5. </a:t>
            </a:r>
            <a:r>
              <a:rPr lang="pl-PL" sz="4000" dirty="0" err="1"/>
              <a:t>Parameter</a:t>
            </a:r>
            <a:r>
              <a:rPr lang="pl-PL" sz="4000" dirty="0"/>
              <a:t> </a:t>
            </a:r>
            <a:r>
              <a:rPr lang="pl-PL" sz="4000" dirty="0" err="1"/>
              <a:t>defining</a:t>
            </a:r>
            <a:r>
              <a:rPr lang="pl-PL" sz="4000" dirty="0"/>
              <a:t> (</a:t>
            </a:r>
            <a:r>
              <a:rPr lang="pl-PL" sz="4000" dirty="0" err="1"/>
              <a:t>types</a:t>
            </a:r>
            <a:r>
              <a:rPr lang="pl-PL" sz="4000" dirty="0"/>
              <a:t>, </a:t>
            </a:r>
            <a:r>
              <a:rPr lang="pl-PL" sz="4000" dirty="0" err="1"/>
              <a:t>validation</a:t>
            </a:r>
            <a:r>
              <a:rPr lang="pl-PL" sz="4000" dirty="0"/>
              <a:t>, </a:t>
            </a:r>
            <a:r>
              <a:rPr lang="pl-PL" sz="4000" dirty="0" err="1"/>
              <a:t>sets</a:t>
            </a:r>
            <a:r>
              <a:rPr lang="pl-PL" sz="4000" dirty="0"/>
              <a:t>, etc.)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E06B6-0993-487E-AE48-1196E96525D9}"/>
              </a:ext>
            </a:extLst>
          </p:cNvPr>
          <p:cNvSpPr/>
          <p:nvPr/>
        </p:nvSpPr>
        <p:spPr>
          <a:xfrm>
            <a:off x="531136" y="169132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Show-Help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&lt;#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.Synopsis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Short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Long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.EXAMPLE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Example of how to use this cmdlet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#&gt;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Get-help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Show-Help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ShowWindow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1ACF8-E64D-42CD-98EB-108C63FFD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136" y="1404586"/>
            <a:ext cx="5187373" cy="49962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C770E9-CC61-49FA-8D9E-FBBD5C7240D5}"/>
              </a:ext>
            </a:extLst>
          </p:cNvPr>
          <p:cNvCxnSpPr>
            <a:cxnSpLocks/>
          </p:cNvCxnSpPr>
          <p:nvPr/>
        </p:nvCxnSpPr>
        <p:spPr>
          <a:xfrm>
            <a:off x="0" y="2645"/>
            <a:ext cx="12192000" cy="6829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FA9676-3606-4E71-B591-26272996942D}"/>
              </a:ext>
            </a:extLst>
          </p:cNvPr>
          <p:cNvCxnSpPr>
            <a:cxnSpLocks/>
          </p:cNvCxnSpPr>
          <p:nvPr/>
        </p:nvCxnSpPr>
        <p:spPr>
          <a:xfrm flipV="1">
            <a:off x="0" y="2645"/>
            <a:ext cx="12192000" cy="68553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6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4180" y="79024"/>
            <a:ext cx="10515600" cy="725646"/>
          </a:xfrm>
        </p:spPr>
        <p:txBody>
          <a:bodyPr>
            <a:normAutofit/>
          </a:bodyPr>
          <a:lstStyle/>
          <a:p>
            <a:r>
              <a:rPr lang="pl-PL" sz="2800" dirty="0"/>
              <a:t>5. </a:t>
            </a:r>
            <a:r>
              <a:rPr lang="pl-PL" sz="2800" dirty="0" err="1"/>
              <a:t>Parameter</a:t>
            </a:r>
            <a:r>
              <a:rPr lang="pl-PL" sz="2800" dirty="0"/>
              <a:t> </a:t>
            </a:r>
            <a:r>
              <a:rPr lang="pl-PL" sz="2800" dirty="0" err="1"/>
              <a:t>defining</a:t>
            </a:r>
            <a:r>
              <a:rPr lang="pl-PL" sz="2800" dirty="0"/>
              <a:t> (</a:t>
            </a:r>
            <a:r>
              <a:rPr lang="pl-PL" sz="2800" dirty="0" err="1"/>
              <a:t>types</a:t>
            </a:r>
            <a:r>
              <a:rPr lang="pl-PL" sz="2800" dirty="0"/>
              <a:t>, </a:t>
            </a:r>
            <a:r>
              <a:rPr lang="pl-PL" sz="2800" dirty="0" err="1"/>
              <a:t>validation</a:t>
            </a:r>
            <a:r>
              <a:rPr lang="pl-PL" sz="2800" dirty="0"/>
              <a:t>, </a:t>
            </a:r>
            <a:r>
              <a:rPr lang="pl-PL" sz="2800" dirty="0" err="1"/>
              <a:t>sets</a:t>
            </a:r>
            <a:r>
              <a:rPr lang="pl-PL" sz="2800" dirty="0"/>
              <a:t>, etc.)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1F797-E337-40CE-876E-4E30D94B252F}"/>
              </a:ext>
            </a:extLst>
          </p:cNvPr>
          <p:cNvSpPr/>
          <p:nvPr/>
        </p:nvSpPr>
        <p:spPr>
          <a:xfrm>
            <a:off x="540189" y="80467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Show-Help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&lt;#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.Synopsis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Short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Long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.EXAMPLE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Example of how to use this cmdlet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#&gt;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Param1 help and </a:t>
            </a:r>
            <a:r>
              <a:rPr lang="en-US" dirty="0" err="1">
                <a:solidFill>
                  <a:srgbClr val="006400"/>
                </a:solidFill>
                <a:latin typeface="Courier New" panose="02070309020205020404" pitchFamily="49" charset="0"/>
              </a:rPr>
              <a:t>descrption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Param2 help and </a:t>
            </a:r>
            <a:r>
              <a:rPr lang="en-US" dirty="0" err="1">
                <a:solidFill>
                  <a:srgbClr val="006400"/>
                </a:solidFill>
                <a:latin typeface="Courier New" panose="02070309020205020404" pitchFamily="49" charset="0"/>
              </a:rPr>
              <a:t>descrption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$Param2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Get-help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Show-Help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ShowWindow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66DEA-078A-4712-95FA-46F0AEFE8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16" y="863190"/>
            <a:ext cx="5688724" cy="54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5. </a:t>
            </a:r>
            <a:r>
              <a:rPr lang="pl-PL" sz="2800" dirty="0" err="1"/>
              <a:t>Parameter</a:t>
            </a:r>
            <a:r>
              <a:rPr lang="pl-PL" sz="2800" dirty="0"/>
              <a:t> </a:t>
            </a:r>
            <a:r>
              <a:rPr lang="pl-PL" sz="2800" dirty="0" err="1"/>
              <a:t>defining</a:t>
            </a:r>
            <a:r>
              <a:rPr lang="pl-PL" sz="2800" dirty="0"/>
              <a:t> (</a:t>
            </a:r>
            <a:r>
              <a:rPr lang="pl-PL" sz="2800" dirty="0" err="1"/>
              <a:t>types</a:t>
            </a:r>
            <a:r>
              <a:rPr lang="pl-PL" sz="2800" dirty="0"/>
              <a:t>, </a:t>
            </a:r>
            <a:r>
              <a:rPr lang="pl-PL" sz="2800" dirty="0" err="1"/>
              <a:t>validation</a:t>
            </a:r>
            <a:r>
              <a:rPr lang="pl-PL" sz="2800" dirty="0"/>
              <a:t>, </a:t>
            </a:r>
            <a:r>
              <a:rPr lang="pl-PL" sz="2800" dirty="0" err="1"/>
              <a:t>sets</a:t>
            </a:r>
            <a:r>
              <a:rPr lang="pl-PL" sz="2800" dirty="0"/>
              <a:t>, etc.)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5C0498-8AF3-40DE-8405-DA78928655C9}"/>
              </a:ext>
            </a:extLst>
          </p:cNvPr>
          <p:cNvSpPr/>
          <p:nvPr/>
        </p:nvSpPr>
        <p:spPr>
          <a:xfrm>
            <a:off x="845127" y="1691322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006400"/>
                </a:solidFill>
                <a:latin typeface="Courier New" panose="02070309020205020404" pitchFamily="49" charset="0"/>
              </a:rPr>
              <a:t># Param1 </a:t>
            </a:r>
            <a:r>
              <a:rPr lang="pl-PL" dirty="0" err="1">
                <a:solidFill>
                  <a:srgbClr val="006400"/>
                </a:solidFill>
                <a:latin typeface="Courier New" panose="02070309020205020404" pitchFamily="49" charset="0"/>
              </a:rPr>
              <a:t>help</a:t>
            </a:r>
            <a:r>
              <a:rPr lang="pl-PL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6400"/>
                </a:solidFill>
                <a:latin typeface="Courier New" panose="02070309020205020404" pitchFamily="49" charset="0"/>
              </a:rPr>
              <a:t>description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ValueFromPipelineByPropertyName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ValueFromRemainingArguments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false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Position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ParameterSetName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Parameter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Set 1'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ValidateNotNull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ValidateNotNullOrEmpty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ValidateCount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sun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moon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earth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BFFF"/>
                </a:solidFill>
                <a:latin typeface="Lucida Console" panose="020B0609040504020204" pitchFamily="49" charset="0"/>
              </a:rPr>
              <a:t>Alias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'p1'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$Param1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71071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5. </a:t>
            </a:r>
            <a:r>
              <a:rPr lang="pl-PL" sz="2800" dirty="0" err="1"/>
              <a:t>Parameter</a:t>
            </a:r>
            <a:r>
              <a:rPr lang="pl-PL" sz="2800" dirty="0"/>
              <a:t> and </a:t>
            </a:r>
            <a:r>
              <a:rPr lang="pl-PL" sz="2800" dirty="0" err="1"/>
              <a:t>variable</a:t>
            </a:r>
            <a:r>
              <a:rPr lang="pl-PL" sz="2800" dirty="0"/>
              <a:t> </a:t>
            </a:r>
            <a:r>
              <a:rPr lang="pl-PL" sz="2800" dirty="0" err="1"/>
              <a:t>defining</a:t>
            </a:r>
            <a:endParaRPr lang="pl-P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8702-A4A2-4D0C-AC2A-3DAA5A566126}"/>
              </a:ext>
            </a:extLst>
          </p:cNvPr>
          <p:cNvSpPr/>
          <p:nvPr/>
        </p:nvSpPr>
        <p:spPr>
          <a:xfrm>
            <a:off x="1446444" y="2196623"/>
            <a:ext cx="93129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${32-bit signed integer}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${Fixed-length string of Unicode characters}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PSCredential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${Array of values}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hashtable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${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Hashtable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object (similar to a Dictionary object)}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xml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${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Xmldocument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object} </a:t>
            </a:r>
          </a:p>
        </p:txBody>
      </p:sp>
    </p:spTree>
    <p:extLst>
      <p:ext uri="{BB962C8B-B14F-4D97-AF65-F5344CB8AC3E}">
        <p14:creationId xmlns:p14="http://schemas.microsoft.com/office/powerpoint/2010/main" val="385629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4812" y="239454"/>
            <a:ext cx="9832064" cy="805758"/>
          </a:xfrm>
        </p:spPr>
        <p:txBody>
          <a:bodyPr>
            <a:normAutofit/>
          </a:bodyPr>
          <a:lstStyle/>
          <a:p>
            <a:r>
              <a:rPr lang="pl-PL" sz="2800" dirty="0"/>
              <a:t>5. </a:t>
            </a:r>
            <a:r>
              <a:rPr lang="pl-PL" sz="2800" dirty="0" err="1"/>
              <a:t>Parameter</a:t>
            </a:r>
            <a:r>
              <a:rPr lang="pl-PL" sz="2800" dirty="0"/>
              <a:t> </a:t>
            </a:r>
            <a:r>
              <a:rPr lang="pl-PL" sz="2800" dirty="0" err="1"/>
              <a:t>validation</a:t>
            </a:r>
            <a:endParaRPr lang="pl-PL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92877A-8DAF-4427-8FC2-7499362BA87E}"/>
              </a:ext>
            </a:extLst>
          </p:cNvPr>
          <p:cNvSpPr/>
          <p:nvPr/>
        </p:nvSpPr>
        <p:spPr>
          <a:xfrm>
            <a:off x="1858851" y="1153853"/>
            <a:ext cx="79369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Param 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'Tom'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'Kris'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Jane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Name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ValidateRange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21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65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$Age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ValidateLenght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255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Text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ValidateCount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$List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ValidateScript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Test-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Path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PathType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Container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ValidatePattern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'[A-Z]*[-]\d*'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Ticket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6825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334" y="0"/>
            <a:ext cx="10515600" cy="989047"/>
          </a:xfrm>
        </p:spPr>
        <p:txBody>
          <a:bodyPr>
            <a:normAutofit/>
          </a:bodyPr>
          <a:lstStyle/>
          <a:p>
            <a:r>
              <a:rPr lang="pl-PL" sz="4000" dirty="0"/>
              <a:t>6. </a:t>
            </a:r>
            <a:r>
              <a:rPr lang="pl-PL" sz="4000" dirty="0" err="1"/>
              <a:t>WhatIf</a:t>
            </a:r>
            <a:r>
              <a:rPr lang="pl-PL" sz="4000" dirty="0"/>
              <a:t>, </a:t>
            </a:r>
            <a:r>
              <a:rPr lang="pl-PL" sz="4000" dirty="0" err="1"/>
              <a:t>PsCmdlet</a:t>
            </a:r>
            <a:r>
              <a:rPr lang="pl-PL" sz="4000" dirty="0"/>
              <a:t> (automatic </a:t>
            </a:r>
            <a:r>
              <a:rPr lang="pl-PL" sz="4000" dirty="0" err="1"/>
              <a:t>variable</a:t>
            </a:r>
            <a:r>
              <a:rPr lang="pl-PL" sz="400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2210B9-32CF-466F-8E4D-3CBC1DE6AC1F}"/>
              </a:ext>
            </a:extLst>
          </p:cNvPr>
          <p:cNvSpPr/>
          <p:nvPr/>
        </p:nvSpPr>
        <p:spPr>
          <a:xfrm>
            <a:off x="245595" y="989047"/>
            <a:ext cx="116970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Courier New" panose="02070309020205020404" pitchFamily="49" charset="0"/>
              </a:rPr>
              <a:t>Show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-</a:t>
            </a:r>
            <a:r>
              <a:rPr lang="pl-PL" dirty="0" err="1">
                <a:solidFill>
                  <a:srgbClr val="8A2BE2"/>
                </a:solidFill>
                <a:latin typeface="Courier New" panose="02070309020205020404" pitchFamily="49" charset="0"/>
              </a:rPr>
              <a:t>WhatIf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SupportsShouldProcess</a:t>
            </a:r>
            <a:r>
              <a:rPr lang="en-US" dirty="0">
                <a:solidFill>
                  <a:srgbClr val="808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</a:t>
            </a:r>
            <a:r>
              <a:rPr lang="pl-PL" dirty="0" err="1">
                <a:solidFill>
                  <a:srgbClr val="006400"/>
                </a:solidFill>
                <a:latin typeface="Courier New" panose="02070309020205020404" pitchFamily="49" charset="0"/>
              </a:rPr>
              <a:t>Computer</a:t>
            </a:r>
            <a:r>
              <a:rPr lang="pl-PL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Param help description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$Computer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'Target'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'Operation'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ShouldProcess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$Computer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’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"Deleting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$Computer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 ..."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Red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256393" y="2847214"/>
            <a:ext cx="502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Tomek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</a:t>
            </a:r>
            <a:r>
              <a:rPr lang="pl-PL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ąbrowski</a:t>
            </a:r>
            <a:endParaRPr lang="pl-P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DomBros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ytuł 1"/>
          <p:cNvSpPr txBox="1">
            <a:spLocks/>
          </p:cNvSpPr>
          <p:nvPr/>
        </p:nvSpPr>
        <p:spPr>
          <a:xfrm>
            <a:off x="3007112" y="175107"/>
            <a:ext cx="6568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007CC3"/>
                </a:solidFill>
                <a:latin typeface="Gill Sans MT" panose="020B0502020104020203" pitchFamily="34" charset="-18"/>
              </a:rPr>
              <a:t>PowerShell Functions</a:t>
            </a:r>
            <a:endParaRPr lang="en-GB" sz="5400" b="1" dirty="0">
              <a:solidFill>
                <a:srgbClr val="007CC3"/>
              </a:solidFill>
              <a:latin typeface="Gill Sans MT" panose="020B0502020104020203" pitchFamily="34" charset="-18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 flipV="1">
            <a:off x="3352800" y="5744421"/>
            <a:ext cx="6223000" cy="34079"/>
          </a:xfrm>
          <a:prstGeom prst="line">
            <a:avLst/>
          </a:prstGeom>
          <a:ln w="19050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13"/>
          <p:cNvGrpSpPr/>
          <p:nvPr/>
        </p:nvGrpSpPr>
        <p:grpSpPr>
          <a:xfrm>
            <a:off x="5239824" y="4052359"/>
            <a:ext cx="5126062" cy="1334855"/>
            <a:chOff x="1927571" y="2286428"/>
            <a:chExt cx="6955554" cy="2195175"/>
          </a:xfrm>
        </p:grpSpPr>
        <p:pic>
          <p:nvPicPr>
            <p:cNvPr id="11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598" y="3029726"/>
              <a:ext cx="592558" cy="665975"/>
            </a:xfrm>
            <a:prstGeom prst="rect">
              <a:avLst/>
            </a:prstGeom>
          </p:spPr>
        </p:pic>
        <p:pic>
          <p:nvPicPr>
            <p:cNvPr id="13" name="Obraz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71" y="2286428"/>
              <a:ext cx="1101494" cy="613252"/>
            </a:xfrm>
            <a:prstGeom prst="rect">
              <a:avLst/>
            </a:prstGeom>
          </p:spPr>
        </p:pic>
        <p:sp>
          <p:nvSpPr>
            <p:cNvPr id="14" name="Prostokąt 9"/>
            <p:cNvSpPr/>
            <p:nvPr/>
          </p:nvSpPr>
          <p:spPr>
            <a:xfrm>
              <a:off x="3051547" y="2290855"/>
              <a:ext cx="5831578" cy="217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b="1" dirty="0">
                  <a:solidFill>
                    <a:schemeClr val="tx2"/>
                  </a:solidFill>
                </a:rPr>
                <a:t>dombros@gmail.com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@</a:t>
              </a:r>
              <a:r>
                <a:rPr lang="pl-PL" sz="1600" b="1" dirty="0" err="1">
                  <a:solidFill>
                    <a:schemeClr val="tx2"/>
                  </a:solidFill>
                </a:rPr>
                <a:t>Dom_Bros</a:t>
              </a:r>
              <a:endParaRPr lang="pl-PL" sz="1600" b="1" dirty="0">
                <a:solidFill>
                  <a:schemeClr val="tx2"/>
                </a:solidFill>
              </a:endParaRP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dombrosblog.wordpress.com</a:t>
              </a:r>
            </a:p>
          </p:txBody>
        </p:sp>
        <p:pic>
          <p:nvPicPr>
            <p:cNvPr id="15" name="Obraz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479" y="3825747"/>
              <a:ext cx="573677" cy="655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3849" y="231889"/>
            <a:ext cx="10515600" cy="989047"/>
          </a:xfrm>
        </p:spPr>
        <p:txBody>
          <a:bodyPr>
            <a:normAutofit/>
          </a:bodyPr>
          <a:lstStyle/>
          <a:p>
            <a:r>
              <a:rPr lang="pl-PL" sz="4000" dirty="0"/>
              <a:t>6. </a:t>
            </a:r>
            <a:r>
              <a:rPr lang="pl-PL" sz="4000" dirty="0" err="1"/>
              <a:t>WhatIf</a:t>
            </a:r>
            <a:r>
              <a:rPr lang="pl-PL" sz="4000" dirty="0"/>
              <a:t>, </a:t>
            </a:r>
            <a:r>
              <a:rPr lang="pl-PL" sz="4000" dirty="0" err="1"/>
              <a:t>PsCmdlet</a:t>
            </a:r>
            <a:r>
              <a:rPr lang="pl-PL" sz="4000" dirty="0"/>
              <a:t> (automatic </a:t>
            </a:r>
            <a:r>
              <a:rPr lang="pl-PL" sz="4000" dirty="0" err="1"/>
              <a:t>variable</a:t>
            </a:r>
            <a:r>
              <a:rPr lang="pl-PL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B10DA3-F53F-4B2F-A0B6-60CB4E6C9F0D}"/>
              </a:ext>
            </a:extLst>
          </p:cNvPr>
          <p:cNvSpPr/>
          <p:nvPr/>
        </p:nvSpPr>
        <p:spPr>
          <a:xfrm>
            <a:off x="1363230" y="1822157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WhatIf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WhatIf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B76F-5FFF-41E2-9381-0DC6B55C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30" y="3393931"/>
            <a:ext cx="9396839" cy="6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3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7. no </a:t>
            </a:r>
            <a:r>
              <a:rPr lang="pl-PL" sz="4000" dirty="0" err="1"/>
              <a:t>Splatting</a:t>
            </a:r>
            <a:endParaRPr lang="pl-PL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576E4-8184-43C2-B041-5CF45F80D97E}"/>
              </a:ext>
            </a:extLst>
          </p:cNvPr>
          <p:cNvSpPr/>
          <p:nvPr/>
        </p:nvSpPr>
        <p:spPr>
          <a:xfrm>
            <a:off x="322289" y="2443783"/>
            <a:ext cx="115612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WinOrCimData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B0000"/>
                </a:solidFill>
                <a:latin typeface="Courier New" panose="02070309020205020404" pitchFamily="49" charset="0"/>
              </a:rPr>
              <a:t>'OBJPLRESTART'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B0000"/>
                </a:solidFill>
                <a:latin typeface="Courier New" panose="02070309020205020404" pitchFamily="49" charset="0"/>
              </a:rPr>
              <a:t>'Win32_QuickFixEngineering'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WhatIf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-Verbose:</a:t>
            </a:r>
            <a:r>
              <a:rPr lang="en-US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solidFill>
                  <a:srgbClr val="8A2BE2"/>
                </a:solidFill>
                <a:latin typeface="Courier New" panose="02070309020205020404" pitchFamily="49" charset="0"/>
              </a:rPr>
              <a:t>SilentlyContinue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ErrorVariable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ErrorVar</a:t>
            </a:r>
            <a:r>
              <a:rPr lang="en-US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069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7. </a:t>
            </a:r>
            <a:r>
              <a:rPr lang="pl-PL" sz="4000" dirty="0" err="1"/>
              <a:t>Splatting</a:t>
            </a:r>
            <a:endParaRPr lang="pl-PL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0E831-DF0D-47B2-87E1-C04EC6DB3076}"/>
              </a:ext>
            </a:extLst>
          </p:cNvPr>
          <p:cNvSpPr/>
          <p:nvPr/>
        </p:nvSpPr>
        <p:spPr>
          <a:xfrm>
            <a:off x="1556578" y="1691322"/>
            <a:ext cx="90926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Params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Class 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</a:rPr>
              <a:t>'Win32_QuickFixEngineering'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</a:rPr>
              <a:t>'OBJPLRESTART'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Credential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WhatIf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Verbose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ErrorHandle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</a:rPr>
              <a:t>SilentlyContinue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ErrorVariable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ErrorVar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WinOrCimData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Params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ErrorHandle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-Debug </a:t>
            </a:r>
          </a:p>
        </p:txBody>
      </p:sp>
    </p:spTree>
    <p:extLst>
      <p:ext uri="{BB962C8B-B14F-4D97-AF65-F5344CB8AC3E}">
        <p14:creationId xmlns:p14="http://schemas.microsoft.com/office/powerpoint/2010/main" val="399312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742" y="249322"/>
            <a:ext cx="3150606" cy="820322"/>
          </a:xfrm>
        </p:spPr>
        <p:txBody>
          <a:bodyPr>
            <a:normAutofit/>
          </a:bodyPr>
          <a:lstStyle/>
          <a:p>
            <a:r>
              <a:rPr lang="pl-PL" dirty="0"/>
              <a:t>8.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7B8452-A423-43CA-9786-202497C57F93}"/>
              </a:ext>
            </a:extLst>
          </p:cNvPr>
          <p:cNvSpPr/>
          <p:nvPr/>
        </p:nvSpPr>
        <p:spPr>
          <a:xfrm>
            <a:off x="870641" y="1061926"/>
            <a:ext cx="83654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Test-Pipeline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PositionalBinding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Param1 help description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en-US" dirty="0">
                <a:solidFill>
                  <a:srgbClr val="808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'Create temporary files'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'Clean up temporary files'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'OBJPLRESTART'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'NBTDABROWSKI'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Test-Pipeline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50003-F4AF-4CB6-A3E6-47952D9AE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082" y="4791860"/>
            <a:ext cx="3993679" cy="11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24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9. </a:t>
            </a:r>
            <a:r>
              <a:rPr lang="pl-PL" dirty="0" err="1"/>
              <a:t>StrictMode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1ED543-C61B-45F1-8563-1A53C593AC86}"/>
              </a:ext>
            </a:extLst>
          </p:cNvPr>
          <p:cNvSpPr/>
          <p:nvPr/>
        </p:nvSpPr>
        <p:spPr>
          <a:xfrm>
            <a:off x="845127" y="2122145"/>
            <a:ext cx="10664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StrictMode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-Version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Courier New" panose="02070309020205020404" pitchFamily="49" charset="0"/>
              </a:rPr>
              <a:t>Latest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Prevents use of variables that have not been initialized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Cannot call non-existent properties on objects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Disallows calling a function like a method, for example, Do-Something(1 2)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Prohibits creating variables without a name </a:t>
            </a:r>
          </a:p>
        </p:txBody>
      </p:sp>
    </p:spTree>
    <p:extLst>
      <p:ext uri="{BB962C8B-B14F-4D97-AF65-F5344CB8AC3E}">
        <p14:creationId xmlns:p14="http://schemas.microsoft.com/office/powerpoint/2010/main" val="68460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10. Error </a:t>
            </a:r>
            <a:r>
              <a:rPr lang="pl-PL" dirty="0" err="1"/>
              <a:t>handling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1ED543-C61B-45F1-8563-1A53C593AC86}"/>
              </a:ext>
            </a:extLst>
          </p:cNvPr>
          <p:cNvSpPr/>
          <p:nvPr/>
        </p:nvSpPr>
        <p:spPr>
          <a:xfrm>
            <a:off x="2087669" y="3901251"/>
            <a:ext cx="8030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"Stop"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Continue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r>
              <a:rPr lang="pl-PL" dirty="0" err="1">
                <a:solidFill>
                  <a:srgbClr val="8B0000"/>
                </a:solidFill>
                <a:latin typeface="Courier New" panose="02070309020205020404" pitchFamily="49" charset="0"/>
              </a:rPr>
              <a:t>SilentlyContinue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D8B1-0DDE-456C-95F5-E3361F1810B5}"/>
              </a:ext>
            </a:extLst>
          </p:cNvPr>
          <p:cNvSpPr txBox="1"/>
          <p:nvPr/>
        </p:nvSpPr>
        <p:spPr>
          <a:xfrm>
            <a:off x="2087669" y="2142896"/>
            <a:ext cx="829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Essentially,</a:t>
            </a:r>
            <a:r>
              <a:rPr lang="pl-PL" dirty="0"/>
              <a:t> in PowerShell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en-US" dirty="0"/>
              <a:t>two types of errors:</a:t>
            </a:r>
            <a:endParaRPr lang="pl-PL" dirty="0"/>
          </a:p>
          <a:p>
            <a:r>
              <a:rPr lang="pl-PL" dirty="0"/>
              <a:t>- </a:t>
            </a:r>
            <a:r>
              <a:rPr lang="en-US" dirty="0"/>
              <a:t>terminating </a:t>
            </a:r>
            <a:endParaRPr lang="pl-PL" dirty="0"/>
          </a:p>
          <a:p>
            <a:r>
              <a:rPr lang="pl-PL" dirty="0"/>
              <a:t>- </a:t>
            </a:r>
            <a:r>
              <a:rPr lang="en-US" dirty="0"/>
              <a:t>non-terminating</a:t>
            </a:r>
          </a:p>
        </p:txBody>
      </p:sp>
    </p:spTree>
    <p:extLst>
      <p:ext uri="{BB962C8B-B14F-4D97-AF65-F5344CB8AC3E}">
        <p14:creationId xmlns:p14="http://schemas.microsoft.com/office/powerpoint/2010/main" val="310240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10. Error </a:t>
            </a:r>
            <a:r>
              <a:rPr lang="pl-PL" dirty="0" err="1"/>
              <a:t>handling</a:t>
            </a: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F946E9-935A-4DD9-9AF4-DB4461C7099A}"/>
              </a:ext>
            </a:extLst>
          </p:cNvPr>
          <p:cNvSpPr/>
          <p:nvPr/>
        </p:nvSpPr>
        <p:spPr>
          <a:xfrm>
            <a:off x="1686966" y="1691322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tdabrowsk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81B19-057D-4C51-933D-133AE2FAA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30" y="2855480"/>
            <a:ext cx="11747312" cy="16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8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10. Error </a:t>
            </a:r>
            <a:r>
              <a:rPr lang="pl-PL" dirty="0" err="1"/>
              <a:t>handling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81B19-057D-4C51-933D-133AE2FAA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30" y="2855480"/>
            <a:ext cx="11747312" cy="16363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480B48-9BD3-49F4-AC8A-9F9FB289398F}"/>
              </a:ext>
            </a:extLst>
          </p:cNvPr>
          <p:cNvSpPr/>
          <p:nvPr/>
        </p:nvSpPr>
        <p:spPr>
          <a:xfrm>
            <a:off x="1071464" y="1904069"/>
            <a:ext cx="9095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tdabrowsk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SilentlyContinue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657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10. Error </a:t>
            </a:r>
            <a:r>
              <a:rPr lang="pl-PL" dirty="0" err="1"/>
              <a:t>handling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4DA55-1F2B-41EC-8E17-A00A8119D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7" y="3328266"/>
            <a:ext cx="10115219" cy="10570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65177D-789D-446B-9CF0-B8B7E99B6EC9}"/>
              </a:ext>
            </a:extLst>
          </p:cNvPr>
          <p:cNvSpPr/>
          <p:nvPr/>
        </p:nvSpPr>
        <p:spPr>
          <a:xfrm>
            <a:off x="845127" y="1691322"/>
            <a:ext cx="71061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OldValue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SilentlyContinue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tdabrowsk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OldValue</a:t>
            </a:r>
            <a:endParaRPr lang="en-US" sz="1400" dirty="0">
              <a:solidFill>
                <a:srgbClr val="FF45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50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10. Error </a:t>
            </a:r>
            <a:r>
              <a:rPr lang="pl-PL" dirty="0" err="1"/>
              <a:t>handling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6EFB8-2E49-44C7-95BE-97BF7690C675}"/>
              </a:ext>
            </a:extLst>
          </p:cNvPr>
          <p:cNvSpPr/>
          <p:nvPr/>
        </p:nvSpPr>
        <p:spPr>
          <a:xfrm>
            <a:off x="845127" y="224357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SilentlyContinue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tdabrowsk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ErrorFromADUser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ErrorFromADUser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2DD73-72F3-40F5-8961-D9A83FDB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3715705"/>
            <a:ext cx="10878037" cy="7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73083"/>
            <a:ext cx="5489770" cy="869916"/>
          </a:xfrm>
        </p:spPr>
        <p:txBody>
          <a:bodyPr/>
          <a:lstStyle/>
          <a:p>
            <a:r>
              <a:rPr lang="pl-PL" dirty="0"/>
              <a:t>Agenda: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131683" y="1749287"/>
            <a:ext cx="10508382" cy="458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Scripts vs </a:t>
            </a:r>
            <a:r>
              <a:rPr lang="pl-PL" dirty="0" err="1"/>
              <a:t>Functions</a:t>
            </a:r>
            <a:r>
              <a:rPr lang="pl-PL" dirty="0"/>
              <a:t> vs </a:t>
            </a:r>
            <a:r>
              <a:rPr lang="pl-PL" dirty="0" err="1"/>
              <a:t>Modules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Function</a:t>
            </a:r>
            <a:r>
              <a:rPr lang="pl-PL" dirty="0"/>
              <a:t> -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practices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Splatting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Error </a:t>
            </a:r>
            <a:r>
              <a:rPr lang="pl-PL" dirty="0" err="1"/>
              <a:t>handling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Logging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Module</a:t>
            </a:r>
          </a:p>
          <a:p>
            <a:pPr marL="0" indent="0">
              <a:buNone/>
            </a:pPr>
            <a:r>
              <a:rPr lang="pl-PL" dirty="0" err="1"/>
              <a:t>Pester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- TDD, BDD</a:t>
            </a:r>
          </a:p>
          <a:p>
            <a:pPr marL="0" indent="0">
              <a:buNone/>
            </a:pPr>
            <a:r>
              <a:rPr lang="pl-PL" dirty="0" err="1"/>
              <a:t>Function</a:t>
            </a:r>
            <a:r>
              <a:rPr lang="pl-PL" dirty="0"/>
              <a:t> Advanced</a:t>
            </a:r>
          </a:p>
        </p:txBody>
      </p:sp>
    </p:spTree>
    <p:extLst>
      <p:ext uri="{BB962C8B-B14F-4D97-AF65-F5344CB8AC3E}">
        <p14:creationId xmlns:p14="http://schemas.microsoft.com/office/powerpoint/2010/main" val="3479702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11. Try, Catch, </a:t>
            </a:r>
            <a:r>
              <a:rPr lang="pl-PL" dirty="0" err="1"/>
              <a:t>Finally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079DB4-B2FA-43E7-A8E5-FBC9DA95777A}"/>
              </a:ext>
            </a:extLst>
          </p:cNvPr>
          <p:cNvSpPr/>
          <p:nvPr/>
        </p:nvSpPr>
        <p:spPr>
          <a:xfrm>
            <a:off x="1705482" y="1984771"/>
            <a:ext cx="5522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tdabrowsk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034D5-29BD-4450-9244-EE5FC66B6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482" y="3386216"/>
            <a:ext cx="9655245" cy="9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43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11. Try, Catch, </a:t>
            </a:r>
            <a:r>
              <a:rPr lang="pl-PL" dirty="0" err="1"/>
              <a:t>Finally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5D3EE-21FD-4BE8-9A25-C9CA2525D69C}"/>
              </a:ext>
            </a:extLst>
          </p:cNvPr>
          <p:cNvSpPr/>
          <p:nvPr/>
        </p:nvSpPr>
        <p:spPr>
          <a:xfrm>
            <a:off x="1705482" y="16318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tdabrowsk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8A48B-C906-484F-B06C-66972B1A9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96" y="3982386"/>
            <a:ext cx="11841154" cy="13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11. Try, Catch, </a:t>
            </a:r>
            <a:r>
              <a:rPr lang="pl-PL" dirty="0" err="1"/>
              <a:t>Finally</a:t>
            </a:r>
            <a:endParaRPr lang="pl-P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F7EF4-D861-4CA8-825F-1D3EA8CFD449}"/>
              </a:ext>
            </a:extLst>
          </p:cNvPr>
          <p:cNvSpPr/>
          <p:nvPr/>
        </p:nvSpPr>
        <p:spPr>
          <a:xfrm>
            <a:off x="845127" y="1850346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tdabrowsk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Microsoft.ActiveDirectory.Management.ADIdentityNotFoundException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'Error trapped. Unknow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 user.'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Yellow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'Other error:'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Yellow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1DCB6A-2DF7-4825-A7DC-E54DA5189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545" y="5034169"/>
            <a:ext cx="8316763" cy="7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11. Try, Catch, </a:t>
            </a:r>
            <a:r>
              <a:rPr lang="pl-PL" dirty="0" err="1"/>
              <a:t>Finally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DDA90B-94F3-4FE6-8E20-65857252BC74}"/>
              </a:ext>
            </a:extLst>
          </p:cNvPr>
          <p:cNvSpPr/>
          <p:nvPr/>
        </p:nvSpPr>
        <p:spPr>
          <a:xfrm>
            <a:off x="845127" y="1595519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tdabrowsk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Microsoft.ActiveDirectory.Management.ADIdentityNotFoundException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'Error trapped. Unknow user.'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Yellow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'Other error:'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Yellow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'Cleaning up ...'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Green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518CF-4863-458C-B449-86030846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06" y="5313687"/>
            <a:ext cx="7060842" cy="10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38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25562"/>
            <a:ext cx="10515600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Write-Verbose, Write-Output, Write-Host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Write-Log</a:t>
            </a:r>
          </a:p>
          <a:p>
            <a:endParaRPr lang="pl-PL" dirty="0"/>
          </a:p>
          <a:p>
            <a:r>
              <a:rPr lang="pl-PL" dirty="0" err="1"/>
              <a:t>Add-ChangeLog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SQL</a:t>
            </a:r>
          </a:p>
          <a:p>
            <a:endParaRPr lang="pl-PL" dirty="0"/>
          </a:p>
          <a:p>
            <a:r>
              <a:rPr lang="en-US" dirty="0"/>
              <a:t>“Turn on PowerShell Transcription</a:t>
            </a:r>
            <a:r>
              <a:rPr lang="pl-PL" dirty="0"/>
              <a:t>”</a:t>
            </a:r>
            <a:r>
              <a:rPr lang="en-US" dirty="0"/>
              <a:t> </a:t>
            </a:r>
            <a:r>
              <a:rPr lang="pl-PL" dirty="0"/>
              <a:t>GPO </a:t>
            </a:r>
            <a:r>
              <a:rPr lang="en-US" dirty="0"/>
              <a:t>allows you to log the input and output of PowerShell commands into text-based transcript files.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r>
              <a:rPr lang="pl-PL" dirty="0"/>
              <a:t>12. </a:t>
            </a:r>
            <a:r>
              <a:rPr lang="pl-PL" dirty="0" err="1"/>
              <a:t>Operation</a:t>
            </a:r>
            <a:r>
              <a:rPr lang="pl-PL" dirty="0"/>
              <a:t> </a:t>
            </a:r>
            <a:r>
              <a:rPr lang="pl-PL" dirty="0" err="1"/>
              <a:t>Logging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77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870" y="0"/>
            <a:ext cx="10515600" cy="964096"/>
          </a:xfrm>
        </p:spPr>
        <p:txBody>
          <a:bodyPr>
            <a:normAutofit/>
          </a:bodyPr>
          <a:lstStyle/>
          <a:p>
            <a:r>
              <a:rPr lang="pl-PL" sz="3200" dirty="0"/>
              <a:t>13. </a:t>
            </a:r>
            <a:r>
              <a:rPr lang="pl-PL" sz="3200" dirty="0" err="1"/>
              <a:t>PSBoundParameters</a:t>
            </a:r>
            <a:r>
              <a:rPr lang="pl-PL" sz="3200" dirty="0"/>
              <a:t> (automatic </a:t>
            </a:r>
            <a:r>
              <a:rPr lang="pl-PL" sz="3200" dirty="0" err="1"/>
              <a:t>variable</a:t>
            </a:r>
            <a:r>
              <a:rPr lang="pl-PL" sz="3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D0083-21F6-4046-B9F6-55F5B924FB35}"/>
              </a:ext>
            </a:extLst>
          </p:cNvPr>
          <p:cNvSpPr/>
          <p:nvPr/>
        </p:nvSpPr>
        <p:spPr>
          <a:xfrm>
            <a:off x="426770" y="1358735"/>
            <a:ext cx="11353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Get-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WinOrCimData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SupportsShouldProcess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PSCredential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$Class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-not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ContainsKey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'Class'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$Class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'Win32_QuickFixEngineering'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"Setting default Class: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$Class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urier New" panose="02070309020205020404" pitchFamily="49" charset="0"/>
              </a:rPr>
              <a:t>Gray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8B0000"/>
                </a:solidFill>
                <a:latin typeface="Courier New" panose="02070309020205020404" pitchFamily="49" charset="0"/>
              </a:rPr>
              <a:t>Class'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$Class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WhatIf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8B0000"/>
                </a:solidFill>
                <a:latin typeface="Courier New" panose="02070309020205020404" pitchFamily="49" charset="0"/>
              </a:rPr>
              <a:t>WhatIf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$Verbose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'Verbose'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Remove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'Verbose'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Remove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8B0000"/>
                </a:solidFill>
                <a:latin typeface="Courier New" panose="02070309020205020404" pitchFamily="49" charset="0"/>
              </a:rPr>
              <a:t>Debuge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Remove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8B0000"/>
                </a:solidFill>
                <a:latin typeface="Courier New" panose="02070309020205020404" pitchFamily="49" charset="0"/>
              </a:rPr>
              <a:t>WhatIf</a:t>
            </a:r>
            <a:r>
              <a:rPr lang="en-US" sz="1600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DataWinCim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PSBoundParameters</a:t>
            </a:r>
            <a:endParaRPr lang="en-US" dirty="0">
              <a:solidFill>
                <a:srgbClr val="FF45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70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127" y="392907"/>
            <a:ext cx="10515600" cy="1325562"/>
          </a:xfrm>
        </p:spPr>
        <p:txBody>
          <a:bodyPr>
            <a:noAutofit/>
          </a:bodyPr>
          <a:lstStyle/>
          <a:p>
            <a:r>
              <a:rPr lang="pl-PL" dirty="0"/>
              <a:t>14. Pester, testy - Test Driven Development (TDD), </a:t>
            </a:r>
            <a:r>
              <a:rPr lang="pl-PL" dirty="0" err="1"/>
              <a:t>Bahavior</a:t>
            </a:r>
            <a:r>
              <a:rPr lang="pl-PL" dirty="0"/>
              <a:t> Development Driven (BDD)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1883-BFFC-4641-BF10-AC16718F65AE}"/>
              </a:ext>
            </a:extLst>
          </p:cNvPr>
          <p:cNvSpPr/>
          <p:nvPr/>
        </p:nvSpPr>
        <p:spPr>
          <a:xfrm>
            <a:off x="481678" y="4252874"/>
            <a:ext cx="9930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Context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'Running with arguments'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-Fixture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r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eturns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 standard phrase'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Show-Hello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-From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'Venus'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Should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Be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'Hello from Venus’</a:t>
            </a:r>
            <a:endParaRPr lang="pl-PL" dirty="0">
              <a:solidFill>
                <a:srgbClr val="8B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BE6B1-DD31-411D-9698-8608BB2119BC}"/>
              </a:ext>
            </a:extLst>
          </p:cNvPr>
          <p:cNvSpPr/>
          <p:nvPr/>
        </p:nvSpPr>
        <p:spPr>
          <a:xfrm>
            <a:off x="3978381" y="23855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Courier New" panose="02070309020205020404" pitchFamily="49" charset="0"/>
              </a:rPr>
              <a:t>Show-Hello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$From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"Hello from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$From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97136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2712" y="0"/>
            <a:ext cx="10515600" cy="1325562"/>
          </a:xfrm>
        </p:spPr>
        <p:txBody>
          <a:bodyPr/>
          <a:lstStyle/>
          <a:p>
            <a:r>
              <a:rPr lang="pl-PL" dirty="0"/>
              <a:t>15.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BA62F-9BC4-4346-BE0F-1E67C0B8821F}"/>
              </a:ext>
            </a:extLst>
          </p:cNvPr>
          <p:cNvSpPr/>
          <p:nvPr/>
        </p:nvSpPr>
        <p:spPr>
          <a:xfrm>
            <a:off x="1838739" y="2305304"/>
            <a:ext cx="7951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#region read all files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'C:\Users\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tdabrowski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\Desktop\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PPoSh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\02\PPoShDemo.psm1'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export function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ModuleMember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Get-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ComputerInformation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006400"/>
                </a:solidFill>
                <a:latin typeface="Courier New" panose="02070309020205020404" pitchFamily="49" charset="0"/>
              </a:rPr>
              <a:t>endregion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774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2712" y="0"/>
            <a:ext cx="10515600" cy="1325562"/>
          </a:xfrm>
        </p:spPr>
        <p:txBody>
          <a:bodyPr/>
          <a:lstStyle/>
          <a:p>
            <a:r>
              <a:rPr lang="pl-PL" dirty="0"/>
              <a:t>15.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5FAB1-07DA-4707-ACCC-2EF828DDB2CA}"/>
              </a:ext>
            </a:extLst>
          </p:cNvPr>
          <p:cNvSpPr/>
          <p:nvPr/>
        </p:nvSpPr>
        <p:spPr>
          <a:xfrm>
            <a:off x="320224" y="2037072"/>
            <a:ext cx="116005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#region </a:t>
            </a:r>
            <a:r>
              <a:rPr lang="pl-PL" sz="1400" dirty="0" err="1">
                <a:solidFill>
                  <a:srgbClr val="006400"/>
                </a:solidFill>
                <a:latin typeface="Courier New" panose="02070309020205020404" pitchFamily="49" charset="0"/>
              </a:rPr>
              <a:t>read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6400"/>
                </a:solidFill>
                <a:latin typeface="Courier New" panose="02070309020205020404" pitchFamily="49" charset="0"/>
              </a:rPr>
              <a:t>all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6400"/>
                </a:solidFill>
                <a:latin typeface="Courier New" panose="02070309020205020404" pitchFamily="49" charset="0"/>
              </a:rPr>
              <a:t>files</a:t>
            </a:r>
            <a:endParaRPr lang="pl-PL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$Functions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1400" dirty="0">
                <a:solidFill>
                  <a:srgbClr val="8A2BE2"/>
                </a:solidFill>
                <a:latin typeface="Courier New" panose="02070309020205020404" pitchFamily="49" charset="0"/>
              </a:rPr>
              <a:t>\*.ps1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notmatch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Courier New" panose="02070309020205020404" pitchFamily="49" charset="0"/>
              </a:rPr>
              <a:t>'\.Examples.ps1'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})</a:t>
            </a:r>
          </a:p>
          <a:p>
            <a:r>
              <a:rPr lang="pl-PL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pl-PL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pl-PL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$import</a:t>
            </a:r>
            <a:r>
              <a:rPr lang="pl-PL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pl-PL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Functions</a:t>
            </a:r>
            <a:r>
              <a:rPr lang="pl-PL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pl-PL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	</a:t>
            </a:r>
          </a:p>
          <a:p>
            <a:r>
              <a:rPr lang="pl-PL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	.</a:t>
            </a:r>
            <a:r>
              <a:rPr lang="pl-PL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import</a:t>
            </a:r>
            <a:r>
              <a:rPr lang="pl-PL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pl-PL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# export functions (all or selected)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</a:t>
            </a:r>
            <a:r>
              <a:rPr lang="pl-PL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ModuleMember</a:t>
            </a:r>
            <a:r>
              <a:rPr lang="pl-PL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Function</a:t>
            </a:r>
            <a:r>
              <a:rPr lang="pl-PL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sz="1400" dirty="0">
                <a:solidFill>
                  <a:srgbClr val="8A2BE2"/>
                </a:solidFill>
                <a:latin typeface="Courier New" panose="02070309020205020404" pitchFamily="49" charset="0"/>
              </a:rPr>
              <a:t>Show-Hello</a:t>
            </a:r>
            <a:endParaRPr lang="pl-PL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#</a:t>
            </a:r>
            <a:r>
              <a:rPr lang="pl-PL" sz="1400" dirty="0" err="1">
                <a:solidFill>
                  <a:srgbClr val="006400"/>
                </a:solidFill>
                <a:latin typeface="Courier New" panose="02070309020205020404" pitchFamily="49" charset="0"/>
              </a:rPr>
              <a:t>endregion</a:t>
            </a:r>
            <a:endParaRPr lang="pl-PL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1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2712" y="0"/>
            <a:ext cx="10515600" cy="1325562"/>
          </a:xfrm>
        </p:spPr>
        <p:txBody>
          <a:bodyPr/>
          <a:lstStyle/>
          <a:p>
            <a:r>
              <a:rPr lang="pl-PL" dirty="0"/>
              <a:t>15. Module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7BB4C-D81E-4CD6-9D7C-530EE1A3D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106" y="1183614"/>
            <a:ext cx="8194812" cy="48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6" y="1230924"/>
            <a:ext cx="11869093" cy="49492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 err="1"/>
              <a:t>Script</a:t>
            </a:r>
            <a:endParaRPr lang="pl-PL" b="1" dirty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is a collection</a:t>
            </a:r>
            <a:r>
              <a:rPr lang="pl-PL" dirty="0"/>
              <a:t> </a:t>
            </a:r>
            <a:r>
              <a:rPr lang="en-US" dirty="0"/>
              <a:t>of commands which are executed</a:t>
            </a:r>
            <a:r>
              <a:rPr lang="pl-PL" dirty="0"/>
              <a:t> 1 by 1</a:t>
            </a:r>
          </a:p>
          <a:p>
            <a:pPr marL="0" indent="0">
              <a:buNone/>
            </a:pPr>
            <a:r>
              <a:rPr lang="pl-PL" b="1" dirty="0"/>
              <a:t>Cmdlet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nl-NL" dirty="0"/>
              <a:t>is </a:t>
            </a:r>
            <a:r>
              <a:rPr lang="pl-PL" dirty="0"/>
              <a:t>a </a:t>
            </a:r>
            <a:r>
              <a:rPr lang="nl-NL" dirty="0"/>
              <a:t>compiled .NET code </a:t>
            </a:r>
            <a:endParaRPr lang="pl-PL" dirty="0"/>
          </a:p>
          <a:p>
            <a:pPr marL="0" indent="0">
              <a:buNone/>
            </a:pPr>
            <a:r>
              <a:rPr lang="pl-PL" b="1" dirty="0" err="1"/>
              <a:t>Function</a:t>
            </a:r>
            <a:endParaRPr lang="pl-PL" b="1" dirty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en-US" dirty="0"/>
              <a:t>a small script</a:t>
            </a:r>
            <a:r>
              <a:rPr lang="pl-PL" dirty="0"/>
              <a:t>, </a:t>
            </a:r>
            <a:r>
              <a:rPr lang="en-US" dirty="0"/>
              <a:t>function lets you do a repeatable task</a:t>
            </a:r>
            <a:endParaRPr lang="pl-PL" dirty="0"/>
          </a:p>
          <a:p>
            <a:pPr marL="0" indent="0">
              <a:buNone/>
            </a:pPr>
            <a:r>
              <a:rPr lang="pl-PL" b="1" dirty="0"/>
              <a:t>Module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is</a:t>
            </a:r>
            <a:r>
              <a:rPr lang="pl-PL" dirty="0"/>
              <a:t> s</a:t>
            </a:r>
            <a:r>
              <a:rPr lang="en-US" dirty="0"/>
              <a:t>et of related Windows PowerShell functionalities</a:t>
            </a:r>
            <a:r>
              <a:rPr lang="pl-PL" dirty="0"/>
              <a:t> (</a:t>
            </a:r>
            <a:r>
              <a:rPr lang="pl-PL" dirty="0" err="1"/>
              <a:t>functions</a:t>
            </a:r>
            <a:r>
              <a:rPr lang="pl-PL" dirty="0"/>
              <a:t>, scripts, </a:t>
            </a:r>
            <a:r>
              <a:rPr lang="pl-PL" dirty="0" err="1"/>
              <a:t>assemblies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en-US" b="1" dirty="0"/>
              <a:t>Internal commands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These are cmdlets.</a:t>
            </a:r>
          </a:p>
          <a:p>
            <a:pPr marL="0" indent="0">
              <a:buNone/>
            </a:pPr>
            <a:r>
              <a:rPr lang="en-US" b="1" dirty="0"/>
              <a:t>External commands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Are other programs that exist outside of PowerShell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(</a:t>
            </a:r>
            <a:r>
              <a:rPr lang="en-US" dirty="0"/>
              <a:t>ping.exe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8762" y="0"/>
            <a:ext cx="10515600" cy="865163"/>
          </a:xfrm>
        </p:spPr>
        <p:txBody>
          <a:bodyPr/>
          <a:lstStyle/>
          <a:p>
            <a:r>
              <a:rPr lang="pl-PL" dirty="0"/>
              <a:t>1. </a:t>
            </a:r>
            <a:r>
              <a:rPr lang="pl-PL" dirty="0" err="1"/>
              <a:t>Script</a:t>
            </a:r>
            <a:r>
              <a:rPr lang="pl-PL" dirty="0"/>
              <a:t> vs </a:t>
            </a:r>
            <a:r>
              <a:rPr lang="pl-PL" dirty="0" err="1"/>
              <a:t>Function</a:t>
            </a:r>
            <a:r>
              <a:rPr lang="pl-PL" dirty="0"/>
              <a:t> vs Module</a:t>
            </a:r>
          </a:p>
        </p:txBody>
      </p:sp>
    </p:spTree>
    <p:extLst>
      <p:ext uri="{BB962C8B-B14F-4D97-AF65-F5344CB8AC3E}">
        <p14:creationId xmlns:p14="http://schemas.microsoft.com/office/powerpoint/2010/main" val="1270249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2712" y="0"/>
            <a:ext cx="10515600" cy="1325562"/>
          </a:xfrm>
        </p:spPr>
        <p:txBody>
          <a:bodyPr/>
          <a:lstStyle/>
          <a:p>
            <a:r>
              <a:rPr lang="pl-PL" dirty="0"/>
              <a:t>15. Module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FE2F2-73B8-4E5E-8663-C89332F1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6" y="2699240"/>
            <a:ext cx="11410904" cy="17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26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output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DEEA21-C373-4432-97C5-CB3698A5FB4B}"/>
              </a:ext>
            </a:extLst>
          </p:cNvPr>
          <p:cNvSpPr/>
          <p:nvPr/>
        </p:nvSpPr>
        <p:spPr>
          <a:xfrm>
            <a:off x="2310593" y="18791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 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OperatingSystem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Manufacturer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$Model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SerialNumber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$CPU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$RAM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HDDCapacity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HDDFreeSpace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UserLoggedIn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LastReboot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122044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450" y="157038"/>
            <a:ext cx="10515600" cy="1325562"/>
          </a:xfrm>
        </p:spPr>
        <p:txBody>
          <a:bodyPr>
            <a:norm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output</a:t>
            </a:r>
            <a:endParaRPr lang="pl-P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23264-095F-453B-BB0E-A8D5DCAB0A33}"/>
              </a:ext>
            </a:extLst>
          </p:cNvPr>
          <p:cNvSpPr/>
          <p:nvPr/>
        </p:nvSpPr>
        <p:spPr>
          <a:xfrm>
            <a:off x="0" y="1783903"/>
            <a:ext cx="12128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Courier New" panose="02070309020205020404" pitchFamily="49" charset="0"/>
              </a:rPr>
              <a:t>ComputerInformation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OperatingSystem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OSData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caption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', Service Pack: 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OSData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ServicePackMajorVersion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Manufacturer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SystemData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Manufacturer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Model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SystemData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Model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SerialNumber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BiosData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SerialNumber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CPU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CPUData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RAM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srgbClr val="FF0000"/>
                </a:solidFill>
                <a:latin typeface="Courier New" panose="02070309020205020404" pitchFamily="49" charset="0"/>
              </a:rPr>
              <a:t>{0</a:t>
            </a:r>
            <a:r>
              <a:rPr lang="pl-PL" dirty="0">
                <a:solidFill>
                  <a:srgbClr val="008000"/>
                </a:solidFill>
                <a:latin typeface="Courier New" panose="02070309020205020404" pitchFamily="49" charset="0"/>
              </a:rPr>
              <a:t>:N0</a:t>
            </a:r>
            <a:r>
              <a:rPr lang="pl-PL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GB'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SystemData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TotalPhysicalMemory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1GB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HDDCapacity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srgbClr val="FF0000"/>
                </a:solidFill>
                <a:latin typeface="Courier New" panose="02070309020205020404" pitchFamily="49" charset="0"/>
              </a:rPr>
              <a:t>{0</a:t>
            </a:r>
            <a:r>
              <a:rPr lang="pl-PL" dirty="0">
                <a:solidFill>
                  <a:srgbClr val="008000"/>
                </a:solidFill>
                <a:latin typeface="Courier New" panose="02070309020205020404" pitchFamily="49" charset="0"/>
              </a:rPr>
              <a:t>:N0</a:t>
            </a:r>
            <a:r>
              <a:rPr lang="pl-PL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GB'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HDDData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Size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1GB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HDDFreeSpace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srgbClr val="FF0000"/>
                </a:solidFill>
                <a:latin typeface="Courier New" panose="02070309020205020404" pitchFamily="49" charset="0"/>
              </a:rPr>
              <a:t>{0</a:t>
            </a:r>
            <a:r>
              <a:rPr lang="pl-PL" dirty="0">
                <a:solidFill>
                  <a:srgbClr val="008000"/>
                </a:solidFill>
                <a:latin typeface="Courier New" panose="02070309020205020404" pitchFamily="49" charset="0"/>
              </a:rPr>
              <a:t>:P0</a:t>
            </a:r>
            <a:r>
              <a:rPr lang="pl-PL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HDDData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FreeSpace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HDDData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Size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' (</a:t>
            </a:r>
            <a:r>
              <a:rPr lang="pl-PL" dirty="0">
                <a:solidFill>
                  <a:srgbClr val="FF0000"/>
                </a:solidFill>
                <a:latin typeface="Courier New" panose="02070309020205020404" pitchFamily="49" charset="0"/>
              </a:rPr>
              <a:t>{0</a:t>
            </a:r>
            <a:r>
              <a:rPr lang="pl-PL" dirty="0">
                <a:solidFill>
                  <a:srgbClr val="008000"/>
                </a:solidFill>
                <a:latin typeface="Courier New" panose="02070309020205020404" pitchFamily="49" charset="0"/>
              </a:rPr>
              <a:t>:N0</a:t>
            </a:r>
            <a:r>
              <a:rPr lang="pl-PL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pl-PL" dirty="0">
                <a:solidFill>
                  <a:srgbClr val="8B0000"/>
                </a:solidFill>
                <a:latin typeface="Courier New" panose="02070309020205020404" pitchFamily="49" charset="0"/>
              </a:rPr>
              <a:t> GB)'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HDDData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FreeSpace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pl-PL" dirty="0">
                <a:solidFill>
                  <a:srgbClr val="800080"/>
                </a:solidFill>
                <a:latin typeface="Courier New" panose="02070309020205020404" pitchFamily="49" charset="0"/>
              </a:rPr>
              <a:t>1GB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UserLoggedIn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SystemData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LastReboot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OSData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LastBootUpTime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44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450" y="157038"/>
            <a:ext cx="10515600" cy="1325562"/>
          </a:xfrm>
        </p:spPr>
        <p:txBody>
          <a:bodyPr>
            <a:norm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output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BED1B-87DD-43AA-AA88-36B19ABE7F76}"/>
              </a:ext>
            </a:extLst>
          </p:cNvPr>
          <p:cNvSpPr/>
          <p:nvPr/>
        </p:nvSpPr>
        <p:spPr>
          <a:xfrm>
            <a:off x="0" y="1482600"/>
            <a:ext cx="11989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define an array containing the properties you are interested in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DefaultProperties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OperatingSystem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SerialNumber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create a new object of type </a:t>
            </a:r>
            <a:r>
              <a:rPr lang="en-US" dirty="0" err="1">
                <a:solidFill>
                  <a:srgbClr val="006400"/>
                </a:solidFill>
                <a:latin typeface="Courier New" panose="02070309020205020404" pitchFamily="49" charset="0"/>
              </a:rPr>
              <a:t>PSPropertySet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using the previously created array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this object will be called </a:t>
            </a:r>
            <a:r>
              <a:rPr lang="en-US" dirty="0" err="1">
                <a:solidFill>
                  <a:srgbClr val="006400"/>
                </a:solidFill>
                <a:latin typeface="Courier New" panose="02070309020205020404" pitchFamily="49" charset="0"/>
              </a:rPr>
              <a:t>DefaultDisplayPropertySet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DefaultDisplay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System.Management.Automation.PSPropertySet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DefaultDisplayPropertySet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DefaultProperties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create a </a:t>
            </a:r>
            <a:r>
              <a:rPr lang="en-US" dirty="0" err="1">
                <a:solidFill>
                  <a:srgbClr val="006400"/>
                </a:solidFill>
                <a:latin typeface="Courier New" panose="02070309020205020404" pitchFamily="49" charset="0"/>
              </a:rPr>
              <a:t>PSStandardMembers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object with the previously created </a:t>
            </a:r>
            <a:r>
              <a:rPr lang="en-US" dirty="0" err="1">
                <a:solidFill>
                  <a:srgbClr val="006400"/>
                </a:solidFill>
                <a:latin typeface="Courier New" panose="02070309020205020404" pitchFamily="49" charset="0"/>
              </a:rPr>
              <a:t>DefaultDisplayPropertySet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object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PSStandardMembers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System.Management.Automation.PSMemberInfo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DefaultDisplay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 add this object as a property to our object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ComputerInformation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MemberSet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PSStandardMembers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PSStandardMembers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7325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127" y="34626"/>
            <a:ext cx="10515600" cy="1325562"/>
          </a:xfrm>
        </p:spPr>
        <p:txBody>
          <a:bodyPr>
            <a:norm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output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8508E-2998-4C00-8622-861C0D71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4" y="2752424"/>
            <a:ext cx="10923786" cy="16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127" y="34626"/>
            <a:ext cx="10515600" cy="1325562"/>
          </a:xfrm>
        </p:spPr>
        <p:txBody>
          <a:bodyPr>
            <a:norm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output</a:t>
            </a:r>
            <a:endParaRPr lang="pl-P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1144D-2242-4807-B25A-12D83705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0" y="1659835"/>
            <a:ext cx="10905246" cy="35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78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err="1"/>
              <a:t>Other</a:t>
            </a:r>
            <a:r>
              <a:rPr lang="pl-PL" sz="4000" dirty="0"/>
              <a:t> Win_32 </a:t>
            </a:r>
            <a:r>
              <a:rPr lang="pl-PL" sz="4000" dirty="0" err="1"/>
              <a:t>classes</a:t>
            </a:r>
            <a:endParaRPr lang="pl-PL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00EFB5-8817-4C5B-843A-F7CD9039A41B}"/>
              </a:ext>
            </a:extLst>
          </p:cNvPr>
          <p:cNvSpPr/>
          <p:nvPr/>
        </p:nvSpPr>
        <p:spPr>
          <a:xfrm>
            <a:off x="602805" y="2076722"/>
            <a:ext cx="110002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Win32_Desktop</a:t>
            </a:r>
            <a:endParaRPr lang="pl-PL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Win32_Processor</a:t>
            </a:r>
            <a:endParaRPr lang="pl-PL" sz="28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Win32_LogicalDisk</a:t>
            </a:r>
            <a:endParaRPr lang="en-US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Win32_LogonSession</a:t>
            </a:r>
            <a:endParaRPr lang="en-US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Win32_ComputerSystem</a:t>
            </a:r>
            <a:endParaRPr lang="en-US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Win32_OperatingSystem</a:t>
            </a:r>
            <a:endParaRPr lang="pl-PL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Win32_QuickFixEngineering</a:t>
            </a:r>
            <a:endParaRPr lang="en-US" sz="2800" dirty="0">
              <a:solidFill>
                <a:srgbClr val="8B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8641" y="447261"/>
            <a:ext cx="10515600" cy="865163"/>
          </a:xfrm>
        </p:spPr>
        <p:txBody>
          <a:bodyPr/>
          <a:lstStyle/>
          <a:p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32356-4A9B-440F-91B4-CDCF45BF8DAD}"/>
              </a:ext>
            </a:extLst>
          </p:cNvPr>
          <p:cNvSpPr/>
          <p:nvPr/>
        </p:nvSpPr>
        <p:spPr>
          <a:xfrm>
            <a:off x="1133060" y="2372283"/>
            <a:ext cx="8855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'NBTDABROWSKI'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$Class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'Win32_Bios'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$Class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96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8762" y="119226"/>
            <a:ext cx="10515600" cy="865163"/>
          </a:xfrm>
        </p:spPr>
        <p:txBody>
          <a:bodyPr/>
          <a:lstStyle/>
          <a:p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751EC-7ADC-4E4C-B58F-FFE09A6D3DA3}"/>
              </a:ext>
            </a:extLst>
          </p:cNvPr>
          <p:cNvSpPr/>
          <p:nvPr/>
        </p:nvSpPr>
        <p:spPr>
          <a:xfrm>
            <a:off x="461136" y="1014938"/>
            <a:ext cx="112908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Get-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WinOrCimData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&lt;#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.Synopsis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Short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Long description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.EXAMPLE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   Example of how to use this cmdlet</a:t>
            </a: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#&gt;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SupportsShouldProcess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$Class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'Win32_Bios'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$Class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0573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function should do </a:t>
            </a:r>
            <a:r>
              <a:rPr lang="en-US" b="1" dirty="0"/>
              <a:t>one thing</a:t>
            </a:r>
            <a:r>
              <a:rPr lang="en-US" dirty="0"/>
              <a:t>, and do it well.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Use Singular Parameter </a:t>
            </a:r>
            <a:r>
              <a:rPr lang="pl-PL" dirty="0"/>
              <a:t>and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en-US" dirty="0"/>
              <a:t>Names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Use simple but meaningful variable names. (e.g. $</a:t>
            </a:r>
            <a:r>
              <a:rPr lang="en-US" dirty="0" err="1"/>
              <a:t>ServiceName</a:t>
            </a:r>
            <a:r>
              <a:rPr lang="en-US" dirty="0"/>
              <a:t> or $Counter, and not $s and $c).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Use Pascal case for parameter names</a:t>
            </a:r>
            <a:r>
              <a:rPr lang="pl-PL" dirty="0"/>
              <a:t> and </a:t>
            </a:r>
            <a:r>
              <a:rPr lang="pl-PL" dirty="0" err="1"/>
              <a:t>functions</a:t>
            </a:r>
            <a:r>
              <a:rPr lang="pl-PL" dirty="0"/>
              <a:t> -</a:t>
            </a:r>
            <a:r>
              <a:rPr lang="en-US" dirty="0"/>
              <a:t> capitalize the first letter of verb and all terms used in the noun. For example, “Clear-</a:t>
            </a:r>
            <a:r>
              <a:rPr lang="en-US" dirty="0" err="1"/>
              <a:t>ItemProperty</a:t>
            </a:r>
            <a:r>
              <a:rPr lang="en-US" dirty="0"/>
              <a:t>”.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127" y="7619"/>
            <a:ext cx="10515600" cy="1325562"/>
          </a:xfrm>
        </p:spPr>
        <p:txBody>
          <a:bodyPr>
            <a:normAutofit/>
          </a:bodyPr>
          <a:lstStyle/>
          <a:p>
            <a:r>
              <a:rPr lang="pl-PL" sz="4000" dirty="0"/>
              <a:t>2. </a:t>
            </a:r>
            <a:r>
              <a:rPr lang="pl-PL" sz="4000" dirty="0" err="1"/>
              <a:t>Function</a:t>
            </a:r>
            <a:r>
              <a:rPr lang="pl-PL" sz="4000" dirty="0"/>
              <a:t>, </a:t>
            </a:r>
            <a:r>
              <a:rPr lang="pl-PL" sz="4000" dirty="0" err="1"/>
              <a:t>best</a:t>
            </a:r>
            <a:r>
              <a:rPr lang="pl-PL" sz="4000" dirty="0"/>
              <a:t> </a:t>
            </a:r>
            <a:r>
              <a:rPr lang="pl-PL" sz="4000" dirty="0" err="1"/>
              <a:t>practices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1782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1376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standard parameter naming (e.g. </a:t>
            </a:r>
            <a:r>
              <a:rPr lang="en-US" dirty="0" err="1"/>
              <a:t>ComputerName</a:t>
            </a:r>
            <a:r>
              <a:rPr lang="en-US" dirty="0"/>
              <a:t> and not Machine or Server), and set them a default value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(e.g. $</a:t>
            </a:r>
            <a:r>
              <a:rPr lang="en-US" dirty="0" err="1"/>
              <a:t>ComputerName</a:t>
            </a:r>
            <a:r>
              <a:rPr lang="en-US" dirty="0"/>
              <a:t> = $</a:t>
            </a:r>
            <a:r>
              <a:rPr lang="en-US" dirty="0" err="1"/>
              <a:t>ENV:ComputerName</a:t>
            </a:r>
            <a:r>
              <a:rPr lang="en-US" dirty="0"/>
              <a:t>).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125" y="0"/>
            <a:ext cx="10515600" cy="1325562"/>
          </a:xfrm>
        </p:spPr>
        <p:txBody>
          <a:bodyPr>
            <a:normAutofit/>
          </a:bodyPr>
          <a:lstStyle/>
          <a:p>
            <a:r>
              <a:rPr lang="pl-PL" sz="4000" dirty="0"/>
              <a:t>2. </a:t>
            </a:r>
            <a:r>
              <a:rPr lang="pl-PL" sz="4000" dirty="0" err="1"/>
              <a:t>Function</a:t>
            </a:r>
            <a:r>
              <a:rPr lang="pl-PL" sz="4000" dirty="0"/>
              <a:t>, </a:t>
            </a:r>
            <a:r>
              <a:rPr lang="pl-PL" sz="4000" dirty="0" err="1"/>
              <a:t>best</a:t>
            </a:r>
            <a:r>
              <a:rPr lang="pl-PL" sz="4000" dirty="0"/>
              <a:t> </a:t>
            </a:r>
            <a:r>
              <a:rPr lang="pl-PL" sz="4000" dirty="0" err="1"/>
              <a:t>practices</a:t>
            </a:r>
            <a:endParaRPr lang="pl-PL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D9028-5923-44D4-818C-B02F20A13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9" y="4449931"/>
            <a:ext cx="9299135" cy="13612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242D9-ADF4-4765-AC37-60AA588B0F67}"/>
              </a:ext>
            </a:extLst>
          </p:cNvPr>
          <p:cNvSpPr/>
          <p:nvPr/>
        </p:nvSpPr>
        <p:spPr>
          <a:xfrm>
            <a:off x="1859868" y="3334163"/>
            <a:ext cx="8486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ParameterName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Computer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ParameterName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Count </a:t>
            </a:r>
          </a:p>
        </p:txBody>
      </p:sp>
    </p:spTree>
    <p:extLst>
      <p:ext uri="{BB962C8B-B14F-4D97-AF65-F5344CB8AC3E}">
        <p14:creationId xmlns:p14="http://schemas.microsoft.com/office/powerpoint/2010/main" val="213667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074" y="6960"/>
            <a:ext cx="10515600" cy="1325562"/>
          </a:xfrm>
        </p:spPr>
        <p:txBody>
          <a:bodyPr>
            <a:normAutofit/>
          </a:bodyPr>
          <a:lstStyle/>
          <a:p>
            <a:r>
              <a:rPr lang="pl-PL" sz="4000" dirty="0"/>
              <a:t>3. </a:t>
            </a:r>
            <a:r>
              <a:rPr lang="pl-PL" sz="4000" dirty="0" err="1"/>
              <a:t>Function</a:t>
            </a:r>
            <a:r>
              <a:rPr lang="pl-PL" sz="4000" dirty="0"/>
              <a:t> </a:t>
            </a:r>
            <a:r>
              <a:rPr lang="pl-PL" sz="4000" dirty="0" err="1"/>
              <a:t>naming</a:t>
            </a:r>
            <a:r>
              <a:rPr lang="pl-PL" sz="4000" dirty="0"/>
              <a:t> (</a:t>
            </a:r>
            <a:r>
              <a:rPr lang="pl-PL" sz="4000" dirty="0" err="1"/>
              <a:t>Verb-Noun</a:t>
            </a:r>
            <a:r>
              <a:rPr lang="pl-PL" sz="40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AC7A0-AAA5-4003-BB73-32E3BC12C6D3}"/>
              </a:ext>
            </a:extLst>
          </p:cNvPr>
          <p:cNvSpPr/>
          <p:nvPr/>
        </p:nvSpPr>
        <p:spPr>
          <a:xfrm>
            <a:off x="2681823" y="2099187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Get-Verb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40EA5-1582-4488-9605-7FA4AE6F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17" y="2390775"/>
            <a:ext cx="2257425" cy="4010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445C8F-2138-4F5F-8CF9-E04559F6B811}"/>
              </a:ext>
            </a:extLst>
          </p:cNvPr>
          <p:cNvSpPr/>
          <p:nvPr/>
        </p:nvSpPr>
        <p:spPr>
          <a:xfrm>
            <a:off x="1376213" y="1306643"/>
            <a:ext cx="6660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Use the Verb-Noun naming convention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036881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2143</TotalTime>
  <Words>2784</Words>
  <Application>Microsoft Office PowerPoint</Application>
  <PresentationFormat>Widescreen</PresentationFormat>
  <Paragraphs>532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Calibri</vt:lpstr>
      <vt:lpstr>Calibri Light</vt:lpstr>
      <vt:lpstr>Courier New</vt:lpstr>
      <vt:lpstr>Gill Sans MT</vt:lpstr>
      <vt:lpstr>Lucida Console</vt:lpstr>
      <vt:lpstr>Wingdings 2</vt:lpstr>
      <vt:lpstr>HDOfficeLightV0</vt:lpstr>
      <vt:lpstr>1_HDOfficeLightV0</vt:lpstr>
      <vt:lpstr>PowerPoint Presentation</vt:lpstr>
      <vt:lpstr>PowerPoint Presentation</vt:lpstr>
      <vt:lpstr>Agenda:</vt:lpstr>
      <vt:lpstr>1. Script vs Function vs Module</vt:lpstr>
      <vt:lpstr>Script</vt:lpstr>
      <vt:lpstr>Function</vt:lpstr>
      <vt:lpstr>2. Function, best practices</vt:lpstr>
      <vt:lpstr>2. Function, best practices</vt:lpstr>
      <vt:lpstr>3. Function naming (Verb-Noun)</vt:lpstr>
      <vt:lpstr>3. Function naming (Verb-Noun)</vt:lpstr>
      <vt:lpstr>4. Synopsis – function help</vt:lpstr>
      <vt:lpstr>5. Parameter defining (types, validation, sets, etc.)</vt:lpstr>
      <vt:lpstr>5. Parameter defining (types, validation, sets, etc.)</vt:lpstr>
      <vt:lpstr>5. Parameter defining (types, validation, sets, etc.)</vt:lpstr>
      <vt:lpstr>5. Parameter defining (types, validation, sets, etc.)</vt:lpstr>
      <vt:lpstr>5. Parameter defining (types, validation, sets, etc.)</vt:lpstr>
      <vt:lpstr>5. Parameter and variable defining</vt:lpstr>
      <vt:lpstr>5. Parameter validation</vt:lpstr>
      <vt:lpstr>6. WhatIf, PsCmdlet (automatic variable)</vt:lpstr>
      <vt:lpstr>6. WhatIf, PsCmdlet (automatic variable)</vt:lpstr>
      <vt:lpstr>7. no Splatting</vt:lpstr>
      <vt:lpstr>7. Splatting</vt:lpstr>
      <vt:lpstr>8. Pipeline</vt:lpstr>
      <vt:lpstr>9. StrictMode</vt:lpstr>
      <vt:lpstr>10. Error handling</vt:lpstr>
      <vt:lpstr>10. Error handling</vt:lpstr>
      <vt:lpstr>10. Error handling</vt:lpstr>
      <vt:lpstr>10. Error handling</vt:lpstr>
      <vt:lpstr>10. Error handling</vt:lpstr>
      <vt:lpstr>11. Try, Catch, Finally</vt:lpstr>
      <vt:lpstr>11. Try, Catch, Finally</vt:lpstr>
      <vt:lpstr>11. Try, Catch, Finally</vt:lpstr>
      <vt:lpstr>11. Try, Catch, Finally</vt:lpstr>
      <vt:lpstr>12. Operation Logging</vt:lpstr>
      <vt:lpstr>13. PSBoundParameters (automatic variable)</vt:lpstr>
      <vt:lpstr>14. Pester, testy - Test Driven Development (TDD), Bahavior Development Driven (BDD)</vt:lpstr>
      <vt:lpstr>15. Module</vt:lpstr>
      <vt:lpstr>15. Module</vt:lpstr>
      <vt:lpstr>15. Module</vt:lpstr>
      <vt:lpstr>15. Module</vt:lpstr>
      <vt:lpstr>Function output</vt:lpstr>
      <vt:lpstr>Function output</vt:lpstr>
      <vt:lpstr>Function output</vt:lpstr>
      <vt:lpstr>Function output</vt:lpstr>
      <vt:lpstr>Function output</vt:lpstr>
      <vt:lpstr>Other Win_32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Kurczaki</dc:creator>
  <cp:lastModifiedBy>Tomasz Dabrowski</cp:lastModifiedBy>
  <cp:revision>196</cp:revision>
  <dcterms:created xsi:type="dcterms:W3CDTF">2017-04-14T18:34:02Z</dcterms:created>
  <dcterms:modified xsi:type="dcterms:W3CDTF">2017-07-10T12:59:01Z</dcterms:modified>
</cp:coreProperties>
</file>