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E6C6F3-2523-1CDB-D615-1467E01F4C61}" v="1778" dt="2019-10-24T07:16:57.141"/>
    <p1510:client id="{90FE3547-6055-4038-277B-8385F445FB00}" v="217" dt="2019-10-24T17:18:20.329"/>
    <p1510:client id="{A2F27C09-A5C3-4329-A05D-32E95F019068}" v="1986" dt="2019-10-24T10:26:35.293"/>
    <p1510:client id="{D59456D4-3D0C-2E13-34F7-AC6BFEB601FD}" v="1607" dt="2019-10-24T12:47:18.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6" d="100"/>
          <a:sy n="86" d="100"/>
        </p:scale>
        <p:origin x="33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10/24/2019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5040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061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10/24/2019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0159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10/24/2019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088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10/24/2019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834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190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1326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295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1421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10/24/2019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25189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10/24/2019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684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10/24/2019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3973703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8" r:id="rId5"/>
    <p:sldLayoutId id="2147483702" r:id="rId6"/>
    <p:sldLayoutId id="2147483703" r:id="rId7"/>
    <p:sldLayoutId id="2147483704" r:id="rId8"/>
    <p:sldLayoutId id="2147483707" r:id="rId9"/>
    <p:sldLayoutId id="2147483705" r:id="rId10"/>
    <p:sldLayoutId id="2147483706"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9235" y="863695"/>
            <a:ext cx="3511233" cy="3779995"/>
          </a:xfrm>
        </p:spPr>
        <p:txBody>
          <a:bodyPr anchor="ctr">
            <a:normAutofit/>
          </a:bodyPr>
          <a:lstStyle/>
          <a:p>
            <a:r>
              <a:rPr lang="en-US" dirty="0">
                <a:solidFill>
                  <a:schemeClr val="tx1"/>
                </a:solidFill>
              </a:rPr>
              <a:t>AI in India</a:t>
            </a:r>
          </a:p>
        </p:txBody>
      </p:sp>
      <p:sp>
        <p:nvSpPr>
          <p:cNvPr id="3" name="Subtitle 2"/>
          <p:cNvSpPr>
            <a:spLocks noGrp="1"/>
          </p:cNvSpPr>
          <p:nvPr>
            <p:ph type="subTitle" idx="1"/>
          </p:nvPr>
        </p:nvSpPr>
        <p:spPr>
          <a:xfrm>
            <a:off x="8109236" y="4739780"/>
            <a:ext cx="3511233" cy="1147054"/>
          </a:xfrm>
        </p:spPr>
        <p:txBody>
          <a:bodyPr anchor="t">
            <a:normAutofit/>
          </a:bodyPr>
          <a:lstStyle/>
          <a:p>
            <a:r>
              <a:rPr lang="en-US" sz="2000" dirty="0"/>
              <a:t>Kapili hostel</a:t>
            </a:r>
          </a:p>
        </p:txBody>
      </p:sp>
      <p:pic>
        <p:nvPicPr>
          <p:cNvPr id="4" name="Picture 3">
            <a:extLst>
              <a:ext uri="{FF2B5EF4-FFF2-40B4-BE49-F238E27FC236}">
                <a16:creationId xmlns:a16="http://schemas.microsoft.com/office/drawing/2014/main" id="{04316BC7-CCF7-4DA1-B7AD-1DB9C16AB9AA}"/>
              </a:ext>
            </a:extLst>
          </p:cNvPr>
          <p:cNvPicPr>
            <a:picLocks noChangeAspect="1"/>
          </p:cNvPicPr>
          <p:nvPr/>
        </p:nvPicPr>
        <p:blipFill rotWithShape="1">
          <a:blip r:embed="rId2"/>
          <a:srcRect r="13" b="9029"/>
          <a:stretch/>
        </p:blipFill>
        <p:spPr>
          <a:xfrm>
            <a:off x="20" y="10"/>
            <a:ext cx="7537685" cy="6857990"/>
          </a:xfrm>
          <a:prstGeom prst="rect">
            <a:avLst/>
          </a:prstGeom>
        </p:spPr>
      </p:pic>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1C91-8FA0-404B-B73B-9EBADCD649DC}"/>
              </a:ext>
            </a:extLst>
          </p:cNvPr>
          <p:cNvSpPr>
            <a:spLocks noGrp="1"/>
          </p:cNvSpPr>
          <p:nvPr>
            <p:ph type="title"/>
          </p:nvPr>
        </p:nvSpPr>
        <p:spPr/>
        <p:txBody>
          <a:bodyPr/>
          <a:lstStyle/>
          <a:p>
            <a:r>
              <a:rPr lang="en-US" dirty="0"/>
              <a:t>Problem: Soil property prediction</a:t>
            </a:r>
          </a:p>
        </p:txBody>
      </p:sp>
      <p:sp>
        <p:nvSpPr>
          <p:cNvPr id="3" name="Content Placeholder 2">
            <a:extLst>
              <a:ext uri="{FF2B5EF4-FFF2-40B4-BE49-F238E27FC236}">
                <a16:creationId xmlns:a16="http://schemas.microsoft.com/office/drawing/2014/main" id="{168D0776-8E2A-4894-AF74-998333CCF95D}"/>
              </a:ext>
            </a:extLst>
          </p:cNvPr>
          <p:cNvSpPr>
            <a:spLocks noGrp="1"/>
          </p:cNvSpPr>
          <p:nvPr>
            <p:ph idx="1"/>
          </p:nvPr>
        </p:nvSpPr>
        <p:spPr/>
        <p:txBody>
          <a:bodyPr/>
          <a:lstStyle/>
          <a:p>
            <a:pPr marL="305435" indent="-305435"/>
            <a:r>
              <a:rPr lang="en-US" dirty="0"/>
              <a:t>Farming and agriculture sector is the backbone of Indian economy. </a:t>
            </a:r>
            <a:endParaRPr lang="en-US"/>
          </a:p>
          <a:p>
            <a:pPr marL="305435" indent="-305435"/>
            <a:r>
              <a:rPr lang="en-US" dirty="0"/>
              <a:t>The success of the crop depends a lot on the type of soil that is used for cultivating the crop.</a:t>
            </a:r>
          </a:p>
          <a:p>
            <a:pPr marL="305435" indent="-305435"/>
            <a:r>
              <a:rPr lang="en-US" dirty="0"/>
              <a:t>If we're able to predict some of the important properties of the soil, such as the amount of nutrients, its water retention capacity, resistance to water erosion, etc., then we can help the farmers in giving an idea of the kind of crops that would be </a:t>
            </a:r>
            <a:r>
              <a:rPr lang="en-US"/>
              <a:t>beneficial</a:t>
            </a:r>
            <a:r>
              <a:rPr lang="en-US" dirty="0"/>
              <a:t> for them to grow on the given land.</a:t>
            </a:r>
          </a:p>
          <a:p>
            <a:pPr marL="305435" indent="-305435"/>
            <a:r>
              <a:rPr lang="en-US" dirty="0"/>
              <a:t>Prediction of soil properties helps in planning sustainable agricultural intensification and also natural resource management. </a:t>
            </a:r>
          </a:p>
        </p:txBody>
      </p:sp>
    </p:spTree>
    <p:extLst>
      <p:ext uri="{BB962C8B-B14F-4D97-AF65-F5344CB8AC3E}">
        <p14:creationId xmlns:p14="http://schemas.microsoft.com/office/powerpoint/2010/main" val="67873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052FD-EB8E-4604-8B40-2E89685F2653}"/>
              </a:ext>
            </a:extLst>
          </p:cNvPr>
          <p:cNvSpPr>
            <a:spLocks noGrp="1"/>
          </p:cNvSpPr>
          <p:nvPr>
            <p:ph type="title"/>
          </p:nvPr>
        </p:nvSpPr>
        <p:spPr/>
        <p:txBody>
          <a:bodyPr/>
          <a:lstStyle/>
          <a:p>
            <a:r>
              <a:rPr lang="en-US"/>
              <a:t>Dataset</a:t>
            </a:r>
          </a:p>
        </p:txBody>
      </p:sp>
      <p:sp>
        <p:nvSpPr>
          <p:cNvPr id="3" name="Content Placeholder 2">
            <a:extLst>
              <a:ext uri="{FF2B5EF4-FFF2-40B4-BE49-F238E27FC236}">
                <a16:creationId xmlns:a16="http://schemas.microsoft.com/office/drawing/2014/main" id="{65A54F47-4140-49C9-B19F-28FF22BDA5DD}"/>
              </a:ext>
            </a:extLst>
          </p:cNvPr>
          <p:cNvSpPr>
            <a:spLocks noGrp="1"/>
          </p:cNvSpPr>
          <p:nvPr>
            <p:ph idx="1"/>
          </p:nvPr>
        </p:nvSpPr>
        <p:spPr/>
        <p:txBody>
          <a:bodyPr/>
          <a:lstStyle/>
          <a:p>
            <a:pPr marL="305435" indent="-305435"/>
            <a:r>
              <a:rPr lang="en-US"/>
              <a:t>We have obtained the dataset from the Kaggle's Africa Soil Property Prediction Challenge, which we can easily extrapolate to the Indian scenario.</a:t>
            </a:r>
          </a:p>
          <a:p>
            <a:pPr marL="305435" indent="-305435"/>
            <a:r>
              <a:rPr lang="en-US"/>
              <a:t>The dataset consists of 1158 examples.</a:t>
            </a:r>
            <a:endParaRPr lang="en-US" dirty="0"/>
          </a:p>
          <a:p>
            <a:pPr marL="305435" indent="-305435"/>
            <a:r>
              <a:rPr lang="en-US"/>
              <a:t>There are 5 target variables: SOC(Soil Organic Carbon), pH(pH value), Ca(</a:t>
            </a:r>
            <a:r>
              <a:rPr lang="en-US">
                <a:ea typeface="+mn-lt"/>
                <a:cs typeface="+mn-lt"/>
              </a:rPr>
              <a:t>Mehlich-3 extractable Calcium), P(Mehlich-3 extractable Phosphorus) and Sand(Sand Content).</a:t>
            </a:r>
          </a:p>
          <a:p>
            <a:pPr marL="305435" indent="-305435"/>
            <a:r>
              <a:rPr lang="en-US">
                <a:ea typeface="+mn-lt"/>
                <a:cs typeface="+mn-lt"/>
              </a:rPr>
              <a:t>There are 3578 mid infrared absorbance measurements, labelled from m7497.96 to m599.76, and also a categorical variable 'Depth', indicating the depth of the soil sample, which takes either the value 'Topsoil' or 'Subsoil'.</a:t>
            </a:r>
          </a:p>
          <a:p>
            <a:pPr marL="305435" indent="-305435"/>
            <a:r>
              <a:rPr lang="en-US">
                <a:ea typeface="+mn-lt"/>
                <a:cs typeface="+mn-lt"/>
              </a:rPr>
              <a:t>There are also 15 other measurements that are taken from remote sensening data sources, for each example.</a:t>
            </a:r>
            <a:endParaRPr lang="en-US" dirty="0">
              <a:ea typeface="+mn-lt"/>
              <a:cs typeface="+mn-lt"/>
            </a:endParaRPr>
          </a:p>
        </p:txBody>
      </p:sp>
    </p:spTree>
    <p:extLst>
      <p:ext uri="{BB962C8B-B14F-4D97-AF65-F5344CB8AC3E}">
        <p14:creationId xmlns:p14="http://schemas.microsoft.com/office/powerpoint/2010/main" val="109934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3DD6-C3CC-4292-931A-7E293EA1C474}"/>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43DA3966-FEF2-44D7-84A3-237DF93BB291}"/>
              </a:ext>
            </a:extLst>
          </p:cNvPr>
          <p:cNvSpPr>
            <a:spLocks noGrp="1"/>
          </p:cNvSpPr>
          <p:nvPr>
            <p:ph idx="1"/>
          </p:nvPr>
        </p:nvSpPr>
        <p:spPr/>
        <p:txBody>
          <a:bodyPr/>
          <a:lstStyle/>
          <a:p>
            <a:pPr marL="305435" indent="-305435"/>
            <a:r>
              <a:rPr lang="en-US" dirty="0"/>
              <a:t>From the 3578 mid infrared absorbance measurements, it was suggested to remove the CO2 band, that is, from </a:t>
            </a:r>
            <a:r>
              <a:rPr lang="en-US" dirty="0">
                <a:ea typeface="+mn-lt"/>
                <a:cs typeface="+mn-lt"/>
              </a:rPr>
              <a:t>m2379.76 to m2352.76, which was done.</a:t>
            </a:r>
          </a:p>
          <a:p>
            <a:pPr marL="305435" indent="-305435"/>
            <a:r>
              <a:rPr lang="en-US" dirty="0"/>
              <a:t>The categorial variable 'Depth' was One Hot Encoded, and in place of that, 2 variables '</a:t>
            </a:r>
            <a:r>
              <a:rPr lang="en-US" dirty="0" err="1"/>
              <a:t>Depth_Topsoil</a:t>
            </a:r>
            <a:r>
              <a:rPr lang="en-US" dirty="0"/>
              <a:t>' and '</a:t>
            </a:r>
            <a:r>
              <a:rPr lang="en-US" dirty="0" err="1"/>
              <a:t>Depth_Subsoil</a:t>
            </a:r>
            <a:r>
              <a:rPr lang="en-US" dirty="0"/>
              <a:t>' were introduced, which take values either 0 or 1.</a:t>
            </a:r>
          </a:p>
          <a:p>
            <a:pPr marL="305435" indent="-305435"/>
            <a:r>
              <a:rPr lang="en-US" dirty="0"/>
              <a:t>As there was too many features for a given example, different techniques were used to reduce the dimensionality of the dataset. Applying PCA, we could see that only 10-15 features were of importance. But PCA wasn't used as it drastically reduced the number of features, and also because the model with PCA wasn't that accurate. </a:t>
            </a:r>
          </a:p>
          <a:p>
            <a:pPr marL="305435" indent="-305435"/>
            <a:r>
              <a:rPr lang="en-US" dirty="0"/>
              <a:t>Next, we calculated the standard deviation and the variance of the data. It was seen that many features had variance less than 0.02, which was quite low, and hence, they wouldn't be of much importance in deciding the final prediction. Hence, keeping a threshold of sqrt(0.02)=0.1414, all the features with standard deviation below 0.1414 were removed. </a:t>
            </a:r>
          </a:p>
        </p:txBody>
      </p:sp>
    </p:spTree>
    <p:extLst>
      <p:ext uri="{BB962C8B-B14F-4D97-AF65-F5344CB8AC3E}">
        <p14:creationId xmlns:p14="http://schemas.microsoft.com/office/powerpoint/2010/main" val="4041427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logo&#10;&#10;Description generated with very high confidence">
            <a:extLst>
              <a:ext uri="{FF2B5EF4-FFF2-40B4-BE49-F238E27FC236}">
                <a16:creationId xmlns:a16="http://schemas.microsoft.com/office/drawing/2014/main" id="{F0A257EB-32B5-4227-94E0-C906FEC11C56}"/>
              </a:ext>
            </a:extLst>
          </p:cNvPr>
          <p:cNvPicPr>
            <a:picLocks noChangeAspect="1"/>
          </p:cNvPicPr>
          <p:nvPr/>
        </p:nvPicPr>
        <p:blipFill>
          <a:blip r:embed="rId2"/>
          <a:stretch>
            <a:fillRect/>
          </a:stretch>
        </p:blipFill>
        <p:spPr>
          <a:xfrm>
            <a:off x="3489036" y="1363883"/>
            <a:ext cx="5075381" cy="424142"/>
          </a:xfrm>
          <a:prstGeom prst="rect">
            <a:avLst/>
          </a:prstGeom>
        </p:spPr>
      </p:pic>
      <p:pic>
        <p:nvPicPr>
          <p:cNvPr id="6" name="Picture 6" descr="A close up of a logo&#10;&#10;Description generated with very high confidence">
            <a:extLst>
              <a:ext uri="{FF2B5EF4-FFF2-40B4-BE49-F238E27FC236}">
                <a16:creationId xmlns:a16="http://schemas.microsoft.com/office/drawing/2014/main" id="{1B272395-5A17-4457-B48A-633B220AE22D}"/>
              </a:ext>
            </a:extLst>
          </p:cNvPr>
          <p:cNvPicPr>
            <a:picLocks noChangeAspect="1"/>
          </p:cNvPicPr>
          <p:nvPr/>
        </p:nvPicPr>
        <p:blipFill>
          <a:blip r:embed="rId3"/>
          <a:stretch>
            <a:fillRect/>
          </a:stretch>
        </p:blipFill>
        <p:spPr>
          <a:xfrm>
            <a:off x="4239490" y="2891393"/>
            <a:ext cx="3482108" cy="428668"/>
          </a:xfrm>
          <a:prstGeom prst="rect">
            <a:avLst/>
          </a:prstGeom>
        </p:spPr>
      </p:pic>
      <p:sp>
        <p:nvSpPr>
          <p:cNvPr id="10" name="TextBox 9">
            <a:extLst>
              <a:ext uri="{FF2B5EF4-FFF2-40B4-BE49-F238E27FC236}">
                <a16:creationId xmlns:a16="http://schemas.microsoft.com/office/drawing/2014/main" id="{E71737B5-CE10-4E8F-AFDE-9A212048C9A0}"/>
              </a:ext>
            </a:extLst>
          </p:cNvPr>
          <p:cNvSpPr txBox="1"/>
          <p:nvPr/>
        </p:nvSpPr>
        <p:spPr>
          <a:xfrm>
            <a:off x="5093855" y="1791855"/>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Removing CO2 band</a:t>
            </a:r>
          </a:p>
        </p:txBody>
      </p:sp>
      <p:sp>
        <p:nvSpPr>
          <p:cNvPr id="11" name="TextBox 10">
            <a:extLst>
              <a:ext uri="{FF2B5EF4-FFF2-40B4-BE49-F238E27FC236}">
                <a16:creationId xmlns:a16="http://schemas.microsoft.com/office/drawing/2014/main" id="{68EFAF6F-104F-4E2A-BC13-0A60C15BE794}"/>
              </a:ext>
            </a:extLst>
          </p:cNvPr>
          <p:cNvSpPr txBox="1"/>
          <p:nvPr/>
        </p:nvSpPr>
        <p:spPr>
          <a:xfrm>
            <a:off x="5259820" y="333173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t>OneHot</a:t>
            </a:r>
            <a:r>
              <a:rPr lang="en-US" sz="1200" dirty="0"/>
              <a:t> Encoding </a:t>
            </a:r>
          </a:p>
        </p:txBody>
      </p:sp>
      <p:sp>
        <p:nvSpPr>
          <p:cNvPr id="12" name="TextBox 11">
            <a:extLst>
              <a:ext uri="{FF2B5EF4-FFF2-40B4-BE49-F238E27FC236}">
                <a16:creationId xmlns:a16="http://schemas.microsoft.com/office/drawing/2014/main" id="{0DB1BD85-3011-4726-892F-9FA338FED51D}"/>
              </a:ext>
            </a:extLst>
          </p:cNvPr>
          <p:cNvSpPr txBox="1"/>
          <p:nvPr/>
        </p:nvSpPr>
        <p:spPr>
          <a:xfrm>
            <a:off x="4848514" y="5114059"/>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Removing data with low variance</a:t>
            </a:r>
            <a:endParaRPr lang="en-US" dirty="0"/>
          </a:p>
        </p:txBody>
      </p:sp>
      <p:pic>
        <p:nvPicPr>
          <p:cNvPr id="13" name="Picture 13" descr="A close up of a logo&#10;&#10;Description generated with very high confidence">
            <a:extLst>
              <a:ext uri="{FF2B5EF4-FFF2-40B4-BE49-F238E27FC236}">
                <a16:creationId xmlns:a16="http://schemas.microsoft.com/office/drawing/2014/main" id="{4FCAABDD-EA70-472F-8DD9-F13A5C34F827}"/>
              </a:ext>
            </a:extLst>
          </p:cNvPr>
          <p:cNvPicPr>
            <a:picLocks noChangeAspect="1"/>
          </p:cNvPicPr>
          <p:nvPr/>
        </p:nvPicPr>
        <p:blipFill>
          <a:blip r:embed="rId4"/>
          <a:stretch>
            <a:fillRect/>
          </a:stretch>
        </p:blipFill>
        <p:spPr>
          <a:xfrm>
            <a:off x="4378037" y="4475955"/>
            <a:ext cx="3285836" cy="642362"/>
          </a:xfrm>
          <a:prstGeom prst="rect">
            <a:avLst/>
          </a:prstGeom>
        </p:spPr>
      </p:pic>
    </p:spTree>
    <p:extLst>
      <p:ext uri="{BB962C8B-B14F-4D97-AF65-F5344CB8AC3E}">
        <p14:creationId xmlns:p14="http://schemas.microsoft.com/office/powerpoint/2010/main" val="408746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BD68-51EE-4F7C-8436-C6CA855728C3}"/>
              </a:ext>
            </a:extLst>
          </p:cNvPr>
          <p:cNvSpPr>
            <a:spLocks noGrp="1"/>
          </p:cNvSpPr>
          <p:nvPr>
            <p:ph type="title"/>
          </p:nvPr>
        </p:nvSpPr>
        <p:spPr/>
        <p:txBody>
          <a:bodyPr/>
          <a:lstStyle/>
          <a:p>
            <a:r>
              <a:rPr lang="en-US" dirty="0"/>
              <a:t>Model selection &amp; Hyperparameter tuning</a:t>
            </a:r>
          </a:p>
        </p:txBody>
      </p:sp>
      <p:sp>
        <p:nvSpPr>
          <p:cNvPr id="3" name="Content Placeholder 2">
            <a:extLst>
              <a:ext uri="{FF2B5EF4-FFF2-40B4-BE49-F238E27FC236}">
                <a16:creationId xmlns:a16="http://schemas.microsoft.com/office/drawing/2014/main" id="{1BA07E05-BC0D-438A-AE34-BC51E1B7A5B4}"/>
              </a:ext>
            </a:extLst>
          </p:cNvPr>
          <p:cNvSpPr>
            <a:spLocks noGrp="1"/>
          </p:cNvSpPr>
          <p:nvPr>
            <p:ph idx="1"/>
          </p:nvPr>
        </p:nvSpPr>
        <p:spPr/>
        <p:txBody>
          <a:bodyPr/>
          <a:lstStyle/>
          <a:p>
            <a:pPr marL="305435" indent="-305435"/>
            <a:r>
              <a:rPr lang="en-US" dirty="0"/>
              <a:t>We used 5 different Support Vector Regressors to predict the 5 target variables, i.e. Ca, P, pH, SOC and Sand. </a:t>
            </a:r>
          </a:p>
          <a:p>
            <a:pPr marL="305435" indent="-305435"/>
            <a:r>
              <a:rPr lang="en-US" dirty="0"/>
              <a:t>As the number of features are large, we used Support Vector Regression, as they can deal with huge number of features easily.</a:t>
            </a:r>
          </a:p>
          <a:p>
            <a:pPr marL="305435" indent="-305435"/>
            <a:r>
              <a:rPr lang="en-US" dirty="0"/>
              <a:t>Also, we used SVR because it is usually tends to be resistant to overfitting even in cases like this, I.e. small dataset with many features.</a:t>
            </a:r>
          </a:p>
          <a:p>
            <a:pPr marL="305435" indent="-305435"/>
            <a:r>
              <a:rPr lang="en-US" dirty="0"/>
              <a:t>As the number of features were large, we used a linear kernel in the SVR, for all the regressors, and we also set different values of C for the regressors.</a:t>
            </a:r>
          </a:p>
          <a:p>
            <a:pPr marL="305435" indent="-305435"/>
            <a:r>
              <a:rPr lang="en-US" dirty="0"/>
              <a:t>For finding the error, we have used MCRMSE(Mean </a:t>
            </a:r>
            <a:r>
              <a:rPr lang="en-US" dirty="0" err="1"/>
              <a:t>Columnwise</a:t>
            </a:r>
            <a:r>
              <a:rPr lang="en-US" dirty="0"/>
              <a:t> Root Mean Squared Error), I.e. </a:t>
            </a:r>
            <a:endParaRPr lang="en-US" dirty="0">
              <a:ea typeface="+mn-lt"/>
              <a:cs typeface="+mn-lt"/>
            </a:endParaRPr>
          </a:p>
        </p:txBody>
      </p:sp>
      <p:pic>
        <p:nvPicPr>
          <p:cNvPr id="4" name="Picture 4" descr="A picture containing object, clock&#10;&#10;Description generated with very high confidence">
            <a:extLst>
              <a:ext uri="{FF2B5EF4-FFF2-40B4-BE49-F238E27FC236}">
                <a16:creationId xmlns:a16="http://schemas.microsoft.com/office/drawing/2014/main" id="{4191421B-5537-4995-8E93-97C275A543CD}"/>
              </a:ext>
            </a:extLst>
          </p:cNvPr>
          <p:cNvPicPr>
            <a:picLocks noChangeAspect="1"/>
          </p:cNvPicPr>
          <p:nvPr/>
        </p:nvPicPr>
        <p:blipFill>
          <a:blip r:embed="rId2"/>
          <a:stretch>
            <a:fillRect/>
          </a:stretch>
        </p:blipFill>
        <p:spPr>
          <a:xfrm>
            <a:off x="4210050" y="5705388"/>
            <a:ext cx="3771900" cy="524049"/>
          </a:xfrm>
          <a:prstGeom prst="rect">
            <a:avLst/>
          </a:prstGeom>
        </p:spPr>
      </p:pic>
    </p:spTree>
    <p:extLst>
      <p:ext uri="{BB962C8B-B14F-4D97-AF65-F5344CB8AC3E}">
        <p14:creationId xmlns:p14="http://schemas.microsoft.com/office/powerpoint/2010/main" val="884781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D1042DF-5A4E-4A30-A6DC-1D4EBC6F367E}"/>
              </a:ext>
            </a:extLst>
          </p:cNvPr>
          <p:cNvSpPr txBox="1"/>
          <p:nvPr/>
        </p:nvSpPr>
        <p:spPr>
          <a:xfrm>
            <a:off x="4352925" y="2981325"/>
            <a:ext cx="52101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Support Vector Regressors for the target variables</a:t>
            </a:r>
          </a:p>
        </p:txBody>
      </p:sp>
      <p:pic>
        <p:nvPicPr>
          <p:cNvPr id="7" name="Picture 7" descr="A screenshot of a cell phone&#10;&#10;Description generated with very high confidence">
            <a:extLst>
              <a:ext uri="{FF2B5EF4-FFF2-40B4-BE49-F238E27FC236}">
                <a16:creationId xmlns:a16="http://schemas.microsoft.com/office/drawing/2014/main" id="{E88FA7DA-A8CF-4E1C-AA4A-317F98FA26EC}"/>
              </a:ext>
            </a:extLst>
          </p:cNvPr>
          <p:cNvPicPr>
            <a:picLocks noChangeAspect="1"/>
          </p:cNvPicPr>
          <p:nvPr/>
        </p:nvPicPr>
        <p:blipFill>
          <a:blip r:embed="rId2"/>
          <a:stretch>
            <a:fillRect/>
          </a:stretch>
        </p:blipFill>
        <p:spPr>
          <a:xfrm>
            <a:off x="4924425" y="3810000"/>
            <a:ext cx="2343150" cy="1714500"/>
          </a:xfrm>
          <a:prstGeom prst="rect">
            <a:avLst/>
          </a:prstGeom>
        </p:spPr>
      </p:pic>
      <p:sp>
        <p:nvSpPr>
          <p:cNvPr id="9" name="TextBox 8">
            <a:extLst>
              <a:ext uri="{FF2B5EF4-FFF2-40B4-BE49-F238E27FC236}">
                <a16:creationId xmlns:a16="http://schemas.microsoft.com/office/drawing/2014/main" id="{962D64F2-7BAD-4C7E-A204-D679239B2844}"/>
              </a:ext>
            </a:extLst>
          </p:cNvPr>
          <p:cNvSpPr txBox="1"/>
          <p:nvPr/>
        </p:nvSpPr>
        <p:spPr>
          <a:xfrm>
            <a:off x="5172075" y="552450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Root Mean Squared Error</a:t>
            </a:r>
            <a:endParaRPr lang="en-US" dirty="0"/>
          </a:p>
        </p:txBody>
      </p:sp>
      <p:pic>
        <p:nvPicPr>
          <p:cNvPr id="3" name="Picture 2">
            <a:extLst>
              <a:ext uri="{FF2B5EF4-FFF2-40B4-BE49-F238E27FC236}">
                <a16:creationId xmlns:a16="http://schemas.microsoft.com/office/drawing/2014/main" id="{0A43824C-20A9-4E70-B246-0F8DAF167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370" y="1230481"/>
            <a:ext cx="4153260" cy="1722269"/>
          </a:xfrm>
          <a:prstGeom prst="rect">
            <a:avLst/>
          </a:prstGeom>
        </p:spPr>
      </p:pic>
    </p:spTree>
    <p:extLst>
      <p:ext uri="{BB962C8B-B14F-4D97-AF65-F5344CB8AC3E}">
        <p14:creationId xmlns:p14="http://schemas.microsoft.com/office/powerpoint/2010/main" val="3844816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C4F62-84AC-49A9-9025-7697D344AE5D}"/>
              </a:ext>
            </a:extLst>
          </p:cNvPr>
          <p:cNvSpPr>
            <a:spLocks noGrp="1"/>
          </p:cNvSpPr>
          <p:nvPr>
            <p:ph type="title"/>
          </p:nvPr>
        </p:nvSpPr>
        <p:spPr/>
        <p:txBody>
          <a:bodyPr/>
          <a:lstStyle/>
          <a:p>
            <a:r>
              <a:rPr lang="en-US"/>
              <a:t>Training and validation error</a:t>
            </a:r>
            <a:endParaRPr lang="en-US" dirty="0"/>
          </a:p>
        </p:txBody>
      </p:sp>
      <p:sp>
        <p:nvSpPr>
          <p:cNvPr id="3" name="Content Placeholder 2">
            <a:extLst>
              <a:ext uri="{FF2B5EF4-FFF2-40B4-BE49-F238E27FC236}">
                <a16:creationId xmlns:a16="http://schemas.microsoft.com/office/drawing/2014/main" id="{8B20D564-EE2E-486B-B6D0-1BA800D52635}"/>
              </a:ext>
            </a:extLst>
          </p:cNvPr>
          <p:cNvSpPr>
            <a:spLocks noGrp="1"/>
          </p:cNvSpPr>
          <p:nvPr>
            <p:ph idx="1"/>
          </p:nvPr>
        </p:nvSpPr>
        <p:spPr/>
        <p:txBody>
          <a:bodyPr/>
          <a:lstStyle/>
          <a:p>
            <a:pPr marL="305435" indent="-305435"/>
            <a:r>
              <a:rPr lang="en-US"/>
              <a:t>The training error: </a:t>
            </a:r>
          </a:p>
          <a:p>
            <a:pPr marL="0" indent="0">
              <a:buNone/>
            </a:pPr>
            <a:r>
              <a:rPr lang="en-US" dirty="0"/>
              <a:t>     </a:t>
            </a:r>
            <a:r>
              <a:rPr lang="en-US">
                <a:latin typeface="Consolas"/>
              </a:rPr>
              <a:t>Ca=0.96, P=1.30, pH=1.02, SOC=1.45, Sand=0.72 </a:t>
            </a:r>
            <a:endParaRPr lang="en-US" dirty="0">
              <a:latin typeface="Consolas"/>
            </a:endParaRPr>
          </a:p>
          <a:p>
            <a:pPr marL="305435" indent="-305435"/>
            <a:r>
              <a:rPr lang="en-US"/>
              <a:t>The testing error: </a:t>
            </a:r>
          </a:p>
          <a:p>
            <a:pPr marL="0" indent="0">
              <a:buNone/>
            </a:pPr>
            <a:r>
              <a:rPr lang="en-US" dirty="0"/>
              <a:t>      </a:t>
            </a:r>
            <a:r>
              <a:rPr lang="en-US">
                <a:latin typeface="Consolas"/>
              </a:rPr>
              <a:t>Ca=1.68, P=2.54, pH=1.37, SOC=1.34, Sand=1.47</a:t>
            </a:r>
            <a:endParaRPr lang="en-US" dirty="0"/>
          </a:p>
        </p:txBody>
      </p:sp>
    </p:spTree>
    <p:extLst>
      <p:ext uri="{BB962C8B-B14F-4D97-AF65-F5344CB8AC3E}">
        <p14:creationId xmlns:p14="http://schemas.microsoft.com/office/powerpoint/2010/main" val="1211808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5BC299-DD69-4C19-B65C-2CD42181C730}"/>
              </a:ext>
            </a:extLst>
          </p:cNvPr>
          <p:cNvSpPr txBox="1"/>
          <p:nvPr/>
        </p:nvSpPr>
        <p:spPr>
          <a:xfrm>
            <a:off x="3629025" y="3000375"/>
            <a:ext cx="492442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cap="all" dirty="0">
                <a:solidFill>
                  <a:schemeClr val="tx1">
                    <a:lumMod val="75000"/>
                    <a:lumOff val="25000"/>
                  </a:schemeClr>
                </a:solidFill>
                <a:latin typeface="Bookman Old Style"/>
                <a:ea typeface="Tahoma"/>
                <a:cs typeface="Tahoma"/>
              </a:rPr>
              <a:t>THANK YOU</a:t>
            </a:r>
          </a:p>
        </p:txBody>
      </p:sp>
    </p:spTree>
    <p:extLst>
      <p:ext uri="{BB962C8B-B14F-4D97-AF65-F5344CB8AC3E}">
        <p14:creationId xmlns:p14="http://schemas.microsoft.com/office/powerpoint/2010/main" val="487516263"/>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352441"/>
      </a:dk2>
      <a:lt2>
        <a:srgbClr val="E2E8E7"/>
      </a:lt2>
      <a:accent1>
        <a:srgbClr val="C34D61"/>
      </a:accent1>
      <a:accent2>
        <a:srgbClr val="B13B80"/>
      </a:accent2>
      <a:accent3>
        <a:srgbClr val="C34DC3"/>
      </a:accent3>
      <a:accent4>
        <a:srgbClr val="803BB1"/>
      </a:accent4>
      <a:accent5>
        <a:srgbClr val="604DC3"/>
      </a:accent5>
      <a:accent6>
        <a:srgbClr val="3B59B1"/>
      </a:accent6>
      <a:hlink>
        <a:srgbClr val="8461CA"/>
      </a:hlink>
      <a:folHlink>
        <a:srgbClr val="7F7F7F"/>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117</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 Nova Light</vt:lpstr>
      <vt:lpstr>Bookman Old Style</vt:lpstr>
      <vt:lpstr>Consolas</vt:lpstr>
      <vt:lpstr>Gill Sans MT</vt:lpstr>
      <vt:lpstr>Wingdings 2</vt:lpstr>
      <vt:lpstr>DividendVTI</vt:lpstr>
      <vt:lpstr>AI in India</vt:lpstr>
      <vt:lpstr>Problem: Soil property prediction</vt:lpstr>
      <vt:lpstr>Dataset</vt:lpstr>
      <vt:lpstr>Data processing</vt:lpstr>
      <vt:lpstr>PowerPoint Presentation</vt:lpstr>
      <vt:lpstr>Model selection &amp; Hyperparameter tuning</vt:lpstr>
      <vt:lpstr>PowerPoint Presentation</vt:lpstr>
      <vt:lpstr>Training and validation error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Krishna Priyatam D</cp:lastModifiedBy>
  <cp:revision>590</cp:revision>
  <dcterms:created xsi:type="dcterms:W3CDTF">2019-10-24T06:05:42Z</dcterms:created>
  <dcterms:modified xsi:type="dcterms:W3CDTF">2019-10-24T18:05:35Z</dcterms:modified>
</cp:coreProperties>
</file>