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147375589" r:id="rId6"/>
    <p:sldId id="4848" r:id="rId7"/>
    <p:sldId id="2147375597" r:id="rId8"/>
    <p:sldId id="2147375600" r:id="rId9"/>
    <p:sldId id="2147375615" r:id="rId10"/>
    <p:sldId id="2147375601" r:id="rId11"/>
    <p:sldId id="2147375616" r:id="rId12"/>
    <p:sldId id="2147375602" r:id="rId13"/>
    <p:sldId id="2147375603" r:id="rId14"/>
    <p:sldId id="2147375604" r:id="rId15"/>
    <p:sldId id="2147375605" r:id="rId16"/>
    <p:sldId id="2147375606" r:id="rId17"/>
    <p:sldId id="2147375607" r:id="rId18"/>
    <p:sldId id="2147375608" r:id="rId19"/>
    <p:sldId id="2147375609" r:id="rId20"/>
    <p:sldId id="2147375610" r:id="rId21"/>
    <p:sldId id="2147375611" r:id="rId22"/>
    <p:sldId id="2147375612" r:id="rId23"/>
    <p:sldId id="2147375613" r:id="rId24"/>
    <p:sldId id="2147375614" r:id="rId25"/>
    <p:sldId id="1633"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01-Sep-24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01/09/2024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45.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50.jpe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hyperlink" Target="https://github.com/Aranyaa-k/UNext-Technical-Training.git" TargetMode="Externa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4.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image" Target="../media/image34.jpeg"/><Relationship Id="rId3" Type="http://schemas.openxmlformats.org/officeDocument/2006/relationships/oleObject" Target="../embeddings/oleObject5.bin"/><Relationship Id="rId7" Type="http://schemas.openxmlformats.org/officeDocument/2006/relationships/image" Target="../media/image28.jpeg"/><Relationship Id="rId12" Type="http://schemas.openxmlformats.org/officeDocument/2006/relationships/image" Target="../media/image33.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3.svg"/><Relationship Id="rId11" Type="http://schemas.openxmlformats.org/officeDocument/2006/relationships/image" Target="../media/image32.jpeg"/><Relationship Id="rId5" Type="http://schemas.openxmlformats.org/officeDocument/2006/relationships/image" Target="../media/image22.png"/><Relationship Id="rId10" Type="http://schemas.openxmlformats.org/officeDocument/2006/relationships/image" Target="../media/image31.jpeg"/><Relationship Id="rId4" Type="http://schemas.openxmlformats.org/officeDocument/2006/relationships/image" Target="../media/image21.emf"/><Relationship Id="rId9" Type="http://schemas.openxmlformats.org/officeDocument/2006/relationships/image" Target="../media/image30.jpeg"/><Relationship Id="rId14" Type="http://schemas.openxmlformats.org/officeDocument/2006/relationships/image" Target="../media/image35.jpeg"/></Relationships>
</file>

<file path=ppt/slides/_rels/slide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Aranyaa A Khatawate</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Soft skills is essential for any organization, including shell.</a:t>
            </a:r>
          </a:p>
          <a:p>
            <a:r>
              <a:rPr lang="en-US" sz="2000" dirty="0"/>
              <a:t>Teamwork and management of expectation is necessary </a:t>
            </a:r>
          </a:p>
          <a:p>
            <a:r>
              <a:rPr lang="en-US" sz="2000" dirty="0"/>
              <a:t>Hygiene and grooming is essential </a:t>
            </a:r>
          </a:p>
          <a:p>
            <a:r>
              <a:rPr lang="en-US" sz="2000" dirty="0"/>
              <a:t>Having a growth mindset allows us to learn more in the company</a:t>
            </a:r>
          </a:p>
          <a:p>
            <a:r>
              <a:rPr lang="en-US" sz="2000" dirty="0"/>
              <a:t>Email etiquette and presentation skills are a must in any company </a:t>
            </a:r>
          </a:p>
          <a:p>
            <a:r>
              <a:rPr lang="en-US" sz="2000" dirty="0"/>
              <a:t>These skills benefit both the company and its employees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B89A69FA-8463-AFB3-1541-39BDD25B8734}"/>
              </a:ext>
            </a:extLst>
          </p:cNvPr>
          <p:cNvPicPr>
            <a:picLocks noChangeAspect="1"/>
          </p:cNvPicPr>
          <p:nvPr/>
        </p:nvPicPr>
        <p:blipFill>
          <a:blip r:embed="rId7"/>
          <a:stretch>
            <a:fillRect/>
          </a:stretch>
        </p:blipFill>
        <p:spPr>
          <a:xfrm>
            <a:off x="6400799" y="3239609"/>
            <a:ext cx="5412505" cy="1627015"/>
          </a:xfrm>
          <a:prstGeom prst="rect">
            <a:avLst/>
          </a:prstGeom>
        </p:spPr>
      </p:pic>
      <p:sp>
        <p:nvSpPr>
          <p:cNvPr id="8" name="TextBox 7">
            <a:extLst>
              <a:ext uri="{FF2B5EF4-FFF2-40B4-BE49-F238E27FC236}">
                <a16:creationId xmlns:a16="http://schemas.microsoft.com/office/drawing/2014/main" id="{8138FB96-FD16-CFEF-7085-1AEF13DE984D}"/>
              </a:ext>
            </a:extLst>
          </p:cNvPr>
          <p:cNvSpPr txBox="1"/>
          <p:nvPr/>
        </p:nvSpPr>
        <p:spPr>
          <a:xfrm>
            <a:off x="6641432" y="2132115"/>
            <a:ext cx="4735629" cy="646331"/>
          </a:xfrm>
          <a:prstGeom prst="rect">
            <a:avLst/>
          </a:prstGeom>
          <a:noFill/>
        </p:spPr>
        <p:txBody>
          <a:bodyPr wrap="square" rtlCol="0">
            <a:spAutoFit/>
          </a:bodyPr>
          <a:lstStyle/>
          <a:p>
            <a:r>
              <a:rPr lang="en-US" dirty="0"/>
              <a:t>Shell core values incorporate these soft skills</a:t>
            </a:r>
          </a:p>
        </p:txBody>
      </p:sp>
    </p:spTree>
    <p:extLst>
      <p:ext uri="{BB962C8B-B14F-4D97-AF65-F5344CB8AC3E}">
        <p14:creationId xmlns:p14="http://schemas.microsoft.com/office/powerpoint/2010/main" val="397151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Having a strong foundation is essential before you start anything. The foundation training does the same.</a:t>
            </a:r>
          </a:p>
          <a:p>
            <a:r>
              <a:rPr lang="en-US" sz="2000" dirty="0"/>
              <a:t>Teaches us about the methods of implementation of software development. Every company needs a standard method that is followed to complete a project on time. SDLC teaches us AGILE which is used in shell to complete projects as per client requirement.</a:t>
            </a:r>
          </a:p>
          <a:p>
            <a:r>
              <a:rPr lang="en-US" sz="2000" dirty="0"/>
              <a:t>Shell benefits as well since the new employees are aware of the methods before getting into new projects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06B6D0E8-4C48-2311-5FC9-1977E0507D2A}"/>
              </a:ext>
            </a:extLst>
          </p:cNvPr>
          <p:cNvPicPr>
            <a:picLocks noChangeAspect="1"/>
          </p:cNvPicPr>
          <p:nvPr/>
        </p:nvPicPr>
        <p:blipFill>
          <a:blip r:embed="rId7"/>
          <a:stretch>
            <a:fillRect/>
          </a:stretch>
        </p:blipFill>
        <p:spPr>
          <a:xfrm>
            <a:off x="6382053" y="3061696"/>
            <a:ext cx="5367753" cy="1568057"/>
          </a:xfrm>
          <a:prstGeom prst="rect">
            <a:avLst/>
          </a:prstGeom>
        </p:spPr>
      </p:pic>
      <p:sp>
        <p:nvSpPr>
          <p:cNvPr id="8" name="TextBox 7">
            <a:extLst>
              <a:ext uri="{FF2B5EF4-FFF2-40B4-BE49-F238E27FC236}">
                <a16:creationId xmlns:a16="http://schemas.microsoft.com/office/drawing/2014/main" id="{B8562EFB-0D7B-5718-A20B-80732138DE7C}"/>
              </a:ext>
            </a:extLst>
          </p:cNvPr>
          <p:cNvSpPr txBox="1"/>
          <p:nvPr/>
        </p:nvSpPr>
        <p:spPr>
          <a:xfrm>
            <a:off x="6660682" y="2098307"/>
            <a:ext cx="4918510" cy="369332"/>
          </a:xfrm>
          <a:prstGeom prst="rect">
            <a:avLst/>
          </a:prstGeom>
          <a:noFill/>
        </p:spPr>
        <p:txBody>
          <a:bodyPr wrap="square" rtlCol="0">
            <a:spAutoFit/>
          </a:bodyPr>
          <a:lstStyle/>
          <a:p>
            <a:r>
              <a:rPr lang="en-US" dirty="0"/>
              <a:t>Shells digitization goals need this foundation</a:t>
            </a:r>
          </a:p>
        </p:txBody>
      </p:sp>
    </p:spTree>
    <p:extLst>
      <p:ext uri="{BB962C8B-B14F-4D97-AF65-F5344CB8AC3E}">
        <p14:creationId xmlns:p14="http://schemas.microsoft.com/office/powerpoint/2010/main" val="317980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Business analysists play a major role in keeping shells business up and running. They are responsible for getting the clients for the organization.</a:t>
            </a:r>
          </a:p>
          <a:p>
            <a:r>
              <a:rPr lang="en-US" sz="2000" dirty="0"/>
              <a:t>Understanding the roles of a BA allows interested employees to gain understanding of how to become a BA for shell.</a:t>
            </a:r>
          </a:p>
          <a:p>
            <a:r>
              <a:rPr lang="en-US" sz="2000" dirty="0"/>
              <a:t>Shell also benefits from this as internal gob requitements allow the company to place employees who have experience and understanding of the company into more important roles like BA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B3B4033C-3C1E-9810-12E7-05647586C9A8}"/>
              </a:ext>
            </a:extLst>
          </p:cNvPr>
          <p:cNvPicPr>
            <a:picLocks noChangeAspect="1"/>
          </p:cNvPicPr>
          <p:nvPr/>
        </p:nvPicPr>
        <p:blipFill>
          <a:blip r:embed="rId7"/>
          <a:stretch>
            <a:fillRect/>
          </a:stretch>
        </p:blipFill>
        <p:spPr>
          <a:xfrm>
            <a:off x="6453183" y="2669597"/>
            <a:ext cx="5270645" cy="2459032"/>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There were not many challenges faced during the implementation of Learning 1. I was aware of most of the soft skills that were taught during this session. </a:t>
            </a:r>
          </a:p>
          <a:p>
            <a:pPr marL="0" indent="0">
              <a:buNone/>
            </a:pPr>
            <a:endParaRPr lang="en-US" sz="2000" dirty="0"/>
          </a:p>
          <a:p>
            <a:pPr marL="0" indent="0">
              <a:buNone/>
            </a:pPr>
            <a:r>
              <a:rPr lang="en-US" sz="2000" dirty="0"/>
              <a:t>Keeping a track of time is something that I need to remember to do. I tend to get carried away in the work that I am supposed to do</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BD07E0B4-A2C2-FEB2-4CE0-F289AC277533}"/>
              </a:ext>
            </a:extLst>
          </p:cNvPr>
          <p:cNvPicPr>
            <a:picLocks noChangeAspect="1"/>
          </p:cNvPicPr>
          <p:nvPr/>
        </p:nvPicPr>
        <p:blipFill>
          <a:blip r:embed="rId7"/>
          <a:stretch>
            <a:fillRect/>
          </a:stretch>
        </p:blipFill>
        <p:spPr>
          <a:xfrm>
            <a:off x="7226738" y="3493978"/>
            <a:ext cx="3634302" cy="810270"/>
          </a:xfrm>
          <a:prstGeom prst="rect">
            <a:avLst/>
          </a:prstGeom>
        </p:spPr>
      </p:pic>
      <p:sp>
        <p:nvSpPr>
          <p:cNvPr id="8" name="TextBox 7">
            <a:extLst>
              <a:ext uri="{FF2B5EF4-FFF2-40B4-BE49-F238E27FC236}">
                <a16:creationId xmlns:a16="http://schemas.microsoft.com/office/drawing/2014/main" id="{869243C0-BF7D-1E37-D57E-347CEA5098E4}"/>
              </a:ext>
            </a:extLst>
          </p:cNvPr>
          <p:cNvSpPr txBox="1"/>
          <p:nvPr/>
        </p:nvSpPr>
        <p:spPr>
          <a:xfrm>
            <a:off x="6718434" y="2213811"/>
            <a:ext cx="4639377" cy="646331"/>
          </a:xfrm>
          <a:prstGeom prst="rect">
            <a:avLst/>
          </a:prstGeom>
          <a:noFill/>
        </p:spPr>
        <p:txBody>
          <a:bodyPr wrap="square" rtlCol="0">
            <a:spAutoFit/>
          </a:bodyPr>
          <a:lstStyle/>
          <a:p>
            <a:r>
              <a:rPr lang="en-US" dirty="0"/>
              <a:t>Looking back to the time / clock more often while working</a:t>
            </a:r>
          </a:p>
        </p:txBody>
      </p:sp>
    </p:spTree>
    <p:extLst>
      <p:ext uri="{BB962C8B-B14F-4D97-AF65-F5344CB8AC3E}">
        <p14:creationId xmlns:p14="http://schemas.microsoft.com/office/powerpoint/2010/main" val="234094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15</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Creating a BRD and an SRS was a challenging task. In a short amount of time me and my team were able to put together the documents well, but we did miss out some of the points that are necessary to include in the BRD like:</a:t>
            </a:r>
          </a:p>
          <a:p>
            <a:r>
              <a:rPr lang="en-US" sz="2000" dirty="0"/>
              <a:t>Business significance</a:t>
            </a:r>
          </a:p>
          <a:p>
            <a:r>
              <a:rPr lang="en-US" sz="2000" dirty="0"/>
              <a:t>Bid type</a:t>
            </a:r>
          </a:p>
          <a:p>
            <a:r>
              <a:rPr lang="en-US" sz="2000" dirty="0"/>
              <a:t>Platform for the application</a:t>
            </a:r>
          </a:p>
          <a:p>
            <a:pPr marL="0" indent="0">
              <a:buNone/>
            </a:pPr>
            <a:r>
              <a:rPr lang="en-US" sz="2000" dirty="0"/>
              <a:t>Changes were made to the document after feedback</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C29ED0D4-4237-88A4-884B-9EDB17B96B96}"/>
              </a:ext>
            </a:extLst>
          </p:cNvPr>
          <p:cNvPicPr>
            <a:picLocks noChangeAspect="1"/>
          </p:cNvPicPr>
          <p:nvPr/>
        </p:nvPicPr>
        <p:blipFill rotWithShape="1">
          <a:blip r:embed="rId7"/>
          <a:srcRect l="2348" r="3321"/>
          <a:stretch/>
        </p:blipFill>
        <p:spPr>
          <a:xfrm>
            <a:off x="6400799" y="2740608"/>
            <a:ext cx="5350706" cy="2317009"/>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Another challenge was all the new terminologies with AGILE but it was made very easy by our trainer. </a:t>
            </a:r>
          </a:p>
          <a:p>
            <a:pPr marL="0" indent="0">
              <a:buNone/>
            </a:pPr>
            <a:r>
              <a:rPr lang="en-US" sz="2000" dirty="0"/>
              <a:t>Making notes also helped.</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4" descr="A piece of paper with writing on it&#10;&#10;Description automatically generated">
            <a:extLst>
              <a:ext uri="{FF2B5EF4-FFF2-40B4-BE49-F238E27FC236}">
                <a16:creationId xmlns:a16="http://schemas.microsoft.com/office/drawing/2014/main" id="{F9E3F972-2581-27D8-AFBA-2BF4F7915906}"/>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r="7106" b="6397"/>
          <a:stretch/>
        </p:blipFill>
        <p:spPr>
          <a:xfrm rot="5400000">
            <a:off x="7088958" y="2397336"/>
            <a:ext cx="3974387" cy="3003554"/>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New learnings involved:</a:t>
            </a:r>
          </a:p>
          <a:p>
            <a:pPr algn="ctr"/>
            <a:r>
              <a:rPr lang="en-US" sz="2000" dirty="0">
                <a:effectLst>
                  <a:outerShdw blurRad="38100" dist="38100" dir="2700000" algn="tl">
                    <a:srgbClr val="000000">
                      <a:alpha val="43137"/>
                    </a:srgbClr>
                  </a:outerShdw>
                </a:effectLst>
              </a:rPr>
              <a:t>Understanding the role of a BA/ PO</a:t>
            </a:r>
          </a:p>
          <a:p>
            <a:pPr algn="ctr"/>
            <a:r>
              <a:rPr lang="en-US" sz="2000" dirty="0">
                <a:effectLst>
                  <a:outerShdw blurRad="38100" dist="38100" dir="2700000" algn="tl">
                    <a:srgbClr val="000000">
                      <a:alpha val="43137"/>
                    </a:srgbClr>
                  </a:outerShdw>
                </a:effectLst>
              </a:rPr>
              <a:t>Learning to write BRD and SRS documents</a:t>
            </a:r>
          </a:p>
          <a:p>
            <a:pPr algn="ctr"/>
            <a:r>
              <a:rPr lang="en-US" sz="2000" dirty="0">
                <a:effectLst>
                  <a:outerShdw blurRad="38100" dist="38100" dir="2700000" algn="tl">
                    <a:srgbClr val="000000">
                      <a:alpha val="43137"/>
                    </a:srgbClr>
                  </a:outerShdw>
                </a:effectLst>
              </a:rPr>
              <a:t>Elicitation techniques</a:t>
            </a:r>
          </a:p>
          <a:p>
            <a:pPr algn="ctr"/>
            <a:r>
              <a:rPr lang="en-US" sz="2000" dirty="0">
                <a:effectLst>
                  <a:outerShdw blurRad="38100" dist="38100" dir="2700000" algn="tl">
                    <a:srgbClr val="000000">
                      <a:alpha val="43137"/>
                    </a:srgbClr>
                  </a:outerShdw>
                </a:effectLst>
              </a:rPr>
              <a:t>Software development life cycle (SDLC)</a:t>
            </a:r>
          </a:p>
          <a:p>
            <a:pPr algn="ctr"/>
            <a:r>
              <a:rPr lang="en-US" sz="2000" dirty="0">
                <a:effectLst>
                  <a:outerShdw blurRad="38100" dist="38100" dir="2700000" algn="tl">
                    <a:srgbClr val="000000">
                      <a:alpha val="43137"/>
                    </a:srgbClr>
                  </a:outerShdw>
                </a:effectLst>
              </a:rPr>
              <a:t>Types of SDLC models</a:t>
            </a:r>
          </a:p>
          <a:p>
            <a:pPr algn="ctr"/>
            <a:endParaRPr lang="en-US" sz="2000" dirty="0">
              <a:effectLst>
                <a:outerShdw blurRad="38100" dist="38100" dir="2700000" algn="tl">
                  <a:srgbClr val="000000">
                    <a:alpha val="43137"/>
                  </a:srgbClr>
                </a:outerShdw>
              </a:effectLst>
            </a:endParaRP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effectLst>
                  <a:outerShdw blurRad="38100" dist="38100" dir="2700000" algn="tl">
                    <a:srgbClr val="000000">
                      <a:alpha val="43137"/>
                    </a:srgbClr>
                  </a:outerShdw>
                </a:effectLst>
              </a:rPr>
              <a:t>Complete the BRD and SRS documents in class with team assigned </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effectLst>
                  <a:outerShdw blurRad="38100" dist="38100" dir="2700000" algn="tl">
                    <a:srgbClr val="000000">
                      <a:alpha val="43137"/>
                    </a:srgbClr>
                  </a:outerShdw>
                </a:effectLst>
              </a:rPr>
              <a:t>Status – completed </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Some phrases that best describe me include:</a:t>
            </a:r>
          </a:p>
          <a:p>
            <a:pPr algn="ctr"/>
            <a:r>
              <a:rPr lang="en-US" sz="2000" dirty="0"/>
              <a:t>Open-minded</a:t>
            </a:r>
          </a:p>
          <a:p>
            <a:pPr algn="ctr"/>
            <a:r>
              <a:rPr lang="en-US" sz="2000" dirty="0"/>
              <a:t>Sociable</a:t>
            </a:r>
          </a:p>
          <a:p>
            <a:pPr algn="ctr"/>
            <a:r>
              <a:rPr lang="en-US" sz="2000" dirty="0"/>
              <a:t>Confident</a:t>
            </a:r>
          </a:p>
          <a:p>
            <a:pPr algn="ctr"/>
            <a:r>
              <a:rPr lang="en-US" sz="2000" dirty="0"/>
              <a:t>Grateful</a:t>
            </a:r>
          </a:p>
          <a:p>
            <a:pPr algn="ctr"/>
            <a:r>
              <a:rPr lang="en-US" sz="2000" dirty="0"/>
              <a:t>Creative</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Please share an image / visual that best represents you</a:t>
            </a:r>
          </a:p>
        </p:txBody>
      </p:sp>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20</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000" dirty="0"/>
              <a:t>GARDEN – the word chosen for a fun team activity. </a:t>
            </a:r>
          </a:p>
          <a:p>
            <a:r>
              <a:rPr lang="en-US" sz="2000" dirty="0"/>
              <a:t>Role play for growth mindset which was hilarious, and we could not stop laughing during the presentation. Fun learning experience.</a:t>
            </a:r>
          </a:p>
          <a:p>
            <a:r>
              <a:rPr lang="en-US" sz="2000" dirty="0"/>
              <a:t>Interesting off topic/ off class discussions about life and lessons to be learnt.</a:t>
            </a:r>
          </a:p>
          <a:p>
            <a:r>
              <a:rPr lang="en-US" sz="2000" dirty="0"/>
              <a:t>Introduction of neighbor – had a good conversation with my neighbor.</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A group of people posing for a photo&#10;&#10;Description automatically generated">
            <a:extLst>
              <a:ext uri="{FF2B5EF4-FFF2-40B4-BE49-F238E27FC236}">
                <a16:creationId xmlns:a16="http://schemas.microsoft.com/office/drawing/2014/main" id="{58D9BA48-22F4-CD3B-92E9-AAF420DD29F4}"/>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54873" y="2035978"/>
            <a:ext cx="5242559" cy="3931919"/>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21</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pPr>
            <a:r>
              <a:rPr lang="en-US" sz="1800" dirty="0"/>
              <a:t>The past week covered a lot of topics ranging from Soft skills like grooming, communication, mindset, teamwork to more technical yet foundational topics like SDLC architectures like waterfall, agile, </a:t>
            </a:r>
            <a:r>
              <a:rPr lang="en-US" sz="1800" dirty="0" err="1"/>
              <a:t>vmodel</a:t>
            </a:r>
            <a:r>
              <a:rPr lang="en-US" sz="1800" dirty="0"/>
              <a:t>, etc.</a:t>
            </a:r>
          </a:p>
          <a:p>
            <a:pPr marL="457200" indent="-457200">
              <a:lnSpc>
                <a:spcPct val="100000"/>
              </a:lnSpc>
            </a:pPr>
            <a:r>
              <a:rPr lang="en-US" sz="1800" dirty="0"/>
              <a:t>Topics coming up for the next week include software testing, </a:t>
            </a:r>
            <a:r>
              <a:rPr lang="en-US" sz="1800" dirty="0" err="1"/>
              <a:t>devops</a:t>
            </a:r>
            <a:r>
              <a:rPr lang="en-US" sz="1800" dirty="0"/>
              <a:t>, cloud, </a:t>
            </a:r>
            <a:r>
              <a:rPr lang="en-US" sz="1800" dirty="0" err="1"/>
              <a:t>dbms</a:t>
            </a:r>
            <a:r>
              <a:rPr lang="en-US" sz="1800" dirty="0"/>
              <a:t> and case work. All of which are essential for any technical role in the company. </a:t>
            </a:r>
          </a:p>
          <a:p>
            <a:pPr marL="457200" indent="-457200">
              <a:lnSpc>
                <a:spcPct val="100000"/>
              </a:lnSpc>
            </a:pPr>
            <a:r>
              <a:rPr lang="en-US" sz="1800" dirty="0"/>
              <a:t>These topics are the bricks after the foundation. </a:t>
            </a:r>
          </a:p>
          <a:p>
            <a:pPr marL="457200" indent="-457200">
              <a:lnSpc>
                <a:spcPct val="100000"/>
              </a:lnSpc>
            </a:pPr>
            <a:r>
              <a:rPr lang="en-US" sz="1800" dirty="0"/>
              <a:t>A good learning method is to revise what was taught on a day at the end of the session. Questions are also asked in case doubts arise.</a:t>
            </a:r>
          </a:p>
          <a:p>
            <a:pPr marL="457200" indent="-457200">
              <a:lnSpc>
                <a:spcPct val="100000"/>
              </a:lnSpc>
            </a:pPr>
            <a:r>
              <a:rPr lang="en-US" sz="1800" dirty="0"/>
              <a:t>Continue to take notes so it can be referred to later when required.</a:t>
            </a:r>
          </a:p>
          <a:p>
            <a:pPr marL="457200" indent="-457200">
              <a:lnSpc>
                <a:spcPct val="100000"/>
              </a:lnSpc>
            </a:pPr>
            <a:r>
              <a:rPr lang="en-US" sz="1800" dirty="0"/>
              <a:t>GitHub link: </a:t>
            </a:r>
            <a:r>
              <a:rPr lang="en-US" sz="1800" dirty="0">
                <a:hlinkClick r:id="rId7"/>
              </a:rPr>
              <a:t>https://github.com/Aranyaa-k/UNext-Technical-Training.git</a:t>
            </a:r>
            <a:r>
              <a:rPr lang="en-US" sz="1800" dirty="0"/>
              <a:t> </a:t>
            </a:r>
          </a:p>
        </p:txBody>
      </p:sp>
    </p:spTree>
    <p:extLst>
      <p:ext uri="{BB962C8B-B14F-4D97-AF65-F5344CB8AC3E}">
        <p14:creationId xmlns:p14="http://schemas.microsoft.com/office/powerpoint/2010/main" val="3865850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First 3 days of soft skills emphasized on:</a:t>
            </a:r>
          </a:p>
          <a:p>
            <a:r>
              <a:rPr lang="en-US" sz="1800" dirty="0"/>
              <a:t>Growth mindset helps learn and grow</a:t>
            </a:r>
          </a:p>
          <a:p>
            <a:r>
              <a:rPr lang="en-US" sz="1800" dirty="0"/>
              <a:t>Importance of teamwork (An activity as shown)</a:t>
            </a:r>
          </a:p>
          <a:p>
            <a:r>
              <a:rPr lang="en-US" sz="1800" dirty="0"/>
              <a:t>Email etiquette (Power method)</a:t>
            </a:r>
          </a:p>
          <a:p>
            <a:r>
              <a:rPr lang="en-US" sz="1800" dirty="0"/>
              <a:t>Neuroplasticity allows us to learn new thing </a:t>
            </a:r>
          </a:p>
          <a:p>
            <a:r>
              <a:rPr lang="en-US" sz="1800" dirty="0"/>
              <a:t>Importance of grooming </a:t>
            </a:r>
          </a:p>
          <a:p>
            <a:r>
              <a:rPr lang="en-US" sz="1800" dirty="0"/>
              <a:t>Stages of team development</a:t>
            </a:r>
          </a:p>
          <a:p>
            <a:r>
              <a:rPr lang="en-US" sz="1800" dirty="0"/>
              <a:t>Presentation skills at work </a:t>
            </a:r>
          </a:p>
          <a:p>
            <a:r>
              <a:rPr lang="en-US" sz="1800" dirty="0"/>
              <a:t>Importance of pacing yourself at work</a:t>
            </a:r>
          </a:p>
          <a:p>
            <a:r>
              <a:rPr lang="en-US" sz="1800" dirty="0"/>
              <a:t>Importance of communication skills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[Add a graphic that provides evidence of what you learned]</a:t>
            </a:r>
          </a:p>
          <a:p>
            <a:pPr marL="0" indent="0">
              <a:buFont typeface="Arial" panose="020B0604020202020204" pitchFamily="34" charset="0"/>
              <a:buNone/>
            </a:pPr>
            <a:endParaRPr lang="en-US" sz="2000" dirty="0"/>
          </a:p>
        </p:txBody>
      </p:sp>
      <p:pic>
        <p:nvPicPr>
          <p:cNvPr id="5" name="Picture 4" descr="A yellow paper with writing on it&#10;&#10;Description automatically generated">
            <a:extLst>
              <a:ext uri="{FF2B5EF4-FFF2-40B4-BE49-F238E27FC236}">
                <a16:creationId xmlns:a16="http://schemas.microsoft.com/office/drawing/2014/main" id="{87AD7A57-C5CE-024B-1F42-3D5F32B8A9ED}"/>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l="14619" r="7833" b="10033"/>
          <a:stretch/>
        </p:blipFill>
        <p:spPr>
          <a:xfrm rot="5400000">
            <a:off x="7382538" y="1262396"/>
            <a:ext cx="3409145" cy="5273434"/>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next 2 days focused on technical training. </a:t>
            </a:r>
          </a:p>
          <a:p>
            <a:pPr marL="0" indent="0">
              <a:buFont typeface="Arial" panose="020B0604020202020204" pitchFamily="34" charset="0"/>
              <a:buNone/>
            </a:pPr>
            <a:r>
              <a:rPr lang="en-US" dirty="0"/>
              <a:t>1</a:t>
            </a:r>
            <a:r>
              <a:rPr lang="en-US" baseline="30000" dirty="0"/>
              <a:t>st</a:t>
            </a:r>
            <a:r>
              <a:rPr lang="en-US" dirty="0"/>
              <a:t> day included:</a:t>
            </a:r>
          </a:p>
          <a:p>
            <a:r>
              <a:rPr lang="en-US" dirty="0"/>
              <a:t>Business Analyst and their roles and responsibilities</a:t>
            </a:r>
          </a:p>
          <a:p>
            <a:pPr lvl="1"/>
            <a:r>
              <a:rPr lang="en-US" dirty="0"/>
              <a:t>BRD – Business requirement document</a:t>
            </a:r>
          </a:p>
          <a:p>
            <a:pPr lvl="1"/>
            <a:r>
              <a:rPr lang="en-US" dirty="0"/>
              <a:t>SRS – Software requirement specification</a:t>
            </a:r>
          </a:p>
          <a:p>
            <a:r>
              <a:rPr lang="en-US" dirty="0"/>
              <a:t>Smart criteria </a:t>
            </a:r>
          </a:p>
          <a:p>
            <a:r>
              <a:rPr lang="en-US" dirty="0"/>
              <a:t>Elicitation techniques </a:t>
            </a:r>
          </a:p>
          <a:p>
            <a:pPr lvl="1"/>
            <a:r>
              <a:rPr lang="en-US" dirty="0"/>
              <a:t>Brainstorming, Interviews, Surveys, Prototyping, Document analysis</a:t>
            </a:r>
          </a:p>
          <a:p>
            <a:r>
              <a:rPr lang="en-US" dirty="0"/>
              <a:t>Requirement management – RTM (requirement traceability matrix) </a:t>
            </a:r>
          </a:p>
          <a:p>
            <a:r>
              <a:rPr lang="en-US" dirty="0"/>
              <a:t>Software project management – conflict management, release management, risk management, software configuration </a:t>
            </a:r>
            <a:r>
              <a:rPr lang="en-US" dirty="0" err="1"/>
              <a:t>managemnt</a:t>
            </a:r>
            <a:endParaRPr lang="en-US"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piece of paper with writing on it&#10;&#10;Description automatically generated">
            <a:extLst>
              <a:ext uri="{FF2B5EF4-FFF2-40B4-BE49-F238E27FC236}">
                <a16:creationId xmlns:a16="http://schemas.microsoft.com/office/drawing/2014/main" id="{BCEE6DCF-D512-5718-7DBC-15CA5E92146C}"/>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l="8056" t="17656" r="8874" b="14880"/>
          <a:stretch/>
        </p:blipFill>
        <p:spPr>
          <a:xfrm>
            <a:off x="6455633" y="2217128"/>
            <a:ext cx="5241038" cy="3192270"/>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next 2 days focused on technical training. </a:t>
            </a:r>
          </a:p>
          <a:p>
            <a:pPr marL="0" indent="0">
              <a:buFont typeface="Arial" panose="020B0604020202020204" pitchFamily="34" charset="0"/>
              <a:buNone/>
            </a:pPr>
            <a:r>
              <a:rPr lang="en-US" dirty="0"/>
              <a:t>1</a:t>
            </a:r>
            <a:r>
              <a:rPr lang="en-US" baseline="30000" dirty="0"/>
              <a:t>st</a:t>
            </a:r>
            <a:r>
              <a:rPr lang="en-US" dirty="0"/>
              <a:t> day included:</a:t>
            </a:r>
          </a:p>
          <a:p>
            <a:r>
              <a:rPr lang="en-US" dirty="0"/>
              <a:t>Stages of deployment and release - Development env -&gt; QA env -&gt; Staging env -&gt; Production env</a:t>
            </a:r>
          </a:p>
          <a:p>
            <a:r>
              <a:rPr lang="en-US" dirty="0"/>
              <a:t>Critical aspects of project management – planning, leading, execution, time management, budget, maintenance</a:t>
            </a:r>
          </a:p>
          <a:p>
            <a:r>
              <a:rPr lang="en-US" dirty="0"/>
              <a:t>Software development life cycle (SDLC) – phases include</a:t>
            </a:r>
          </a:p>
          <a:p>
            <a:pPr lvl="1"/>
            <a:r>
              <a:rPr lang="en-US" dirty="0"/>
              <a:t>Initial </a:t>
            </a:r>
          </a:p>
          <a:p>
            <a:pPr lvl="1"/>
            <a:r>
              <a:rPr lang="en-US" dirty="0"/>
              <a:t>Analysis</a:t>
            </a:r>
          </a:p>
          <a:p>
            <a:pPr lvl="1"/>
            <a:r>
              <a:rPr lang="en-US" dirty="0"/>
              <a:t>Design</a:t>
            </a:r>
          </a:p>
          <a:p>
            <a:pPr lvl="1"/>
            <a:r>
              <a:rPr lang="en-US" dirty="0"/>
              <a:t>Coding</a:t>
            </a:r>
          </a:p>
          <a:p>
            <a:pPr lvl="1"/>
            <a:r>
              <a:rPr lang="en-US" dirty="0"/>
              <a:t>Testing </a:t>
            </a:r>
          </a:p>
          <a:p>
            <a:pPr lvl="1"/>
            <a:r>
              <a:rPr lang="en-US" dirty="0"/>
              <a:t>Delivery and maintenance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notebook with writing on it&#10;&#10;Description automatically generated">
            <a:extLst>
              <a:ext uri="{FF2B5EF4-FFF2-40B4-BE49-F238E27FC236}">
                <a16:creationId xmlns:a16="http://schemas.microsoft.com/office/drawing/2014/main" id="{AF0B8EA4-0489-C9AE-3450-7EA19A8B368C}"/>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l="50087" t="15614" r="1900" b="17175"/>
          <a:stretch/>
        </p:blipFill>
        <p:spPr>
          <a:xfrm rot="5400000">
            <a:off x="9086951" y="2287232"/>
            <a:ext cx="2897122" cy="3041584"/>
          </a:xfrm>
          <a:prstGeom prst="rect">
            <a:avLst/>
          </a:prstGeom>
        </p:spPr>
      </p:pic>
      <p:pic>
        <p:nvPicPr>
          <p:cNvPr id="6" name="Picture 5" descr="A notebook with writing on it&#10;&#10;Description automatically generated">
            <a:extLst>
              <a:ext uri="{FF2B5EF4-FFF2-40B4-BE49-F238E27FC236}">
                <a16:creationId xmlns:a16="http://schemas.microsoft.com/office/drawing/2014/main" id="{1A8C342E-312F-4627-F415-AD298915081F}"/>
              </a:ext>
            </a:extLst>
          </p:cNvPr>
          <p:cNvPicPr>
            <a:picLocks noChangeAspect="1"/>
          </p:cNvPicPr>
          <p:nvPr/>
        </p:nvPicPr>
        <p:blipFill rotWithShape="1">
          <a:blip r:embed="rId8" cstate="screen">
            <a:extLst>
              <a:ext uri="{28A0092B-C50C-407E-A947-70E740481C1C}">
                <a14:useLocalDpi xmlns:a14="http://schemas.microsoft.com/office/drawing/2010/main" val="0"/>
              </a:ext>
            </a:extLst>
          </a:blip>
          <a:srcRect l="3136" t="21072" r="49912" b="19161"/>
          <a:stretch/>
        </p:blipFill>
        <p:spPr>
          <a:xfrm rot="5400000">
            <a:off x="6121621" y="2457126"/>
            <a:ext cx="2897122" cy="2765832"/>
          </a:xfrm>
          <a:prstGeom prst="rect">
            <a:avLst/>
          </a:prstGeom>
        </p:spPr>
      </p:pic>
    </p:spTree>
    <p:extLst>
      <p:ext uri="{BB962C8B-B14F-4D97-AF65-F5344CB8AC3E}">
        <p14:creationId xmlns:p14="http://schemas.microsoft.com/office/powerpoint/2010/main" val="893716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The next 2 days focused on technical training. </a:t>
            </a:r>
          </a:p>
          <a:p>
            <a:pPr marL="0" indent="0">
              <a:buFont typeface="Arial" panose="020B0604020202020204" pitchFamily="34" charset="0"/>
              <a:buNone/>
            </a:pPr>
            <a:r>
              <a:rPr lang="en-US" sz="2000" dirty="0"/>
              <a:t>2</a:t>
            </a:r>
            <a:r>
              <a:rPr lang="en-US" sz="2000" baseline="30000" dirty="0"/>
              <a:t>nd</a:t>
            </a:r>
            <a:r>
              <a:rPr lang="en-US" sz="2000" dirty="0"/>
              <a:t> day included:</a:t>
            </a:r>
          </a:p>
          <a:p>
            <a:r>
              <a:rPr lang="en-US" sz="2000" dirty="0"/>
              <a:t>Creating a BRD and SRS document with my team</a:t>
            </a:r>
          </a:p>
          <a:p>
            <a:r>
              <a:rPr lang="en-US" sz="2000" dirty="0"/>
              <a:t>Different models of SDLC </a:t>
            </a:r>
          </a:p>
          <a:p>
            <a:pPr lvl="1"/>
            <a:r>
              <a:rPr lang="en-US" sz="2000" dirty="0"/>
              <a:t>Waterfall</a:t>
            </a:r>
          </a:p>
          <a:p>
            <a:pPr lvl="1"/>
            <a:r>
              <a:rPr lang="en-US" sz="2000" dirty="0" err="1"/>
              <a:t>Vmodel</a:t>
            </a:r>
            <a:endParaRPr lang="en-US" sz="2000" dirty="0"/>
          </a:p>
          <a:p>
            <a:pPr lvl="1"/>
            <a:r>
              <a:rPr lang="en-US" sz="2000" dirty="0"/>
              <a:t>Prototype </a:t>
            </a:r>
          </a:p>
          <a:p>
            <a:pPr lvl="1"/>
            <a:r>
              <a:rPr lang="en-US" sz="2000" dirty="0"/>
              <a:t>Agile – project vision, epics, user stories, scrum teams and master, scrum artefacts, scrum ceremonies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All the images have been included in the next slide </a:t>
            </a:r>
          </a:p>
        </p:txBody>
      </p:sp>
    </p:spTree>
    <p:extLst>
      <p:ext uri="{BB962C8B-B14F-4D97-AF65-F5344CB8AC3E}">
        <p14:creationId xmlns:p14="http://schemas.microsoft.com/office/powerpoint/2010/main" val="3233747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pic>
        <p:nvPicPr>
          <p:cNvPr id="5" name="Picture 4" descr="A piece of paper with writing on it&#10;&#10;Description automatically generated">
            <a:extLst>
              <a:ext uri="{FF2B5EF4-FFF2-40B4-BE49-F238E27FC236}">
                <a16:creationId xmlns:a16="http://schemas.microsoft.com/office/drawing/2014/main" id="{73607CB7-99F4-AD6E-4926-8D82C5CA7649}"/>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l="23718" t="5179" r="4304" b="7296"/>
          <a:stretch/>
        </p:blipFill>
        <p:spPr>
          <a:xfrm rot="5400000">
            <a:off x="-101871" y="221121"/>
            <a:ext cx="3170431" cy="2891438"/>
          </a:xfrm>
          <a:prstGeom prst="rect">
            <a:avLst/>
          </a:prstGeom>
        </p:spPr>
      </p:pic>
      <p:pic>
        <p:nvPicPr>
          <p:cNvPr id="8" name="Picture 7" descr="A close-up of a piece of paper&#10;&#10;Description automatically generated">
            <a:extLst>
              <a:ext uri="{FF2B5EF4-FFF2-40B4-BE49-F238E27FC236}">
                <a16:creationId xmlns:a16="http://schemas.microsoft.com/office/drawing/2014/main" id="{4357F34C-7DD8-E733-852E-F7292BA00667}"/>
              </a:ext>
            </a:extLst>
          </p:cNvPr>
          <p:cNvPicPr>
            <a:picLocks noChangeAspect="1"/>
          </p:cNvPicPr>
          <p:nvPr/>
        </p:nvPicPr>
        <p:blipFill rotWithShape="1">
          <a:blip r:embed="rId8" cstate="screen">
            <a:extLst>
              <a:ext uri="{28A0092B-C50C-407E-A947-70E740481C1C}">
                <a14:useLocalDpi xmlns:a14="http://schemas.microsoft.com/office/drawing/2010/main" val="0"/>
              </a:ext>
            </a:extLst>
          </a:blip>
          <a:srcRect l="16126" r="32969"/>
          <a:stretch/>
        </p:blipFill>
        <p:spPr>
          <a:xfrm rot="5400000">
            <a:off x="502078" y="2828106"/>
            <a:ext cx="1962535" cy="2891440"/>
          </a:xfrm>
          <a:prstGeom prst="rect">
            <a:avLst/>
          </a:prstGeom>
        </p:spPr>
      </p:pic>
      <p:pic>
        <p:nvPicPr>
          <p:cNvPr id="14" name="Picture 13" descr="A close-up of a notebook&#10;&#10;Description automatically generated">
            <a:extLst>
              <a:ext uri="{FF2B5EF4-FFF2-40B4-BE49-F238E27FC236}">
                <a16:creationId xmlns:a16="http://schemas.microsoft.com/office/drawing/2014/main" id="{7A346D92-8EEA-B17B-2209-80A11080D0C0}"/>
              </a:ext>
            </a:extLst>
          </p:cNvPr>
          <p:cNvPicPr>
            <a:picLocks noChangeAspect="1"/>
          </p:cNvPicPr>
          <p:nvPr/>
        </p:nvPicPr>
        <p:blipFill rotWithShape="1">
          <a:blip r:embed="rId9" cstate="screen">
            <a:extLst>
              <a:ext uri="{28A0092B-C50C-407E-A947-70E740481C1C}">
                <a14:useLocalDpi xmlns:a14="http://schemas.microsoft.com/office/drawing/2010/main" val="0"/>
              </a:ext>
            </a:extLst>
          </a:blip>
          <a:srcRect l="10396" r="28106"/>
          <a:stretch/>
        </p:blipFill>
        <p:spPr>
          <a:xfrm rot="5400000">
            <a:off x="3220217" y="-173020"/>
            <a:ext cx="2319713" cy="2829001"/>
          </a:xfrm>
          <a:prstGeom prst="rect">
            <a:avLst/>
          </a:prstGeom>
        </p:spPr>
      </p:pic>
      <p:pic>
        <p:nvPicPr>
          <p:cNvPr id="16" name="Picture 15" descr="A piece of paper with writing on it&#10;&#10;Description automatically generated">
            <a:extLst>
              <a:ext uri="{FF2B5EF4-FFF2-40B4-BE49-F238E27FC236}">
                <a16:creationId xmlns:a16="http://schemas.microsoft.com/office/drawing/2014/main" id="{4769B116-4960-9432-2595-1EA13B2749C6}"/>
              </a:ext>
            </a:extLst>
          </p:cNvPr>
          <p:cNvPicPr>
            <a:picLocks noChangeAspect="1"/>
          </p:cNvPicPr>
          <p:nvPr/>
        </p:nvPicPr>
        <p:blipFill rotWithShape="1">
          <a:blip r:embed="rId10" cstate="screen">
            <a:extLst>
              <a:ext uri="{28A0092B-C50C-407E-A947-70E740481C1C}">
                <a14:useLocalDpi xmlns:a14="http://schemas.microsoft.com/office/drawing/2010/main" val="0"/>
              </a:ext>
            </a:extLst>
          </a:blip>
          <a:srcRect r="7106" b="6397"/>
          <a:stretch/>
        </p:blipFill>
        <p:spPr>
          <a:xfrm rot="5400000">
            <a:off x="2507659" y="2936253"/>
            <a:ext cx="3749208" cy="2833380"/>
          </a:xfrm>
          <a:prstGeom prst="rect">
            <a:avLst/>
          </a:prstGeom>
        </p:spPr>
      </p:pic>
      <p:pic>
        <p:nvPicPr>
          <p:cNvPr id="18" name="Picture 17" descr="A piece of paper with writing on it&#10;&#10;Description automatically generated">
            <a:extLst>
              <a:ext uri="{FF2B5EF4-FFF2-40B4-BE49-F238E27FC236}">
                <a16:creationId xmlns:a16="http://schemas.microsoft.com/office/drawing/2014/main" id="{1E59DDBD-D654-B051-7965-D60F2BA43B17}"/>
              </a:ext>
            </a:extLst>
          </p:cNvPr>
          <p:cNvPicPr>
            <a:picLocks noChangeAspect="1"/>
          </p:cNvPicPr>
          <p:nvPr/>
        </p:nvPicPr>
        <p:blipFill rotWithShape="1">
          <a:blip r:embed="rId11" cstate="screen">
            <a:extLst>
              <a:ext uri="{28A0092B-C50C-407E-A947-70E740481C1C}">
                <a14:useLocalDpi xmlns:a14="http://schemas.microsoft.com/office/drawing/2010/main" val="0"/>
              </a:ext>
            </a:extLst>
          </a:blip>
          <a:srcRect l="5943" t="3537" b="6476"/>
          <a:stretch/>
        </p:blipFill>
        <p:spPr>
          <a:xfrm rot="5400000">
            <a:off x="5243846" y="668859"/>
            <a:ext cx="4158117" cy="2983647"/>
          </a:xfrm>
          <a:prstGeom prst="rect">
            <a:avLst/>
          </a:prstGeom>
        </p:spPr>
      </p:pic>
      <p:pic>
        <p:nvPicPr>
          <p:cNvPr id="22" name="Picture 21" descr="A piece of paper with writing on it&#10;&#10;Description automatically generated">
            <a:extLst>
              <a:ext uri="{FF2B5EF4-FFF2-40B4-BE49-F238E27FC236}">
                <a16:creationId xmlns:a16="http://schemas.microsoft.com/office/drawing/2014/main" id="{07969D90-D1FA-CCC3-F019-24C2ACE4E505}"/>
              </a:ext>
            </a:extLst>
          </p:cNvPr>
          <p:cNvPicPr>
            <a:picLocks noChangeAspect="1"/>
          </p:cNvPicPr>
          <p:nvPr/>
        </p:nvPicPr>
        <p:blipFill rotWithShape="1">
          <a:blip r:embed="rId12" cstate="screen">
            <a:extLst>
              <a:ext uri="{28A0092B-C50C-407E-A947-70E740481C1C}">
                <a14:useLocalDpi xmlns:a14="http://schemas.microsoft.com/office/drawing/2010/main" val="0"/>
              </a:ext>
            </a:extLst>
          </a:blip>
          <a:srcRect l="38204" t="3219" r="15714" b="6358"/>
          <a:stretch/>
        </p:blipFill>
        <p:spPr>
          <a:xfrm rot="5400000">
            <a:off x="6351226" y="3824455"/>
            <a:ext cx="2027369" cy="2983648"/>
          </a:xfrm>
          <a:prstGeom prst="rect">
            <a:avLst/>
          </a:prstGeom>
        </p:spPr>
      </p:pic>
      <p:pic>
        <p:nvPicPr>
          <p:cNvPr id="23" name="Picture 22" descr="A piece of paper with writing on it&#10;&#10;Description automatically generated">
            <a:extLst>
              <a:ext uri="{FF2B5EF4-FFF2-40B4-BE49-F238E27FC236}">
                <a16:creationId xmlns:a16="http://schemas.microsoft.com/office/drawing/2014/main" id="{51EDE521-DDE3-E77A-3174-33C30B43626E}"/>
              </a:ext>
            </a:extLst>
          </p:cNvPr>
          <p:cNvPicPr>
            <a:picLocks noChangeAspect="1"/>
          </p:cNvPicPr>
          <p:nvPr/>
        </p:nvPicPr>
        <p:blipFill rotWithShape="1">
          <a:blip r:embed="rId13" cstate="screen">
            <a:extLst>
              <a:ext uri="{28A0092B-C50C-407E-A947-70E740481C1C}">
                <a14:useLocalDpi xmlns:a14="http://schemas.microsoft.com/office/drawing/2010/main" val="0"/>
              </a:ext>
            </a:extLst>
          </a:blip>
          <a:srcRect l="4634" t="3219" r="61796" b="6358"/>
          <a:stretch/>
        </p:blipFill>
        <p:spPr>
          <a:xfrm rot="5400000">
            <a:off x="730108" y="4586171"/>
            <a:ext cx="1431222" cy="2891439"/>
          </a:xfrm>
          <a:prstGeom prst="rect">
            <a:avLst/>
          </a:prstGeom>
        </p:spPr>
      </p:pic>
      <p:pic>
        <p:nvPicPr>
          <p:cNvPr id="25" name="Picture 24" descr="A piece of paper with writing on it&#10;&#10;Description automatically generated">
            <a:extLst>
              <a:ext uri="{FF2B5EF4-FFF2-40B4-BE49-F238E27FC236}">
                <a16:creationId xmlns:a16="http://schemas.microsoft.com/office/drawing/2014/main" id="{FE7C7D54-43C8-553F-7713-C0AFC62DB050}"/>
              </a:ext>
            </a:extLst>
          </p:cNvPr>
          <p:cNvPicPr>
            <a:picLocks noChangeAspect="1"/>
          </p:cNvPicPr>
          <p:nvPr/>
        </p:nvPicPr>
        <p:blipFill rotWithShape="1">
          <a:blip r:embed="rId14" cstate="screen">
            <a:extLst>
              <a:ext uri="{28A0092B-C50C-407E-A947-70E740481C1C}">
                <a14:useLocalDpi xmlns:a14="http://schemas.microsoft.com/office/drawing/2010/main" val="0"/>
              </a:ext>
            </a:extLst>
          </a:blip>
          <a:srcRect l="2353" t="3099" r="1855" b="7793"/>
          <a:stretch/>
        </p:blipFill>
        <p:spPr>
          <a:xfrm rot="5400000">
            <a:off x="8227898" y="2297143"/>
            <a:ext cx="4581625" cy="3196483"/>
          </a:xfrm>
          <a:prstGeom prst="rect">
            <a:avLst/>
          </a:prstGeom>
        </p:spPr>
      </p:pic>
    </p:spTree>
    <p:extLst>
      <p:ext uri="{BB962C8B-B14F-4D97-AF65-F5344CB8AC3E}">
        <p14:creationId xmlns:p14="http://schemas.microsoft.com/office/powerpoint/2010/main" val="1649046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19999</TotalTime>
  <Words>1099</Words>
  <Application>Microsoft Office PowerPoint</Application>
  <PresentationFormat>Widescreen</PresentationFormat>
  <Paragraphs>136</Paragraphs>
  <Slides>22</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6"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2 | My takeaways</vt:lpstr>
      <vt:lpstr>Learning 3 | My takeaways</vt:lpstr>
      <vt:lpstr>PowerPoint Presentation</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Khatawate, Aranyaa A SBOBNG-PTIY/BCH</cp:lastModifiedBy>
  <cp:revision>501</cp:revision>
  <dcterms:created xsi:type="dcterms:W3CDTF">2022-01-18T12:35:56Z</dcterms:created>
  <dcterms:modified xsi:type="dcterms:W3CDTF">2024-09-01T09:59:49Z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