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Libre Franklin"/>
      <p:regular r:id="rId9"/>
      <p:bold r:id="rId10"/>
      <p:italic r:id="rId11"/>
      <p:boldItalic r:id="rId12"/>
    </p:embeddedFont>
    <p:embeddedFont>
      <p:font typeface="Franklin Gothic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icMR6bwXDR11KHNE2x7nFQJPia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ibreFranklin-italic.fntdata"/><Relationship Id="rId10" Type="http://schemas.openxmlformats.org/officeDocument/2006/relationships/font" Target="fonts/LibreFranklin-bold.fntdata"/><Relationship Id="rId13" Type="http://schemas.openxmlformats.org/officeDocument/2006/relationships/font" Target="fonts/FranklinGothic-bold.fntdata"/><Relationship Id="rId12" Type="http://schemas.openxmlformats.org/officeDocument/2006/relationships/font" Target="fonts/LibreFranklin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ibreFranklin-regular.fntdata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>
  <p:cSld name="Título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/>
          <p:nvPr>
            <p:ph idx="1" type="body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" name="Google Shape;22;p7"/>
          <p:cNvCxnSpPr/>
          <p:nvPr/>
        </p:nvCxnSpPr>
        <p:spPr>
          <a:xfrm>
            <a:off x="6367055" y="4252111"/>
            <a:ext cx="21348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ínea de tiempo ">
  <p:cSld name="Línea de tiempo "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3" name="Google Shape;13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4" name="Google Shape;13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5" name="Google Shape;13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p16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2" type="body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3" type="body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4" type="body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5" type="body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16"/>
          <p:cNvSpPr txBox="1"/>
          <p:nvPr>
            <p:ph idx="6" type="body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7" type="body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16"/>
          <p:cNvSpPr txBox="1"/>
          <p:nvPr>
            <p:ph idx="8" type="body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45" name="Google Shape;14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cap="flat" cmpd="sng" w="165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0" name="Google Shape;150;p16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6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">
  <p:cSld name="2 Col"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7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55" name="Google Shape;155;p17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58" name="Google Shape;158;p17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9" name="Google Shape;15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1" name="Google Shape;161;p17"/>
          <p:cNvSpPr txBox="1"/>
          <p:nvPr>
            <p:ph idx="2" type="body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2" name="Google Shape;162;p17"/>
          <p:cNvSpPr txBox="1"/>
          <p:nvPr>
            <p:ph idx="3" type="body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17"/>
          <p:cNvSpPr txBox="1"/>
          <p:nvPr>
            <p:ph idx="4" type="body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64" name="Google Shape;16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5" name="Google Shape;165;p17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7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">
  <p:cSld name="3 col"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18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70" name="Google Shape;170;p18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73" name="Google Shape;173;p18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4" name="Google Shape;17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6" name="Google Shape;176;p18"/>
          <p:cNvSpPr txBox="1"/>
          <p:nvPr>
            <p:ph idx="2" type="body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3" type="body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8" name="Google Shape;178;p18"/>
          <p:cNvSpPr txBox="1"/>
          <p:nvPr>
            <p:ph idx="4" type="body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5" type="body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0" name="Google Shape;180;p18"/>
          <p:cNvSpPr txBox="1"/>
          <p:nvPr>
            <p:ph idx="6" type="body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1" name="Google Shape;18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2" name="Google Shape;18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3" name="Google Shape;183;p18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8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umen ">
  <p:cSld name="Resumen "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8" name="Google Shape;188;p1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90" name="Google Shape;190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91" name="Google Shape;191;p1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94" name="Google Shape;194;p19"/>
          <p:cNvSpPr txBox="1"/>
          <p:nvPr>
            <p:ph idx="2" type="body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3" type="body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19"/>
          <p:cNvSpPr txBox="1"/>
          <p:nvPr>
            <p:ph idx="4" type="body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19"/>
          <p:cNvSpPr txBox="1"/>
          <p:nvPr>
            <p:ph idx="5" type="body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19"/>
          <p:cNvSpPr txBox="1"/>
          <p:nvPr>
            <p:ph idx="6" type="body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19"/>
          <p:cNvSpPr txBox="1"/>
          <p:nvPr>
            <p:ph idx="7" type="body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19"/>
          <p:cNvSpPr txBox="1"/>
          <p:nvPr>
            <p:ph idx="8" type="body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19"/>
          <p:cNvSpPr txBox="1"/>
          <p:nvPr>
            <p:ph idx="9" type="body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19"/>
          <p:cNvSpPr txBox="1"/>
          <p:nvPr>
            <p:ph idx="13" type="body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19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9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9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ción">
  <p:cSld name="Introducció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/>
          <p:nvPr>
            <p:ph idx="2" type="pic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48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ita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b="0" i="0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0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38" name="Google Shape;38;p9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39" name="Google Shape;39;p9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0" name="Google Shape;40;p9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3" name="Google Shape;43;p9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44" name="Google Shape;44;p9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45" name="Google Shape;45;p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6" name="Google Shape;46;p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7" name="Google Shape;47;p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o">
  <p:cSld name="Equipo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0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50" name="Google Shape;50;p10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1" name="Google Shape;51;p10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53" name="Google Shape;53;p10"/>
          <p:cNvSpPr/>
          <p:nvPr>
            <p:ph idx="2" type="pic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/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5" name="Google Shape;55;p10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" name="Google Shape;56;p10"/>
          <p:cNvSpPr/>
          <p:nvPr>
            <p:ph idx="3" type="pic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4" type="body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5" type="body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6" type="body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7" type="body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8" type="body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9" type="body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3" type="body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5" name="Google Shape;65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66" name="Google Shape;66;p10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8" name="Google Shape;68;p10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9" name="Google Shape;69;p10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0" name="Google Shape;70;p10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71" name="Google Shape;71;p10"/>
          <p:cNvSpPr/>
          <p:nvPr>
            <p:ph idx="14" type="pic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/>
          <p:nvPr>
            <p:ph idx="15" type="pic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cias">
  <p:cSld name="Gracias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0" i="0" sz="16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2" type="subTitle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9" name="Google Shape;79;p11"/>
          <p:cNvSpPr txBox="1"/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0" name="Google Shape;80;p11"/>
          <p:cNvCxnSpPr/>
          <p:nvPr/>
        </p:nvCxnSpPr>
        <p:spPr>
          <a:xfrm>
            <a:off x="6896100" y="3233703"/>
            <a:ext cx="21348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" name="Google Shape;81;p11"/>
          <p:cNvSpPr/>
          <p:nvPr>
            <p:ph idx="3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82" name="Google Shape;82;p11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83" name="Google Shape;83;p11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2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88" name="Google Shape;88;p12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93" name="Google Shape;93;p12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4" name="Google Shape;94;p12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2" type="body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7" name="Google Shape;97;p12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12"/>
          <p:cNvSpPr txBox="1"/>
          <p:nvPr>
            <p:ph idx="3" type="body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4" type="body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00" name="Google Shape;100;p12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12"/>
          <p:cNvSpPr txBox="1"/>
          <p:nvPr>
            <p:ph idx="5" type="body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6" type="body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03" name="Google Shape;103;p12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" name="Google Shape;104;p12"/>
          <p:cNvSpPr txBox="1"/>
          <p:nvPr>
            <p:ph idx="7" type="body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8" type="body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06" name="Google Shape;106;p12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12"/>
          <p:cNvSpPr txBox="1"/>
          <p:nvPr>
            <p:ph idx="9" type="body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3" type="body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2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2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2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canso">
  <p:cSld name="Descanso"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/>
          <p:nvPr>
            <p:ph idx="2" type="pic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14" name="Google Shape;114;p13"/>
          <p:cNvSpPr txBox="1"/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b="1" i="0" sz="41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5" name="Google Shape;115;p13"/>
          <p:cNvCxnSpPr/>
          <p:nvPr/>
        </p:nvCxnSpPr>
        <p:spPr>
          <a:xfrm>
            <a:off x="7154721" y="4003877"/>
            <a:ext cx="21348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16" name="Google Shape;116;p13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117" name="Google Shape;117;p1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áfico">
  <p:cSld name="Gráfico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/>
          <p:nvPr>
            <p:ph idx="2" type="chart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2" name="Google Shape;122;p14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a">
  <p:cSld name="Tabla"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idx="1" type="body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"/>
          <p:cNvSpPr txBox="1"/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</a:pPr>
            <a:r>
              <a:rPr lang="es-MX"/>
              <a:t>Prototipo inicial</a:t>
            </a:r>
            <a:endParaRPr/>
          </a:p>
        </p:txBody>
      </p:sp>
      <p:sp>
        <p:nvSpPr>
          <p:cNvPr id="212" name="Google Shape;212;p1"/>
          <p:cNvSpPr txBox="1"/>
          <p:nvPr>
            <p:ph idx="1" type="body"/>
          </p:nvPr>
        </p:nvSpPr>
        <p:spPr>
          <a:xfrm>
            <a:off x="6367050" y="3825300"/>
            <a:ext cx="56559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s-MX">
                <a:latin typeface="Franklin Gothic"/>
                <a:ea typeface="Franklin Gothic"/>
                <a:cs typeface="Franklin Gothic"/>
                <a:sym typeface="Franklin Gothic"/>
              </a:rPr>
              <a:t>Interacción Humano Computadora</a:t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s-MX"/>
              <a:t>Equipo Educated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   Aranza Ricalde​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   Antonio Cituk​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   Andrés Mena​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/>
              <a:t>   César González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s-MX"/>
              <a:t>22 de Junio de 2023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s-MX"/>
              <a:t>Escenario</a:t>
            </a:r>
            <a:endParaRPr/>
          </a:p>
        </p:txBody>
      </p:sp>
      <p:sp>
        <p:nvSpPr>
          <p:cNvPr id="219" name="Google Shape;219;p2"/>
          <p:cNvSpPr txBox="1"/>
          <p:nvPr>
            <p:ph idx="1" type="body"/>
          </p:nvPr>
        </p:nvSpPr>
        <p:spPr>
          <a:xfrm>
            <a:off x="952499" y="2004164"/>
            <a:ext cx="10020300" cy="30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MX"/>
              <a:t>Pablo, un niño de 9 años, ha pasado por una experiencia relacionada al abuso sexual y está siendo acompañado por un equipo multidisciplinario que incluye a un psicólogo infantil y a un abogado especializado en casos de abuso sexual infantil. Los especialistas reconocen que Pablo necesita comprender ciertos conceptos usados por la </a:t>
            </a:r>
            <a:r>
              <a:rPr lang="es-MX"/>
              <a:t>Fiscalía</a:t>
            </a:r>
            <a:r>
              <a:rPr lang="es-MX"/>
              <a:t> para poder participar activamente en el proceso legal. Deciden usar una herramienta interactiva llamada “Jurisbox: Descubriendo la justicia” para ayudar a Pablo a adquirir dicho conocimiento.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ranklin Gothic"/>
              <a:buAutoNum type="arabicPeriod"/>
            </a:pPr>
            <a:r>
              <a:rPr lang="es-MX"/>
              <a:t>Pablo ingresa al sistema y </a:t>
            </a:r>
            <a:r>
              <a:rPr lang="es-MX"/>
              <a:t>aprieta</a:t>
            </a:r>
            <a:r>
              <a:rPr lang="es-MX"/>
              <a:t> el botón de jugar.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ranklin Gothic"/>
              <a:buAutoNum type="arabicPeriod"/>
            </a:pPr>
            <a:r>
              <a:rPr lang="es-MX"/>
              <a:t>El sistema muestra varias cajas. Pablo debe seleccionar una.</a:t>
            </a:r>
            <a:endParaRPr/>
          </a:p>
          <a:p>
            <a:pPr indent="-339725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ranklin Gothic"/>
              <a:buAutoNum type="arabicPeriod"/>
            </a:pPr>
            <a:r>
              <a:rPr lang="es-MX"/>
              <a:t>El sistema le muestra a Pablo una definición y 4 conceptos. Pablo debe elegir el correcto.</a:t>
            </a:r>
            <a:endParaRPr/>
          </a:p>
          <a:p>
            <a:pPr indent="-337399" lvl="1" marL="685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ranklin Gothic"/>
              <a:buChar char="○"/>
            </a:pPr>
            <a:r>
              <a:rPr lang="es-MX" sz="1600"/>
              <a:t>Si Pablo </a:t>
            </a:r>
            <a:r>
              <a:rPr lang="es-MX" sz="1600"/>
              <a:t>elige</a:t>
            </a:r>
            <a:r>
              <a:rPr lang="es-MX" sz="1600"/>
              <a:t> un concepto erróneo, el sistema le muestra un mensaje de error alentador. Posteriormente lo regresa a la definición, pero ahora con un concepto menos.</a:t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ranklin Gothic"/>
              <a:buAutoNum type="arabicPeriod"/>
            </a:pPr>
            <a:r>
              <a:rPr lang="es-MX"/>
              <a:t>Pablo elige el concepto correcto y el sistema lo felicita</a:t>
            </a:r>
            <a:r>
              <a:rPr lang="es-MX"/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ranklin Gothic"/>
              <a:buAutoNum type="arabicPeriod"/>
            </a:pPr>
            <a:r>
              <a:rPr lang="es-MX"/>
              <a:t>El sistema redirige a Pablo al paso 2, pero ocultando la caja que acaba de seleccionar. Esto se repite hasta que se acaben las cajas.</a:t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ranklin Gothic"/>
              <a:buNone/>
            </a:pPr>
            <a:r>
              <a:t/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rankli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"/>
          <p:cNvSpPr txBox="1"/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</a:pPr>
            <a:r>
              <a:t/>
            </a:r>
            <a:endParaRPr/>
          </a:p>
        </p:txBody>
      </p:sp>
      <p:pic>
        <p:nvPicPr>
          <p:cNvPr id="226" name="Google Shape;2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475" y="313850"/>
            <a:ext cx="10521325" cy="60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"/>
          <p:cNvSpPr txBox="1"/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t/>
            </a:r>
            <a:endParaRPr/>
          </a:p>
        </p:txBody>
      </p:sp>
      <p:pic>
        <p:nvPicPr>
          <p:cNvPr id="233" name="Google Shape;2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602" y="879063"/>
            <a:ext cx="10581375" cy="4951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2023-06-23T01:13:28Z</dcterms:created>
  <dc:creator>andres mena salazar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