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428663" cy="14544675"/>
  <p:notesSz cx="6858000" cy="9144000"/>
  <p:defaultTextStyle>
    <a:defPPr>
      <a:defRPr lang="es-MX"/>
    </a:defPPr>
    <a:lvl1pPr marL="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1pPr>
    <a:lvl2pPr marL="47942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2pPr>
    <a:lvl3pPr marL="95884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3pPr>
    <a:lvl4pPr marL="143826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4pPr>
    <a:lvl5pPr marL="191768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5pPr>
    <a:lvl6pPr marL="239710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6pPr>
    <a:lvl7pPr marL="287652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7pPr>
    <a:lvl8pPr marL="3355939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8pPr>
    <a:lvl9pPr marL="3835359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D32"/>
    <a:srgbClr val="87DBE0"/>
    <a:srgbClr val="2CCAD1"/>
    <a:srgbClr val="FA8802"/>
    <a:srgbClr val="FFF2F2"/>
    <a:srgbClr val="01C6CC"/>
    <a:srgbClr val="00C0C9"/>
    <a:srgbClr val="FF5E18"/>
    <a:srgbClr val="FFF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52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150" y="2380345"/>
            <a:ext cx="11414364" cy="5063702"/>
          </a:xfrm>
        </p:spPr>
        <p:txBody>
          <a:bodyPr anchor="b"/>
          <a:lstStyle>
            <a:lvl1pPr algn="ctr">
              <a:defRPr sz="8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7639322"/>
            <a:ext cx="10071497" cy="3511595"/>
          </a:xfrm>
        </p:spPr>
        <p:txBody>
          <a:bodyPr/>
          <a:lstStyle>
            <a:lvl1pPr marL="0" indent="0" algn="ctr">
              <a:buNone/>
              <a:defRPr sz="3525"/>
            </a:lvl1pPr>
            <a:lvl2pPr marL="671444" indent="0" algn="ctr">
              <a:buNone/>
              <a:defRPr sz="2937"/>
            </a:lvl2pPr>
            <a:lvl3pPr marL="1342888" indent="0" algn="ctr">
              <a:buNone/>
              <a:defRPr sz="2643"/>
            </a:lvl3pPr>
            <a:lvl4pPr marL="2014332" indent="0" algn="ctr">
              <a:buNone/>
              <a:defRPr sz="2350"/>
            </a:lvl4pPr>
            <a:lvl5pPr marL="2685776" indent="0" algn="ctr">
              <a:buNone/>
              <a:defRPr sz="2350"/>
            </a:lvl5pPr>
            <a:lvl6pPr marL="3357220" indent="0" algn="ctr">
              <a:buNone/>
              <a:defRPr sz="2350"/>
            </a:lvl6pPr>
            <a:lvl7pPr marL="4028664" indent="0" algn="ctr">
              <a:buNone/>
              <a:defRPr sz="2350"/>
            </a:lvl7pPr>
            <a:lvl8pPr marL="4700107" indent="0" algn="ctr">
              <a:buNone/>
              <a:defRPr sz="2350"/>
            </a:lvl8pPr>
            <a:lvl9pPr marL="5371551" indent="0" algn="ctr">
              <a:buNone/>
              <a:defRPr sz="235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3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7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8" y="774369"/>
            <a:ext cx="2895555" cy="123259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774369"/>
            <a:ext cx="8518808" cy="1232594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48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40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7" y="3626072"/>
            <a:ext cx="11582222" cy="6050180"/>
          </a:xfrm>
        </p:spPr>
        <p:txBody>
          <a:bodyPr anchor="b"/>
          <a:lstStyle>
            <a:lvl1pPr>
              <a:defRPr sz="8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7" y="9733489"/>
            <a:ext cx="11582222" cy="3181647"/>
          </a:xfrm>
        </p:spPr>
        <p:txBody>
          <a:bodyPr/>
          <a:lstStyle>
            <a:lvl1pPr marL="0" indent="0">
              <a:buNone/>
              <a:defRPr sz="3525">
                <a:solidFill>
                  <a:schemeClr val="tx1"/>
                </a:solidFill>
              </a:defRPr>
            </a:lvl1pPr>
            <a:lvl2pPr marL="671444" indent="0">
              <a:buNone/>
              <a:defRPr sz="2937">
                <a:solidFill>
                  <a:schemeClr val="tx1">
                    <a:tint val="75000"/>
                  </a:schemeClr>
                </a:solidFill>
              </a:defRPr>
            </a:lvl2pPr>
            <a:lvl3pPr marL="1342888" indent="0">
              <a:buNone/>
              <a:defRPr sz="2643">
                <a:solidFill>
                  <a:schemeClr val="tx1">
                    <a:tint val="75000"/>
                  </a:schemeClr>
                </a:solidFill>
              </a:defRPr>
            </a:lvl3pPr>
            <a:lvl4pPr marL="2014332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4pPr>
            <a:lvl5pPr marL="2685776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5pPr>
            <a:lvl6pPr marL="335722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6pPr>
            <a:lvl7pPr marL="4028664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7pPr>
            <a:lvl8pPr marL="4700107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8pPr>
            <a:lvl9pPr marL="5371551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09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3871846"/>
            <a:ext cx="5707182" cy="92284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3871846"/>
            <a:ext cx="5707182" cy="92284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55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774373"/>
            <a:ext cx="11582222" cy="28112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1" y="3565467"/>
            <a:ext cx="5680953" cy="1747380"/>
          </a:xfrm>
        </p:spPr>
        <p:txBody>
          <a:bodyPr anchor="b"/>
          <a:lstStyle>
            <a:lvl1pPr marL="0" indent="0">
              <a:buNone/>
              <a:defRPr sz="3525" b="1"/>
            </a:lvl1pPr>
            <a:lvl2pPr marL="671444" indent="0">
              <a:buNone/>
              <a:defRPr sz="2937" b="1"/>
            </a:lvl2pPr>
            <a:lvl3pPr marL="1342888" indent="0">
              <a:buNone/>
              <a:defRPr sz="2643" b="1"/>
            </a:lvl3pPr>
            <a:lvl4pPr marL="2014332" indent="0">
              <a:buNone/>
              <a:defRPr sz="2350" b="1"/>
            </a:lvl4pPr>
            <a:lvl5pPr marL="2685776" indent="0">
              <a:buNone/>
              <a:defRPr sz="2350" b="1"/>
            </a:lvl5pPr>
            <a:lvl6pPr marL="3357220" indent="0">
              <a:buNone/>
              <a:defRPr sz="2350" b="1"/>
            </a:lvl6pPr>
            <a:lvl7pPr marL="4028664" indent="0">
              <a:buNone/>
              <a:defRPr sz="2350" b="1"/>
            </a:lvl7pPr>
            <a:lvl8pPr marL="4700107" indent="0">
              <a:buNone/>
              <a:defRPr sz="2350" b="1"/>
            </a:lvl8pPr>
            <a:lvl9pPr marL="5371551" indent="0">
              <a:buNone/>
              <a:defRPr sz="235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1" y="5312847"/>
            <a:ext cx="5680953" cy="78143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3565467"/>
            <a:ext cx="5708931" cy="1747380"/>
          </a:xfrm>
        </p:spPr>
        <p:txBody>
          <a:bodyPr anchor="b"/>
          <a:lstStyle>
            <a:lvl1pPr marL="0" indent="0">
              <a:buNone/>
              <a:defRPr sz="3525" b="1"/>
            </a:lvl1pPr>
            <a:lvl2pPr marL="671444" indent="0">
              <a:buNone/>
              <a:defRPr sz="2937" b="1"/>
            </a:lvl2pPr>
            <a:lvl3pPr marL="1342888" indent="0">
              <a:buNone/>
              <a:defRPr sz="2643" b="1"/>
            </a:lvl3pPr>
            <a:lvl4pPr marL="2014332" indent="0">
              <a:buNone/>
              <a:defRPr sz="2350" b="1"/>
            </a:lvl4pPr>
            <a:lvl5pPr marL="2685776" indent="0">
              <a:buNone/>
              <a:defRPr sz="2350" b="1"/>
            </a:lvl5pPr>
            <a:lvl6pPr marL="3357220" indent="0">
              <a:buNone/>
              <a:defRPr sz="2350" b="1"/>
            </a:lvl6pPr>
            <a:lvl7pPr marL="4028664" indent="0">
              <a:buNone/>
              <a:defRPr sz="2350" b="1"/>
            </a:lvl7pPr>
            <a:lvl8pPr marL="4700107" indent="0">
              <a:buNone/>
              <a:defRPr sz="2350" b="1"/>
            </a:lvl8pPr>
            <a:lvl9pPr marL="5371551" indent="0">
              <a:buNone/>
              <a:defRPr sz="235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5312847"/>
            <a:ext cx="5708931" cy="78143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80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55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79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969645"/>
            <a:ext cx="4331093" cy="3393758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2094167"/>
            <a:ext cx="6798261" cy="10336146"/>
          </a:xfrm>
        </p:spPr>
        <p:txBody>
          <a:bodyPr/>
          <a:lstStyle>
            <a:lvl1pPr>
              <a:defRPr sz="4700"/>
            </a:lvl1pPr>
            <a:lvl2pPr>
              <a:defRPr sz="4112"/>
            </a:lvl2pPr>
            <a:lvl3pPr>
              <a:defRPr sz="3525"/>
            </a:lvl3pPr>
            <a:lvl4pPr>
              <a:defRPr sz="2937"/>
            </a:lvl4pPr>
            <a:lvl5pPr>
              <a:defRPr sz="2937"/>
            </a:lvl5pPr>
            <a:lvl6pPr>
              <a:defRPr sz="2937"/>
            </a:lvl6pPr>
            <a:lvl7pPr>
              <a:defRPr sz="2937"/>
            </a:lvl7pPr>
            <a:lvl8pPr>
              <a:defRPr sz="2937"/>
            </a:lvl8pPr>
            <a:lvl9pPr>
              <a:defRPr sz="293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4363402"/>
            <a:ext cx="4331093" cy="8083743"/>
          </a:xfrm>
        </p:spPr>
        <p:txBody>
          <a:bodyPr/>
          <a:lstStyle>
            <a:lvl1pPr marL="0" indent="0">
              <a:buNone/>
              <a:defRPr sz="2350"/>
            </a:lvl1pPr>
            <a:lvl2pPr marL="671444" indent="0">
              <a:buNone/>
              <a:defRPr sz="2056"/>
            </a:lvl2pPr>
            <a:lvl3pPr marL="1342888" indent="0">
              <a:buNone/>
              <a:defRPr sz="1762"/>
            </a:lvl3pPr>
            <a:lvl4pPr marL="2014332" indent="0">
              <a:buNone/>
              <a:defRPr sz="1469"/>
            </a:lvl4pPr>
            <a:lvl5pPr marL="2685776" indent="0">
              <a:buNone/>
              <a:defRPr sz="1469"/>
            </a:lvl5pPr>
            <a:lvl6pPr marL="3357220" indent="0">
              <a:buNone/>
              <a:defRPr sz="1469"/>
            </a:lvl6pPr>
            <a:lvl7pPr marL="4028664" indent="0">
              <a:buNone/>
              <a:defRPr sz="1469"/>
            </a:lvl7pPr>
            <a:lvl8pPr marL="4700107" indent="0">
              <a:buNone/>
              <a:defRPr sz="1469"/>
            </a:lvl8pPr>
            <a:lvl9pPr marL="5371551" indent="0">
              <a:buNone/>
              <a:defRPr sz="1469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01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969645"/>
            <a:ext cx="4331093" cy="3393758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2094167"/>
            <a:ext cx="6798261" cy="10336146"/>
          </a:xfrm>
        </p:spPr>
        <p:txBody>
          <a:bodyPr anchor="t"/>
          <a:lstStyle>
            <a:lvl1pPr marL="0" indent="0">
              <a:buNone/>
              <a:defRPr sz="4700"/>
            </a:lvl1pPr>
            <a:lvl2pPr marL="671444" indent="0">
              <a:buNone/>
              <a:defRPr sz="4112"/>
            </a:lvl2pPr>
            <a:lvl3pPr marL="1342888" indent="0">
              <a:buNone/>
              <a:defRPr sz="3525"/>
            </a:lvl3pPr>
            <a:lvl4pPr marL="2014332" indent="0">
              <a:buNone/>
              <a:defRPr sz="2937"/>
            </a:lvl4pPr>
            <a:lvl5pPr marL="2685776" indent="0">
              <a:buNone/>
              <a:defRPr sz="2937"/>
            </a:lvl5pPr>
            <a:lvl6pPr marL="3357220" indent="0">
              <a:buNone/>
              <a:defRPr sz="2937"/>
            </a:lvl6pPr>
            <a:lvl7pPr marL="4028664" indent="0">
              <a:buNone/>
              <a:defRPr sz="2937"/>
            </a:lvl7pPr>
            <a:lvl8pPr marL="4700107" indent="0">
              <a:buNone/>
              <a:defRPr sz="2937"/>
            </a:lvl8pPr>
            <a:lvl9pPr marL="5371551" indent="0">
              <a:buNone/>
              <a:defRPr sz="293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4363402"/>
            <a:ext cx="4331093" cy="8083743"/>
          </a:xfrm>
        </p:spPr>
        <p:txBody>
          <a:bodyPr/>
          <a:lstStyle>
            <a:lvl1pPr marL="0" indent="0">
              <a:buNone/>
              <a:defRPr sz="2350"/>
            </a:lvl1pPr>
            <a:lvl2pPr marL="671444" indent="0">
              <a:buNone/>
              <a:defRPr sz="2056"/>
            </a:lvl2pPr>
            <a:lvl3pPr marL="1342888" indent="0">
              <a:buNone/>
              <a:defRPr sz="1762"/>
            </a:lvl3pPr>
            <a:lvl4pPr marL="2014332" indent="0">
              <a:buNone/>
              <a:defRPr sz="1469"/>
            </a:lvl4pPr>
            <a:lvl5pPr marL="2685776" indent="0">
              <a:buNone/>
              <a:defRPr sz="1469"/>
            </a:lvl5pPr>
            <a:lvl6pPr marL="3357220" indent="0">
              <a:buNone/>
              <a:defRPr sz="1469"/>
            </a:lvl6pPr>
            <a:lvl7pPr marL="4028664" indent="0">
              <a:buNone/>
              <a:defRPr sz="1469"/>
            </a:lvl7pPr>
            <a:lvl8pPr marL="4700107" indent="0">
              <a:buNone/>
              <a:defRPr sz="1469"/>
            </a:lvl8pPr>
            <a:lvl9pPr marL="5371551" indent="0">
              <a:buNone/>
              <a:defRPr sz="1469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8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774373"/>
            <a:ext cx="11582222" cy="281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3871846"/>
            <a:ext cx="11582222" cy="922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13480762"/>
            <a:ext cx="3021449" cy="77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F48C-FFCE-4C53-AE20-C246E1FDD97A}" type="datetimeFigureOut">
              <a:rPr lang="es-MX" smtClean="0"/>
              <a:t>25/04/2021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13480762"/>
            <a:ext cx="4532174" cy="77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13480762"/>
            <a:ext cx="3021449" cy="77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45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42888" rtl="0" eaLnBrk="1" latinLnBrk="0" hangingPunct="1">
        <a:lnSpc>
          <a:spcPct val="90000"/>
        </a:lnSpc>
        <a:spcBef>
          <a:spcPct val="0"/>
        </a:spcBef>
        <a:buNone/>
        <a:defRPr sz="64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722" indent="-335722" algn="l" defTabSz="1342888" rtl="0" eaLnBrk="1" latinLnBrk="0" hangingPunct="1">
        <a:lnSpc>
          <a:spcPct val="90000"/>
        </a:lnSpc>
        <a:spcBef>
          <a:spcPts val="1469"/>
        </a:spcBef>
        <a:buFont typeface="Arial" panose="020B0604020202020204" pitchFamily="34" charset="0"/>
        <a:buChar char="•"/>
        <a:defRPr sz="4112" kern="1200">
          <a:solidFill>
            <a:schemeClr val="tx1"/>
          </a:solidFill>
          <a:latin typeface="+mn-lt"/>
          <a:ea typeface="+mn-ea"/>
          <a:cs typeface="+mn-cs"/>
        </a:defRPr>
      </a:lvl1pPr>
      <a:lvl2pPr marL="1007166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2pPr>
      <a:lvl3pPr marL="1678610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937" kern="1200">
          <a:solidFill>
            <a:schemeClr val="tx1"/>
          </a:solidFill>
          <a:latin typeface="+mn-lt"/>
          <a:ea typeface="+mn-ea"/>
          <a:cs typeface="+mn-cs"/>
        </a:defRPr>
      </a:lvl3pPr>
      <a:lvl4pPr marL="2350054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4pPr>
      <a:lvl5pPr marL="3021498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5pPr>
      <a:lvl6pPr marL="3692942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6pPr>
      <a:lvl7pPr marL="4364385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7pPr>
      <a:lvl8pPr marL="5035829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8pPr>
      <a:lvl9pPr marL="5707273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1pPr>
      <a:lvl2pPr marL="671444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2pPr>
      <a:lvl3pPr marL="1342888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3pPr>
      <a:lvl4pPr marL="2014332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4pPr>
      <a:lvl5pPr marL="2685776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5pPr>
      <a:lvl6pPr marL="3357220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6pPr>
      <a:lvl7pPr marL="4028664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7pPr>
      <a:lvl8pPr marL="4700107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8pPr>
      <a:lvl9pPr marL="5371551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hyperlink" Target="https://www.kaggle.com/uciml/student-alcohol-consumption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/>
          <p:cNvSpPr txBox="1"/>
          <p:nvPr/>
        </p:nvSpPr>
        <p:spPr>
          <a:xfrm>
            <a:off x="-16943" y="4737633"/>
            <a:ext cx="13428663" cy="10080000"/>
          </a:xfrm>
          <a:prstGeom prst="rect">
            <a:avLst/>
          </a:prstGeom>
          <a:solidFill>
            <a:srgbClr val="FFF2F2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2" name="CuadroTexto 31"/>
          <p:cNvSpPr txBox="1"/>
          <p:nvPr/>
        </p:nvSpPr>
        <p:spPr>
          <a:xfrm>
            <a:off x="-19596" y="4792179"/>
            <a:ext cx="3409647" cy="2340000"/>
          </a:xfrm>
          <a:prstGeom prst="rect">
            <a:avLst/>
          </a:prstGeom>
          <a:solidFill>
            <a:srgbClr val="FA8802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-19596" y="1953514"/>
            <a:ext cx="13462541" cy="2844000"/>
          </a:xfrm>
          <a:prstGeom prst="rect">
            <a:avLst/>
          </a:prstGeom>
          <a:solidFill>
            <a:srgbClr val="01C6CC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-33878" y="-11596"/>
            <a:ext cx="13462541" cy="1836000"/>
          </a:xfrm>
          <a:prstGeom prst="rect">
            <a:avLst/>
          </a:prstGeom>
          <a:solidFill>
            <a:srgbClr val="FFF2F2"/>
          </a:solidFill>
        </p:spPr>
        <p:txBody>
          <a:bodyPr wrap="square" rtlCol="0">
            <a:spAutoFit/>
          </a:bodyPr>
          <a:lstStyle/>
          <a:p>
            <a:endParaRPr lang="es-MX"/>
          </a:p>
        </p:txBody>
      </p:sp>
      <p:pic>
        <p:nvPicPr>
          <p:cNvPr id="1026" name="Picture 2" descr="https://i.pinimg.com/564x/e5/8e/86/e58e86f93f84d0d61e7ab45552e6c8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27379" y="10743727"/>
            <a:ext cx="5399208" cy="718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31842" t="28194" r="17012" b="51412"/>
          <a:stretch/>
        </p:blipFill>
        <p:spPr>
          <a:xfrm>
            <a:off x="3577964" y="145646"/>
            <a:ext cx="5824430" cy="17283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33925" t="27705" r="48245" b="51230"/>
          <a:stretch/>
        </p:blipFill>
        <p:spPr>
          <a:xfrm>
            <a:off x="60002" y="2481328"/>
            <a:ext cx="2637991" cy="1752243"/>
          </a:xfrm>
          <a:prstGeom prst="rect">
            <a:avLst/>
          </a:prstGeom>
        </p:spPr>
      </p:pic>
      <p:pic>
        <p:nvPicPr>
          <p:cNvPr id="1028" name="Picture 4" descr="Facultad de Ingeniería Civil | logos-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49" y="-102031"/>
            <a:ext cx="1898451" cy="18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2802941" y="2222819"/>
            <a:ext cx="634105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El consumo de alcohol en los estudiantes presenta un grave problema en la actualidad, y esto tiene consecuencias negativas , que aun que </a:t>
            </a:r>
            <a:r>
              <a:rPr lang="es-ES" sz="1500" dirty="0"/>
              <a:t>no es el único factor determinante en el </a:t>
            </a:r>
            <a:r>
              <a:rPr lang="es-ES" sz="1500" b="1" dirty="0"/>
              <a:t>rendimiento académico</a:t>
            </a:r>
            <a:r>
              <a:rPr lang="es-ES" sz="1500" dirty="0"/>
              <a:t> de los estudiantes</a:t>
            </a:r>
            <a:r>
              <a:rPr lang="es-MX" sz="1500" dirty="0"/>
              <a:t>, tiene cierta influencia,  y que como es un producto socialmente aceptado, no es visto como una enfermedad entre la población. </a:t>
            </a:r>
          </a:p>
          <a:p>
            <a:pPr algn="just"/>
            <a:r>
              <a:rPr lang="es-MX" sz="1500" dirty="0"/>
              <a:t>Es por eso que prestamos un gran interés a este tema, ya que somos estudiantes, y con la situación mundial que estamos pasando estamos propensos a caer en este circulo vicioso que </a:t>
            </a:r>
            <a:r>
              <a:rPr lang="es-ES" sz="1500" dirty="0"/>
              <a:t>se incrementa seriamente, y es necesario atenderlo; sin embargo, también resulta indispensable entender los motivos del consumo, a fin de proponer estrategias de prevención que resulten efectivas.</a:t>
            </a:r>
            <a:endParaRPr lang="es-MX" sz="1500" dirty="0"/>
          </a:p>
        </p:txBody>
      </p:sp>
      <p:pic>
        <p:nvPicPr>
          <p:cNvPr id="1030" name="Picture 6" descr="Doctorado en Ingeniería Física | Dirección de Posgrad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50" y="179293"/>
            <a:ext cx="989310" cy="98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heurón 17"/>
          <p:cNvSpPr/>
          <p:nvPr/>
        </p:nvSpPr>
        <p:spPr>
          <a:xfrm>
            <a:off x="135872" y="4880637"/>
            <a:ext cx="2667069" cy="34971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00628" y="4900733"/>
            <a:ext cx="133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RECURSOS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4344" y="5374838"/>
            <a:ext cx="1861953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96" dirty="0"/>
              <a:t> </a:t>
            </a:r>
            <a:r>
              <a:rPr lang="es-MX" sz="1896" u="sng" dirty="0">
                <a:hlinkClick r:id="rId7"/>
              </a:rPr>
              <a:t>https://www.kaggle.com/uciml/student-alcohol-consumption</a:t>
            </a:r>
            <a:endParaRPr lang="es-MX" sz="1896" dirty="0"/>
          </a:p>
        </p:txBody>
      </p:sp>
      <p:pic>
        <p:nvPicPr>
          <p:cNvPr id="1036" name="Picture 12" descr="Proyecto Jupyter - Wikipedia, la enciclopedia lib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97" y="5291264"/>
            <a:ext cx="1131753" cy="13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-33884" y="1833266"/>
            <a:ext cx="13462547" cy="144000"/>
          </a:xfrm>
          <a:prstGeom prst="rect">
            <a:avLst/>
          </a:prstGeom>
          <a:solidFill>
            <a:srgbClr val="FA8802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9"/>
          <a:srcRect l="42136" t="31370" r="27237" b="40272"/>
          <a:stretch/>
        </p:blipFill>
        <p:spPr>
          <a:xfrm>
            <a:off x="9443648" y="1981224"/>
            <a:ext cx="3985015" cy="2074459"/>
          </a:xfrm>
          <a:prstGeom prst="rect">
            <a:avLst/>
          </a:prstGeom>
        </p:spPr>
      </p:pic>
      <p:pic>
        <p:nvPicPr>
          <p:cNvPr id="1032" name="Picture 8" descr="Bebidas alcohólicas | Icono Grati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094" y="2887648"/>
            <a:ext cx="1786974" cy="178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heurón 17">
            <a:extLst>
              <a:ext uri="{FF2B5EF4-FFF2-40B4-BE49-F238E27FC236}">
                <a16:creationId xmlns:a16="http://schemas.microsoft.com/office/drawing/2014/main" id="{80645E29-6D38-4DB8-AF0B-D856CAAC452C}"/>
              </a:ext>
            </a:extLst>
          </p:cNvPr>
          <p:cNvSpPr/>
          <p:nvPr/>
        </p:nvSpPr>
        <p:spPr>
          <a:xfrm>
            <a:off x="6171687" y="4847750"/>
            <a:ext cx="3106310" cy="352543"/>
          </a:xfrm>
          <a:prstGeom prst="chevron">
            <a:avLst/>
          </a:prstGeom>
          <a:solidFill>
            <a:srgbClr val="FB9D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 dirty="0">
              <a:solidFill>
                <a:schemeClr val="tx1"/>
              </a:solidFill>
              <a:highlight>
                <a:srgbClr val="FA8802"/>
              </a:highligh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D24767C-721D-4671-9F11-83C7486A77BF}"/>
              </a:ext>
            </a:extLst>
          </p:cNvPr>
          <p:cNvSpPr txBox="1"/>
          <p:nvPr/>
        </p:nvSpPr>
        <p:spPr>
          <a:xfrm>
            <a:off x="6852576" y="4874039"/>
            <a:ext cx="184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METODOLOGÍA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88A8F60-893C-4579-B2D7-8847ED1F18F4}"/>
              </a:ext>
            </a:extLst>
          </p:cNvPr>
          <p:cNvSpPr txBox="1"/>
          <p:nvPr/>
        </p:nvSpPr>
        <p:spPr>
          <a:xfrm>
            <a:off x="3577965" y="5401722"/>
            <a:ext cx="5566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Para la limpieza de la base de datos se detectaron por medio de un mapa de calor las columnas que no tienen relación con nuestro objetivo y se eliminaron, pasando de 33 columnas a 18. Además, cambiamos el nombre de todas nuestras columnas para un mejor entendimiento de las mismas.</a:t>
            </a:r>
          </a:p>
          <a:p>
            <a:pPr algn="just"/>
            <a:endParaRPr lang="es-MX" sz="1500" dirty="0"/>
          </a:p>
        </p:txBody>
      </p:sp>
      <p:sp>
        <p:nvSpPr>
          <p:cNvPr id="30" name="Cheurón 17">
            <a:extLst>
              <a:ext uri="{FF2B5EF4-FFF2-40B4-BE49-F238E27FC236}">
                <a16:creationId xmlns:a16="http://schemas.microsoft.com/office/drawing/2014/main" id="{9A7ECA87-7321-4A6F-B7E6-6E5602CEC388}"/>
              </a:ext>
            </a:extLst>
          </p:cNvPr>
          <p:cNvSpPr/>
          <p:nvPr/>
        </p:nvSpPr>
        <p:spPr>
          <a:xfrm>
            <a:off x="5090598" y="1908644"/>
            <a:ext cx="2114590" cy="321394"/>
          </a:xfrm>
          <a:prstGeom prst="chevron">
            <a:avLst>
              <a:gd name="adj" fmla="val 460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91D0BE-0B3A-46DA-935D-422A47F0E0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2394" y="4842384"/>
            <a:ext cx="3997856" cy="323384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278200" y="1906686"/>
            <a:ext cx="178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INTRODUCCIÓN</a:t>
            </a:r>
            <a:r>
              <a:rPr lang="es-MX" sz="1800" dirty="0"/>
              <a:t>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3E66D51-AE09-4DB1-A705-8661C93D7780}"/>
              </a:ext>
            </a:extLst>
          </p:cNvPr>
          <p:cNvSpPr txBox="1"/>
          <p:nvPr/>
        </p:nvSpPr>
        <p:spPr>
          <a:xfrm>
            <a:off x="3582548" y="6668454"/>
            <a:ext cx="568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En cuanto a estadísticas, contamos con datos de 395 alumnos, de los cuales, 208 son mujeres y 187 son hombres.</a:t>
            </a:r>
          </a:p>
        </p:txBody>
      </p:sp>
      <p:sp>
        <p:nvSpPr>
          <p:cNvPr id="33" name="Cheurón 17">
            <a:extLst>
              <a:ext uri="{FF2B5EF4-FFF2-40B4-BE49-F238E27FC236}">
                <a16:creationId xmlns:a16="http://schemas.microsoft.com/office/drawing/2014/main" id="{19FA5E34-50CD-44B6-9DD4-3ACBC53E1FB9}"/>
              </a:ext>
            </a:extLst>
          </p:cNvPr>
          <p:cNvSpPr/>
          <p:nvPr/>
        </p:nvSpPr>
        <p:spPr>
          <a:xfrm>
            <a:off x="268194" y="10490082"/>
            <a:ext cx="3106310" cy="352543"/>
          </a:xfrm>
          <a:prstGeom prst="chevron">
            <a:avLst/>
          </a:prstGeom>
          <a:solidFill>
            <a:srgbClr val="87DB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 dirty="0">
              <a:solidFill>
                <a:schemeClr val="tx1"/>
              </a:solidFill>
              <a:highlight>
                <a:srgbClr val="FA8802"/>
              </a:highlight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E794D94-05A1-4C63-A889-FF5EB12560B0}"/>
              </a:ext>
            </a:extLst>
          </p:cNvPr>
          <p:cNvSpPr txBox="1"/>
          <p:nvPr/>
        </p:nvSpPr>
        <p:spPr>
          <a:xfrm>
            <a:off x="800628" y="10481687"/>
            <a:ext cx="150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RESULTADOS</a:t>
            </a:r>
          </a:p>
        </p:txBody>
      </p:sp>
      <p:sp>
        <p:nvSpPr>
          <p:cNvPr id="37" name="Cheurón 17">
            <a:extLst>
              <a:ext uri="{FF2B5EF4-FFF2-40B4-BE49-F238E27FC236}">
                <a16:creationId xmlns:a16="http://schemas.microsoft.com/office/drawing/2014/main" id="{8B8D5591-F463-4293-80CD-C7C2153453A8}"/>
              </a:ext>
            </a:extLst>
          </p:cNvPr>
          <p:cNvSpPr/>
          <p:nvPr/>
        </p:nvSpPr>
        <p:spPr>
          <a:xfrm>
            <a:off x="4409709" y="12380206"/>
            <a:ext cx="3106310" cy="352543"/>
          </a:xfrm>
          <a:prstGeom prst="chevron">
            <a:avLst/>
          </a:prstGeom>
          <a:solidFill>
            <a:srgbClr val="FB9D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 dirty="0">
              <a:solidFill>
                <a:schemeClr val="tx1"/>
              </a:solidFill>
              <a:highlight>
                <a:srgbClr val="FA8802"/>
              </a:highlight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23C245C-5F74-412E-864A-777394863421}"/>
              </a:ext>
            </a:extLst>
          </p:cNvPr>
          <p:cNvSpPr txBox="1"/>
          <p:nvPr/>
        </p:nvSpPr>
        <p:spPr>
          <a:xfrm>
            <a:off x="5090598" y="12406495"/>
            <a:ext cx="184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5278FB-4F2C-4BE1-A5FF-13D703DF39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684" y="7548980"/>
            <a:ext cx="2890852" cy="2792857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991AF5D7-78C9-4BC2-BBB4-56341B36B908}"/>
              </a:ext>
            </a:extLst>
          </p:cNvPr>
          <p:cNvSpPr txBox="1"/>
          <p:nvPr/>
        </p:nvSpPr>
        <p:spPr>
          <a:xfrm>
            <a:off x="3583161" y="7272337"/>
            <a:ext cx="57522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Comparamos el nivel de consumo de alcohol de los estudiantes entre semana, en fines de semana y de igual manera el consumo de alcohol semanal.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5E0E89-D69E-48F2-BF76-5BA877E3B7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0051" y="8594253"/>
            <a:ext cx="2953032" cy="2136128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8EF0CC47-1FC7-4AFD-968E-F5E9655430B7}"/>
              </a:ext>
            </a:extLst>
          </p:cNvPr>
          <p:cNvSpPr txBox="1"/>
          <p:nvPr/>
        </p:nvSpPr>
        <p:spPr>
          <a:xfrm>
            <a:off x="6678598" y="8169677"/>
            <a:ext cx="6098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De igual manera, decidimos hacer una comparación de las calificaciones finales de los alumnos dependiendo de su nivel de alcoholismo.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6219720-5E25-4281-871C-464BCAE72E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78598" y="8858027"/>
            <a:ext cx="6098989" cy="18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8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271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AVILA</dc:creator>
  <cp:lastModifiedBy>ANA VICTORIA GONZALEZ PEREZ</cp:lastModifiedBy>
  <cp:revision>21</cp:revision>
  <dcterms:created xsi:type="dcterms:W3CDTF">2021-04-24T21:25:31Z</dcterms:created>
  <dcterms:modified xsi:type="dcterms:W3CDTF">2021-04-26T01:54:37Z</dcterms:modified>
</cp:coreProperties>
</file>