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428663" cy="16271875"/>
  <p:notesSz cx="6858000" cy="9144000"/>
  <p:defaultTextStyle>
    <a:defPPr>
      <a:defRPr lang="es-MX"/>
    </a:defPPr>
    <a:lvl1pPr marL="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1pPr>
    <a:lvl2pPr marL="47942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2pPr>
    <a:lvl3pPr marL="95884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3pPr>
    <a:lvl4pPr marL="143826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4pPr>
    <a:lvl5pPr marL="191768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5pPr>
    <a:lvl6pPr marL="239710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6pPr>
    <a:lvl7pPr marL="2876520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7pPr>
    <a:lvl8pPr marL="3355939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8pPr>
    <a:lvl9pPr marL="3835359" algn="l" defTabSz="958840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D32"/>
    <a:srgbClr val="87DBE0"/>
    <a:srgbClr val="2CCAD1"/>
    <a:srgbClr val="FA8802"/>
    <a:srgbClr val="FFF2F2"/>
    <a:srgbClr val="01C6CC"/>
    <a:srgbClr val="00C0C9"/>
    <a:srgbClr val="FF5E18"/>
    <a:srgbClr val="FFF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302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150" y="2663014"/>
            <a:ext cx="11414364" cy="5665023"/>
          </a:xfrm>
        </p:spPr>
        <p:txBody>
          <a:bodyPr anchor="b"/>
          <a:lstStyle>
            <a:lvl1pPr algn="ctr">
              <a:defRPr sz="88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8546502"/>
            <a:ext cx="10071497" cy="3928602"/>
          </a:xfrm>
        </p:spPr>
        <p:txBody>
          <a:bodyPr/>
          <a:lstStyle>
            <a:lvl1pPr marL="0" indent="0" algn="ctr">
              <a:buNone/>
              <a:defRPr sz="3525"/>
            </a:lvl1pPr>
            <a:lvl2pPr marL="671444" indent="0" algn="ctr">
              <a:buNone/>
              <a:defRPr sz="2937"/>
            </a:lvl2pPr>
            <a:lvl3pPr marL="1342888" indent="0" algn="ctr">
              <a:buNone/>
              <a:defRPr sz="2643"/>
            </a:lvl3pPr>
            <a:lvl4pPr marL="2014332" indent="0" algn="ctr">
              <a:buNone/>
              <a:defRPr sz="2350"/>
            </a:lvl4pPr>
            <a:lvl5pPr marL="2685776" indent="0" algn="ctr">
              <a:buNone/>
              <a:defRPr sz="2350"/>
            </a:lvl5pPr>
            <a:lvl6pPr marL="3357220" indent="0" algn="ctr">
              <a:buNone/>
              <a:defRPr sz="2350"/>
            </a:lvl6pPr>
            <a:lvl7pPr marL="4028664" indent="0" algn="ctr">
              <a:buNone/>
              <a:defRPr sz="2350"/>
            </a:lvl7pPr>
            <a:lvl8pPr marL="4700107" indent="0" algn="ctr">
              <a:buNone/>
              <a:defRPr sz="2350"/>
            </a:lvl8pPr>
            <a:lvl9pPr marL="5371551" indent="0" algn="ctr">
              <a:buNone/>
              <a:defRPr sz="235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2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47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8" y="866327"/>
            <a:ext cx="2895555" cy="137896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866327"/>
            <a:ext cx="8518808" cy="137896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6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3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7" y="4056673"/>
            <a:ext cx="11582222" cy="6768647"/>
          </a:xfrm>
        </p:spPr>
        <p:txBody>
          <a:bodyPr anchor="b"/>
          <a:lstStyle>
            <a:lvl1pPr>
              <a:defRPr sz="88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7" y="10889355"/>
            <a:ext cx="11582222" cy="3559471"/>
          </a:xfrm>
        </p:spPr>
        <p:txBody>
          <a:bodyPr/>
          <a:lstStyle>
            <a:lvl1pPr marL="0" indent="0">
              <a:buNone/>
              <a:defRPr sz="3525">
                <a:solidFill>
                  <a:schemeClr val="tx1"/>
                </a:solidFill>
              </a:defRPr>
            </a:lvl1pPr>
            <a:lvl2pPr marL="671444" indent="0">
              <a:buNone/>
              <a:defRPr sz="2937">
                <a:solidFill>
                  <a:schemeClr val="tx1">
                    <a:tint val="75000"/>
                  </a:schemeClr>
                </a:solidFill>
              </a:defRPr>
            </a:lvl2pPr>
            <a:lvl3pPr marL="1342888" indent="0">
              <a:buNone/>
              <a:defRPr sz="2643">
                <a:solidFill>
                  <a:schemeClr val="tx1">
                    <a:tint val="75000"/>
                  </a:schemeClr>
                </a:solidFill>
              </a:defRPr>
            </a:lvl3pPr>
            <a:lvl4pPr marL="2014332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4pPr>
            <a:lvl5pPr marL="2685776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5pPr>
            <a:lvl6pPr marL="335722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6pPr>
            <a:lvl7pPr marL="4028664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7pPr>
            <a:lvl8pPr marL="4700107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8pPr>
            <a:lvl9pPr marL="5371551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2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4331633"/>
            <a:ext cx="5707182" cy="103243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4331633"/>
            <a:ext cx="5707182" cy="103243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01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866330"/>
            <a:ext cx="11582222" cy="314514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1" y="3988870"/>
            <a:ext cx="5680953" cy="1954884"/>
          </a:xfrm>
        </p:spPr>
        <p:txBody>
          <a:bodyPr anchor="b"/>
          <a:lstStyle>
            <a:lvl1pPr marL="0" indent="0">
              <a:buNone/>
              <a:defRPr sz="3525" b="1"/>
            </a:lvl1pPr>
            <a:lvl2pPr marL="671444" indent="0">
              <a:buNone/>
              <a:defRPr sz="2937" b="1"/>
            </a:lvl2pPr>
            <a:lvl3pPr marL="1342888" indent="0">
              <a:buNone/>
              <a:defRPr sz="2643" b="1"/>
            </a:lvl3pPr>
            <a:lvl4pPr marL="2014332" indent="0">
              <a:buNone/>
              <a:defRPr sz="2350" b="1"/>
            </a:lvl4pPr>
            <a:lvl5pPr marL="2685776" indent="0">
              <a:buNone/>
              <a:defRPr sz="2350" b="1"/>
            </a:lvl5pPr>
            <a:lvl6pPr marL="3357220" indent="0">
              <a:buNone/>
              <a:defRPr sz="2350" b="1"/>
            </a:lvl6pPr>
            <a:lvl7pPr marL="4028664" indent="0">
              <a:buNone/>
              <a:defRPr sz="2350" b="1"/>
            </a:lvl7pPr>
            <a:lvl8pPr marL="4700107" indent="0">
              <a:buNone/>
              <a:defRPr sz="2350" b="1"/>
            </a:lvl8pPr>
            <a:lvl9pPr marL="5371551" indent="0">
              <a:buNone/>
              <a:defRPr sz="235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1" y="5943755"/>
            <a:ext cx="5680953" cy="87423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3988870"/>
            <a:ext cx="5708931" cy="1954884"/>
          </a:xfrm>
        </p:spPr>
        <p:txBody>
          <a:bodyPr anchor="b"/>
          <a:lstStyle>
            <a:lvl1pPr marL="0" indent="0">
              <a:buNone/>
              <a:defRPr sz="3525" b="1"/>
            </a:lvl1pPr>
            <a:lvl2pPr marL="671444" indent="0">
              <a:buNone/>
              <a:defRPr sz="2937" b="1"/>
            </a:lvl2pPr>
            <a:lvl3pPr marL="1342888" indent="0">
              <a:buNone/>
              <a:defRPr sz="2643" b="1"/>
            </a:lvl3pPr>
            <a:lvl4pPr marL="2014332" indent="0">
              <a:buNone/>
              <a:defRPr sz="2350" b="1"/>
            </a:lvl4pPr>
            <a:lvl5pPr marL="2685776" indent="0">
              <a:buNone/>
              <a:defRPr sz="2350" b="1"/>
            </a:lvl5pPr>
            <a:lvl6pPr marL="3357220" indent="0">
              <a:buNone/>
              <a:defRPr sz="2350" b="1"/>
            </a:lvl6pPr>
            <a:lvl7pPr marL="4028664" indent="0">
              <a:buNone/>
              <a:defRPr sz="2350" b="1"/>
            </a:lvl7pPr>
            <a:lvl8pPr marL="4700107" indent="0">
              <a:buNone/>
              <a:defRPr sz="2350" b="1"/>
            </a:lvl8pPr>
            <a:lvl9pPr marL="5371551" indent="0">
              <a:buNone/>
              <a:defRPr sz="235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5943755"/>
            <a:ext cx="5708931" cy="87423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42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45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1084792"/>
            <a:ext cx="4331093" cy="379677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2342852"/>
            <a:ext cx="6798261" cy="11563578"/>
          </a:xfrm>
        </p:spPr>
        <p:txBody>
          <a:bodyPr/>
          <a:lstStyle>
            <a:lvl1pPr>
              <a:defRPr sz="4700"/>
            </a:lvl1pPr>
            <a:lvl2pPr>
              <a:defRPr sz="4112"/>
            </a:lvl2pPr>
            <a:lvl3pPr>
              <a:defRPr sz="3525"/>
            </a:lvl3pPr>
            <a:lvl4pPr>
              <a:defRPr sz="2937"/>
            </a:lvl4pPr>
            <a:lvl5pPr>
              <a:defRPr sz="2937"/>
            </a:lvl5pPr>
            <a:lvl6pPr>
              <a:defRPr sz="2937"/>
            </a:lvl6pPr>
            <a:lvl7pPr>
              <a:defRPr sz="2937"/>
            </a:lvl7pPr>
            <a:lvl8pPr>
              <a:defRPr sz="2937"/>
            </a:lvl8pPr>
            <a:lvl9pPr>
              <a:defRPr sz="293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4881563"/>
            <a:ext cx="4331093" cy="9043698"/>
          </a:xfrm>
        </p:spPr>
        <p:txBody>
          <a:bodyPr/>
          <a:lstStyle>
            <a:lvl1pPr marL="0" indent="0">
              <a:buNone/>
              <a:defRPr sz="2350"/>
            </a:lvl1pPr>
            <a:lvl2pPr marL="671444" indent="0">
              <a:buNone/>
              <a:defRPr sz="2056"/>
            </a:lvl2pPr>
            <a:lvl3pPr marL="1342888" indent="0">
              <a:buNone/>
              <a:defRPr sz="1762"/>
            </a:lvl3pPr>
            <a:lvl4pPr marL="2014332" indent="0">
              <a:buNone/>
              <a:defRPr sz="1469"/>
            </a:lvl4pPr>
            <a:lvl5pPr marL="2685776" indent="0">
              <a:buNone/>
              <a:defRPr sz="1469"/>
            </a:lvl5pPr>
            <a:lvl6pPr marL="3357220" indent="0">
              <a:buNone/>
              <a:defRPr sz="1469"/>
            </a:lvl6pPr>
            <a:lvl7pPr marL="4028664" indent="0">
              <a:buNone/>
              <a:defRPr sz="1469"/>
            </a:lvl7pPr>
            <a:lvl8pPr marL="4700107" indent="0">
              <a:buNone/>
              <a:defRPr sz="1469"/>
            </a:lvl8pPr>
            <a:lvl9pPr marL="5371551" indent="0">
              <a:buNone/>
              <a:defRPr sz="146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71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1084792"/>
            <a:ext cx="4331093" cy="379677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2342852"/>
            <a:ext cx="6798261" cy="11563578"/>
          </a:xfrm>
        </p:spPr>
        <p:txBody>
          <a:bodyPr anchor="t"/>
          <a:lstStyle>
            <a:lvl1pPr marL="0" indent="0">
              <a:buNone/>
              <a:defRPr sz="4700"/>
            </a:lvl1pPr>
            <a:lvl2pPr marL="671444" indent="0">
              <a:buNone/>
              <a:defRPr sz="4112"/>
            </a:lvl2pPr>
            <a:lvl3pPr marL="1342888" indent="0">
              <a:buNone/>
              <a:defRPr sz="3525"/>
            </a:lvl3pPr>
            <a:lvl4pPr marL="2014332" indent="0">
              <a:buNone/>
              <a:defRPr sz="2937"/>
            </a:lvl4pPr>
            <a:lvl5pPr marL="2685776" indent="0">
              <a:buNone/>
              <a:defRPr sz="2937"/>
            </a:lvl5pPr>
            <a:lvl6pPr marL="3357220" indent="0">
              <a:buNone/>
              <a:defRPr sz="2937"/>
            </a:lvl6pPr>
            <a:lvl7pPr marL="4028664" indent="0">
              <a:buNone/>
              <a:defRPr sz="2937"/>
            </a:lvl7pPr>
            <a:lvl8pPr marL="4700107" indent="0">
              <a:buNone/>
              <a:defRPr sz="2937"/>
            </a:lvl8pPr>
            <a:lvl9pPr marL="5371551" indent="0">
              <a:buNone/>
              <a:defRPr sz="293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4881563"/>
            <a:ext cx="4331093" cy="9043698"/>
          </a:xfrm>
        </p:spPr>
        <p:txBody>
          <a:bodyPr/>
          <a:lstStyle>
            <a:lvl1pPr marL="0" indent="0">
              <a:buNone/>
              <a:defRPr sz="2350"/>
            </a:lvl1pPr>
            <a:lvl2pPr marL="671444" indent="0">
              <a:buNone/>
              <a:defRPr sz="2056"/>
            </a:lvl2pPr>
            <a:lvl3pPr marL="1342888" indent="0">
              <a:buNone/>
              <a:defRPr sz="1762"/>
            </a:lvl3pPr>
            <a:lvl4pPr marL="2014332" indent="0">
              <a:buNone/>
              <a:defRPr sz="1469"/>
            </a:lvl4pPr>
            <a:lvl5pPr marL="2685776" indent="0">
              <a:buNone/>
              <a:defRPr sz="1469"/>
            </a:lvl5pPr>
            <a:lvl6pPr marL="3357220" indent="0">
              <a:buNone/>
              <a:defRPr sz="1469"/>
            </a:lvl6pPr>
            <a:lvl7pPr marL="4028664" indent="0">
              <a:buNone/>
              <a:defRPr sz="1469"/>
            </a:lvl7pPr>
            <a:lvl8pPr marL="4700107" indent="0">
              <a:buNone/>
              <a:defRPr sz="1469"/>
            </a:lvl8pPr>
            <a:lvl9pPr marL="5371551" indent="0">
              <a:buNone/>
              <a:defRPr sz="146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49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866330"/>
            <a:ext cx="11582222" cy="314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4331633"/>
            <a:ext cx="11582222" cy="1032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15081621"/>
            <a:ext cx="3021449" cy="86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F48C-FFCE-4C53-AE20-C246E1FDD97A}" type="datetimeFigureOut">
              <a:rPr lang="es-MX" smtClean="0"/>
              <a:t>26/04/2021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15081621"/>
            <a:ext cx="4532174" cy="86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15081621"/>
            <a:ext cx="3021449" cy="86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1A85-B9E4-4E4A-B103-202697AA35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10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42888" rtl="0" eaLnBrk="1" latinLnBrk="0" hangingPunct="1">
        <a:lnSpc>
          <a:spcPct val="90000"/>
        </a:lnSpc>
        <a:spcBef>
          <a:spcPct val="0"/>
        </a:spcBef>
        <a:buNone/>
        <a:defRPr sz="6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722" indent="-335722" algn="l" defTabSz="1342888" rtl="0" eaLnBrk="1" latinLnBrk="0" hangingPunct="1">
        <a:lnSpc>
          <a:spcPct val="90000"/>
        </a:lnSpc>
        <a:spcBef>
          <a:spcPts val="1469"/>
        </a:spcBef>
        <a:buFont typeface="Arial" panose="020B0604020202020204" pitchFamily="34" charset="0"/>
        <a:buChar char="•"/>
        <a:defRPr sz="4112" kern="1200">
          <a:solidFill>
            <a:schemeClr val="tx1"/>
          </a:solidFill>
          <a:latin typeface="+mn-lt"/>
          <a:ea typeface="+mn-ea"/>
          <a:cs typeface="+mn-cs"/>
        </a:defRPr>
      </a:lvl1pPr>
      <a:lvl2pPr marL="1007166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2pPr>
      <a:lvl3pPr marL="1678610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937" kern="1200">
          <a:solidFill>
            <a:schemeClr val="tx1"/>
          </a:solidFill>
          <a:latin typeface="+mn-lt"/>
          <a:ea typeface="+mn-ea"/>
          <a:cs typeface="+mn-cs"/>
        </a:defRPr>
      </a:lvl3pPr>
      <a:lvl4pPr marL="2350054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4pPr>
      <a:lvl5pPr marL="3021498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5pPr>
      <a:lvl6pPr marL="3692942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6pPr>
      <a:lvl7pPr marL="4364385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7pPr>
      <a:lvl8pPr marL="5035829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8pPr>
      <a:lvl9pPr marL="5707273" indent="-335722" algn="l" defTabSz="1342888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1pPr>
      <a:lvl2pPr marL="671444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2pPr>
      <a:lvl3pPr marL="1342888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3pPr>
      <a:lvl4pPr marL="2014332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4pPr>
      <a:lvl5pPr marL="2685776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5pPr>
      <a:lvl6pPr marL="3357220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6pPr>
      <a:lvl7pPr marL="4028664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7pPr>
      <a:lvl8pPr marL="4700107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8pPr>
      <a:lvl9pPr marL="5371551" algn="l" defTabSz="1342888" rtl="0" eaLnBrk="1" latinLnBrk="0" hangingPunct="1">
        <a:defRPr sz="2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uciml/student-alcohol-consumption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/>
          <p:cNvSpPr txBox="1"/>
          <p:nvPr/>
        </p:nvSpPr>
        <p:spPr>
          <a:xfrm>
            <a:off x="0" y="4839193"/>
            <a:ext cx="13428663" cy="11700000"/>
          </a:xfrm>
          <a:prstGeom prst="rect">
            <a:avLst/>
          </a:prstGeom>
          <a:solidFill>
            <a:srgbClr val="FFF2F2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2" name="CuadroTexto 31"/>
          <p:cNvSpPr txBox="1"/>
          <p:nvPr/>
        </p:nvSpPr>
        <p:spPr>
          <a:xfrm>
            <a:off x="-35143" y="4775145"/>
            <a:ext cx="3409647" cy="2556000"/>
          </a:xfrm>
          <a:prstGeom prst="rect">
            <a:avLst/>
          </a:prstGeom>
          <a:solidFill>
            <a:srgbClr val="FA8802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-33884" y="1827113"/>
            <a:ext cx="13462541" cy="3024000"/>
          </a:xfrm>
          <a:prstGeom prst="rect">
            <a:avLst/>
          </a:prstGeom>
          <a:solidFill>
            <a:srgbClr val="01C6CC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-52673" y="-24042"/>
            <a:ext cx="13462541" cy="1764000"/>
          </a:xfrm>
          <a:prstGeom prst="rect">
            <a:avLst/>
          </a:prstGeom>
          <a:solidFill>
            <a:srgbClr val="FFF2F2"/>
          </a:solidFill>
        </p:spPr>
        <p:txBody>
          <a:bodyPr wrap="square" rtlCol="0">
            <a:spAutoFit/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1842" t="28194" r="17012" b="51412"/>
          <a:stretch/>
        </p:blipFill>
        <p:spPr>
          <a:xfrm>
            <a:off x="3682420" y="20380"/>
            <a:ext cx="5824430" cy="17283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33925" t="27705" r="48245" b="51230"/>
          <a:stretch/>
        </p:blipFill>
        <p:spPr>
          <a:xfrm>
            <a:off x="79971" y="2365833"/>
            <a:ext cx="2637991" cy="1752243"/>
          </a:xfrm>
          <a:prstGeom prst="rect">
            <a:avLst/>
          </a:prstGeom>
        </p:spPr>
      </p:pic>
      <p:pic>
        <p:nvPicPr>
          <p:cNvPr id="1028" name="Picture 4" descr="Facultad de Ingeniería Civil | logos-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42" y="-155007"/>
            <a:ext cx="1898451" cy="18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2881614" y="2305620"/>
            <a:ext cx="63410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El consumo de alcohol en los estudiantes presenta un grave problema en la actualidad, y esto tiene consecuencias negativas , que aun que </a:t>
            </a:r>
            <a:r>
              <a:rPr lang="es-ES" sz="1500" dirty="0"/>
              <a:t>no es el único factor determinante en el </a:t>
            </a:r>
            <a:r>
              <a:rPr lang="es-ES" sz="1500" b="1" dirty="0"/>
              <a:t>rendimiento académico</a:t>
            </a:r>
            <a:r>
              <a:rPr lang="es-ES" sz="1500" dirty="0"/>
              <a:t> de los estudiantes</a:t>
            </a:r>
            <a:r>
              <a:rPr lang="es-MX" sz="1500" dirty="0"/>
              <a:t>, tiene cierta influencia,  y que como es un producto socialmente aceptado, no es visto como una enfermedad entre la población. </a:t>
            </a:r>
          </a:p>
          <a:p>
            <a:pPr algn="just"/>
            <a:r>
              <a:rPr lang="es-MX" sz="1500" dirty="0"/>
              <a:t>Es por eso que prestamos un gran interés a este tema, ya que somos estudiantes, y con la situación mundial que estamos pasando estamos propensos a caer en este circulo vicioso que </a:t>
            </a:r>
            <a:r>
              <a:rPr lang="es-ES" sz="1500" dirty="0"/>
              <a:t>se incrementa seriamente, y es necesario atenderlo; sin embargo, también resulta indispensable entender los motivos del consumo, a fin de proponer estrategias de prevención que resulten efectivas.</a:t>
            </a:r>
            <a:endParaRPr lang="es-MX" sz="1500" dirty="0"/>
          </a:p>
        </p:txBody>
      </p:sp>
      <p:pic>
        <p:nvPicPr>
          <p:cNvPr id="1030" name="Picture 6" descr="Doctorado en Ingeniería Física | Dirección de Posgrad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558" y="143014"/>
            <a:ext cx="1269019" cy="12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heurón 17"/>
          <p:cNvSpPr/>
          <p:nvPr/>
        </p:nvSpPr>
        <p:spPr>
          <a:xfrm>
            <a:off x="268194" y="4945506"/>
            <a:ext cx="2667069" cy="34971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932950" y="4963170"/>
            <a:ext cx="13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RECURSOS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9971" y="5610650"/>
            <a:ext cx="1861953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96" dirty="0"/>
              <a:t> </a:t>
            </a:r>
            <a:r>
              <a:rPr lang="es-MX" sz="1896" u="sng" dirty="0">
                <a:hlinkClick r:id="rId6"/>
              </a:rPr>
              <a:t>https://www.kaggle.com/uciml/student-alcohol-consumption</a:t>
            </a:r>
            <a:endParaRPr lang="es-MX" sz="1896" dirty="0"/>
          </a:p>
        </p:txBody>
      </p:sp>
      <p:pic>
        <p:nvPicPr>
          <p:cNvPr id="1036" name="Picture 12" descr="Proyecto Jupyter - Wikipedia, la enciclopedia lib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25" y="5565112"/>
            <a:ext cx="1131753" cy="13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-33884" y="1741916"/>
            <a:ext cx="13462547" cy="108000"/>
          </a:xfrm>
          <a:prstGeom prst="rect">
            <a:avLst/>
          </a:prstGeom>
          <a:solidFill>
            <a:srgbClr val="FA8802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8"/>
          <a:srcRect l="42136" t="31370" r="27237" b="40272"/>
          <a:stretch/>
        </p:blipFill>
        <p:spPr>
          <a:xfrm>
            <a:off x="9443648" y="2141758"/>
            <a:ext cx="3985015" cy="2074459"/>
          </a:xfrm>
          <a:prstGeom prst="rect">
            <a:avLst/>
          </a:prstGeom>
        </p:spPr>
      </p:pic>
      <p:pic>
        <p:nvPicPr>
          <p:cNvPr id="1032" name="Picture 8" descr="Bebidas alcohólicas | Icono Grat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071" y="2990729"/>
            <a:ext cx="1786974" cy="17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heurón 17">
            <a:extLst>
              <a:ext uri="{FF2B5EF4-FFF2-40B4-BE49-F238E27FC236}">
                <a16:creationId xmlns:a16="http://schemas.microsoft.com/office/drawing/2014/main" id="{80645E29-6D38-4DB8-AF0B-D856CAAC452C}"/>
              </a:ext>
            </a:extLst>
          </p:cNvPr>
          <p:cNvSpPr/>
          <p:nvPr/>
        </p:nvSpPr>
        <p:spPr>
          <a:xfrm>
            <a:off x="5161176" y="5024281"/>
            <a:ext cx="3106310" cy="352543"/>
          </a:xfrm>
          <a:prstGeom prst="chevron">
            <a:avLst/>
          </a:prstGeom>
          <a:solidFill>
            <a:srgbClr val="FB9D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 dirty="0">
              <a:solidFill>
                <a:schemeClr val="tx1"/>
              </a:solidFill>
              <a:highlight>
                <a:srgbClr val="FA8802"/>
              </a:highligh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D24767C-721D-4671-9F11-83C7486A77BF}"/>
              </a:ext>
            </a:extLst>
          </p:cNvPr>
          <p:cNvSpPr txBox="1"/>
          <p:nvPr/>
        </p:nvSpPr>
        <p:spPr>
          <a:xfrm>
            <a:off x="5962864" y="5015886"/>
            <a:ext cx="184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METODOLOGÍA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88A8F60-893C-4579-B2D7-8847ED1F18F4}"/>
              </a:ext>
            </a:extLst>
          </p:cNvPr>
          <p:cNvSpPr txBox="1"/>
          <p:nvPr/>
        </p:nvSpPr>
        <p:spPr>
          <a:xfrm>
            <a:off x="3560065" y="5482403"/>
            <a:ext cx="5566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Para la limpieza de la base de datos se detectaron por medio de un mapa de calor las columnas que no tienen relación con nuestro objetivo y se eliminaron, pasando de 33 columnas a 18. Además, cambiamos el nombre de todas nuestras columnas para un mejor entendimiento de las mismas.</a:t>
            </a:r>
          </a:p>
          <a:p>
            <a:pPr algn="just"/>
            <a:endParaRPr lang="es-MX" sz="1500" dirty="0"/>
          </a:p>
        </p:txBody>
      </p:sp>
      <p:sp>
        <p:nvSpPr>
          <p:cNvPr id="30" name="Cheurón 17">
            <a:extLst>
              <a:ext uri="{FF2B5EF4-FFF2-40B4-BE49-F238E27FC236}">
                <a16:creationId xmlns:a16="http://schemas.microsoft.com/office/drawing/2014/main" id="{9A7ECA87-7321-4A6F-B7E6-6E5602CEC388}"/>
              </a:ext>
            </a:extLst>
          </p:cNvPr>
          <p:cNvSpPr/>
          <p:nvPr/>
        </p:nvSpPr>
        <p:spPr>
          <a:xfrm>
            <a:off x="4957822" y="1898309"/>
            <a:ext cx="2114590" cy="321394"/>
          </a:xfrm>
          <a:prstGeom prst="chevron">
            <a:avLst>
              <a:gd name="adj" fmla="val 460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91D0BE-0B3A-46DA-935D-422A47F0E0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7527" y="4988870"/>
            <a:ext cx="3997856" cy="323384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158657" y="1898309"/>
            <a:ext cx="178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INTRODUCCIÓN</a:t>
            </a:r>
            <a:r>
              <a:rPr lang="es-MX" sz="1800" dirty="0"/>
              <a:t>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3E66D51-AE09-4DB1-A705-8661C93D7780}"/>
              </a:ext>
            </a:extLst>
          </p:cNvPr>
          <p:cNvSpPr txBox="1"/>
          <p:nvPr/>
        </p:nvSpPr>
        <p:spPr>
          <a:xfrm>
            <a:off x="3545524" y="6674276"/>
            <a:ext cx="56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En cuanto a estadísticas, contamos con datos de 395 alumnos, de los cuales, 208 son mujeres y 187 son hombres.</a:t>
            </a:r>
          </a:p>
        </p:txBody>
      </p:sp>
      <p:sp>
        <p:nvSpPr>
          <p:cNvPr id="33" name="Cheurón 17">
            <a:extLst>
              <a:ext uri="{FF2B5EF4-FFF2-40B4-BE49-F238E27FC236}">
                <a16:creationId xmlns:a16="http://schemas.microsoft.com/office/drawing/2014/main" id="{19FA5E34-50CD-44B6-9DD4-3ACBC53E1FB9}"/>
              </a:ext>
            </a:extLst>
          </p:cNvPr>
          <p:cNvSpPr/>
          <p:nvPr/>
        </p:nvSpPr>
        <p:spPr>
          <a:xfrm>
            <a:off x="211084" y="11166864"/>
            <a:ext cx="3085913" cy="322562"/>
          </a:xfrm>
          <a:prstGeom prst="chevron">
            <a:avLst/>
          </a:prstGeom>
          <a:solidFill>
            <a:srgbClr val="87DB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 dirty="0">
              <a:solidFill>
                <a:schemeClr val="tx1"/>
              </a:solidFill>
              <a:highlight>
                <a:srgbClr val="FA8802"/>
              </a:highlight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E794D94-05A1-4C63-A889-FF5EB12560B0}"/>
              </a:ext>
            </a:extLst>
          </p:cNvPr>
          <p:cNvSpPr txBox="1"/>
          <p:nvPr/>
        </p:nvSpPr>
        <p:spPr>
          <a:xfrm>
            <a:off x="849645" y="11132627"/>
            <a:ext cx="150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RESULTADOS</a:t>
            </a:r>
          </a:p>
        </p:txBody>
      </p:sp>
      <p:sp>
        <p:nvSpPr>
          <p:cNvPr id="37" name="Cheurón 17">
            <a:extLst>
              <a:ext uri="{FF2B5EF4-FFF2-40B4-BE49-F238E27FC236}">
                <a16:creationId xmlns:a16="http://schemas.microsoft.com/office/drawing/2014/main" id="{8B8D5591-F463-4293-80CD-C7C2153453A8}"/>
              </a:ext>
            </a:extLst>
          </p:cNvPr>
          <p:cNvSpPr/>
          <p:nvPr/>
        </p:nvSpPr>
        <p:spPr>
          <a:xfrm>
            <a:off x="8947352" y="11149416"/>
            <a:ext cx="3106310" cy="352543"/>
          </a:xfrm>
          <a:prstGeom prst="chevron">
            <a:avLst/>
          </a:prstGeom>
          <a:solidFill>
            <a:srgbClr val="FB9D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901" tIns="45951" rIns="91901" bIns="459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96" dirty="0">
              <a:solidFill>
                <a:schemeClr val="tx1"/>
              </a:solidFill>
              <a:highlight>
                <a:srgbClr val="FA8802"/>
              </a:highlight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3C245C-5F74-412E-864A-777394863421}"/>
              </a:ext>
            </a:extLst>
          </p:cNvPr>
          <p:cNvSpPr txBox="1"/>
          <p:nvPr/>
        </p:nvSpPr>
        <p:spPr>
          <a:xfrm>
            <a:off x="9728091" y="11120094"/>
            <a:ext cx="184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5278FB-4F2C-4BE1-A5FF-13D703DF39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194" y="8106703"/>
            <a:ext cx="2890852" cy="2792857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91AF5D7-78C9-4BC2-BBB4-56341B36B908}"/>
              </a:ext>
            </a:extLst>
          </p:cNvPr>
          <p:cNvSpPr txBox="1"/>
          <p:nvPr/>
        </p:nvSpPr>
        <p:spPr>
          <a:xfrm>
            <a:off x="3512012" y="7240848"/>
            <a:ext cx="5752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Comparamos el nivel de consumo de alcohol de los estudiantes entre semana, en fines de semana y de igual manera el consumo de alcohol semanal.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5E0E89-D69E-48F2-BF76-5BA877E3B7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6997" y="8772829"/>
            <a:ext cx="2953032" cy="2136128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EF0CC47-1FC7-4AFD-968E-F5E9655430B7}"/>
              </a:ext>
            </a:extLst>
          </p:cNvPr>
          <p:cNvSpPr txBox="1"/>
          <p:nvPr/>
        </p:nvSpPr>
        <p:spPr>
          <a:xfrm>
            <a:off x="6714331" y="8276799"/>
            <a:ext cx="6098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/>
              <a:t>De igual manera, decidimos hacer una comparación de las calificaciones finales de los alumnos dependiendo de su nivel de alcoholismo.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6219720-5E25-4281-871C-464BCAE7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8597" y="9072817"/>
            <a:ext cx="6098989" cy="188569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0662" y="11706061"/>
            <a:ext cx="5214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500" dirty="0"/>
              <a:t>los alumnos que salen los fines de semana son altamente propensos a beber</a:t>
            </a:r>
            <a:r>
              <a:rPr lang="es-ES" sz="15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500" dirty="0" smtClean="0"/>
              <a:t>Es probable que </a:t>
            </a:r>
            <a:r>
              <a:rPr lang="es-ES" sz="1500" dirty="0"/>
              <a:t>los alumnos con buena relación </a:t>
            </a:r>
            <a:r>
              <a:rPr lang="es-ES" sz="1500" dirty="0" smtClean="0"/>
              <a:t>familiar no  consuman cantidades </a:t>
            </a:r>
            <a:r>
              <a:rPr lang="es-ES" sz="1500" dirty="0"/>
              <a:t>altas de alcohol</a:t>
            </a:r>
            <a:r>
              <a:rPr lang="es-ES" sz="15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500" dirty="0"/>
              <a:t>los alumnos que mas consumen alcohol son los de 22 </a:t>
            </a:r>
            <a:r>
              <a:rPr lang="es-ES" sz="1500" dirty="0" smtClean="0"/>
              <a:t>años que es </a:t>
            </a:r>
            <a:r>
              <a:rPr lang="es-ES" sz="1500" dirty="0"/>
              <a:t>la </a:t>
            </a:r>
            <a:r>
              <a:rPr lang="es-ES" sz="1500" dirty="0" smtClean="0"/>
              <a:t>máxima cantidad  </a:t>
            </a:r>
            <a:r>
              <a:rPr lang="es-ES" sz="1500" dirty="0"/>
              <a:t>posible, esto indica que podrían necesitar </a:t>
            </a:r>
            <a:r>
              <a:rPr lang="es-ES" sz="1500" dirty="0" smtClean="0"/>
              <a:t>ayuda. </a:t>
            </a:r>
            <a:r>
              <a:rPr lang="es-ES" sz="1500" dirty="0"/>
              <a:t>Y los que consumen </a:t>
            </a:r>
            <a:r>
              <a:rPr lang="es-ES" sz="1500" dirty="0" smtClean="0"/>
              <a:t>menor </a:t>
            </a:r>
            <a:r>
              <a:rPr lang="es-ES" sz="1500" dirty="0"/>
              <a:t>cantidad de alcohol son los de 15 y 19 </a:t>
            </a:r>
            <a:r>
              <a:rPr lang="es-ES" sz="1500" dirty="0" smtClean="0"/>
              <a:t>años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4"/>
          <a:srcRect l="25482" t="32270" r="30740" b="17470"/>
          <a:stretch/>
        </p:blipFill>
        <p:spPr>
          <a:xfrm>
            <a:off x="849645" y="13759588"/>
            <a:ext cx="3545347" cy="22884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41142" y="13614605"/>
            <a:ext cx="3493973" cy="292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En el grafico </a:t>
            </a:r>
            <a:r>
              <a:rPr lang="es-ES" sz="1500" dirty="0" smtClean="0"/>
              <a:t>r </a:t>
            </a:r>
            <a:r>
              <a:rPr lang="es-ES" sz="1500" dirty="0"/>
              <a:t>podemos observar el porcentaje de alumnos que reprobaron materias.</a:t>
            </a:r>
          </a:p>
          <a:p>
            <a:r>
              <a:rPr lang="es-ES" sz="1500" dirty="0"/>
              <a:t>El 79% de los alumnos no </a:t>
            </a:r>
            <a:r>
              <a:rPr lang="es-ES" sz="1500" dirty="0" smtClean="0"/>
              <a:t>reprobó </a:t>
            </a:r>
            <a:r>
              <a:rPr lang="es-ES" sz="1500" dirty="0"/>
              <a:t>ninguna materia</a:t>
            </a:r>
          </a:p>
          <a:p>
            <a:r>
              <a:rPr lang="es-ES" sz="1500" dirty="0"/>
              <a:t>El 12.7% </a:t>
            </a:r>
            <a:r>
              <a:rPr lang="es-ES" sz="1500" dirty="0" smtClean="0"/>
              <a:t>reprobó </a:t>
            </a:r>
            <a:r>
              <a:rPr lang="es-ES" sz="1500" dirty="0"/>
              <a:t>1 materia</a:t>
            </a:r>
          </a:p>
          <a:p>
            <a:r>
              <a:rPr lang="es-ES" sz="1500" dirty="0"/>
              <a:t>El 4.3% </a:t>
            </a:r>
            <a:r>
              <a:rPr lang="es-ES" sz="1500" dirty="0" smtClean="0"/>
              <a:t>reprobó </a:t>
            </a:r>
            <a:r>
              <a:rPr lang="es-ES" sz="1500" dirty="0"/>
              <a:t>2 materias</a:t>
            </a:r>
          </a:p>
          <a:p>
            <a:r>
              <a:rPr lang="es-ES" sz="1500" dirty="0"/>
              <a:t>El 4.1% </a:t>
            </a:r>
            <a:r>
              <a:rPr lang="es-ES" sz="1500" dirty="0" smtClean="0"/>
              <a:t>reprobó </a:t>
            </a:r>
            <a:r>
              <a:rPr lang="es-ES" sz="1500" dirty="0"/>
              <a:t>3 materias</a:t>
            </a:r>
          </a:p>
          <a:p>
            <a:r>
              <a:rPr lang="es-ES" sz="1500" dirty="0"/>
              <a:t>Por lo que con esto podemos comprobar que la mayor parte de los alumnos no descuidan sus estudios.</a:t>
            </a:r>
          </a:p>
          <a:p>
            <a:endParaRPr lang="es-MX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9974" b="60547" l="40776" r="59883"/>
                    </a14:imgEffect>
                  </a14:imgLayer>
                </a14:imgProps>
              </a:ext>
            </a:extLst>
          </a:blip>
          <a:srcRect l="38805" t="40082" r="40111" b="37001"/>
          <a:stretch/>
        </p:blipFill>
        <p:spPr>
          <a:xfrm>
            <a:off x="5368224" y="11304760"/>
            <a:ext cx="2743200" cy="167640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72500" y="11944350"/>
            <a:ext cx="44577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Por todo lo anterior, creemos que es indispensable poner atención a esta parte de la población estudiantil, </a:t>
            </a:r>
            <a:r>
              <a:rPr lang="es-ES" sz="1500" dirty="0"/>
              <a:t>Dado </a:t>
            </a:r>
            <a:r>
              <a:rPr lang="es-ES" sz="1500" dirty="0" smtClean="0"/>
              <a:t>que es </a:t>
            </a:r>
            <a:r>
              <a:rPr lang="es-ES" sz="1500" dirty="0"/>
              <a:t>un problema con múltiples factores y variadas consecuencias </a:t>
            </a:r>
            <a:r>
              <a:rPr lang="es-ES" sz="1500" dirty="0" smtClean="0"/>
              <a:t>,debe </a:t>
            </a:r>
            <a:r>
              <a:rPr lang="es-ES" sz="1500" dirty="0"/>
              <a:t>trabajarse </a:t>
            </a:r>
            <a:r>
              <a:rPr lang="es-ES" sz="1500" dirty="0" smtClean="0"/>
              <a:t> en </a:t>
            </a:r>
            <a:r>
              <a:rPr lang="es-ES" sz="1500" dirty="0"/>
              <a:t>la disminución del consumo </a:t>
            </a:r>
            <a:r>
              <a:rPr lang="es-ES" sz="1500" dirty="0" smtClean="0"/>
              <a:t>del alcohol  </a:t>
            </a:r>
            <a:r>
              <a:rPr lang="es-ES" sz="1500" dirty="0"/>
              <a:t>a través de la prevención, una prevención que vaya más allá de la información, y orientada estratégicamente hacia escuelas, colegios, y comunidades </a:t>
            </a:r>
            <a:r>
              <a:rPr lang="es-ES" sz="1500" dirty="0" smtClean="0"/>
              <a:t>inicialmente. Las </a:t>
            </a:r>
            <a:r>
              <a:rPr lang="es-ES" sz="1500" dirty="0"/>
              <a:t>universidades deben fortalecer la formación integral de sus estudiantes, </a:t>
            </a:r>
            <a:r>
              <a:rPr lang="es-ES" sz="1500" dirty="0" smtClean="0"/>
              <a:t>enfocando </a:t>
            </a:r>
            <a:r>
              <a:rPr lang="es-ES" sz="1500" dirty="0"/>
              <a:t>esfuerzos en la diferenciación de grupos de acuerdo a sus características particulares en función de facultad, programa y semestre, lo cual </a:t>
            </a:r>
            <a:r>
              <a:rPr lang="es-ES" sz="1500" dirty="0" smtClean="0"/>
              <a:t> ayude en proyectos </a:t>
            </a:r>
            <a:r>
              <a:rPr lang="es-ES" sz="1500" dirty="0"/>
              <a:t>de prevención de acuerdo a las necesidades particulares de cada grupo universitario.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39648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414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AVILA</dc:creator>
  <cp:lastModifiedBy>MARIANA AVILA</cp:lastModifiedBy>
  <cp:revision>28</cp:revision>
  <dcterms:created xsi:type="dcterms:W3CDTF">2021-04-24T21:25:31Z</dcterms:created>
  <dcterms:modified xsi:type="dcterms:W3CDTF">2021-04-26T16:14:26Z</dcterms:modified>
</cp:coreProperties>
</file>