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1" r:id="rId3"/>
    <p:sldId id="279" r:id="rId4"/>
    <p:sldId id="280" r:id="rId5"/>
    <p:sldId id="257" r:id="rId6"/>
    <p:sldId id="258" r:id="rId7"/>
    <p:sldId id="259" r:id="rId8"/>
    <p:sldId id="260" r:id="rId9"/>
    <p:sldId id="261" r:id="rId10"/>
    <p:sldId id="262" r:id="rId11"/>
    <p:sldId id="263" r:id="rId12"/>
    <p:sldId id="264" r:id="rId13"/>
    <p:sldId id="282" r:id="rId14"/>
    <p:sldId id="268" r:id="rId15"/>
    <p:sldId id="267" r:id="rId16"/>
    <p:sldId id="266" r:id="rId17"/>
    <p:sldId id="274" r:id="rId18"/>
    <p:sldId id="269" r:id="rId19"/>
    <p:sldId id="270" r:id="rId20"/>
    <p:sldId id="271" r:id="rId21"/>
    <p:sldId id="272" r:id="rId22"/>
    <p:sldId id="276" r:id="rId23"/>
    <p:sldId id="27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160F0-0B8E-4883-8AB7-7E2B8D59F837}"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1502A-F53F-4FDF-97BB-15FA563981B2}" type="slidenum">
              <a:rPr lang="en-US" smtClean="0"/>
              <a:t>‹#›</a:t>
            </a:fld>
            <a:endParaRPr lang="en-US"/>
          </a:p>
        </p:txBody>
      </p:sp>
    </p:spTree>
    <p:extLst>
      <p:ext uri="{BB962C8B-B14F-4D97-AF65-F5344CB8AC3E}">
        <p14:creationId xmlns:p14="http://schemas.microsoft.com/office/powerpoint/2010/main" val="2395091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41502A-F53F-4FDF-97BB-15FA563981B2}" type="slidenum">
              <a:rPr lang="en-US" smtClean="0"/>
              <a:t>11</a:t>
            </a:fld>
            <a:endParaRPr lang="en-US"/>
          </a:p>
        </p:txBody>
      </p:sp>
    </p:spTree>
    <p:extLst>
      <p:ext uri="{BB962C8B-B14F-4D97-AF65-F5344CB8AC3E}">
        <p14:creationId xmlns:p14="http://schemas.microsoft.com/office/powerpoint/2010/main" val="27660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98F7-9486-B64B-B150-C861D7194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E3B385-159E-C142-DBC0-14219BB7B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08B314-00ED-9C50-1744-6446A491E676}"/>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45EB619A-200D-11BA-CF11-DFA9F7D4B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9D729-103C-C4FD-9C8D-EFD561EE8DA4}"/>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18230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C706-A3B8-13F3-D55B-5BDAFE33F6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D2E621-566C-C88D-3FFE-173DF7EA8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7002F-A3CF-EC2C-BEE9-246C411EA6A3}"/>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98956175-B363-0510-748D-4DA141F1E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7202-F113-642B-5BC2-A88B31E8E8D8}"/>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84835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4FC25-ECCD-B444-134A-C755953DD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C73AD3-2EF8-7E28-8C33-16F157B23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4E6E7-F782-BC87-365D-DABFDE4B22C3}"/>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52309487-406D-53A8-E0E7-DCAC9BC58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16C21-B25F-CBCB-400A-F689453C2C99}"/>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116991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431D-4006-C58F-D9D7-E80A9A5CE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F3C32-3E9C-CD72-4CF8-87A17FEA7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C0A5F-83DB-4EF3-3F78-EFE43A283317}"/>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A09EE57B-28A8-6F4F-6304-A9142B282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CA138-9128-60E1-5F2B-15A8134291EB}"/>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24170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7AC0-ACBB-578F-3603-169845DE7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BC25AB-BBF8-C1B7-AD0C-E47AB36BF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141AC-DE2E-215D-48CE-45C9F23A43D6}"/>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D3828188-B5CB-54C5-3AE5-6E7F0E1EE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E0E56-B1A1-D990-BDA4-5FA3CB6E64A9}"/>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239031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7DC9-CB3D-F29F-E764-1A7D17494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6CCB94-4305-132B-9E1F-9E65CF1E3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A085FB-695E-7BEB-8128-20C55FC3F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0E4D3-C1D0-F592-7F82-19BD52166EF1}"/>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6" name="Footer Placeholder 5">
            <a:extLst>
              <a:ext uri="{FF2B5EF4-FFF2-40B4-BE49-F238E27FC236}">
                <a16:creationId xmlns:a16="http://schemas.microsoft.com/office/drawing/2014/main" id="{314F63D8-3DE8-D8F7-85E3-07E36A106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A9580-22B8-A0B5-FF57-8025A3CA6945}"/>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19256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1ADF-DBC5-DD92-E091-47366F465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3B638-3394-7BF8-3929-BC2245A6B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D5FC1-D1F1-E891-D0AF-E7C05713F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3B754-B798-D0EE-F9AA-93AD9FEA3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1BE96-21C1-56AE-8866-2CC0CEAA5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F5F03-AEBF-F734-DA1E-E1BE8B6AB0B0}"/>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8" name="Footer Placeholder 7">
            <a:extLst>
              <a:ext uri="{FF2B5EF4-FFF2-40B4-BE49-F238E27FC236}">
                <a16:creationId xmlns:a16="http://schemas.microsoft.com/office/drawing/2014/main" id="{44355B36-145A-D9D4-7CE1-523460FCE7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06251A-74E8-0AA6-AFEC-FCC255A62FA0}"/>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192827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A5A0-640F-F431-5068-2D697207D5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29386-F63D-71C2-1287-889EBBA0DF47}"/>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4" name="Footer Placeholder 3">
            <a:extLst>
              <a:ext uri="{FF2B5EF4-FFF2-40B4-BE49-F238E27FC236}">
                <a16:creationId xmlns:a16="http://schemas.microsoft.com/office/drawing/2014/main" id="{0F75036D-51EE-D411-55B5-1024AB888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AB93CA-CF2B-736F-D2F5-3D6F00C78C13}"/>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51258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B3D8D-6211-B273-911E-FE8390DB3BC6}"/>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3" name="Footer Placeholder 2">
            <a:extLst>
              <a:ext uri="{FF2B5EF4-FFF2-40B4-BE49-F238E27FC236}">
                <a16:creationId xmlns:a16="http://schemas.microsoft.com/office/drawing/2014/main" id="{12F6964C-EB6E-387E-6D8D-09EBD9E13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1B6088-C79A-2780-CD6F-6BCA60C545C0}"/>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30359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D450-65B5-FE16-E58A-CE637606F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87DFF-38E7-2654-C0C0-0803EF9AB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B8F975-8BFE-0042-85B1-1DF00799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06056-2F0A-B33B-417A-0AD832F0C75D}"/>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6" name="Footer Placeholder 5">
            <a:extLst>
              <a:ext uri="{FF2B5EF4-FFF2-40B4-BE49-F238E27FC236}">
                <a16:creationId xmlns:a16="http://schemas.microsoft.com/office/drawing/2014/main" id="{E87D1FE8-44EF-0FFC-07B9-6AC9CDA81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C05BF-CA49-B5DA-ABB1-7C56A26EBF24}"/>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159955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D4DE-3F3C-835C-A319-6C0531141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3AF5C-9360-094F-BC83-38DB07AFE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72656-9C34-5FDC-E078-2B52FC02E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3EBB5-A165-CD50-6F7F-6EDD02735A99}"/>
              </a:ext>
            </a:extLst>
          </p:cNvPr>
          <p:cNvSpPr>
            <a:spLocks noGrp="1"/>
          </p:cNvSpPr>
          <p:nvPr>
            <p:ph type="dt" sz="half" idx="10"/>
          </p:nvPr>
        </p:nvSpPr>
        <p:spPr/>
        <p:txBody>
          <a:bodyPr/>
          <a:lstStyle/>
          <a:p>
            <a:fld id="{8DB6E280-51BD-4D10-9572-DFD8F5C19ED4}" type="datetimeFigureOut">
              <a:rPr lang="en-US" smtClean="0"/>
              <a:t>11/21/2024</a:t>
            </a:fld>
            <a:endParaRPr lang="en-US"/>
          </a:p>
        </p:txBody>
      </p:sp>
      <p:sp>
        <p:nvSpPr>
          <p:cNvPr id="6" name="Footer Placeholder 5">
            <a:extLst>
              <a:ext uri="{FF2B5EF4-FFF2-40B4-BE49-F238E27FC236}">
                <a16:creationId xmlns:a16="http://schemas.microsoft.com/office/drawing/2014/main" id="{B6B80812-8605-FF7C-0359-D125DAED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16194-9125-EB30-7100-B67CB13B67AA}"/>
              </a:ext>
            </a:extLst>
          </p:cNvPr>
          <p:cNvSpPr>
            <a:spLocks noGrp="1"/>
          </p:cNvSpPr>
          <p:nvPr>
            <p:ph type="sldNum" sz="quarter" idx="12"/>
          </p:nvPr>
        </p:nvSpPr>
        <p:spPr/>
        <p:txBody>
          <a:bodyPr/>
          <a:lstStyle/>
          <a:p>
            <a:fld id="{A81A8AFF-0202-42C0-B136-B10F03A3DB1C}" type="slidenum">
              <a:rPr lang="en-US" smtClean="0"/>
              <a:t>‹#›</a:t>
            </a:fld>
            <a:endParaRPr lang="en-US"/>
          </a:p>
        </p:txBody>
      </p:sp>
    </p:spTree>
    <p:extLst>
      <p:ext uri="{BB962C8B-B14F-4D97-AF65-F5344CB8AC3E}">
        <p14:creationId xmlns:p14="http://schemas.microsoft.com/office/powerpoint/2010/main" val="351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1F612-447F-9718-EC73-593B84002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C15866-4112-0B25-507E-C3D664C26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488F2-30D5-F5D4-9065-E55CD4F8E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E280-51BD-4D10-9572-DFD8F5C19ED4}" type="datetimeFigureOut">
              <a:rPr lang="en-US" smtClean="0"/>
              <a:t>11/21/2024</a:t>
            </a:fld>
            <a:endParaRPr lang="en-US"/>
          </a:p>
        </p:txBody>
      </p:sp>
      <p:sp>
        <p:nvSpPr>
          <p:cNvPr id="5" name="Footer Placeholder 4">
            <a:extLst>
              <a:ext uri="{FF2B5EF4-FFF2-40B4-BE49-F238E27FC236}">
                <a16:creationId xmlns:a16="http://schemas.microsoft.com/office/drawing/2014/main" id="{5FAE2FD6-6556-A9F7-1FA3-B9236CB97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0F443E-5DFA-DE2A-03F6-B11412D8A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A8AFF-0202-42C0-B136-B10F03A3DB1C}" type="slidenum">
              <a:rPr lang="en-US" smtClean="0"/>
              <a:t>‹#›</a:t>
            </a:fld>
            <a:endParaRPr lang="en-US"/>
          </a:p>
        </p:txBody>
      </p:sp>
    </p:spTree>
    <p:extLst>
      <p:ext uri="{BB962C8B-B14F-4D97-AF65-F5344CB8AC3E}">
        <p14:creationId xmlns:p14="http://schemas.microsoft.com/office/powerpoint/2010/main" val="91525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ADUHU~1\AppData\Local\Temp\ksohtml\wps65D8.tmp.jpg">
            <a:extLst>
              <a:ext uri="{FF2B5EF4-FFF2-40B4-BE49-F238E27FC236}">
                <a16:creationId xmlns:a16="http://schemas.microsoft.com/office/drawing/2014/main" id="{739B7F3A-ECE3-B01D-18FE-B40C2B512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0" y="174574"/>
            <a:ext cx="2110597" cy="11507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011903-6249-B79D-BBCA-CA93C8AD71D6}"/>
              </a:ext>
            </a:extLst>
          </p:cNvPr>
          <p:cNvSpPr txBox="1"/>
          <p:nvPr/>
        </p:nvSpPr>
        <p:spPr>
          <a:xfrm>
            <a:off x="2945568" y="1846502"/>
            <a:ext cx="7125323" cy="461665"/>
          </a:xfrm>
          <a:prstGeom prst="rect">
            <a:avLst/>
          </a:prstGeom>
          <a:noFill/>
        </p:spPr>
        <p:txBody>
          <a:bodyPr wrap="square">
            <a:spAutoFit/>
          </a:bodyPr>
          <a:lstStyle/>
          <a:p>
            <a:r>
              <a:rPr lang="en-GB" sz="2400" b="1" dirty="0">
                <a:latin typeface="Times New Roman" panose="02020603050405020304" pitchFamily="18" charset="0"/>
                <a:ea typeface="Palatino" pitchFamily="2" charset="77"/>
                <a:cs typeface="Times New Roman" panose="02020603050405020304" pitchFamily="18" charset="0"/>
              </a:rPr>
              <a:t>COURSE CODE: </a:t>
            </a:r>
            <a:r>
              <a:rPr lang="en-GB" sz="2400" b="1" dirty="0">
                <a:solidFill>
                  <a:schemeClr val="tx2"/>
                </a:solidFill>
                <a:latin typeface="Times New Roman" panose="02020603050405020304" pitchFamily="18" charset="0"/>
                <a:ea typeface="Palatino" pitchFamily="2" charset="77"/>
                <a:cs typeface="Times New Roman" panose="02020603050405020304" pitchFamily="18" charset="0"/>
              </a:rPr>
              <a:t>IT6116</a:t>
            </a:r>
            <a:endParaRPr lang="en-TZ" sz="2400" dirty="0">
              <a:solidFill>
                <a:schemeClr val="tx2"/>
              </a:solidFill>
              <a:latin typeface="Times New Roman" panose="02020603050405020304" pitchFamily="18" charset="0"/>
              <a:ea typeface="Palatino" pitchFamily="2" charset="77"/>
              <a:cs typeface="Times New Roman" panose="02020603050405020304" pitchFamily="18" charset="0"/>
            </a:endParaRPr>
          </a:p>
        </p:txBody>
      </p:sp>
      <p:sp>
        <p:nvSpPr>
          <p:cNvPr id="12" name="TextBox 11">
            <a:extLst>
              <a:ext uri="{FF2B5EF4-FFF2-40B4-BE49-F238E27FC236}">
                <a16:creationId xmlns:a16="http://schemas.microsoft.com/office/drawing/2014/main" id="{2711B984-2317-1230-01C0-D1E3021BB9CB}"/>
              </a:ext>
            </a:extLst>
          </p:cNvPr>
          <p:cNvSpPr txBox="1"/>
          <p:nvPr/>
        </p:nvSpPr>
        <p:spPr>
          <a:xfrm>
            <a:off x="2945568" y="3294498"/>
            <a:ext cx="6160956" cy="830997"/>
          </a:xfrm>
          <a:prstGeom prst="rect">
            <a:avLst/>
          </a:prstGeom>
          <a:noFill/>
        </p:spPr>
        <p:txBody>
          <a:bodyPr wrap="square">
            <a:spAutoFit/>
          </a:bodyPr>
          <a:lstStyle/>
          <a:p>
            <a:r>
              <a:rPr lang="en-GB" sz="2400" b="1" dirty="0">
                <a:latin typeface="Times New Roman" panose="02020603050405020304" pitchFamily="18" charset="0"/>
                <a:ea typeface="Palatino" pitchFamily="2" charset="77"/>
                <a:cs typeface="Times New Roman" panose="02020603050405020304" pitchFamily="18" charset="0"/>
              </a:rPr>
              <a:t>COURSE NAME:</a:t>
            </a:r>
            <a:r>
              <a:rPr lang="en-GB" sz="2400" b="1" dirty="0">
                <a:solidFill>
                  <a:schemeClr val="tx2"/>
                </a:solidFill>
                <a:latin typeface="Times New Roman" panose="02020603050405020304" pitchFamily="18" charset="0"/>
                <a:ea typeface="Palatino" pitchFamily="2" charset="77"/>
                <a:cs typeface="Times New Roman" panose="02020603050405020304" pitchFamily="18" charset="0"/>
              </a:rPr>
              <a:t> BASIC COMPUTER APPLICATION</a:t>
            </a:r>
            <a:endParaRPr lang="en-TZ" sz="2400" dirty="0">
              <a:solidFill>
                <a:schemeClr val="tx2"/>
              </a:solidFill>
              <a:latin typeface="Times New Roman" panose="02020603050405020304" pitchFamily="18" charset="0"/>
              <a:ea typeface="Palatino" pitchFamily="2" charset="77"/>
              <a:cs typeface="Times New Roman" panose="02020603050405020304" pitchFamily="18" charset="0"/>
            </a:endParaRPr>
          </a:p>
        </p:txBody>
      </p:sp>
      <p:sp>
        <p:nvSpPr>
          <p:cNvPr id="14" name="TextBox 13">
            <a:extLst>
              <a:ext uri="{FF2B5EF4-FFF2-40B4-BE49-F238E27FC236}">
                <a16:creationId xmlns:a16="http://schemas.microsoft.com/office/drawing/2014/main" id="{6005C93E-82E2-AE21-12F3-12861029C88C}"/>
              </a:ext>
            </a:extLst>
          </p:cNvPr>
          <p:cNvSpPr txBox="1"/>
          <p:nvPr/>
        </p:nvSpPr>
        <p:spPr>
          <a:xfrm>
            <a:off x="2945568" y="4650161"/>
            <a:ext cx="6160956" cy="461665"/>
          </a:xfrm>
          <a:prstGeom prst="rect">
            <a:avLst/>
          </a:prstGeom>
          <a:noFill/>
        </p:spPr>
        <p:txBody>
          <a:bodyPr wrap="square">
            <a:spAutoFit/>
          </a:bodyPr>
          <a:lstStyle/>
          <a:p>
            <a:r>
              <a:rPr lang="en-TZ" sz="2400" b="1" dirty="0">
                <a:latin typeface="Times New Roman" panose="02020603050405020304" pitchFamily="18" charset="0"/>
                <a:ea typeface="Palatino" pitchFamily="2" charset="77"/>
                <a:cs typeface="Times New Roman" panose="02020603050405020304" pitchFamily="18" charset="0"/>
              </a:rPr>
              <a:t>FACILITATOR: </a:t>
            </a:r>
            <a:r>
              <a:rPr lang="en-US" sz="2400" b="1" dirty="0">
                <a:solidFill>
                  <a:schemeClr val="tx2"/>
                </a:solidFill>
                <a:latin typeface="Times New Roman" panose="02020603050405020304" pitchFamily="18" charset="0"/>
                <a:ea typeface="Palatino" pitchFamily="2" charset="77"/>
                <a:cs typeface="Times New Roman" panose="02020603050405020304" pitchFamily="18" charset="0"/>
              </a:rPr>
              <a:t>JOYCE FRED</a:t>
            </a:r>
            <a:endParaRPr lang="en-TZ" sz="2400" b="1" dirty="0">
              <a:solidFill>
                <a:schemeClr val="tx2"/>
              </a:solidFill>
              <a:latin typeface="Times New Roman" panose="02020603050405020304" pitchFamily="18" charset="0"/>
              <a:ea typeface="Palatino" pitchFamily="2" charset="77"/>
              <a:cs typeface="Times New Roman" panose="02020603050405020304" pitchFamily="18" charset="0"/>
            </a:endParaRPr>
          </a:p>
        </p:txBody>
      </p:sp>
    </p:spTree>
    <p:extLst>
      <p:ext uri="{BB962C8B-B14F-4D97-AF65-F5344CB8AC3E}">
        <p14:creationId xmlns:p14="http://schemas.microsoft.com/office/powerpoint/2010/main" val="15317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7F5B-4BE0-6FFE-8BB9-3A6D753A796A}"/>
              </a:ext>
            </a:extLst>
          </p:cNvPr>
          <p:cNvSpPr>
            <a:spLocks noGrp="1"/>
          </p:cNvSpPr>
          <p:nvPr>
            <p:ph type="title"/>
          </p:nvPr>
        </p:nvSpPr>
        <p:spPr/>
        <p:txBody>
          <a:bodyPr/>
          <a:lstStyle/>
          <a:p>
            <a:r>
              <a:rPr lang="en-US" sz="4400" b="1" dirty="0">
                <a:solidFill>
                  <a:srgbClr val="002060"/>
                </a:solidFill>
                <a:latin typeface="Times New Roman" panose="02020603050405020304" pitchFamily="18" charset="0"/>
                <a:cs typeface="Times New Roman" panose="02020603050405020304" pitchFamily="18" charset="0"/>
              </a:rPr>
              <a:t>Components of Computer hardware:</a:t>
            </a:r>
            <a:endParaRPr lang="en-US" b="1" dirty="0">
              <a:solidFill>
                <a:srgbClr val="002060"/>
              </a:solidFill>
            </a:endParaRPr>
          </a:p>
        </p:txBody>
      </p:sp>
      <p:sp>
        <p:nvSpPr>
          <p:cNvPr id="3" name="Content Placeholder 2">
            <a:extLst>
              <a:ext uri="{FF2B5EF4-FFF2-40B4-BE49-F238E27FC236}">
                <a16:creationId xmlns:a16="http://schemas.microsoft.com/office/drawing/2014/main" id="{F3D1A011-5A5F-36E3-EC3E-B3D624A1AD85}"/>
              </a:ext>
            </a:extLst>
          </p:cNvPr>
          <p:cNvSpPr>
            <a:spLocks noGrp="1"/>
          </p:cNvSpPr>
          <p:nvPr>
            <p:ph idx="1"/>
          </p:nvPr>
        </p:nvSpPr>
        <p:spPr/>
        <p:txBody>
          <a:bodyPr/>
          <a:lstStyle/>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Input Devices </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Processing Device </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Output Devices</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Storage Devices</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4678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4003-0882-8961-58B4-778262561CA4}"/>
              </a:ext>
            </a:extLst>
          </p:cNvPr>
          <p:cNvSpPr>
            <a:spLocks noGrp="1"/>
          </p:cNvSpPr>
          <p:nvPr>
            <p:ph type="title"/>
          </p:nvPr>
        </p:nvSpPr>
        <p:spPr/>
        <p:txBody>
          <a:bodyPr/>
          <a:lstStyle/>
          <a:p>
            <a:r>
              <a:rPr lang="fr-FR" sz="4400" b="1" dirty="0">
                <a:solidFill>
                  <a:srgbClr val="002060"/>
                </a:solidFill>
                <a:latin typeface="Times New Roman" panose="02020603050405020304" pitchFamily="18" charset="0"/>
                <a:cs typeface="Times New Roman" panose="02020603050405020304" pitchFamily="18" charset="0"/>
              </a:rPr>
              <a:t>Input Devices </a:t>
            </a:r>
            <a:br>
              <a:rPr lang="fr-FR" sz="4400" b="1"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C552D7F-8C7C-D2AF-CBFE-063C4EE27260}"/>
              </a:ext>
            </a:extLst>
          </p:cNvPr>
          <p:cNvSpPr>
            <a:spLocks noGrp="1"/>
          </p:cNvSpPr>
          <p:nvPr>
            <p:ph idx="1"/>
          </p:nvPr>
        </p:nvSpPr>
        <p:spPr>
          <a:xfrm>
            <a:off x="838200" y="1124262"/>
            <a:ext cx="10515600" cy="5052701"/>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The data that is given to the computer is called Input. Input devices are used to input data and instructions into the computer. These devices send this data to the Processing Unit.</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dirty="0"/>
          </a:p>
        </p:txBody>
      </p:sp>
      <p:pic>
        <p:nvPicPr>
          <p:cNvPr id="4" name="Picture 3">
            <a:extLst>
              <a:ext uri="{FF2B5EF4-FFF2-40B4-BE49-F238E27FC236}">
                <a16:creationId xmlns:a16="http://schemas.microsoft.com/office/drawing/2014/main" id="{87966BA3-EE4B-46B4-A9F8-EC9E7A93F188}"/>
              </a:ext>
            </a:extLst>
          </p:cNvPr>
          <p:cNvPicPr preferRelativeResize="0">
            <a:picLocks noGrp="1" noChangeAspect="1"/>
          </p:cNvPicPr>
          <p:nvPr/>
        </p:nvPicPr>
        <p:blipFill>
          <a:blip r:embed="rId3"/>
          <a:srcRect t="10242" b="10242"/>
          <a:stretch>
            <a:fillRect/>
          </a:stretch>
        </p:blipFill>
        <p:spPr>
          <a:xfrm>
            <a:off x="494675" y="2668248"/>
            <a:ext cx="10358203" cy="4189751"/>
          </a:xfrm>
          <a:prstGeom prst="rect">
            <a:avLst/>
          </a:prstGeom>
        </p:spPr>
      </p:pic>
    </p:spTree>
    <p:extLst>
      <p:ext uri="{BB962C8B-B14F-4D97-AF65-F5344CB8AC3E}">
        <p14:creationId xmlns:p14="http://schemas.microsoft.com/office/powerpoint/2010/main" val="34940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3EBE-EF1C-4292-0420-483C5D0F69D9}"/>
              </a:ext>
            </a:extLst>
          </p:cNvPr>
          <p:cNvSpPr>
            <a:spLocks noGrp="1"/>
          </p:cNvSpPr>
          <p:nvPr>
            <p:ph type="title"/>
          </p:nvPr>
        </p:nvSpPr>
        <p:spPr/>
        <p:txBody>
          <a:bodyPr/>
          <a:lstStyle/>
          <a:p>
            <a:r>
              <a:rPr lang="fr-FR" sz="4400" b="1" dirty="0">
                <a:solidFill>
                  <a:srgbClr val="002060"/>
                </a:solidFill>
                <a:latin typeface="Times New Roman" panose="02020603050405020304" pitchFamily="18" charset="0"/>
                <a:cs typeface="Times New Roman" panose="02020603050405020304" pitchFamily="18" charset="0"/>
              </a:rPr>
              <a:t>Processing Device </a:t>
            </a:r>
            <a:br>
              <a:rPr lang="fr-FR"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007CD66-7DC0-20ED-A5BF-6A5E7C752FED}"/>
              </a:ext>
            </a:extLst>
          </p:cNvPr>
          <p:cNvSpPr>
            <a:spLocks noGrp="1"/>
          </p:cNvSpPr>
          <p:nvPr>
            <p:ph idx="1"/>
          </p:nvPr>
        </p:nvSpPr>
        <p:spPr>
          <a:xfrm>
            <a:off x="838200" y="1184223"/>
            <a:ext cx="10515600" cy="4992740"/>
          </a:xfrm>
        </p:spPr>
        <p:txBody>
          <a:bodyPr>
            <a:normAutofit/>
          </a:bodyPr>
          <a:lstStyle/>
          <a:p>
            <a:pPr marL="0" indent="0">
              <a:buNone/>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Processor</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is used to process data. It is also called Central Processing Unit (CPU). It is the brain of the computer. It consists of electronics circuit. CPU interprets and executes program instructions. All computers must have a Central Processing Unit.</a:t>
            </a:r>
          </a:p>
          <a:p>
            <a:pPr algn="just">
              <a:buNone/>
              <a:defRPr/>
            </a:pPr>
            <a:r>
              <a:rPr lang="en-US" dirty="0">
                <a:latin typeface="Times New Roman" panose="02020603050405020304" pitchFamily="18" charset="0"/>
                <a:cs typeface="Times New Roman" panose="02020603050405020304" pitchFamily="18" charset="0"/>
              </a:rPr>
              <a:t>The CPU is comprised of three main parts :</a:t>
            </a:r>
          </a:p>
          <a:p>
            <a:pPr algn="just">
              <a:buNone/>
              <a:defRPr/>
            </a:pPr>
            <a:r>
              <a:rPr lang="en-US" b="1" i="1" dirty="0">
                <a:latin typeface="Times New Roman" panose="02020603050405020304" pitchFamily="18" charset="0"/>
                <a:cs typeface="Times New Roman" panose="02020603050405020304" pitchFamily="18" charset="0"/>
              </a:rPr>
              <a:t>1. Arithmetic Logic Unit (ALU)</a:t>
            </a:r>
            <a:r>
              <a:rPr lang="en-US" dirty="0">
                <a:latin typeface="Times New Roman" panose="02020603050405020304" pitchFamily="18" charset="0"/>
                <a:cs typeface="Times New Roman" panose="02020603050405020304" pitchFamily="18" charset="0"/>
              </a:rPr>
              <a:t>: Executes all arithmetic and logical operations. Arithmetic calculations like as addition, subtraction, multiplication and division. Logical operation like compare numbers, letters, or special characters</a:t>
            </a:r>
          </a:p>
          <a:p>
            <a:pPr algn="just">
              <a:defRPr/>
            </a:pPr>
            <a:endParaRPr lang="en-US" sz="2400" dirty="0"/>
          </a:p>
          <a:p>
            <a:pPr marL="0" indent="0">
              <a:buNone/>
            </a:pP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5809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7CD66-7DC0-20ED-A5BF-6A5E7C752FED}"/>
              </a:ext>
            </a:extLst>
          </p:cNvPr>
          <p:cNvSpPr>
            <a:spLocks noGrp="1"/>
          </p:cNvSpPr>
          <p:nvPr>
            <p:ph idx="1"/>
          </p:nvPr>
        </p:nvSpPr>
        <p:spPr>
          <a:xfrm>
            <a:off x="838200" y="1184223"/>
            <a:ext cx="10515600" cy="4992740"/>
          </a:xfrm>
        </p:spPr>
        <p:txBody>
          <a:bodyPr>
            <a:normAutofit lnSpcReduction="10000"/>
          </a:bodyPr>
          <a:lstStyle/>
          <a:p>
            <a:pPr algn="just">
              <a:defRPr/>
            </a:pPr>
            <a:endParaRPr lang="en-US" sz="2400" dirty="0"/>
          </a:p>
          <a:p>
            <a:pPr algn="just">
              <a:buNone/>
              <a:defRPr/>
            </a:pPr>
            <a:r>
              <a:rPr lang="en-US" b="1" i="1" dirty="0"/>
              <a:t>2. Control Unit (CU): </a:t>
            </a:r>
            <a:r>
              <a:rPr lang="en-US" dirty="0"/>
              <a:t>controls and co-ordinates computer components.</a:t>
            </a:r>
          </a:p>
          <a:p>
            <a:pPr algn="just">
              <a:buNone/>
              <a:defRPr/>
            </a:pPr>
            <a:endParaRPr lang="en-US" sz="2400" dirty="0"/>
          </a:p>
          <a:p>
            <a:pPr lvl="1" algn="just">
              <a:defRPr/>
            </a:pPr>
            <a:r>
              <a:rPr lang="en-US" dirty="0"/>
              <a:t>Read the code for the next instruction to be executed.</a:t>
            </a:r>
            <a:endParaRPr lang="en-US" sz="2000" dirty="0"/>
          </a:p>
          <a:p>
            <a:pPr lvl="1" algn="just">
              <a:defRPr/>
            </a:pPr>
            <a:r>
              <a:rPr lang="en-US" dirty="0"/>
              <a:t>Increment the program counter so it points to the next instruction.</a:t>
            </a:r>
            <a:endParaRPr lang="en-US" sz="2000" dirty="0"/>
          </a:p>
          <a:p>
            <a:pPr lvl="1" algn="just">
              <a:defRPr/>
            </a:pPr>
            <a:r>
              <a:rPr lang="en-US" dirty="0"/>
              <a:t>Read whatever data the instruction requires from cells in memory.</a:t>
            </a:r>
            <a:endParaRPr lang="en-US" sz="2000" dirty="0"/>
          </a:p>
          <a:p>
            <a:pPr lvl="1" algn="just">
              <a:defRPr/>
            </a:pPr>
            <a:r>
              <a:rPr lang="en-US" dirty="0"/>
              <a:t>Provide the necessary data to an ALU or register.</a:t>
            </a:r>
            <a:endParaRPr lang="en-US" sz="2000" dirty="0"/>
          </a:p>
          <a:p>
            <a:pPr lvl="1" algn="just">
              <a:defRPr/>
            </a:pPr>
            <a:r>
              <a:rPr lang="en-US" dirty="0"/>
              <a:t>If the instruction requires an ALU or specialized hardware to complete, instruct the hardware to perform the requested operation.</a:t>
            </a:r>
          </a:p>
          <a:p>
            <a:pPr lvl="1" algn="just">
              <a:defRPr/>
            </a:pPr>
            <a:endParaRPr lang="en-US" sz="2000" dirty="0"/>
          </a:p>
          <a:p>
            <a:pPr lvl="1" algn="just">
              <a:defRPr/>
            </a:pPr>
            <a:endParaRPr lang="en-US" sz="2000" dirty="0"/>
          </a:p>
          <a:p>
            <a:pPr algn="just">
              <a:buNone/>
              <a:defRPr/>
            </a:pPr>
            <a:r>
              <a:rPr lang="en-US" dirty="0"/>
              <a:t>3. </a:t>
            </a:r>
            <a:r>
              <a:rPr lang="en-US" b="1" i="1" dirty="0"/>
              <a:t>Registers </a:t>
            </a:r>
            <a:r>
              <a:rPr lang="en-US" dirty="0"/>
              <a:t>:Stores the data that is to be executed next, "very fast storage area".</a:t>
            </a:r>
          </a:p>
          <a:p>
            <a:pPr marL="0" indent="0">
              <a:buNone/>
            </a:pP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7689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26F-B12C-B028-A5A8-EED7C9F4D6FD}"/>
              </a:ext>
            </a:extLst>
          </p:cNvPr>
          <p:cNvSpPr>
            <a:spLocks noGrp="1"/>
          </p:cNvSpPr>
          <p:nvPr>
            <p:ph type="title"/>
          </p:nvPr>
        </p:nvSpPr>
        <p:spPr/>
        <p:txBody>
          <a:bodyPr/>
          <a:lstStyle/>
          <a:p>
            <a:r>
              <a:rPr lang="fr-FR" sz="4400" b="1" dirty="0">
                <a:solidFill>
                  <a:srgbClr val="002060"/>
                </a:solidFill>
                <a:latin typeface="Times New Roman" panose="02020603050405020304" pitchFamily="18" charset="0"/>
                <a:cs typeface="Times New Roman" panose="02020603050405020304" pitchFamily="18" charset="0"/>
              </a:rPr>
              <a:t>Output Devices</a:t>
            </a:r>
            <a:endParaRPr lang="en-US" b="1" dirty="0">
              <a:solidFill>
                <a:srgbClr val="002060"/>
              </a:solidFill>
            </a:endParaRPr>
          </a:p>
        </p:txBody>
      </p:sp>
      <p:sp>
        <p:nvSpPr>
          <p:cNvPr id="3" name="Content Placeholder 2">
            <a:extLst>
              <a:ext uri="{FF2B5EF4-FFF2-40B4-BE49-F238E27FC236}">
                <a16:creationId xmlns:a16="http://schemas.microsoft.com/office/drawing/2014/main" id="{18D98601-C90A-C973-CB1B-2E6C7BC697DE}"/>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The data processed into useful information is called output. Output devices are used to display the result of processing. </a:t>
            </a:r>
          </a:p>
          <a:p>
            <a:pPr marL="0" indent="0">
              <a:buNone/>
            </a:pPr>
            <a:endParaRPr lang="en-US" dirty="0"/>
          </a:p>
        </p:txBody>
      </p:sp>
      <p:pic>
        <p:nvPicPr>
          <p:cNvPr id="4" name="Picture 3">
            <a:extLst>
              <a:ext uri="{FF2B5EF4-FFF2-40B4-BE49-F238E27FC236}">
                <a16:creationId xmlns:a16="http://schemas.microsoft.com/office/drawing/2014/main" id="{68DE7245-30C2-488C-86DD-7526B6D47C10}"/>
              </a:ext>
            </a:extLst>
          </p:cNvPr>
          <p:cNvPicPr>
            <a:picLocks noChangeAspect="1"/>
          </p:cNvPicPr>
          <p:nvPr/>
        </p:nvPicPr>
        <p:blipFill>
          <a:blip r:embed="rId2"/>
          <a:stretch>
            <a:fillRect/>
          </a:stretch>
        </p:blipFill>
        <p:spPr>
          <a:xfrm>
            <a:off x="164892" y="2698230"/>
            <a:ext cx="11467475" cy="4159770"/>
          </a:xfrm>
          <a:prstGeom prst="rect">
            <a:avLst/>
          </a:prstGeom>
        </p:spPr>
      </p:pic>
    </p:spTree>
    <p:extLst>
      <p:ext uri="{BB962C8B-B14F-4D97-AF65-F5344CB8AC3E}">
        <p14:creationId xmlns:p14="http://schemas.microsoft.com/office/powerpoint/2010/main" val="177463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4D95-0D05-A029-F1AE-F458BCCD627C}"/>
              </a:ext>
            </a:extLst>
          </p:cNvPr>
          <p:cNvSpPr>
            <a:spLocks noGrp="1"/>
          </p:cNvSpPr>
          <p:nvPr>
            <p:ph type="title"/>
          </p:nvPr>
        </p:nvSpPr>
        <p:spPr>
          <a:xfrm>
            <a:off x="838200" y="365125"/>
            <a:ext cx="10515600" cy="1325563"/>
          </a:xfrm>
        </p:spPr>
        <p:txBody>
          <a:bodyPr/>
          <a:lstStyle/>
          <a:p>
            <a:r>
              <a:rPr lang="fr-FR" sz="4400" b="1" dirty="0">
                <a:solidFill>
                  <a:srgbClr val="002060"/>
                </a:solidFill>
                <a:latin typeface="Times New Roman" panose="02020603050405020304" pitchFamily="18" charset="0"/>
                <a:cs typeface="Times New Roman" panose="02020603050405020304" pitchFamily="18" charset="0"/>
              </a:rPr>
              <a:t>Storage Devices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C44CFE6-5ABF-31FF-A0B0-247FA12E2106}"/>
              </a:ext>
            </a:extLst>
          </p:cNvPr>
          <p:cNvSpPr>
            <a:spLocks noGrp="1"/>
          </p:cNvSpPr>
          <p:nvPr>
            <p:ph idx="1"/>
          </p:nvPr>
        </p:nvSpPr>
        <p:spPr>
          <a:xfrm>
            <a:off x="838200" y="1319134"/>
            <a:ext cx="10515600" cy="5336499"/>
          </a:xfrm>
        </p:spPr>
        <p:txBody>
          <a:bodyPr>
            <a:normAutofit fontScale="92500" lnSpcReduction="10000"/>
          </a:bodyPr>
          <a:lstStyle/>
          <a:p>
            <a:pPr marL="0" indent="0">
              <a:buNone/>
            </a:pPr>
            <a:r>
              <a:rPr lang="en-US" dirty="0"/>
              <a:t>These are devices whereby a computer store instruction, programs or information for future use.</a:t>
            </a:r>
          </a:p>
          <a:p>
            <a:pPr marL="0" indent="0">
              <a:buNone/>
            </a:pPr>
            <a:r>
              <a:rPr lang="en-US" b="1" dirty="0">
                <a:solidFill>
                  <a:srgbClr val="002060"/>
                </a:solidFill>
              </a:rPr>
              <a:t>MEMORY</a:t>
            </a:r>
          </a:p>
          <a:p>
            <a:pPr marL="0" indent="0">
              <a:buNone/>
            </a:pPr>
            <a:r>
              <a:rPr lang="en-US" dirty="0"/>
              <a:t>Is the electronic holding place for the instructions and data a computer needs to reach quickly.</a:t>
            </a:r>
          </a:p>
          <a:p>
            <a:pPr marL="0" indent="0">
              <a:buNone/>
            </a:pPr>
            <a:r>
              <a:rPr lang="en-US" dirty="0"/>
              <a:t>Two types of computer memory are primary and secondary.</a:t>
            </a:r>
          </a:p>
          <a:p>
            <a:pPr marL="0" indent="0">
              <a:buNone/>
            </a:pPr>
            <a:endParaRPr lang="en-US" dirty="0"/>
          </a:p>
          <a:p>
            <a:pPr marL="0" indent="0">
              <a:buNone/>
            </a:pPr>
            <a:r>
              <a:rPr lang="en-US" dirty="0">
                <a:solidFill>
                  <a:srgbClr val="FF0000"/>
                </a:solidFill>
              </a:rPr>
              <a:t>NB: There is a difference between memory and storage, Memory is primary memory while storage is secondary memory </a:t>
            </a:r>
            <a:r>
              <a:rPr lang="en-US" dirty="0" err="1">
                <a:solidFill>
                  <a:srgbClr val="FF0000"/>
                </a:solidFill>
              </a:rPr>
              <a:t>i.e</a:t>
            </a:r>
            <a:r>
              <a:rPr lang="en-US" dirty="0">
                <a:solidFill>
                  <a:srgbClr val="FF0000"/>
                </a:solidFill>
              </a:rPr>
              <a:t> Memory refers to the location of short-term data, while storage refers to  the location of data stored on a long term basis.</a:t>
            </a:r>
          </a:p>
          <a:p>
            <a:pPr marL="0" indent="0">
              <a:buNone/>
            </a:pPr>
            <a:r>
              <a:rPr lang="en-US" dirty="0"/>
              <a:t>The main memory stores data and programs temporary &amp; is called Primary Storage. The Secondary storage is required to store Data , Information and Programs permanently.</a:t>
            </a:r>
          </a:p>
          <a:p>
            <a:endParaRPr lang="en-US" dirty="0"/>
          </a:p>
        </p:txBody>
      </p:sp>
    </p:spTree>
    <p:extLst>
      <p:ext uri="{BB962C8B-B14F-4D97-AF65-F5344CB8AC3E}">
        <p14:creationId xmlns:p14="http://schemas.microsoft.com/office/powerpoint/2010/main" val="346823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3726-A0D3-4296-2886-2896287ECAE5}"/>
              </a:ext>
            </a:extLst>
          </p:cNvPr>
          <p:cNvSpPr>
            <a:spLocks noGrp="1"/>
          </p:cNvSpPr>
          <p:nvPr>
            <p:ph type="title"/>
          </p:nvPr>
        </p:nvSpPr>
        <p:spPr/>
        <p:txBody>
          <a:bodyPr/>
          <a:lstStyle/>
          <a:p>
            <a:br>
              <a:rPr lang="en-US" altLang="en-US" b="1" dirty="0"/>
            </a:br>
            <a:r>
              <a:rPr lang="en-US" altLang="en-US" b="1" dirty="0"/>
              <a:t>Primary Memory</a:t>
            </a:r>
            <a:endParaRPr lang="en-US" dirty="0"/>
          </a:p>
        </p:txBody>
      </p:sp>
      <p:sp>
        <p:nvSpPr>
          <p:cNvPr id="3" name="Content Placeholder 2">
            <a:extLst>
              <a:ext uri="{FF2B5EF4-FFF2-40B4-BE49-F238E27FC236}">
                <a16:creationId xmlns:a16="http://schemas.microsoft.com/office/drawing/2014/main" id="{A6CDCB1E-B46E-9337-D373-63C6AD395E13}"/>
              </a:ext>
            </a:extLst>
          </p:cNvPr>
          <p:cNvSpPr>
            <a:spLocks noGrp="1"/>
          </p:cNvSpPr>
          <p:nvPr>
            <p:ph idx="1"/>
          </p:nvPr>
        </p:nvSpPr>
        <p:spPr/>
        <p:txBody>
          <a:bodyPr/>
          <a:lstStyle/>
          <a:p>
            <a:pPr algn="just" eaLnBrk="1" hangingPunct="1"/>
            <a:r>
              <a:rPr lang="en-US" altLang="en-US" sz="2800" b="1" dirty="0"/>
              <a:t>RAM</a:t>
            </a:r>
            <a:r>
              <a:rPr lang="en-US" altLang="en-US" sz="2800" dirty="0"/>
              <a:t>: Random Access Memory (RAM) is a memory scheme within the computer system responsible for storing data on a temporary basis, so that it can be promptly accessed by the processor as and when needed. It is volatile in nature, which means that data will be erased once supply to the storage device is turned off. </a:t>
            </a:r>
          </a:p>
          <a:p>
            <a:pPr algn="just" eaLnBrk="1" hangingPunct="1"/>
            <a:r>
              <a:rPr lang="en-US" altLang="en-US" sz="2800" b="1" dirty="0"/>
              <a:t>ROM </a:t>
            </a:r>
            <a:r>
              <a:rPr lang="en-US" altLang="en-US" sz="2800" dirty="0"/>
              <a:t>(Read Only Memory): ROM is a permanent form of storage. ROM stays active regardless of whether power supply to it is turned on or off. ROM devices do not allow data stored on them to be modified.</a:t>
            </a:r>
          </a:p>
          <a:p>
            <a:pPr marL="0" indent="0">
              <a:buNone/>
            </a:pPr>
            <a:endParaRPr lang="en-US" dirty="0"/>
          </a:p>
        </p:txBody>
      </p:sp>
    </p:spTree>
    <p:extLst>
      <p:ext uri="{BB962C8B-B14F-4D97-AF65-F5344CB8AC3E}">
        <p14:creationId xmlns:p14="http://schemas.microsoft.com/office/powerpoint/2010/main" val="257568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a:extLst>
              <a:ext uri="{FF2B5EF4-FFF2-40B4-BE49-F238E27FC236}">
                <a16:creationId xmlns:a16="http://schemas.microsoft.com/office/drawing/2014/main" id="{72D41ECF-ABCF-4CD2-92C6-FA002A370923}"/>
              </a:ext>
            </a:extLst>
          </p:cNvPr>
          <p:cNvPicPr>
            <a:picLocks noGrp="1" noChangeAspect="1"/>
          </p:cNvPicPr>
          <p:nvPr/>
        </p:nvPicPr>
        <p:blipFill>
          <a:blip r:embed="rId2"/>
          <a:stretch>
            <a:fillRect/>
          </a:stretch>
        </p:blipFill>
        <p:spPr>
          <a:xfrm>
            <a:off x="598357" y="904788"/>
            <a:ext cx="3851571" cy="2272047"/>
          </a:xfrm>
          <a:prstGeom prst="rect">
            <a:avLst/>
          </a:prstGeom>
        </p:spPr>
      </p:pic>
      <p:pic>
        <p:nvPicPr>
          <p:cNvPr id="7" name="Content Placeholder 6">
            <a:extLst>
              <a:ext uri="{FF2B5EF4-FFF2-40B4-BE49-F238E27FC236}">
                <a16:creationId xmlns:a16="http://schemas.microsoft.com/office/drawing/2014/main" id="{DD3E368D-1829-4003-928B-18B35256897E}"/>
              </a:ext>
            </a:extLst>
          </p:cNvPr>
          <p:cNvPicPr>
            <a:picLocks noGrp="1" noChangeAspect="1"/>
          </p:cNvPicPr>
          <p:nvPr>
            <p:ph idx="1"/>
          </p:nvPr>
        </p:nvPicPr>
        <p:blipFill>
          <a:blip r:embed="rId3"/>
          <a:stretch>
            <a:fillRect/>
          </a:stretch>
        </p:blipFill>
        <p:spPr>
          <a:xfrm>
            <a:off x="6096000" y="507336"/>
            <a:ext cx="5715000" cy="3810000"/>
          </a:xfrm>
          <a:prstGeom prst="rect">
            <a:avLst/>
          </a:prstGeom>
        </p:spPr>
      </p:pic>
      <p:sp>
        <p:nvSpPr>
          <p:cNvPr id="9" name="TextBox 8">
            <a:extLst>
              <a:ext uri="{FF2B5EF4-FFF2-40B4-BE49-F238E27FC236}">
                <a16:creationId xmlns:a16="http://schemas.microsoft.com/office/drawing/2014/main" id="{F6654565-3EF3-4CBD-2A5B-7063ABB00335}"/>
              </a:ext>
            </a:extLst>
          </p:cNvPr>
          <p:cNvSpPr txBox="1"/>
          <p:nvPr/>
        </p:nvSpPr>
        <p:spPr>
          <a:xfrm>
            <a:off x="-522608" y="3429000"/>
            <a:ext cx="6093500" cy="830997"/>
          </a:xfrm>
          <a:prstGeom prst="rect">
            <a:avLst/>
          </a:prstGeom>
          <a:noFill/>
        </p:spPr>
        <p:txBody>
          <a:bodyPr wrap="square">
            <a:spAutoFit/>
          </a:bodyPr>
          <a:lstStyle/>
          <a:p>
            <a:pPr algn="ct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RAM</a:t>
            </a:r>
          </a:p>
          <a:p>
            <a:pPr algn="ct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(Random Access Memory)</a:t>
            </a:r>
          </a:p>
        </p:txBody>
      </p:sp>
      <p:sp>
        <p:nvSpPr>
          <p:cNvPr id="11" name="TextBox 10">
            <a:extLst>
              <a:ext uri="{FF2B5EF4-FFF2-40B4-BE49-F238E27FC236}">
                <a16:creationId xmlns:a16="http://schemas.microsoft.com/office/drawing/2014/main" id="{5D8E2101-833F-AAC1-15F3-636573ED603D}"/>
              </a:ext>
            </a:extLst>
          </p:cNvPr>
          <p:cNvSpPr txBox="1"/>
          <p:nvPr/>
        </p:nvSpPr>
        <p:spPr>
          <a:xfrm>
            <a:off x="5775586" y="4631084"/>
            <a:ext cx="6355828" cy="830997"/>
          </a:xfrm>
          <a:prstGeom prst="rect">
            <a:avLst/>
          </a:prstGeom>
          <a:noFill/>
        </p:spPr>
        <p:txBody>
          <a:bodyPr wrap="square">
            <a:spAutoFit/>
          </a:bodyPr>
          <a:lstStyle/>
          <a:p>
            <a:pPr algn="ct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ROM</a:t>
            </a:r>
          </a:p>
          <a:p>
            <a:pPr algn="ct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(Read Only Memory)</a:t>
            </a:r>
          </a:p>
        </p:txBody>
      </p:sp>
    </p:spTree>
    <p:extLst>
      <p:ext uri="{BB962C8B-B14F-4D97-AF65-F5344CB8AC3E}">
        <p14:creationId xmlns:p14="http://schemas.microsoft.com/office/powerpoint/2010/main" val="362083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94D1-1E80-C9FC-0C53-0F468A17E05D}"/>
              </a:ext>
            </a:extLst>
          </p:cNvPr>
          <p:cNvSpPr>
            <a:spLocks noGrp="1"/>
          </p:cNvSpPr>
          <p:nvPr>
            <p:ph type="title"/>
          </p:nvPr>
        </p:nvSpPr>
        <p:spPr/>
        <p:txBody>
          <a:bodyPr/>
          <a:lstStyle/>
          <a:p>
            <a:r>
              <a:rPr lang="en-US" altLang="en-US" b="1" dirty="0"/>
              <a:t>Secondary Memory</a:t>
            </a:r>
            <a:endParaRPr lang="en-US" dirty="0"/>
          </a:p>
        </p:txBody>
      </p:sp>
      <p:sp>
        <p:nvSpPr>
          <p:cNvPr id="3" name="Content Placeholder 2">
            <a:extLst>
              <a:ext uri="{FF2B5EF4-FFF2-40B4-BE49-F238E27FC236}">
                <a16:creationId xmlns:a16="http://schemas.microsoft.com/office/drawing/2014/main" id="{F72DFFF1-BDAA-7863-4F2C-950078F3741C}"/>
              </a:ext>
            </a:extLst>
          </p:cNvPr>
          <p:cNvSpPr>
            <a:spLocks noGrp="1"/>
          </p:cNvSpPr>
          <p:nvPr>
            <p:ph idx="1"/>
          </p:nvPr>
        </p:nvSpPr>
        <p:spPr/>
        <p:txBody>
          <a:bodyPr>
            <a:normAutofit fontScale="92500" lnSpcReduction="20000"/>
          </a:bodyPr>
          <a:lstStyle/>
          <a:p>
            <a:pPr algn="just">
              <a:defRPr/>
            </a:pPr>
            <a:r>
              <a:rPr lang="en-US" sz="2800" dirty="0"/>
              <a:t>Stores data and programs permanently: its retained after the power is turned off</a:t>
            </a:r>
          </a:p>
          <a:p>
            <a:pPr algn="just">
              <a:buNone/>
              <a:defRPr/>
            </a:pPr>
            <a:endParaRPr lang="en-US" sz="2800" dirty="0"/>
          </a:p>
          <a:p>
            <a:pPr algn="just">
              <a:defRPr/>
            </a:pPr>
            <a:r>
              <a:rPr lang="en-US" sz="2800" dirty="0"/>
              <a:t>Hard drive (HD): A hard disk is part of a unit, often called a "disk drive," "hard drive," or "hard disk drive," that store and provides relatively quick access to large amounts of data on an electromagnetically charged surface or set of surfaces.</a:t>
            </a:r>
          </a:p>
          <a:p>
            <a:pPr algn="just">
              <a:defRPr/>
            </a:pPr>
            <a:endParaRPr lang="en-US" sz="2800" dirty="0"/>
          </a:p>
          <a:p>
            <a:pPr algn="just">
              <a:defRPr/>
            </a:pPr>
            <a:r>
              <a:rPr lang="en-US" sz="2800" dirty="0"/>
              <a:t>Optical Disk: an optical disc drive (ODD) is a disk drive that uses laser light as part of the process of reading or writing data to or from optical discs. Some drives can only read from discs, but recent drives are commonly both readers and recorders, also called burners or writers</a:t>
            </a:r>
          </a:p>
          <a:p>
            <a:pPr marL="0" indent="0">
              <a:buNone/>
            </a:pPr>
            <a:endParaRPr lang="en-US" dirty="0"/>
          </a:p>
        </p:txBody>
      </p:sp>
    </p:spTree>
    <p:extLst>
      <p:ext uri="{BB962C8B-B14F-4D97-AF65-F5344CB8AC3E}">
        <p14:creationId xmlns:p14="http://schemas.microsoft.com/office/powerpoint/2010/main" val="217373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072B3D-363F-4C82-89B8-4EDFAD455F55}"/>
              </a:ext>
            </a:extLst>
          </p:cNvPr>
          <p:cNvPicPr>
            <a:picLocks noGrp="1" noChangeAspect="1"/>
          </p:cNvPicPr>
          <p:nvPr>
            <p:ph idx="1"/>
          </p:nvPr>
        </p:nvPicPr>
        <p:blipFill>
          <a:blip r:embed="rId2"/>
          <a:stretch>
            <a:fillRect/>
          </a:stretch>
        </p:blipFill>
        <p:spPr>
          <a:xfrm>
            <a:off x="1454046" y="120559"/>
            <a:ext cx="8484433" cy="6108974"/>
          </a:xfrm>
          <a:prstGeom prst="rect">
            <a:avLst/>
          </a:prstGeom>
        </p:spPr>
      </p:pic>
    </p:spTree>
    <p:extLst>
      <p:ext uri="{BB962C8B-B14F-4D97-AF65-F5344CB8AC3E}">
        <p14:creationId xmlns:p14="http://schemas.microsoft.com/office/powerpoint/2010/main" val="309748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8A4C-8EF4-C24F-02DF-253A489DBF28}"/>
              </a:ext>
            </a:extLst>
          </p:cNvPr>
          <p:cNvSpPr>
            <a:spLocks noGrp="1"/>
          </p:cNvSpPr>
          <p:nvPr>
            <p:ph type="ctrTitle"/>
          </p:nvPr>
        </p:nvSpPr>
        <p:spPr/>
        <p:txBody>
          <a:bodyPr/>
          <a:lstStyle/>
          <a:p>
            <a:r>
              <a:rPr lang="en-US" b="1" dirty="0">
                <a:solidFill>
                  <a:srgbClr val="002060"/>
                </a:solidFill>
              </a:rPr>
              <a:t>LECTURE ONE</a:t>
            </a:r>
          </a:p>
        </p:txBody>
      </p:sp>
      <p:sp>
        <p:nvSpPr>
          <p:cNvPr id="3" name="Subtitle 2">
            <a:extLst>
              <a:ext uri="{FF2B5EF4-FFF2-40B4-BE49-F238E27FC236}">
                <a16:creationId xmlns:a16="http://schemas.microsoft.com/office/drawing/2014/main" id="{12900ECA-F281-2AEF-6447-43DE55A30B59}"/>
              </a:ext>
            </a:extLst>
          </p:cNvPr>
          <p:cNvSpPr>
            <a:spLocks noGrp="1"/>
          </p:cNvSpPr>
          <p:nvPr>
            <p:ph type="subTitle" idx="1"/>
          </p:nvPr>
        </p:nvSpPr>
        <p:spPr/>
        <p:txBody>
          <a:bodyPr>
            <a:normAutofit/>
          </a:bodyPr>
          <a:lstStyle/>
          <a:p>
            <a:r>
              <a:rPr lang="en-US" altLang="en-US" sz="4800" b="1" i="1" dirty="0"/>
              <a:t>Introduction to Computer</a:t>
            </a:r>
            <a:endParaRPr lang="en-US" sz="4800" b="1" dirty="0"/>
          </a:p>
        </p:txBody>
      </p:sp>
    </p:spTree>
    <p:extLst>
      <p:ext uri="{BB962C8B-B14F-4D97-AF65-F5344CB8AC3E}">
        <p14:creationId xmlns:p14="http://schemas.microsoft.com/office/powerpoint/2010/main" val="58112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7DB1-F81B-BD31-5E11-42F7E096D74B}"/>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B.Software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49C4F-3751-8D53-92F9-CF495DD13D52}"/>
              </a:ext>
            </a:extLst>
          </p:cNvPr>
          <p:cNvSpPr>
            <a:spLocks noGrp="1"/>
          </p:cNvSpPr>
          <p:nvPr>
            <p:ph idx="1"/>
          </p:nvPr>
        </p:nvSpPr>
        <p:spPr>
          <a:xfrm>
            <a:off x="838200" y="1469036"/>
            <a:ext cx="10515600" cy="3732551"/>
          </a:xfrm>
        </p:spPr>
        <p:txBody>
          <a:bodyPr/>
          <a:lstStyle/>
          <a:p>
            <a:pPr marL="0" indent="0">
              <a:buNone/>
            </a:pPr>
            <a:r>
              <a:rPr lang="en-US" altLang="en-US" sz="2800" dirty="0">
                <a:latin typeface="Times New Roman" panose="02020603050405020304" pitchFamily="18" charset="0"/>
              </a:rPr>
              <a:t>Software is a set of electronic instructions that tells the computer how to do certain tasks. A set of instructions is often called a program.</a:t>
            </a:r>
          </a:p>
          <a:p>
            <a:pPr marL="0" indent="0">
              <a:buNone/>
            </a:pPr>
            <a:r>
              <a:rPr lang="en-US" altLang="en-US" sz="2800" dirty="0">
                <a:latin typeface="Times New Roman" panose="02020603050405020304" pitchFamily="18" charset="0"/>
              </a:rPr>
              <a:t>When a computer is using a particular program, it is said to be running or executing the program.</a:t>
            </a:r>
          </a:p>
          <a:p>
            <a:pPr marL="0" indent="0">
              <a:buNone/>
            </a:pPr>
            <a:r>
              <a:rPr lang="en-US" altLang="en-US" sz="2800" dirty="0">
                <a:latin typeface="Times New Roman" panose="02020603050405020304" pitchFamily="18" charset="0"/>
              </a:rPr>
              <a:t>The two most common types </a:t>
            </a:r>
          </a:p>
          <a:p>
            <a:pPr marL="571500" indent="-571500">
              <a:buFont typeface="+mj-lt"/>
              <a:buAutoNum type="romanUcPeriod"/>
            </a:pPr>
            <a:r>
              <a:rPr lang="en-US" altLang="en-US" sz="2800" dirty="0">
                <a:latin typeface="Times New Roman" panose="02020603050405020304" pitchFamily="18" charset="0"/>
              </a:rPr>
              <a:t> System software</a:t>
            </a:r>
          </a:p>
          <a:p>
            <a:pPr marL="571500" indent="-571500">
              <a:buFont typeface="+mj-lt"/>
              <a:buAutoNum type="romanUcPeriod"/>
            </a:pPr>
            <a:r>
              <a:rPr lang="en-US" altLang="en-US" sz="2800" dirty="0">
                <a:latin typeface="Times New Roman" panose="02020603050405020304" pitchFamily="18" charset="0"/>
              </a:rPr>
              <a:t> Application software.</a:t>
            </a:r>
          </a:p>
          <a:p>
            <a:pPr marL="0" indent="0">
              <a:buNone/>
            </a:pPr>
            <a:endParaRPr lang="en-US" dirty="0"/>
          </a:p>
        </p:txBody>
      </p:sp>
    </p:spTree>
    <p:extLst>
      <p:ext uri="{BB962C8B-B14F-4D97-AF65-F5344CB8AC3E}">
        <p14:creationId xmlns:p14="http://schemas.microsoft.com/office/powerpoint/2010/main" val="42363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955D39-90A6-2158-1F3E-230B69616AAC}"/>
              </a:ext>
            </a:extLst>
          </p:cNvPr>
          <p:cNvSpPr>
            <a:spLocks noGrp="1"/>
          </p:cNvSpPr>
          <p:nvPr>
            <p:ph type="title"/>
          </p:nvPr>
        </p:nvSpPr>
        <p:spPr/>
        <p:txBody>
          <a:bodyPr/>
          <a:lstStyle/>
          <a:p>
            <a:r>
              <a:rPr lang="en-US" altLang="en-US" dirty="0"/>
              <a:t> </a:t>
            </a:r>
            <a:r>
              <a:rPr lang="en-US" altLang="en-US" b="1" dirty="0"/>
              <a:t>I. System software</a:t>
            </a:r>
            <a:br>
              <a:rPr lang="en-US" altLang="en-US" dirty="0"/>
            </a:br>
            <a:endParaRPr lang="en-US" dirty="0"/>
          </a:p>
        </p:txBody>
      </p:sp>
      <p:sp>
        <p:nvSpPr>
          <p:cNvPr id="3" name="Content Placeholder 2">
            <a:extLst>
              <a:ext uri="{FF2B5EF4-FFF2-40B4-BE49-F238E27FC236}">
                <a16:creationId xmlns:a16="http://schemas.microsoft.com/office/drawing/2014/main" id="{D57BA64E-6A92-6FD5-4159-D4B539E0D2D9}"/>
              </a:ext>
            </a:extLst>
          </p:cNvPr>
          <p:cNvSpPr>
            <a:spLocks noGrp="1"/>
          </p:cNvSpPr>
          <p:nvPr>
            <p:ph idx="1"/>
          </p:nvPr>
        </p:nvSpPr>
        <p:spPr>
          <a:xfrm>
            <a:off x="838200" y="1379096"/>
            <a:ext cx="10515600" cy="5351488"/>
          </a:xfrm>
        </p:spPr>
        <p:txBody>
          <a:bodyPr>
            <a:normAutofit fontScale="92500" lnSpcReduction="20000"/>
          </a:bodyPr>
          <a:lstStyle/>
          <a:p>
            <a:pPr marL="0" indent="0">
              <a:buNone/>
            </a:pPr>
            <a:endParaRPr lang="en-US" altLang="en-US" dirty="0"/>
          </a:p>
          <a:p>
            <a:pPr marL="0" indent="0">
              <a:buNone/>
            </a:pPr>
            <a:r>
              <a:rPr lang="en-US" altLang="en-US" sz="3300" dirty="0"/>
              <a:t>System software exists primarily for the computer itself, to help the computer perform specific functions.</a:t>
            </a:r>
          </a:p>
          <a:p>
            <a:pPr marL="0" indent="0">
              <a:buNone/>
            </a:pPr>
            <a:endParaRPr lang="en-US" altLang="en-US" sz="3300" dirty="0"/>
          </a:p>
          <a:p>
            <a:pPr marL="0" indent="0">
              <a:buNone/>
            </a:pPr>
            <a:r>
              <a:rPr lang="en-US" altLang="en-US" sz="3300" dirty="0"/>
              <a:t>One major type of system software is the operating system (OS). All computers require an operating system. </a:t>
            </a:r>
          </a:p>
          <a:p>
            <a:pPr marL="0" indent="0">
              <a:buNone/>
            </a:pPr>
            <a:endParaRPr lang="en-US" altLang="en-US" sz="3300" dirty="0"/>
          </a:p>
          <a:p>
            <a:pPr marL="0" indent="0">
              <a:buNone/>
            </a:pPr>
            <a:r>
              <a:rPr lang="en-US" altLang="en-US" sz="3300" dirty="0"/>
              <a:t>The OS tells the computer how to interact with the user and its own devices.</a:t>
            </a:r>
          </a:p>
          <a:p>
            <a:pPr marL="0" indent="0">
              <a:buNone/>
            </a:pPr>
            <a:r>
              <a:rPr lang="en-US" altLang="en-US" sz="3300" dirty="0"/>
              <a:t> </a:t>
            </a:r>
          </a:p>
          <a:p>
            <a:pPr marL="0" indent="0">
              <a:buNone/>
            </a:pPr>
            <a:r>
              <a:rPr lang="en-US" altLang="en-US" sz="3300" dirty="0"/>
              <a:t>Common operating systems include Windows, the Macintosh OS, OS/2, and UNIX </a:t>
            </a:r>
            <a:r>
              <a:rPr lang="en-US" altLang="en-US" dirty="0"/>
              <a:t>.</a:t>
            </a:r>
          </a:p>
          <a:p>
            <a:endParaRPr lang="en-US" altLang="en-US" dirty="0"/>
          </a:p>
          <a:p>
            <a:endParaRPr lang="en-US" dirty="0"/>
          </a:p>
        </p:txBody>
      </p:sp>
    </p:spTree>
    <p:extLst>
      <p:ext uri="{BB962C8B-B14F-4D97-AF65-F5344CB8AC3E}">
        <p14:creationId xmlns:p14="http://schemas.microsoft.com/office/powerpoint/2010/main" val="2920729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BA77-EAA2-5838-7A5B-F636A894BF0E}"/>
              </a:ext>
            </a:extLst>
          </p:cNvPr>
          <p:cNvSpPr>
            <a:spLocks noGrp="1"/>
          </p:cNvSpPr>
          <p:nvPr>
            <p:ph type="title"/>
          </p:nvPr>
        </p:nvSpPr>
        <p:spPr/>
        <p:txBody>
          <a:bodyPr/>
          <a:lstStyle/>
          <a:p>
            <a:r>
              <a:rPr lang="en-US" altLang="en-US" sz="4400" b="1" dirty="0">
                <a:latin typeface="Times New Roman" panose="02020603050405020304" pitchFamily="18" charset="0"/>
              </a:rPr>
              <a:t> </a:t>
            </a:r>
            <a:r>
              <a:rPr lang="en-US" altLang="en-US" sz="4400" dirty="0">
                <a:latin typeface="Times New Roman" panose="02020603050405020304" pitchFamily="18" charset="0"/>
              </a:rPr>
              <a:t>II. Application software</a:t>
            </a:r>
            <a:r>
              <a:rPr lang="en-US" altLang="en-US" sz="4400" b="1" dirty="0">
                <a:latin typeface="Times New Roman" panose="02020603050405020304" pitchFamily="18" charset="0"/>
              </a:rPr>
              <a:t>.</a:t>
            </a:r>
            <a:br>
              <a:rPr lang="en-US" altLang="en-US" sz="4400" dirty="0">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AA55DAC-DBB5-557B-E048-002F4C3149BC}"/>
              </a:ext>
            </a:extLst>
          </p:cNvPr>
          <p:cNvSpPr>
            <a:spLocks noGrp="1"/>
          </p:cNvSpPr>
          <p:nvPr>
            <p:ph idx="1"/>
          </p:nvPr>
        </p:nvSpPr>
        <p:spPr/>
        <p:txBody>
          <a:bodyPr>
            <a:normAutofit fontScale="92500" lnSpcReduction="10000"/>
          </a:bodyPr>
          <a:lstStyle/>
          <a:p>
            <a:pPr marL="0" indent="0" algn="l">
              <a:spcBef>
                <a:spcPts val="1200"/>
              </a:spcBef>
              <a:spcAft>
                <a:spcPts val="300"/>
              </a:spcAft>
              <a:buNone/>
            </a:pPr>
            <a:r>
              <a:rPr lang="en-US" altLang="en-US" sz="2800" dirty="0">
                <a:latin typeface="Times New Roman" panose="02020603050405020304" pitchFamily="18" charset="0"/>
              </a:rPr>
              <a:t>Application software tells the computer how to accomplish tasks the user requires, such as creating a document or editing a graphic image.</a:t>
            </a:r>
          </a:p>
          <a:p>
            <a:pPr marL="0" indent="0" algn="l">
              <a:spcBef>
                <a:spcPts val="1200"/>
              </a:spcBef>
              <a:spcAft>
                <a:spcPts val="1200"/>
              </a:spcAft>
              <a:buNone/>
            </a:pPr>
            <a:r>
              <a:rPr lang="en-US" altLang="en-US" sz="2800" dirty="0">
                <a:latin typeface="Times New Roman" panose="02020603050405020304" pitchFamily="18" charset="0"/>
              </a:rPr>
              <a:t>Some important kinds of application software are:</a:t>
            </a:r>
            <a:endParaRPr lang="en-US" altLang="en-US" sz="2800" dirty="0">
              <a:latin typeface="Arial" panose="020B0604020202020204" pitchFamily="34" charset="0"/>
            </a:endParaRPr>
          </a:p>
          <a:p>
            <a:pPr algn="l">
              <a:buFont typeface="Wingdings" panose="05000000000000000000" pitchFamily="2" charset="2"/>
              <a:buNone/>
            </a:pPr>
            <a:r>
              <a:rPr lang="en-US" altLang="en-US" sz="2800" b="1" dirty="0">
                <a:latin typeface="Arial" panose="020B0604020202020204" pitchFamily="34" charset="0"/>
              </a:rPr>
              <a:t>W</a:t>
            </a:r>
            <a:r>
              <a:rPr lang="en-US" altLang="en-US" sz="2800" dirty="0">
                <a:latin typeface="Arial" panose="020B0604020202020204" pitchFamily="34" charset="0"/>
              </a:rPr>
              <a:t>ord processing programs		</a:t>
            </a:r>
            <a:r>
              <a:rPr lang="en-US" altLang="en-US" sz="2800" b="1" dirty="0">
                <a:latin typeface="Arial" panose="020B0604020202020204" pitchFamily="34" charset="0"/>
              </a:rPr>
              <a:t>S</a:t>
            </a:r>
            <a:r>
              <a:rPr lang="en-US" altLang="en-US" sz="2800" dirty="0">
                <a:latin typeface="Arial" panose="020B0604020202020204" pitchFamily="34" charset="0"/>
              </a:rPr>
              <a:t>preadsheet software	</a:t>
            </a:r>
          </a:p>
          <a:p>
            <a:pPr algn="l">
              <a:buFont typeface="Wingdings" panose="05000000000000000000" pitchFamily="2" charset="2"/>
              <a:buNone/>
            </a:pPr>
            <a:r>
              <a:rPr lang="en-US" altLang="en-US" sz="2800" b="1" dirty="0">
                <a:latin typeface="Arial" panose="020B0604020202020204" pitchFamily="34" charset="0"/>
              </a:rPr>
              <a:t>D</a:t>
            </a:r>
            <a:r>
              <a:rPr lang="en-US" altLang="en-US" sz="2800" dirty="0">
                <a:latin typeface="Arial" panose="020B0604020202020204" pitchFamily="34" charset="0"/>
              </a:rPr>
              <a:t>atabase management			</a:t>
            </a:r>
            <a:r>
              <a:rPr lang="en-US" altLang="en-US" sz="2800" b="1" dirty="0">
                <a:latin typeface="Arial" panose="020B0604020202020204" pitchFamily="34" charset="0"/>
              </a:rPr>
              <a:t>P</a:t>
            </a:r>
            <a:r>
              <a:rPr lang="en-US" altLang="en-US" sz="2800" dirty="0">
                <a:latin typeface="Arial" panose="020B0604020202020204" pitchFamily="34" charset="0"/>
              </a:rPr>
              <a:t>resentation programs	</a:t>
            </a:r>
          </a:p>
          <a:p>
            <a:pPr algn="l">
              <a:buFont typeface="Wingdings" panose="05000000000000000000" pitchFamily="2" charset="2"/>
              <a:buNone/>
            </a:pPr>
            <a:r>
              <a:rPr lang="en-US" altLang="en-US" sz="2800" b="1" dirty="0">
                <a:latin typeface="Arial" panose="020B0604020202020204" pitchFamily="34" charset="0"/>
              </a:rPr>
              <a:t>G</a:t>
            </a:r>
            <a:r>
              <a:rPr lang="en-US" altLang="en-US" sz="2800" dirty="0">
                <a:latin typeface="Arial" panose="020B0604020202020204" pitchFamily="34" charset="0"/>
              </a:rPr>
              <a:t>raphics programs			</a:t>
            </a:r>
            <a:r>
              <a:rPr lang="en-US" altLang="en-US" sz="2800" b="1" dirty="0">
                <a:latin typeface="Arial" panose="020B0604020202020204" pitchFamily="34" charset="0"/>
              </a:rPr>
              <a:t>N</a:t>
            </a:r>
            <a:r>
              <a:rPr lang="en-US" altLang="en-US" sz="2800" dirty="0">
                <a:latin typeface="Arial" panose="020B0604020202020204" pitchFamily="34" charset="0"/>
              </a:rPr>
              <a:t>etworking software 	</a:t>
            </a:r>
          </a:p>
          <a:p>
            <a:pPr algn="l">
              <a:buFont typeface="Wingdings" panose="05000000000000000000" pitchFamily="2" charset="2"/>
              <a:buNone/>
            </a:pPr>
            <a:r>
              <a:rPr lang="en-US" altLang="en-US" sz="2800" b="1" dirty="0">
                <a:latin typeface="Arial" panose="020B0604020202020204" pitchFamily="34" charset="0"/>
              </a:rPr>
              <a:t>W</a:t>
            </a:r>
            <a:r>
              <a:rPr lang="en-US" altLang="en-US" sz="2800" dirty="0">
                <a:latin typeface="Arial" panose="020B0604020202020204" pitchFamily="34" charset="0"/>
              </a:rPr>
              <a:t>eb design tools and browsers		</a:t>
            </a:r>
            <a:r>
              <a:rPr lang="en-US" altLang="en-US" sz="2800" b="1" dirty="0">
                <a:latin typeface="Arial" panose="020B0604020202020204" pitchFamily="34" charset="0"/>
              </a:rPr>
              <a:t>I</a:t>
            </a:r>
            <a:r>
              <a:rPr lang="en-US" altLang="en-US" sz="2800" dirty="0">
                <a:latin typeface="Arial" panose="020B0604020202020204" pitchFamily="34" charset="0"/>
              </a:rPr>
              <a:t>nternet applications	</a:t>
            </a:r>
          </a:p>
          <a:p>
            <a:pPr algn="l">
              <a:buFont typeface="Wingdings" panose="05000000000000000000" pitchFamily="2" charset="2"/>
              <a:buNone/>
            </a:pPr>
            <a:r>
              <a:rPr lang="en-US" altLang="en-US" sz="2800" b="1" dirty="0">
                <a:latin typeface="Arial" panose="020B0604020202020204" pitchFamily="34" charset="0"/>
              </a:rPr>
              <a:t>C</a:t>
            </a:r>
            <a:r>
              <a:rPr lang="en-US" altLang="en-US" sz="2800" dirty="0">
                <a:latin typeface="Arial" panose="020B0604020202020204" pitchFamily="34" charset="0"/>
              </a:rPr>
              <a:t>ommunications programs 		</a:t>
            </a:r>
            <a:r>
              <a:rPr lang="en-US" altLang="en-US" sz="2800" b="1" dirty="0">
                <a:latin typeface="Arial" panose="020B0604020202020204" pitchFamily="34" charset="0"/>
              </a:rPr>
              <a:t>U</a:t>
            </a:r>
            <a:r>
              <a:rPr lang="en-US" altLang="en-US" sz="2800" dirty="0">
                <a:latin typeface="Arial" panose="020B0604020202020204" pitchFamily="34" charset="0"/>
              </a:rPr>
              <a:t>tilities			</a:t>
            </a:r>
          </a:p>
          <a:p>
            <a:pPr algn="l">
              <a:buFont typeface="Wingdings" panose="05000000000000000000" pitchFamily="2" charset="2"/>
              <a:buNone/>
            </a:pPr>
            <a:r>
              <a:rPr lang="en-US" altLang="en-US" sz="2800" b="1" dirty="0">
                <a:latin typeface="Arial" panose="020B0604020202020204" pitchFamily="34" charset="0"/>
              </a:rPr>
              <a:t>E</a:t>
            </a:r>
            <a:r>
              <a:rPr lang="en-US" altLang="en-US" sz="2800" dirty="0">
                <a:latin typeface="Arial" panose="020B0604020202020204" pitchFamily="34" charset="0"/>
              </a:rPr>
              <a:t>ntertainment and education 		</a:t>
            </a:r>
            <a:r>
              <a:rPr lang="en-US" altLang="en-US" sz="2800" b="1" dirty="0">
                <a:latin typeface="Arial" panose="020B0604020202020204" pitchFamily="34" charset="0"/>
              </a:rPr>
              <a:t>M</a:t>
            </a:r>
            <a:r>
              <a:rPr lang="en-US" altLang="en-US" sz="2800" dirty="0">
                <a:latin typeface="Arial" panose="020B0604020202020204" pitchFamily="34" charset="0"/>
              </a:rPr>
              <a:t>ultimedia authoring</a:t>
            </a:r>
          </a:p>
          <a:p>
            <a:pPr marL="0" indent="0">
              <a:buNone/>
            </a:pPr>
            <a:endParaRPr lang="en-US" dirty="0"/>
          </a:p>
        </p:txBody>
      </p:sp>
    </p:spTree>
    <p:extLst>
      <p:ext uri="{BB962C8B-B14F-4D97-AF65-F5344CB8AC3E}">
        <p14:creationId xmlns:p14="http://schemas.microsoft.com/office/powerpoint/2010/main" val="218720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E271-7BEB-FCDD-5222-8DB1D05B73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C. Peopleware </a:t>
            </a:r>
          </a:p>
        </p:txBody>
      </p:sp>
      <p:sp>
        <p:nvSpPr>
          <p:cNvPr id="3" name="Content Placeholder 2">
            <a:extLst>
              <a:ext uri="{FF2B5EF4-FFF2-40B4-BE49-F238E27FC236}">
                <a16:creationId xmlns:a16="http://schemas.microsoft.com/office/drawing/2014/main" id="{7FD9E889-D4CB-A9C9-A8D4-D23CBACE260A}"/>
              </a:ext>
            </a:extLst>
          </p:cNvPr>
          <p:cNvSpPr>
            <a:spLocks noGrp="1"/>
          </p:cNvSpPr>
          <p:nvPr>
            <p:ph idx="1"/>
          </p:nvPr>
        </p:nvSpPr>
        <p:spPr>
          <a:xfrm>
            <a:off x="838200" y="1825624"/>
            <a:ext cx="10515600" cy="5032375"/>
          </a:xfrm>
        </p:spPr>
        <p:txBody>
          <a:bodyPr/>
          <a:lstStyle/>
          <a:p>
            <a:pPr marL="0" indent="0" algn="l">
              <a:spcBef>
                <a:spcPts val="1200"/>
              </a:spcBef>
              <a:spcAft>
                <a:spcPts val="300"/>
              </a:spcAft>
              <a:buNone/>
            </a:pPr>
            <a:r>
              <a:rPr lang="en-US" altLang="en-US" sz="2800" dirty="0">
                <a:latin typeface="Times New Roman" panose="02020603050405020304" pitchFamily="18" charset="0"/>
              </a:rPr>
              <a:t>People are the computer's operators, or users. </a:t>
            </a:r>
          </a:p>
          <a:p>
            <a:pPr marL="0" indent="0" algn="l">
              <a:spcBef>
                <a:spcPts val="1200"/>
              </a:spcBef>
              <a:spcAft>
                <a:spcPts val="300"/>
              </a:spcAft>
              <a:buNone/>
            </a:pPr>
            <a:r>
              <a:rPr lang="en-US" altLang="en-US" sz="2800" dirty="0">
                <a:latin typeface="Times New Roman" panose="02020603050405020304" pitchFamily="18" charset="0"/>
              </a:rPr>
              <a:t>Some types of computers can operate without much intervention from people, but personal computers are designed specifically for use by people</a:t>
            </a:r>
          </a:p>
          <a:p>
            <a:pPr algn="l">
              <a:buFontTx/>
              <a:buChar char="•"/>
            </a:pPr>
            <a:endParaRPr lang="en-US" dirty="0"/>
          </a:p>
        </p:txBody>
      </p:sp>
      <p:grpSp>
        <p:nvGrpSpPr>
          <p:cNvPr id="4" name="Group 3">
            <a:extLst>
              <a:ext uri="{FF2B5EF4-FFF2-40B4-BE49-F238E27FC236}">
                <a16:creationId xmlns:a16="http://schemas.microsoft.com/office/drawing/2014/main" id="{AA1AE4B2-83B0-E16D-F722-39183BA27C0C}"/>
              </a:ext>
            </a:extLst>
          </p:cNvPr>
          <p:cNvGrpSpPr>
            <a:grpSpLocks/>
          </p:cNvGrpSpPr>
          <p:nvPr/>
        </p:nvGrpSpPr>
        <p:grpSpPr bwMode="auto">
          <a:xfrm>
            <a:off x="4032979" y="3749675"/>
            <a:ext cx="3886200" cy="2743200"/>
            <a:chOff x="1641" y="2241"/>
            <a:chExt cx="2448" cy="1728"/>
          </a:xfrm>
        </p:grpSpPr>
        <p:sp>
          <p:nvSpPr>
            <p:cNvPr id="5" name="Rectangle 4">
              <a:extLst>
                <a:ext uri="{FF2B5EF4-FFF2-40B4-BE49-F238E27FC236}">
                  <a16:creationId xmlns:a16="http://schemas.microsoft.com/office/drawing/2014/main" id="{AD6B40CC-72C7-3ED3-8E9D-AFF357E81E2A}"/>
                </a:ext>
              </a:extLst>
            </p:cNvPr>
            <p:cNvSpPr>
              <a:spLocks noChangeArrowheads="1"/>
            </p:cNvSpPr>
            <p:nvPr/>
          </p:nvSpPr>
          <p:spPr bwMode="auto">
            <a:xfrm>
              <a:off x="1641" y="2241"/>
              <a:ext cx="2448" cy="1728"/>
            </a:xfrm>
            <a:prstGeom prst="rect">
              <a:avLst/>
            </a:prstGeom>
            <a:solidFill>
              <a:srgbClr val="FFFF00"/>
            </a:solidFill>
            <a:ln w="38100">
              <a:solidFill>
                <a:schemeClr val="tx1"/>
              </a:solidFill>
              <a:miter lim="800000"/>
              <a:headEnd/>
              <a:tailEnd/>
            </a:ln>
            <a:effectLst>
              <a:outerShdw dist="107763" dir="18900000" algn="ctr" rotWithShape="0">
                <a:schemeClr val="bg2"/>
              </a:outerShdw>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1pPr>
              <a:lvl2pPr marL="4572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2pPr>
              <a:lvl3pPr marL="9144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3pPr>
              <a:lvl4pPr marL="13716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4pPr>
              <a:lvl5pPr marL="18288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5pPr>
              <a:lvl6pPr marL="2286000" algn="l" defTabSz="914400" rtl="0" eaLnBrk="1" latinLnBrk="0" hangingPunct="1">
                <a:defRPr sz="2800" kern="1200">
                  <a:solidFill>
                    <a:schemeClr val="tx1"/>
                  </a:solidFill>
                  <a:latin typeface="Blade Runner Movie Font" pitchFamily="34" charset="0"/>
                  <a:ea typeface="+mn-ea"/>
                  <a:cs typeface="+mn-cs"/>
                </a:defRPr>
              </a:lvl6pPr>
              <a:lvl7pPr marL="2743200" algn="l" defTabSz="914400" rtl="0" eaLnBrk="1" latinLnBrk="0" hangingPunct="1">
                <a:defRPr sz="2800" kern="1200">
                  <a:solidFill>
                    <a:schemeClr val="tx1"/>
                  </a:solidFill>
                  <a:latin typeface="Blade Runner Movie Font" pitchFamily="34" charset="0"/>
                  <a:ea typeface="+mn-ea"/>
                  <a:cs typeface="+mn-cs"/>
                </a:defRPr>
              </a:lvl7pPr>
              <a:lvl8pPr marL="3200400" algn="l" defTabSz="914400" rtl="0" eaLnBrk="1" latinLnBrk="0" hangingPunct="1">
                <a:defRPr sz="2800" kern="1200">
                  <a:solidFill>
                    <a:schemeClr val="tx1"/>
                  </a:solidFill>
                  <a:latin typeface="Blade Runner Movie Font" pitchFamily="34" charset="0"/>
                  <a:ea typeface="+mn-ea"/>
                  <a:cs typeface="+mn-cs"/>
                </a:defRPr>
              </a:lvl8pPr>
              <a:lvl9pPr marL="3657600" algn="l" defTabSz="914400" rtl="0" eaLnBrk="1" latinLnBrk="0" hangingPunct="1">
                <a:defRPr sz="2800" kern="1200">
                  <a:solidFill>
                    <a:schemeClr val="tx1"/>
                  </a:solidFill>
                  <a:latin typeface="Blade Runner Movie Font" pitchFamily="34" charset="0"/>
                  <a:ea typeface="+mn-ea"/>
                  <a:cs typeface="+mn-cs"/>
                </a:defRPr>
              </a:lvl9pPr>
            </a:lstStyle>
            <a:p>
              <a:pPr>
                <a:defRPr/>
              </a:pPr>
              <a:endParaRPr lang="en-US"/>
            </a:p>
          </p:txBody>
        </p:sp>
        <p:pic>
          <p:nvPicPr>
            <p:cNvPr id="6" name="Picture 5" descr="2pt">
              <a:extLst>
                <a:ext uri="{FF2B5EF4-FFF2-40B4-BE49-F238E27FC236}">
                  <a16:creationId xmlns:a16="http://schemas.microsoft.com/office/drawing/2014/main" id="{19E839B6-5811-96DE-A8D0-12EF82D40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2318"/>
              <a:ext cx="2295"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a:extLst>
                <a:ext uri="{FF2B5EF4-FFF2-40B4-BE49-F238E27FC236}">
                  <a16:creationId xmlns:a16="http://schemas.microsoft.com/office/drawing/2014/main" id="{57CDEDC1-F382-3CA0-7DE3-E9DEB2B3D626}"/>
                </a:ext>
              </a:extLst>
            </p:cNvPr>
            <p:cNvSpPr>
              <a:spLocks noChangeShapeType="1"/>
            </p:cNvSpPr>
            <p:nvPr/>
          </p:nvSpPr>
          <p:spPr bwMode="auto">
            <a:xfrm>
              <a:off x="4023" y="2286"/>
              <a:ext cx="0" cy="1632"/>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1pPr>
              <a:lvl2pPr marL="4572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2pPr>
              <a:lvl3pPr marL="9144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3pPr>
              <a:lvl4pPr marL="13716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4pPr>
              <a:lvl5pPr marL="1828800" algn="ctr" rtl="0" eaLnBrk="0" fontAlgn="base" hangingPunct="0">
                <a:spcBef>
                  <a:spcPct val="0"/>
                </a:spcBef>
                <a:spcAft>
                  <a:spcPct val="0"/>
                </a:spcAft>
                <a:defRPr sz="2800" kern="1200">
                  <a:solidFill>
                    <a:schemeClr val="tx1"/>
                  </a:solidFill>
                  <a:latin typeface="Blade Runner Movie Font" pitchFamily="34" charset="0"/>
                  <a:ea typeface="+mn-ea"/>
                  <a:cs typeface="+mn-cs"/>
                </a:defRPr>
              </a:lvl5pPr>
              <a:lvl6pPr marL="2286000" algn="l" defTabSz="914400" rtl="0" eaLnBrk="1" latinLnBrk="0" hangingPunct="1">
                <a:defRPr sz="2800" kern="1200">
                  <a:solidFill>
                    <a:schemeClr val="tx1"/>
                  </a:solidFill>
                  <a:latin typeface="Blade Runner Movie Font" pitchFamily="34" charset="0"/>
                  <a:ea typeface="+mn-ea"/>
                  <a:cs typeface="+mn-cs"/>
                </a:defRPr>
              </a:lvl6pPr>
              <a:lvl7pPr marL="2743200" algn="l" defTabSz="914400" rtl="0" eaLnBrk="1" latinLnBrk="0" hangingPunct="1">
                <a:defRPr sz="2800" kern="1200">
                  <a:solidFill>
                    <a:schemeClr val="tx1"/>
                  </a:solidFill>
                  <a:latin typeface="Blade Runner Movie Font" pitchFamily="34" charset="0"/>
                  <a:ea typeface="+mn-ea"/>
                  <a:cs typeface="+mn-cs"/>
                </a:defRPr>
              </a:lvl7pPr>
              <a:lvl8pPr marL="3200400" algn="l" defTabSz="914400" rtl="0" eaLnBrk="1" latinLnBrk="0" hangingPunct="1">
                <a:defRPr sz="2800" kern="1200">
                  <a:solidFill>
                    <a:schemeClr val="tx1"/>
                  </a:solidFill>
                  <a:latin typeface="Blade Runner Movie Font" pitchFamily="34" charset="0"/>
                  <a:ea typeface="+mn-ea"/>
                  <a:cs typeface="+mn-cs"/>
                </a:defRPr>
              </a:lvl8pPr>
              <a:lvl9pPr marL="3657600" algn="l" defTabSz="914400" rtl="0" eaLnBrk="1" latinLnBrk="0" hangingPunct="1">
                <a:defRPr sz="2800" kern="1200">
                  <a:solidFill>
                    <a:schemeClr val="tx1"/>
                  </a:solidFill>
                  <a:latin typeface="Blade Runner Movie Font" pitchFamily="34" charset="0"/>
                  <a:ea typeface="+mn-ea"/>
                  <a:cs typeface="+mn-cs"/>
                </a:defRPr>
              </a:lvl9pPr>
            </a:lstStyle>
            <a:p>
              <a:endParaRPr lang="en-US"/>
            </a:p>
          </p:txBody>
        </p:sp>
      </p:grpSp>
    </p:spTree>
    <p:extLst>
      <p:ext uri="{BB962C8B-B14F-4D97-AF65-F5344CB8AC3E}">
        <p14:creationId xmlns:p14="http://schemas.microsoft.com/office/powerpoint/2010/main" val="298406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4B44A-BD98-EF2B-FAE1-6D67C59ED831}"/>
              </a:ext>
            </a:extLst>
          </p:cNvPr>
          <p:cNvSpPr>
            <a:spLocks noGrp="1"/>
          </p:cNvSpPr>
          <p:nvPr>
            <p:ph idx="1"/>
          </p:nvPr>
        </p:nvSpPr>
        <p:spPr>
          <a:xfrm>
            <a:off x="838200" y="1825625"/>
            <a:ext cx="10515600" cy="1861955"/>
          </a:xfrm>
        </p:spPr>
        <p:txBody>
          <a:bodyPr>
            <a:normAutofit/>
          </a:bodyPr>
          <a:lstStyle/>
          <a:p>
            <a:pPr marL="0" indent="0" algn="ctr">
              <a:buNone/>
            </a:pPr>
            <a:r>
              <a:rPr lang="en-US" sz="9600" dirty="0">
                <a:solidFill>
                  <a:schemeClr val="tx2"/>
                </a:solidFill>
              </a:rPr>
              <a:t>Thank you</a:t>
            </a:r>
          </a:p>
        </p:txBody>
      </p:sp>
    </p:spTree>
    <p:extLst>
      <p:ext uri="{BB962C8B-B14F-4D97-AF65-F5344CB8AC3E}">
        <p14:creationId xmlns:p14="http://schemas.microsoft.com/office/powerpoint/2010/main" val="76361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B5CB-84D1-5F18-1A32-E73C8AE36C70}"/>
              </a:ext>
            </a:extLst>
          </p:cNvPr>
          <p:cNvSpPr>
            <a:spLocks noGrp="1"/>
          </p:cNvSpPr>
          <p:nvPr>
            <p:ph type="title"/>
          </p:nvPr>
        </p:nvSpPr>
        <p:spPr/>
        <p:txBody>
          <a:bodyPr/>
          <a:lstStyle/>
          <a:p>
            <a:r>
              <a:rPr lang="en-US" altLang="en-US" b="1" dirty="0">
                <a:solidFill>
                  <a:schemeClr val="tx2"/>
                </a:solidFill>
              </a:rPr>
              <a:t>Information Processing System</a:t>
            </a:r>
            <a:endParaRPr lang="en-US" b="1" dirty="0">
              <a:solidFill>
                <a:schemeClr val="tx2"/>
              </a:solidFill>
            </a:endParaRPr>
          </a:p>
        </p:txBody>
      </p:sp>
      <p:sp>
        <p:nvSpPr>
          <p:cNvPr id="3" name="Content Placeholder 2">
            <a:extLst>
              <a:ext uri="{FF2B5EF4-FFF2-40B4-BE49-F238E27FC236}">
                <a16:creationId xmlns:a16="http://schemas.microsoft.com/office/drawing/2014/main" id="{DB01CD5C-6192-6729-C60D-50D6620BC4CE}"/>
              </a:ext>
            </a:extLst>
          </p:cNvPr>
          <p:cNvSpPr>
            <a:spLocks noGrp="1"/>
          </p:cNvSpPr>
          <p:nvPr>
            <p:ph idx="1"/>
          </p:nvPr>
        </p:nvSpPr>
        <p:spPr>
          <a:xfrm>
            <a:off x="838200" y="1825625"/>
            <a:ext cx="10515600" cy="3615805"/>
          </a:xfrm>
        </p:spPr>
        <p:txBody>
          <a:bodyPr>
            <a:normAutofit/>
          </a:bodyPr>
          <a:lstStyle/>
          <a:p>
            <a:pPr marL="0" indent="0" eaLnBrk="1" hangingPunct="1">
              <a:buNone/>
            </a:pPr>
            <a:r>
              <a:rPr lang="en-US" altLang="en-US" b="1" dirty="0"/>
              <a:t>DATA</a:t>
            </a:r>
            <a:r>
              <a:rPr lang="en-US" altLang="en-US" dirty="0"/>
              <a:t> is a collection of independent and unorganized facts.</a:t>
            </a:r>
          </a:p>
          <a:p>
            <a:pPr marL="0" indent="0" eaLnBrk="1" hangingPunct="1">
              <a:buNone/>
            </a:pPr>
            <a:endParaRPr lang="en-US" altLang="en-US" dirty="0"/>
          </a:p>
          <a:p>
            <a:pPr marL="0" indent="0" eaLnBrk="1" hangingPunct="1">
              <a:buNone/>
            </a:pPr>
            <a:r>
              <a:rPr lang="en-US" altLang="en-US" b="1" dirty="0"/>
              <a:t>INFORMATION </a:t>
            </a:r>
            <a:r>
              <a:rPr lang="en-US" altLang="en-US" dirty="0"/>
              <a:t>is the processed and organized data presented in a meaningful form.</a:t>
            </a:r>
          </a:p>
          <a:p>
            <a:pPr marL="0" indent="0" eaLnBrk="1" hangingPunct="1">
              <a:buNone/>
            </a:pPr>
            <a:endParaRPr lang="en-US" altLang="en-US" dirty="0"/>
          </a:p>
          <a:p>
            <a:pPr marL="0" indent="0" eaLnBrk="1" hangingPunct="1">
              <a:buNone/>
            </a:pPr>
            <a:r>
              <a:rPr lang="en-US" altLang="en-US" b="1" dirty="0"/>
              <a:t>DATA PROCESSING </a:t>
            </a:r>
            <a:r>
              <a:rPr lang="en-US" altLang="en-US" dirty="0"/>
              <a:t>is the course of doing things in a sequence of steps</a:t>
            </a:r>
            <a:endParaRPr lang="en-US" dirty="0"/>
          </a:p>
        </p:txBody>
      </p:sp>
    </p:spTree>
    <p:extLst>
      <p:ext uri="{BB962C8B-B14F-4D97-AF65-F5344CB8AC3E}">
        <p14:creationId xmlns:p14="http://schemas.microsoft.com/office/powerpoint/2010/main" val="324959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per_lg">
            <a:extLst>
              <a:ext uri="{FF2B5EF4-FFF2-40B4-BE49-F238E27FC236}">
                <a16:creationId xmlns:a16="http://schemas.microsoft.com/office/drawing/2014/main" id="{B60CF51F-9193-FC3B-1429-1AEEB372BF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8239" y="3058276"/>
            <a:ext cx="2535382" cy="332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c9">
            <a:extLst>
              <a:ext uri="{FF2B5EF4-FFF2-40B4-BE49-F238E27FC236}">
                <a16:creationId xmlns:a16="http://schemas.microsoft.com/office/drawing/2014/main" id="{83395AC9-373F-7B70-8B6C-16454C026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567" y="4068305"/>
            <a:ext cx="3200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omputer2">
            <a:extLst>
              <a:ext uri="{FF2B5EF4-FFF2-40B4-BE49-F238E27FC236}">
                <a16:creationId xmlns:a16="http://schemas.microsoft.com/office/drawing/2014/main" id="{43880ED2-F312-4E2C-C9FA-ED2DB8620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437" y="1321421"/>
            <a:ext cx="22098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CA019B1-B402-7ACC-D468-81D0853492AB}"/>
              </a:ext>
            </a:extLst>
          </p:cNvPr>
          <p:cNvSpPr txBox="1"/>
          <p:nvPr/>
        </p:nvSpPr>
        <p:spPr>
          <a:xfrm>
            <a:off x="3675711" y="3291299"/>
            <a:ext cx="3147935" cy="954107"/>
          </a:xfrm>
          <a:prstGeom prst="rect">
            <a:avLst/>
          </a:prstGeom>
          <a:noFill/>
        </p:spPr>
        <p:txBody>
          <a:bodyPr wrap="square">
            <a:spAutoFit/>
          </a:bodyPr>
          <a:lstStyle/>
          <a:p>
            <a:pPr algn="ctr">
              <a:spcBef>
                <a:spcPct val="50000"/>
              </a:spcBef>
            </a:pPr>
            <a:r>
              <a:rPr lang="en-US" altLang="en-US" sz="2800" dirty="0"/>
              <a:t>PROCESSING SYSTEM</a:t>
            </a:r>
          </a:p>
        </p:txBody>
      </p:sp>
      <p:sp>
        <p:nvSpPr>
          <p:cNvPr id="10" name="AutoShape 8">
            <a:extLst>
              <a:ext uri="{FF2B5EF4-FFF2-40B4-BE49-F238E27FC236}">
                <a16:creationId xmlns:a16="http://schemas.microsoft.com/office/drawing/2014/main" id="{57E4B40E-6D21-5D28-82D2-62219DFDBF10}"/>
              </a:ext>
            </a:extLst>
          </p:cNvPr>
          <p:cNvSpPr>
            <a:spLocks noChangeArrowheads="1"/>
          </p:cNvSpPr>
          <p:nvPr/>
        </p:nvSpPr>
        <p:spPr bwMode="auto">
          <a:xfrm>
            <a:off x="4095437" y="4304842"/>
            <a:ext cx="2743200" cy="685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PH" altLang="en-US"/>
          </a:p>
        </p:txBody>
      </p:sp>
      <p:sp>
        <p:nvSpPr>
          <p:cNvPr id="12" name="TextBox 11">
            <a:extLst>
              <a:ext uri="{FF2B5EF4-FFF2-40B4-BE49-F238E27FC236}">
                <a16:creationId xmlns:a16="http://schemas.microsoft.com/office/drawing/2014/main" id="{70B35002-9068-4F5A-F085-7046E7CE474F}"/>
              </a:ext>
            </a:extLst>
          </p:cNvPr>
          <p:cNvSpPr txBox="1"/>
          <p:nvPr/>
        </p:nvSpPr>
        <p:spPr>
          <a:xfrm>
            <a:off x="-893163" y="6094838"/>
            <a:ext cx="6093500" cy="461665"/>
          </a:xfrm>
          <a:prstGeom prst="rect">
            <a:avLst/>
          </a:prstGeom>
          <a:noFill/>
        </p:spPr>
        <p:txBody>
          <a:bodyPr wrap="square">
            <a:spAutoFit/>
          </a:bodyPr>
          <a:lstStyle/>
          <a:p>
            <a:pPr algn="ctr">
              <a:spcBef>
                <a:spcPct val="50000"/>
              </a:spcBef>
            </a:pPr>
            <a:r>
              <a:rPr lang="en-US" altLang="en-US" sz="2400" dirty="0"/>
              <a:t>DATA</a:t>
            </a:r>
          </a:p>
        </p:txBody>
      </p:sp>
      <p:sp>
        <p:nvSpPr>
          <p:cNvPr id="14" name="TextBox 13">
            <a:extLst>
              <a:ext uri="{FF2B5EF4-FFF2-40B4-BE49-F238E27FC236}">
                <a16:creationId xmlns:a16="http://schemas.microsoft.com/office/drawing/2014/main" id="{40E76C01-4661-D60F-83C8-D2FB00756FBB}"/>
              </a:ext>
            </a:extLst>
          </p:cNvPr>
          <p:cNvSpPr txBox="1"/>
          <p:nvPr/>
        </p:nvSpPr>
        <p:spPr>
          <a:xfrm>
            <a:off x="8660567" y="5940950"/>
            <a:ext cx="6408294" cy="523220"/>
          </a:xfrm>
          <a:prstGeom prst="rect">
            <a:avLst/>
          </a:prstGeom>
          <a:noFill/>
        </p:spPr>
        <p:txBody>
          <a:bodyPr wrap="square">
            <a:spAutoFit/>
          </a:bodyPr>
          <a:lstStyle/>
          <a:p>
            <a:r>
              <a:rPr lang="en-US" altLang="en-US" sz="2800" dirty="0"/>
              <a:t>INFORMATION</a:t>
            </a:r>
            <a:endParaRPr lang="en-US" sz="2800" dirty="0"/>
          </a:p>
        </p:txBody>
      </p:sp>
    </p:spTree>
    <p:extLst>
      <p:ext uri="{BB962C8B-B14F-4D97-AF65-F5344CB8AC3E}">
        <p14:creationId xmlns:p14="http://schemas.microsoft.com/office/powerpoint/2010/main" val="33934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AB34-F3EF-66DB-3823-0F81C068AB78}"/>
              </a:ext>
            </a:extLst>
          </p:cNvPr>
          <p:cNvSpPr>
            <a:spLocks noGrp="1"/>
          </p:cNvSpPr>
          <p:nvPr>
            <p:ph type="title"/>
          </p:nvPr>
        </p:nvSpPr>
        <p:spPr/>
        <p:txBody>
          <a:bodyPr/>
          <a:lstStyle/>
          <a:p>
            <a:r>
              <a:rPr lang="en-US" altLang="en-US" dirty="0">
                <a:solidFill>
                  <a:srgbClr val="002060"/>
                </a:solidFill>
                <a:latin typeface="Times New Roman" panose="02020603050405020304" pitchFamily="18" charset="0"/>
                <a:cs typeface="Times New Roman" panose="02020603050405020304" pitchFamily="18" charset="0"/>
              </a:rPr>
              <a:t>What is a computer?</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88AC653-21C6-7D10-BFED-765ADC67B7B1}"/>
              </a:ext>
            </a:extLst>
          </p:cNvPr>
          <p:cNvSpPr>
            <a:spLocks noGrp="1"/>
          </p:cNvSpPr>
          <p:nvPr>
            <p:ph idx="1"/>
          </p:nvPr>
        </p:nvSpPr>
        <p:spPr/>
        <p:txBody>
          <a:bodyPr/>
          <a:lstStyle/>
          <a:p>
            <a:pPr marL="0" indent="0" algn="just">
              <a:buNone/>
            </a:pPr>
            <a:r>
              <a:rPr lang="en-US" altLang="en-US" dirty="0">
                <a:latin typeface="Times New Roman" panose="02020603050405020304" pitchFamily="18" charset="0"/>
                <a:cs typeface="Times New Roman" panose="02020603050405020304" pitchFamily="18" charset="0"/>
              </a:rPr>
              <a:t> A computer is an electronic device, operating under the control of instructions stored in its own memory that can accept data (input), process the data according to specified rules, produce information (output), and store the information for future use.</a:t>
            </a:r>
          </a:p>
          <a:p>
            <a:pPr marL="0" indent="0">
              <a:buNone/>
            </a:pPr>
            <a:endParaRPr lang="en-US" dirty="0"/>
          </a:p>
        </p:txBody>
      </p:sp>
    </p:spTree>
    <p:extLst>
      <p:ext uri="{BB962C8B-B14F-4D97-AF65-F5344CB8AC3E}">
        <p14:creationId xmlns:p14="http://schemas.microsoft.com/office/powerpoint/2010/main" val="43867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6EDD-B9B8-D5BE-3D69-888FCD6CBF24}"/>
              </a:ext>
            </a:extLst>
          </p:cNvPr>
          <p:cNvSpPr>
            <a:spLocks noGrp="1"/>
          </p:cNvSpPr>
          <p:nvPr>
            <p:ph type="title"/>
          </p:nvPr>
        </p:nvSpPr>
        <p:spPr/>
        <p:txBody>
          <a:bodyPr/>
          <a:lstStyle/>
          <a:p>
            <a:r>
              <a:rPr lang="en-US" altLang="en-US" b="1" dirty="0">
                <a:solidFill>
                  <a:srgbClr val="002060"/>
                </a:solidFill>
                <a:latin typeface="Times New Roman" panose="02020603050405020304" pitchFamily="18" charset="0"/>
                <a:cs typeface="Times New Roman" panose="02020603050405020304" pitchFamily="18" charset="0"/>
              </a:rPr>
              <a:t>Functionalities Of A Computer</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image6.jpeg">
            <a:extLst>
              <a:ext uri="{FF2B5EF4-FFF2-40B4-BE49-F238E27FC236}">
                <a16:creationId xmlns:a16="http://schemas.microsoft.com/office/drawing/2014/main" id="{739D921D-D49E-D405-121E-E0CAA98F1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3574" y="2098622"/>
            <a:ext cx="7719934" cy="316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54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F5431-58A5-1EDA-AB2A-8D4A093190CA}"/>
              </a:ext>
            </a:extLst>
          </p:cNvPr>
          <p:cNvSpPr>
            <a:spLocks noGrp="1"/>
          </p:cNvSpPr>
          <p:nvPr>
            <p:ph idx="1"/>
          </p:nvPr>
        </p:nvSpPr>
        <p:spPr>
          <a:xfrm>
            <a:off x="838200" y="1825625"/>
            <a:ext cx="10515600" cy="3450913"/>
          </a:xfrm>
        </p:spPr>
        <p:txBody>
          <a:bodyPr/>
          <a:lstStyle/>
          <a:p>
            <a:pPr lvl="1">
              <a:defRPr/>
            </a:pPr>
            <a:r>
              <a:rPr lang="en-US" sz="2800" dirty="0"/>
              <a:t>Takes Data as Input</a:t>
            </a:r>
          </a:p>
          <a:p>
            <a:pPr lvl="1">
              <a:defRPr/>
            </a:pPr>
            <a:r>
              <a:rPr lang="en-US" sz="2800" dirty="0"/>
              <a:t>Stores the data/Instructions in its memory and use them when required.</a:t>
            </a:r>
          </a:p>
          <a:p>
            <a:pPr lvl="1">
              <a:defRPr/>
            </a:pPr>
            <a:r>
              <a:rPr lang="en-US" sz="2800" dirty="0"/>
              <a:t>Processes the data and coverts it into useful Information.</a:t>
            </a:r>
          </a:p>
          <a:p>
            <a:pPr lvl="1">
              <a:defRPr/>
            </a:pPr>
            <a:r>
              <a:rPr lang="en-US" sz="2800" dirty="0"/>
              <a:t>Generates the Output.</a:t>
            </a:r>
          </a:p>
          <a:p>
            <a:pPr lvl="1">
              <a:defRPr/>
            </a:pPr>
            <a:r>
              <a:rPr lang="en-US" sz="2800" dirty="0"/>
              <a:t>Control all the above four steps.</a:t>
            </a:r>
          </a:p>
          <a:p>
            <a:endParaRPr lang="en-US" dirty="0"/>
          </a:p>
        </p:txBody>
      </p:sp>
    </p:spTree>
    <p:extLst>
      <p:ext uri="{BB962C8B-B14F-4D97-AF65-F5344CB8AC3E}">
        <p14:creationId xmlns:p14="http://schemas.microsoft.com/office/powerpoint/2010/main" val="131528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0327-9609-4FF5-3072-19426F242161}"/>
              </a:ext>
            </a:extLst>
          </p:cNvPr>
          <p:cNvSpPr>
            <a:spLocks noGrp="1"/>
          </p:cNvSpPr>
          <p:nvPr>
            <p:ph type="title"/>
          </p:nvPr>
        </p:nvSpPr>
        <p:spPr/>
        <p:txBody>
          <a:bodyPr/>
          <a:lstStyle/>
          <a:p>
            <a:r>
              <a:rPr lang="en-US" altLang="en-US" b="1" dirty="0">
                <a:solidFill>
                  <a:srgbClr val="002060"/>
                </a:solidFill>
                <a:latin typeface="Times New Roman" panose="02020603050405020304" pitchFamily="18" charset="0"/>
                <a:cs typeface="Times New Roman" panose="02020603050405020304" pitchFamily="18" charset="0"/>
              </a:rPr>
              <a:t>Computer Components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571DA-2DE6-00F0-E833-72A8FC942F2E}"/>
              </a:ext>
            </a:extLst>
          </p:cNvPr>
          <p:cNvSpPr>
            <a:spLocks noGrp="1"/>
          </p:cNvSpPr>
          <p:nvPr>
            <p:ph idx="1"/>
          </p:nvPr>
        </p:nvSpPr>
        <p:spPr/>
        <p:txBody>
          <a:bodyPr/>
          <a:lstStyle/>
          <a:p>
            <a:pPr marL="0" indent="0">
              <a:buNone/>
            </a:pPr>
            <a:r>
              <a:rPr lang="en-US" dirty="0"/>
              <a:t>Any kind of a computer consists of:</a:t>
            </a:r>
          </a:p>
          <a:p>
            <a:pPr marL="514350" indent="-514350">
              <a:buFont typeface="+mj-lt"/>
              <a:buAutoNum type="alphaUcPeriod"/>
            </a:pPr>
            <a:r>
              <a:rPr lang="en-US" dirty="0"/>
              <a:t>Hardware Components</a:t>
            </a:r>
          </a:p>
          <a:p>
            <a:pPr marL="514350" indent="-514350">
              <a:buFont typeface="+mj-lt"/>
              <a:buAutoNum type="alphaUcPeriod"/>
            </a:pPr>
            <a:r>
              <a:rPr lang="en-US" dirty="0"/>
              <a:t>Software Components</a:t>
            </a:r>
          </a:p>
          <a:p>
            <a:pPr marL="514350" indent="-514350">
              <a:buFont typeface="+mj-lt"/>
              <a:buAutoNum type="alphaUcPeriod"/>
            </a:pPr>
            <a:r>
              <a:rPr lang="en-US" dirty="0"/>
              <a:t> Peopleware Components</a:t>
            </a:r>
          </a:p>
          <a:p>
            <a:pPr marL="0" indent="0">
              <a:buNone/>
            </a:pPr>
            <a:endParaRPr lang="en-US" dirty="0"/>
          </a:p>
        </p:txBody>
      </p:sp>
    </p:spTree>
    <p:extLst>
      <p:ext uri="{BB962C8B-B14F-4D97-AF65-F5344CB8AC3E}">
        <p14:creationId xmlns:p14="http://schemas.microsoft.com/office/powerpoint/2010/main" val="253906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215B-E5AC-1277-FDAE-F070D50B9EAC}"/>
              </a:ext>
            </a:extLst>
          </p:cNvPr>
          <p:cNvSpPr>
            <a:spLocks noGrp="1"/>
          </p:cNvSpPr>
          <p:nvPr>
            <p:ph type="title"/>
          </p:nvPr>
        </p:nvSpPr>
        <p:spPr/>
        <p:txBody>
          <a:bodyPr/>
          <a:lstStyle/>
          <a:p>
            <a:r>
              <a:rPr lang="en-US" altLang="en-US" b="1" dirty="0" err="1">
                <a:latin typeface="Times New Roman" panose="02020603050405020304" pitchFamily="18" charset="0"/>
                <a:cs typeface="Times New Roman" panose="02020603050405020304" pitchFamily="18" charset="0"/>
              </a:rPr>
              <a:t>A.Hardware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C0C977-E2A7-AFFB-21BD-64155777D740}"/>
              </a:ext>
            </a:extLst>
          </p:cNvPr>
          <p:cNvSpPr>
            <a:spLocks noGrp="1"/>
          </p:cNvSpPr>
          <p:nvPr>
            <p:ph idx="1"/>
          </p:nvPr>
        </p:nvSpPr>
        <p:spPr>
          <a:xfrm>
            <a:off x="838200" y="1364105"/>
            <a:ext cx="10515600" cy="5336498"/>
          </a:xfrm>
        </p:spPr>
        <p:txBody>
          <a:bodyPr/>
          <a:lstStyle/>
          <a:p>
            <a:pPr marL="0" indent="0" algn="just">
              <a:buNone/>
            </a:pPr>
            <a:r>
              <a:rPr lang="en-US" altLang="en-US" sz="2800" dirty="0"/>
              <a:t>Computer hardware is the collection of physical elements that constitutes a computer system. Computer hardware refers to the physical parts or components of a computer such as the monitor, mouse, keyboard, computer data storage, hard drive disk (HDD) etc. all of which are physical objects that can be touched.</a:t>
            </a:r>
          </a:p>
          <a:p>
            <a:pPr marL="0" indent="0" algn="just">
              <a:buNone/>
            </a:pPr>
            <a:endParaRPr lang="en-US" altLang="en-US" sz="2800" dirty="0"/>
          </a:p>
          <a:p>
            <a:pPr marL="0" indent="0">
              <a:buNone/>
            </a:pPr>
            <a:endParaRPr lang="en-US" dirty="0"/>
          </a:p>
        </p:txBody>
      </p:sp>
      <p:pic>
        <p:nvPicPr>
          <p:cNvPr id="4" name="image7.jpeg" descr="C:\Users\just\Desktop\6d80ae20-99b2-45dc-8118-a4a34d7c3cf4_46.jpg">
            <a:extLst>
              <a:ext uri="{FF2B5EF4-FFF2-40B4-BE49-F238E27FC236}">
                <a16:creationId xmlns:a16="http://schemas.microsoft.com/office/drawing/2014/main" id="{5E1BA215-6774-50FF-5AA7-3A32FE3A7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47" y="3759201"/>
            <a:ext cx="9039068" cy="294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089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1140</Words>
  <Application>Microsoft Office PowerPoint</Application>
  <PresentationFormat>Widescreen</PresentationFormat>
  <Paragraphs>104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LECTURE ONE</vt:lpstr>
      <vt:lpstr>Information Processing System</vt:lpstr>
      <vt:lpstr>PowerPoint Presentation</vt:lpstr>
      <vt:lpstr>What is a computer? </vt:lpstr>
      <vt:lpstr>Functionalities Of A Computer</vt:lpstr>
      <vt:lpstr>PowerPoint Presentation</vt:lpstr>
      <vt:lpstr>Computer Components</vt:lpstr>
      <vt:lpstr>A.Hardware</vt:lpstr>
      <vt:lpstr>Components of Computer hardware:</vt:lpstr>
      <vt:lpstr>Input Devices  </vt:lpstr>
      <vt:lpstr>Processing Device  </vt:lpstr>
      <vt:lpstr>PowerPoint Presentation</vt:lpstr>
      <vt:lpstr>Output Devices</vt:lpstr>
      <vt:lpstr>Storage Devices </vt:lpstr>
      <vt:lpstr> Primary Memory</vt:lpstr>
      <vt:lpstr>PowerPoint Presentation</vt:lpstr>
      <vt:lpstr>Secondary Memory</vt:lpstr>
      <vt:lpstr>PowerPoint Presentation</vt:lpstr>
      <vt:lpstr>B.Software</vt:lpstr>
      <vt:lpstr> I. System software </vt:lpstr>
      <vt:lpstr> II. Application software. </vt:lpstr>
      <vt:lpstr> C. Peopleware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dc:creator>
  <cp:lastModifiedBy>w</cp:lastModifiedBy>
  <cp:revision>4</cp:revision>
  <dcterms:created xsi:type="dcterms:W3CDTF">2024-11-21T08:35:30Z</dcterms:created>
  <dcterms:modified xsi:type="dcterms:W3CDTF">2024-11-21T11:15:40Z</dcterms:modified>
</cp:coreProperties>
</file>