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82" r:id="rId4"/>
    <p:sldId id="258" r:id="rId5"/>
    <p:sldId id="259" r:id="rId6"/>
    <p:sldId id="260" r:id="rId7"/>
    <p:sldId id="287" r:id="rId8"/>
    <p:sldId id="288" r:id="rId9"/>
    <p:sldId id="289" r:id="rId10"/>
    <p:sldId id="290" r:id="rId11"/>
    <p:sldId id="261" r:id="rId12"/>
    <p:sldId id="283" r:id="rId13"/>
    <p:sldId id="284" r:id="rId14"/>
    <p:sldId id="291" r:id="rId15"/>
    <p:sldId id="292" r:id="rId16"/>
    <p:sldId id="293" r:id="rId17"/>
    <p:sldId id="294" r:id="rId18"/>
    <p:sldId id="295" r:id="rId19"/>
    <p:sldId id="296" r:id="rId20"/>
    <p:sldId id="297" r:id="rId21"/>
    <p:sldId id="298" r:id="rId22"/>
    <p:sldId id="299" r:id="rId23"/>
    <p:sldId id="300" r:id="rId24"/>
    <p:sldId id="301" r:id="rId25"/>
    <p:sldId id="302" r:id="rId26"/>
    <p:sldId id="303" r:id="rId27"/>
    <p:sldId id="304" r:id="rId28"/>
    <p:sldId id="305" r:id="rId29"/>
    <p:sldId id="286"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05" autoAdjust="0"/>
    <p:restoredTop sz="94660"/>
  </p:normalViewPr>
  <p:slideViewPr>
    <p:cSldViewPr>
      <p:cViewPr varScale="1">
        <p:scale>
          <a:sx n="74" d="100"/>
          <a:sy n="74" d="100"/>
        </p:scale>
        <p:origin x="928" y="5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756AE7A0-051D-4E6D-AC12-374A4AF04912}" type="datetimeFigureOut">
              <a:rPr lang="en-US" smtClean="0"/>
              <a:pPr/>
              <a:t>11/13/2024</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41D3CE4B-2B4F-4A49-AABD-225E69675A3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56AE7A0-051D-4E6D-AC12-374A4AF04912}" type="datetimeFigureOut">
              <a:rPr lang="en-US" smtClean="0"/>
              <a:pPr/>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D3CE4B-2B4F-4A49-AABD-225E69675A3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56AE7A0-051D-4E6D-AC12-374A4AF04912}" type="datetimeFigureOut">
              <a:rPr lang="en-US" smtClean="0"/>
              <a:pPr/>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D3CE4B-2B4F-4A49-AABD-225E69675A3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756AE7A0-051D-4E6D-AC12-374A4AF04912}" type="datetimeFigureOut">
              <a:rPr lang="en-US" smtClean="0"/>
              <a:pPr/>
              <a:t>11/13/2024</a:t>
            </a:fld>
            <a:endParaRPr lang="en-US"/>
          </a:p>
        </p:txBody>
      </p:sp>
      <p:sp>
        <p:nvSpPr>
          <p:cNvPr id="9" name="Slide Number Placeholder 8"/>
          <p:cNvSpPr>
            <a:spLocks noGrp="1"/>
          </p:cNvSpPr>
          <p:nvPr>
            <p:ph type="sldNum" sz="quarter" idx="15"/>
          </p:nvPr>
        </p:nvSpPr>
        <p:spPr/>
        <p:txBody>
          <a:bodyPr rtlCol="0"/>
          <a:lstStyle/>
          <a:p>
            <a:fld id="{41D3CE4B-2B4F-4A49-AABD-225E69675A3C}"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756AE7A0-051D-4E6D-AC12-374A4AF04912}" type="datetimeFigureOut">
              <a:rPr lang="en-US" smtClean="0"/>
              <a:pPr/>
              <a:t>11/13/2024</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41D3CE4B-2B4F-4A49-AABD-225E69675A3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756AE7A0-051D-4E6D-AC12-374A4AF04912}" type="datetimeFigureOut">
              <a:rPr lang="en-US" smtClean="0"/>
              <a:pPr/>
              <a:t>11/13/2024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D3CE4B-2B4F-4A49-AABD-225E69675A3C}"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756AE7A0-051D-4E6D-AC12-374A4AF04912}" type="datetimeFigureOut">
              <a:rPr lang="en-US" smtClean="0"/>
              <a:pPr/>
              <a:t>11/13/2024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D3CE4B-2B4F-4A49-AABD-225E69675A3C}"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756AE7A0-051D-4E6D-AC12-374A4AF04912}" type="datetimeFigureOut">
              <a:rPr lang="en-US" smtClean="0"/>
              <a:pPr/>
              <a:t>11/13/2024</a:t>
            </a:fld>
            <a:endParaRPr lang="en-US"/>
          </a:p>
        </p:txBody>
      </p:sp>
      <p:sp>
        <p:nvSpPr>
          <p:cNvPr id="7" name="Slide Number Placeholder 6"/>
          <p:cNvSpPr>
            <a:spLocks noGrp="1"/>
          </p:cNvSpPr>
          <p:nvPr>
            <p:ph type="sldNum" sz="quarter" idx="11"/>
          </p:nvPr>
        </p:nvSpPr>
        <p:spPr/>
        <p:txBody>
          <a:bodyPr rtlCol="0"/>
          <a:lstStyle/>
          <a:p>
            <a:fld id="{41D3CE4B-2B4F-4A49-AABD-225E69675A3C}"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6AE7A0-051D-4E6D-AC12-374A4AF04912}" type="datetimeFigureOut">
              <a:rPr lang="en-US" smtClean="0"/>
              <a:pPr/>
              <a:t>11/13/2024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D3CE4B-2B4F-4A49-AABD-225E69675A3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756AE7A0-051D-4E6D-AC12-374A4AF04912}" type="datetimeFigureOut">
              <a:rPr lang="en-US" smtClean="0"/>
              <a:pPr/>
              <a:t>11/13/2024</a:t>
            </a:fld>
            <a:endParaRPr lang="en-US"/>
          </a:p>
        </p:txBody>
      </p:sp>
      <p:sp>
        <p:nvSpPr>
          <p:cNvPr id="22" name="Slide Number Placeholder 21"/>
          <p:cNvSpPr>
            <a:spLocks noGrp="1"/>
          </p:cNvSpPr>
          <p:nvPr>
            <p:ph type="sldNum" sz="quarter" idx="15"/>
          </p:nvPr>
        </p:nvSpPr>
        <p:spPr/>
        <p:txBody>
          <a:bodyPr rtlCol="0"/>
          <a:lstStyle/>
          <a:p>
            <a:fld id="{41D3CE4B-2B4F-4A49-AABD-225E69675A3C}"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756AE7A0-051D-4E6D-AC12-374A4AF04912}" type="datetimeFigureOut">
              <a:rPr lang="en-US" smtClean="0"/>
              <a:pPr/>
              <a:t>11/13/2024</a:t>
            </a:fld>
            <a:endParaRPr lang="en-US"/>
          </a:p>
        </p:txBody>
      </p:sp>
      <p:sp>
        <p:nvSpPr>
          <p:cNvPr id="18" name="Slide Number Placeholder 17"/>
          <p:cNvSpPr>
            <a:spLocks noGrp="1"/>
          </p:cNvSpPr>
          <p:nvPr>
            <p:ph type="sldNum" sz="quarter" idx="11"/>
          </p:nvPr>
        </p:nvSpPr>
        <p:spPr/>
        <p:txBody>
          <a:bodyPr rtlCol="0"/>
          <a:lstStyle/>
          <a:p>
            <a:fld id="{41D3CE4B-2B4F-4A49-AABD-225E69675A3C}"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756AE7A0-051D-4E6D-AC12-374A4AF04912}" type="datetimeFigureOut">
              <a:rPr lang="en-US" smtClean="0"/>
              <a:pPr/>
              <a:t>11/13/2024</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41D3CE4B-2B4F-4A49-AABD-225E69675A3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3124200"/>
            <a:ext cx="6172200" cy="2249016"/>
          </a:xfrm>
        </p:spPr>
        <p:txBody>
          <a:bodyPr>
            <a:normAutofit fontScale="90000"/>
          </a:bodyPr>
          <a:lstStyle/>
          <a:p>
            <a:r>
              <a:rPr lang="en-US" dirty="0" smtClean="0"/>
              <a:t>BUILDING CONSTRUCTION I</a:t>
            </a:r>
            <a:br>
              <a:rPr lang="en-US" dirty="0" smtClean="0"/>
            </a:br>
            <a:r>
              <a:rPr lang="en-US" dirty="0" smtClean="0"/>
              <a:t>LECTURE 3</a:t>
            </a:r>
            <a:br>
              <a:rPr lang="en-US" dirty="0" smtClean="0"/>
            </a:br>
            <a:r>
              <a:rPr lang="en-US" dirty="0" smtClean="0">
                <a:solidFill>
                  <a:srgbClr val="00B0F0"/>
                </a:solidFill>
              </a:rPr>
              <a:t>CONSTRUCTION REQUIREMENTS AND SITE PREPARATION</a:t>
            </a:r>
            <a:endParaRPr lang="en-US" dirty="0">
              <a:solidFill>
                <a:srgbClr val="00B0F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78098"/>
          </a:xfrm>
        </p:spPr>
        <p:txBody>
          <a:bodyPr>
            <a:normAutofit/>
          </a:bodyPr>
          <a:lstStyle/>
          <a:p>
            <a:r>
              <a:rPr lang="en-US" sz="2800" b="1" cap="none" dirty="0" smtClean="0">
                <a:solidFill>
                  <a:prstClr val="black"/>
                </a:solidFill>
              </a:rPr>
              <a:t>Importance of </a:t>
            </a:r>
            <a:r>
              <a:rPr lang="en-US" sz="2800" b="1" cap="none" dirty="0">
                <a:solidFill>
                  <a:prstClr val="black"/>
                </a:solidFill>
              </a:rPr>
              <a:t>Site Preparation</a:t>
            </a:r>
            <a:endParaRPr lang="en-US" dirty="0"/>
          </a:p>
        </p:txBody>
      </p:sp>
      <p:sp>
        <p:nvSpPr>
          <p:cNvPr id="3" name="Content Placeholder 2"/>
          <p:cNvSpPr>
            <a:spLocks noGrp="1"/>
          </p:cNvSpPr>
          <p:nvPr>
            <p:ph sz="quarter" idx="1"/>
          </p:nvPr>
        </p:nvSpPr>
        <p:spPr>
          <a:xfrm>
            <a:off x="457200" y="1600200"/>
            <a:ext cx="8147248" cy="4873752"/>
          </a:xfrm>
        </p:spPr>
        <p:txBody>
          <a:bodyPr>
            <a:normAutofit lnSpcReduction="10000"/>
          </a:bodyPr>
          <a:lstStyle/>
          <a:p>
            <a:pPr marL="0" indent="0">
              <a:buNone/>
            </a:pPr>
            <a:r>
              <a:rPr lang="en-US" sz="2800" dirty="0">
                <a:solidFill>
                  <a:schemeClr val="accent2"/>
                </a:solidFill>
              </a:rPr>
              <a:t>Effective site preparation is essential for several reasons</a:t>
            </a:r>
            <a:r>
              <a:rPr lang="en-US" sz="2800" dirty="0" smtClean="0">
                <a:solidFill>
                  <a:schemeClr val="accent2"/>
                </a:solidFill>
              </a:rPr>
              <a:t>:</a:t>
            </a:r>
          </a:p>
          <a:p>
            <a:r>
              <a:rPr lang="en-US" sz="2800" dirty="0" smtClean="0"/>
              <a:t>It </a:t>
            </a:r>
            <a:r>
              <a:rPr lang="en-US" sz="2800" dirty="0"/>
              <a:t>enhances safety by removing hazards before construction begins.</a:t>
            </a:r>
          </a:p>
          <a:p>
            <a:r>
              <a:rPr lang="en-US" sz="2800" dirty="0"/>
              <a:t>Properly prepared sites reduce environmental impact through effective erosion control measures.</a:t>
            </a:r>
          </a:p>
          <a:p>
            <a:r>
              <a:rPr lang="en-US" sz="2800" dirty="0"/>
              <a:t>A well-prepared site can lead to more efficient construction processes, minimizing delays and costs associated with unforeseen complications</a:t>
            </a:r>
          </a:p>
          <a:p>
            <a:pPr marL="0" indent="0">
              <a:buNone/>
            </a:pPr>
            <a:endParaRPr lang="en-US" dirty="0"/>
          </a:p>
        </p:txBody>
      </p:sp>
    </p:spTree>
    <p:extLst>
      <p:ext uri="{BB962C8B-B14F-4D97-AF65-F5344CB8AC3E}">
        <p14:creationId xmlns:p14="http://schemas.microsoft.com/office/powerpoint/2010/main" val="461325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a:t>
            </a:r>
            <a:r>
              <a:rPr lang="en-US" b="1" dirty="0" smtClean="0"/>
              <a:t> </a:t>
            </a:r>
            <a:endParaRPr lang="en-US" dirty="0"/>
          </a:p>
        </p:txBody>
      </p:sp>
      <p:sp>
        <p:nvSpPr>
          <p:cNvPr id="3" name="Content Placeholder 2"/>
          <p:cNvSpPr>
            <a:spLocks noGrp="1"/>
          </p:cNvSpPr>
          <p:nvPr>
            <p:ph sz="quarter" idx="1"/>
          </p:nvPr>
        </p:nvSpPr>
        <p:spPr>
          <a:xfrm>
            <a:off x="179512" y="188640"/>
            <a:ext cx="8568952" cy="6552728"/>
          </a:xfrm>
        </p:spPr>
        <p:txBody>
          <a:bodyPr>
            <a:normAutofit/>
          </a:bodyPr>
          <a:lstStyle/>
          <a:p>
            <a:pPr marL="0" indent="0">
              <a:buNone/>
            </a:pPr>
            <a:r>
              <a:rPr lang="en-US" b="1" dirty="0" smtClean="0"/>
              <a:t>           CLEARING TERMITES</a:t>
            </a:r>
            <a:r>
              <a:rPr lang="en-US" dirty="0" smtClean="0"/>
              <a:t> </a:t>
            </a:r>
          </a:p>
          <a:p>
            <a:pPr algn="just">
              <a:buFont typeface="Wingdings" panose="05000000000000000000" pitchFamily="2" charset="2"/>
              <a:buChar char="Ø"/>
            </a:pPr>
            <a:r>
              <a:rPr lang="en-US" dirty="0" smtClean="0"/>
              <a:t>Termites pose a great danger because they eat cellulose in  timber in building where they can not be seen. Destruction is often well advanced before it becomes obvious on the surface, Hence, termites nests should be dug out and contents destroyed.</a:t>
            </a:r>
          </a:p>
          <a:p>
            <a:pPr marL="0" indent="0">
              <a:buNone/>
            </a:pPr>
            <a:r>
              <a:rPr lang="en-US" b="1" dirty="0" smtClean="0"/>
              <a:t>           SITE LEVELLING</a:t>
            </a:r>
          </a:p>
          <a:p>
            <a:pPr algn="just">
              <a:buFont typeface="Wingdings" panose="05000000000000000000" pitchFamily="2" charset="2"/>
              <a:buChar char="Ø"/>
            </a:pPr>
            <a:r>
              <a:rPr lang="en-US" dirty="0" smtClean="0"/>
              <a:t>The operation of site levelling is done by combination of manual and mechanical method. Levelling involves bringing the land surface to a common levelled surface before the setting out of the building begins. The soil is removed to a reduced level. The process of levelling the sites involves;</a:t>
            </a:r>
          </a:p>
          <a:p>
            <a:pPr>
              <a:buFont typeface="Wingdings" panose="05000000000000000000" pitchFamily="2" charset="2"/>
              <a:buChar char="Ø"/>
            </a:pPr>
            <a:endParaRPr lang="en-US" dirty="0"/>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28604"/>
            <a:ext cx="8229600" cy="6429396"/>
          </a:xfrm>
        </p:spPr>
        <p:txBody>
          <a:bodyPr>
            <a:normAutofit/>
          </a:bodyPr>
          <a:lstStyle/>
          <a:p>
            <a:pPr algn="just"/>
            <a:r>
              <a:rPr lang="en-US" b="1" dirty="0" smtClean="0"/>
              <a:t>Cut and fill</a:t>
            </a:r>
            <a:r>
              <a:rPr lang="en-US" dirty="0" smtClean="0"/>
              <a:t>. This means, high area of the soil are cut and the lower areas within the site are filled up.</a:t>
            </a:r>
          </a:p>
          <a:p>
            <a:pPr algn="just"/>
            <a:r>
              <a:rPr lang="en-US" b="1" dirty="0" smtClean="0"/>
              <a:t>Cut</a:t>
            </a:r>
            <a:r>
              <a:rPr lang="en-US" dirty="0" smtClean="0"/>
              <a:t> : This method has the advantage of giving undisturbed soil over the whole of the site but  has the disadvantage of the cost of removing the spoil from the site.</a:t>
            </a:r>
          </a:p>
          <a:p>
            <a:pPr algn="just"/>
            <a:r>
              <a:rPr lang="en-US" b="1" dirty="0" smtClean="0"/>
              <a:t>Fill only</a:t>
            </a:r>
            <a:r>
              <a:rPr lang="en-US" dirty="0" smtClean="0"/>
              <a:t>: A method not recommended because if the building is sited on the filled area, either deep foundation would be needed or the risk of settlement at a later stage would have to be expected.</a:t>
            </a:r>
          </a:p>
          <a:p>
            <a:pPr marL="0" indent="0">
              <a:buNone/>
            </a:pPr>
            <a:r>
              <a:rPr lang="en-US" dirty="0" smtClean="0"/>
              <a:t>   </a:t>
            </a:r>
            <a:r>
              <a:rPr lang="en-US" b="1" dirty="0" smtClean="0"/>
              <a:t>REMOVAL OF VEGETABLE SOIL ( TOP SOIL</a:t>
            </a:r>
            <a:r>
              <a:rPr lang="en-US" dirty="0" smtClean="0"/>
              <a:t>)</a:t>
            </a:r>
          </a:p>
          <a:p>
            <a:pPr algn="just">
              <a:buFont typeface="Wingdings" panose="05000000000000000000" pitchFamily="2" charset="2"/>
              <a:buChar char="Ø"/>
            </a:pPr>
            <a:r>
              <a:rPr lang="en-US" dirty="0" smtClean="0"/>
              <a:t>Top soil is removed from site due to the following reasons;</a:t>
            </a:r>
          </a:p>
          <a:p>
            <a:pPr algn="just">
              <a:buFont typeface="Courier New" panose="02070309020205020404" pitchFamily="49" charset="0"/>
              <a:buChar char="o"/>
            </a:pPr>
            <a:r>
              <a:rPr lang="en-US" dirty="0" smtClean="0"/>
              <a:t>Contain decayed vegetable matter and plants which must be prevented from growing underneath the structure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07504" y="0"/>
            <a:ext cx="8640960" cy="6858000"/>
          </a:xfrm>
        </p:spPr>
        <p:txBody>
          <a:bodyPr>
            <a:normAutofit/>
          </a:bodyPr>
          <a:lstStyle/>
          <a:p>
            <a:pPr marL="457200" indent="-457200">
              <a:buFont typeface="+mj-lt"/>
              <a:buAutoNum type="arabicParenR"/>
            </a:pPr>
            <a:endParaRPr lang="en-US" dirty="0" smtClean="0"/>
          </a:p>
          <a:p>
            <a:pPr marL="0" indent="0">
              <a:buNone/>
            </a:pPr>
            <a:r>
              <a:rPr lang="en-US" dirty="0" smtClean="0"/>
              <a:t>     REMOVAL OF VEGETABLE SOIL </a:t>
            </a:r>
            <a:r>
              <a:rPr lang="en-US" dirty="0" err="1" smtClean="0"/>
              <a:t>Cont</a:t>
            </a:r>
            <a:r>
              <a:rPr lang="en-US" dirty="0" smtClean="0"/>
              <a:t>….</a:t>
            </a:r>
          </a:p>
          <a:p>
            <a:pPr marL="0" indent="0">
              <a:buNone/>
            </a:pPr>
            <a:endParaRPr lang="en-US" dirty="0" smtClean="0"/>
          </a:p>
          <a:p>
            <a:r>
              <a:rPr lang="en-US" dirty="0" smtClean="0"/>
              <a:t>It is weak and excessively expansible when loaded.</a:t>
            </a:r>
          </a:p>
          <a:p>
            <a:r>
              <a:rPr lang="en-US" dirty="0" smtClean="0"/>
              <a:t>It is relative loose</a:t>
            </a:r>
          </a:p>
          <a:p>
            <a:r>
              <a:rPr lang="en-US" dirty="0" smtClean="0"/>
              <a:t>It is weathered.</a:t>
            </a:r>
          </a:p>
          <a:p>
            <a:pPr algn="just">
              <a:buFont typeface="Wingdings" panose="05000000000000000000" pitchFamily="2" charset="2"/>
              <a:buChar char="Ø"/>
            </a:pPr>
            <a:r>
              <a:rPr lang="en-US" dirty="0" smtClean="0"/>
              <a:t>The top soil varies in thickness from  150mm to 230mm.All these can cause even settlement of the soil under the foundation and can result into cracks to the structure.</a:t>
            </a:r>
          </a:p>
          <a:p>
            <a:pPr marL="0" indent="0">
              <a:buNone/>
            </a:pP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06090"/>
          </a:xfrm>
        </p:spPr>
        <p:txBody>
          <a:bodyPr/>
          <a:lstStyle/>
          <a:p>
            <a:r>
              <a:rPr lang="en-US" b="1" dirty="0" smtClean="0"/>
              <a:t>BUILDING SITE LAY OUT</a:t>
            </a:r>
            <a:endParaRPr lang="en-US" b="1" dirty="0"/>
          </a:p>
        </p:txBody>
      </p:sp>
      <p:sp>
        <p:nvSpPr>
          <p:cNvPr id="3" name="Content Placeholder 2"/>
          <p:cNvSpPr>
            <a:spLocks noGrp="1"/>
          </p:cNvSpPr>
          <p:nvPr>
            <p:ph sz="quarter" idx="1"/>
          </p:nvPr>
        </p:nvSpPr>
        <p:spPr>
          <a:xfrm>
            <a:off x="179512" y="1196752"/>
            <a:ext cx="8568952" cy="5616624"/>
          </a:xfrm>
        </p:spPr>
        <p:txBody>
          <a:bodyPr/>
          <a:lstStyle/>
          <a:p>
            <a:pPr algn="just"/>
            <a:r>
              <a:rPr lang="en-US" sz="2800" dirty="0">
                <a:solidFill>
                  <a:srgbClr val="FF0000"/>
                </a:solidFill>
              </a:rPr>
              <a:t>A building site layout</a:t>
            </a:r>
            <a:r>
              <a:rPr lang="en-US" sz="2800" dirty="0"/>
              <a:t> refers to the graphical representation of how the construction site will be arranged, including the positioning of structures, access routes, and temporary facilities. </a:t>
            </a:r>
            <a:endParaRPr lang="en-US" sz="2800" dirty="0" smtClean="0"/>
          </a:p>
          <a:p>
            <a:r>
              <a:rPr lang="en-US" sz="2800" dirty="0" smtClean="0"/>
              <a:t>This </a:t>
            </a:r>
            <a:r>
              <a:rPr lang="en-US" sz="2800" dirty="0"/>
              <a:t>layout serves as a guide for construction, ensuring that all elements are correctly positioned according to design specifications and local </a:t>
            </a:r>
            <a:r>
              <a:rPr lang="en-US" sz="2800" dirty="0" smtClean="0"/>
              <a:t>regulations</a:t>
            </a:r>
            <a:r>
              <a:rPr lang="en-US" dirty="0" smtClean="0"/>
              <a:t>.</a:t>
            </a:r>
            <a:endParaRPr lang="en-US" dirty="0"/>
          </a:p>
        </p:txBody>
      </p:sp>
    </p:spTree>
    <p:extLst>
      <p:ext uri="{BB962C8B-B14F-4D97-AF65-F5344CB8AC3E}">
        <p14:creationId xmlns:p14="http://schemas.microsoft.com/office/powerpoint/2010/main" val="3497494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06090"/>
          </a:xfrm>
        </p:spPr>
        <p:txBody>
          <a:bodyPr/>
          <a:lstStyle/>
          <a:p>
            <a:r>
              <a:rPr lang="en-US" b="1" dirty="0"/>
              <a:t>BUILDING SITE LAY </a:t>
            </a:r>
            <a:r>
              <a:rPr lang="en-US" b="1" dirty="0" smtClean="0"/>
              <a:t>OUT CONT..</a:t>
            </a:r>
            <a:endParaRPr lang="en-US" dirty="0"/>
          </a:p>
        </p:txBody>
      </p:sp>
      <p:pic>
        <p:nvPicPr>
          <p:cNvPr id="4" name="Content Placeholder 3"/>
          <p:cNvPicPr>
            <a:picLocks noGrp="1" noChangeAspect="1"/>
          </p:cNvPicPr>
          <p:nvPr>
            <p:ph sz="quarter" idx="1"/>
          </p:nvPr>
        </p:nvPicPr>
        <p:blipFill>
          <a:blip r:embed="rId2"/>
          <a:stretch>
            <a:fillRect/>
          </a:stretch>
        </p:blipFill>
        <p:spPr>
          <a:xfrm>
            <a:off x="539552" y="1484784"/>
            <a:ext cx="7848872" cy="5112567"/>
          </a:xfrm>
          <a:prstGeom prst="rect">
            <a:avLst/>
          </a:prstGeom>
        </p:spPr>
      </p:pic>
    </p:spTree>
    <p:extLst>
      <p:ext uri="{BB962C8B-B14F-4D97-AF65-F5344CB8AC3E}">
        <p14:creationId xmlns:p14="http://schemas.microsoft.com/office/powerpoint/2010/main" val="29758923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2074"/>
          </a:xfrm>
        </p:spPr>
        <p:txBody>
          <a:bodyPr/>
          <a:lstStyle/>
          <a:p>
            <a:r>
              <a:rPr lang="en-US" b="1" dirty="0"/>
              <a:t>BUILDING SITE LAY </a:t>
            </a:r>
            <a:r>
              <a:rPr lang="en-US" b="1" dirty="0" smtClean="0"/>
              <a:t>OUT CONT..</a:t>
            </a:r>
            <a:endParaRPr lang="en-US" dirty="0"/>
          </a:p>
        </p:txBody>
      </p:sp>
      <p:sp>
        <p:nvSpPr>
          <p:cNvPr id="3" name="Content Placeholder 2"/>
          <p:cNvSpPr>
            <a:spLocks noGrp="1"/>
          </p:cNvSpPr>
          <p:nvPr>
            <p:ph sz="quarter" idx="1"/>
          </p:nvPr>
        </p:nvSpPr>
        <p:spPr>
          <a:xfrm>
            <a:off x="179512" y="1196752"/>
            <a:ext cx="8424936" cy="5661248"/>
          </a:xfrm>
        </p:spPr>
        <p:txBody>
          <a:bodyPr/>
          <a:lstStyle/>
          <a:p>
            <a:pPr marL="0" indent="0">
              <a:buNone/>
            </a:pPr>
            <a:r>
              <a:rPr lang="en-US" sz="2800" b="1" dirty="0"/>
              <a:t>Importance of Site Layout</a:t>
            </a:r>
          </a:p>
          <a:p>
            <a:pPr marL="457200" indent="-457200">
              <a:buFont typeface="+mj-lt"/>
              <a:buAutoNum type="arabicPeriod"/>
            </a:pPr>
            <a:r>
              <a:rPr lang="en-US" dirty="0">
                <a:solidFill>
                  <a:srgbClr val="FF0000"/>
                </a:solidFill>
              </a:rPr>
              <a:t>Efficiency</a:t>
            </a:r>
            <a:r>
              <a:rPr lang="en-US" dirty="0"/>
              <a:t>: A well-planned layout minimizes travel time for workers and equipment, thereby enhancing productivity.</a:t>
            </a:r>
          </a:p>
          <a:p>
            <a:pPr marL="457200" indent="-457200">
              <a:buFont typeface="+mj-lt"/>
              <a:buAutoNum type="arabicPeriod"/>
            </a:pPr>
            <a:r>
              <a:rPr lang="en-US" dirty="0">
                <a:solidFill>
                  <a:srgbClr val="FF0000"/>
                </a:solidFill>
              </a:rPr>
              <a:t>Safety: </a:t>
            </a:r>
            <a:r>
              <a:rPr lang="en-US" dirty="0"/>
              <a:t>Proper site layouts help in complying with safety regulations, reducing the risk of accidents by ensuring clear access routes and emergency exits</a:t>
            </a:r>
          </a:p>
          <a:p>
            <a:pPr marL="457200" indent="-457200">
              <a:buFont typeface="+mj-lt"/>
              <a:buAutoNum type="arabicPeriod"/>
            </a:pPr>
            <a:r>
              <a:rPr lang="en-US" dirty="0">
                <a:solidFill>
                  <a:srgbClr val="FF0000"/>
                </a:solidFill>
              </a:rPr>
              <a:t>Cost Management: </a:t>
            </a:r>
            <a:r>
              <a:rPr lang="en-US" dirty="0"/>
              <a:t>Effective planning can lead to significant cost savings by preventing delays and minimizing waste during </a:t>
            </a:r>
            <a:r>
              <a:rPr lang="en-US" dirty="0" smtClean="0"/>
              <a:t>construction</a:t>
            </a:r>
          </a:p>
          <a:p>
            <a:pPr marL="457200" indent="-457200">
              <a:buFont typeface="+mj-lt"/>
              <a:buAutoNum type="arabicPeriod"/>
            </a:pPr>
            <a:r>
              <a:rPr lang="en-US" dirty="0">
                <a:solidFill>
                  <a:srgbClr val="FF0000"/>
                </a:solidFill>
              </a:rPr>
              <a:t>Regulatory Compliance: </a:t>
            </a:r>
            <a:r>
              <a:rPr lang="en-US" dirty="0"/>
              <a:t>Adhering to local zoning laws and building codes is essential to avoid legal issues</a:t>
            </a:r>
          </a:p>
        </p:txBody>
      </p:sp>
    </p:spTree>
    <p:extLst>
      <p:ext uri="{BB962C8B-B14F-4D97-AF65-F5344CB8AC3E}">
        <p14:creationId xmlns:p14="http://schemas.microsoft.com/office/powerpoint/2010/main" val="26420467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06090"/>
          </a:xfrm>
        </p:spPr>
        <p:txBody>
          <a:bodyPr/>
          <a:lstStyle/>
          <a:p>
            <a:r>
              <a:rPr lang="en-US" b="1" dirty="0"/>
              <a:t>BUILDING SITE LAY OUT CONT..</a:t>
            </a:r>
            <a:endParaRPr lang="en-US" dirty="0"/>
          </a:p>
        </p:txBody>
      </p:sp>
      <p:sp>
        <p:nvSpPr>
          <p:cNvPr id="3" name="Content Placeholder 2"/>
          <p:cNvSpPr>
            <a:spLocks noGrp="1"/>
          </p:cNvSpPr>
          <p:nvPr>
            <p:ph sz="quarter" idx="1"/>
          </p:nvPr>
        </p:nvSpPr>
        <p:spPr>
          <a:xfrm>
            <a:off x="179512" y="1124744"/>
            <a:ext cx="8496944" cy="5688632"/>
          </a:xfrm>
        </p:spPr>
        <p:txBody>
          <a:bodyPr/>
          <a:lstStyle/>
          <a:p>
            <a:pPr marL="0" indent="0">
              <a:buNone/>
            </a:pPr>
            <a:r>
              <a:rPr lang="en-US" sz="2800" b="1" dirty="0"/>
              <a:t>Key Factors in Site Layout Planning</a:t>
            </a:r>
          </a:p>
          <a:p>
            <a:r>
              <a:rPr lang="en-US" sz="2800" dirty="0"/>
              <a:t>When planning a construction site layout, several critical factors must be </a:t>
            </a:r>
            <a:r>
              <a:rPr lang="en-US" sz="2800" dirty="0" smtClean="0"/>
              <a:t>considered:</a:t>
            </a:r>
          </a:p>
          <a:p>
            <a:pPr marL="457200" indent="-457200">
              <a:buFont typeface="+mj-lt"/>
              <a:buAutoNum type="arabicPeriod"/>
            </a:pPr>
            <a:r>
              <a:rPr lang="en-US" sz="2800" dirty="0" smtClean="0">
                <a:solidFill>
                  <a:srgbClr val="FF0000"/>
                </a:solidFill>
              </a:rPr>
              <a:t>Project </a:t>
            </a:r>
            <a:r>
              <a:rPr lang="en-US" sz="2800" dirty="0">
                <a:solidFill>
                  <a:srgbClr val="FF0000"/>
                </a:solidFill>
              </a:rPr>
              <a:t>Scope and Objectives: </a:t>
            </a:r>
            <a:r>
              <a:rPr lang="en-US" sz="2800" dirty="0"/>
              <a:t>Clearly define the purpose and goals of the project to guide the layout design</a:t>
            </a:r>
            <a:r>
              <a:rPr lang="en-US" sz="2800" dirty="0" smtClean="0"/>
              <a:t>.</a:t>
            </a:r>
          </a:p>
          <a:p>
            <a:pPr marL="457200" indent="-457200">
              <a:buFont typeface="+mj-lt"/>
              <a:buAutoNum type="arabicPeriod"/>
            </a:pPr>
            <a:r>
              <a:rPr lang="en-US" sz="2800" dirty="0">
                <a:solidFill>
                  <a:srgbClr val="FF0000"/>
                </a:solidFill>
              </a:rPr>
              <a:t>Site Accessibility: </a:t>
            </a:r>
            <a:r>
              <a:rPr lang="en-US" sz="2800" dirty="0"/>
              <a:t>Ensure that there are adequate access points for vehicles and personnel to facilitate smooth </a:t>
            </a:r>
            <a:r>
              <a:rPr lang="en-US" sz="2800" dirty="0" smtClean="0"/>
              <a:t>operations</a:t>
            </a:r>
          </a:p>
          <a:p>
            <a:pPr marL="457200" indent="-457200">
              <a:buFont typeface="+mj-lt"/>
              <a:buAutoNum type="arabicPeriod"/>
            </a:pPr>
            <a:r>
              <a:rPr lang="en-US" sz="2800" dirty="0">
                <a:solidFill>
                  <a:srgbClr val="FF0000"/>
                </a:solidFill>
              </a:rPr>
              <a:t>Safety Regulations: </a:t>
            </a:r>
            <a:r>
              <a:rPr lang="en-US" sz="2800" dirty="0"/>
              <a:t>Incorporate safety measures into the layout, including emergency exits and first-aid stations.</a:t>
            </a:r>
          </a:p>
          <a:p>
            <a:pPr marL="457200" indent="-457200">
              <a:buFont typeface="+mj-lt"/>
              <a:buAutoNum type="arabicPeriod"/>
            </a:pPr>
            <a:endParaRPr lang="en-US" dirty="0" smtClean="0"/>
          </a:p>
          <a:p>
            <a:pPr marL="457200" indent="-457200">
              <a:buFont typeface="+mj-lt"/>
              <a:buAutoNum type="arabicPeriod"/>
            </a:pPr>
            <a:endParaRPr lang="en-US" dirty="0"/>
          </a:p>
          <a:p>
            <a:endParaRPr lang="en-US" dirty="0"/>
          </a:p>
        </p:txBody>
      </p:sp>
    </p:spTree>
    <p:extLst>
      <p:ext uri="{BB962C8B-B14F-4D97-AF65-F5344CB8AC3E}">
        <p14:creationId xmlns:p14="http://schemas.microsoft.com/office/powerpoint/2010/main" val="22693658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74638"/>
            <a:ext cx="8496944" cy="1143000"/>
          </a:xfrm>
        </p:spPr>
        <p:txBody>
          <a:bodyPr>
            <a:normAutofit/>
          </a:bodyPr>
          <a:lstStyle/>
          <a:p>
            <a:pPr lvl="0">
              <a:spcBef>
                <a:spcPts val="600"/>
              </a:spcBef>
            </a:pPr>
            <a:r>
              <a:rPr lang="en-US" sz="2800" b="1" cap="none" dirty="0">
                <a:solidFill>
                  <a:prstClr val="black"/>
                </a:solidFill>
                <a:ea typeface="+mn-ea"/>
                <a:cs typeface="+mn-cs"/>
              </a:rPr>
              <a:t>Key Factors in Site Layout </a:t>
            </a:r>
            <a:r>
              <a:rPr lang="en-US" sz="2800" b="1" cap="none" dirty="0" smtClean="0">
                <a:solidFill>
                  <a:prstClr val="black"/>
                </a:solidFill>
                <a:ea typeface="+mn-ea"/>
                <a:cs typeface="+mn-cs"/>
              </a:rPr>
              <a:t>Planning cont..</a:t>
            </a:r>
            <a:r>
              <a:rPr lang="en-US" sz="2800" b="1" cap="none" dirty="0">
                <a:solidFill>
                  <a:prstClr val="black"/>
                </a:solidFill>
                <a:ea typeface="+mn-ea"/>
                <a:cs typeface="+mn-cs"/>
              </a:rPr>
              <a:t/>
            </a:r>
            <a:br>
              <a:rPr lang="en-US" sz="2800" b="1" cap="none" dirty="0">
                <a:solidFill>
                  <a:prstClr val="black"/>
                </a:solidFill>
                <a:ea typeface="+mn-ea"/>
                <a:cs typeface="+mn-cs"/>
              </a:rPr>
            </a:br>
            <a:endParaRPr lang="en-US" dirty="0"/>
          </a:p>
        </p:txBody>
      </p:sp>
      <p:sp>
        <p:nvSpPr>
          <p:cNvPr id="3" name="Content Placeholder 2"/>
          <p:cNvSpPr>
            <a:spLocks noGrp="1"/>
          </p:cNvSpPr>
          <p:nvPr>
            <p:ph sz="quarter" idx="1"/>
          </p:nvPr>
        </p:nvSpPr>
        <p:spPr>
          <a:xfrm>
            <a:off x="251520" y="1268760"/>
            <a:ext cx="8496944" cy="5205192"/>
          </a:xfrm>
        </p:spPr>
        <p:txBody>
          <a:bodyPr>
            <a:normAutofit/>
          </a:bodyPr>
          <a:lstStyle/>
          <a:p>
            <a:pPr marL="457200" indent="-457200">
              <a:buAutoNum type="arabicPeriod" startAt="4"/>
            </a:pPr>
            <a:r>
              <a:rPr lang="en-US" sz="2800" dirty="0" smtClean="0">
                <a:solidFill>
                  <a:srgbClr val="FF0000"/>
                </a:solidFill>
              </a:rPr>
              <a:t>Environmental Considerations: </a:t>
            </a:r>
            <a:r>
              <a:rPr lang="en-US" sz="2800" dirty="0" smtClean="0"/>
              <a:t>Assess potential environmental impacts and plan for erosion  	control and waste management.</a:t>
            </a:r>
          </a:p>
          <a:p>
            <a:pPr marL="457200" indent="-457200">
              <a:buAutoNum type="arabicPeriod" startAt="4"/>
            </a:pPr>
            <a:r>
              <a:rPr lang="en-US" sz="2800" dirty="0">
                <a:solidFill>
                  <a:srgbClr val="FF0000"/>
                </a:solidFill>
              </a:rPr>
              <a:t>Utility Infrastructure: </a:t>
            </a:r>
            <a:r>
              <a:rPr lang="en-US" sz="2800" dirty="0"/>
              <a:t>Plan for the efficient installation of utilities such as water, electricity, and </a:t>
            </a:r>
            <a:r>
              <a:rPr lang="en-US" sz="2800" dirty="0" smtClean="0"/>
              <a:t>gas.</a:t>
            </a:r>
          </a:p>
          <a:p>
            <a:pPr marL="457200" indent="-457200">
              <a:buAutoNum type="arabicPeriod" startAt="4"/>
            </a:pPr>
            <a:r>
              <a:rPr lang="en-US" sz="2800" dirty="0">
                <a:solidFill>
                  <a:srgbClr val="FF0000"/>
                </a:solidFill>
              </a:rPr>
              <a:t>Site Topography: </a:t>
            </a:r>
            <a:r>
              <a:rPr lang="en-US" sz="2800" dirty="0"/>
              <a:t>Consider the natural features of the land, including slopes and drainage patterns, which can affect construction methods</a:t>
            </a:r>
          </a:p>
        </p:txBody>
      </p:sp>
    </p:spTree>
    <p:extLst>
      <p:ext uri="{BB962C8B-B14F-4D97-AF65-F5344CB8AC3E}">
        <p14:creationId xmlns:p14="http://schemas.microsoft.com/office/powerpoint/2010/main" val="33298282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60648"/>
            <a:ext cx="8568952" cy="576064"/>
          </a:xfrm>
        </p:spPr>
        <p:txBody>
          <a:bodyPr>
            <a:normAutofit fontScale="90000"/>
          </a:bodyPr>
          <a:lstStyle/>
          <a:p>
            <a:r>
              <a:rPr lang="en-US" sz="3200" b="1" cap="none" dirty="0">
                <a:solidFill>
                  <a:prstClr val="black"/>
                </a:solidFill>
              </a:rPr>
              <a:t/>
            </a:r>
            <a:br>
              <a:rPr lang="en-US" sz="3200" b="1" cap="none" dirty="0">
                <a:solidFill>
                  <a:prstClr val="black"/>
                </a:solidFill>
              </a:rPr>
            </a:br>
            <a:r>
              <a:rPr lang="en-US" sz="3200" b="1" cap="none" dirty="0">
                <a:solidFill>
                  <a:prstClr val="black"/>
                </a:solidFill>
              </a:rPr>
              <a:t>Steps for Creating a Building Site Layout</a:t>
            </a:r>
            <a:endParaRPr lang="en-US" dirty="0"/>
          </a:p>
        </p:txBody>
      </p:sp>
      <p:sp>
        <p:nvSpPr>
          <p:cNvPr id="3" name="Content Placeholder 2"/>
          <p:cNvSpPr>
            <a:spLocks noGrp="1"/>
          </p:cNvSpPr>
          <p:nvPr>
            <p:ph sz="quarter" idx="1"/>
          </p:nvPr>
        </p:nvSpPr>
        <p:spPr>
          <a:xfrm>
            <a:off x="179512" y="1196752"/>
            <a:ext cx="8496944" cy="5277200"/>
          </a:xfrm>
        </p:spPr>
        <p:txBody>
          <a:bodyPr/>
          <a:lstStyle/>
          <a:p>
            <a:pPr marL="457200" indent="-457200">
              <a:buFont typeface="+mj-lt"/>
              <a:buAutoNum type="arabicPeriod"/>
            </a:pPr>
            <a:r>
              <a:rPr lang="en-US" dirty="0">
                <a:solidFill>
                  <a:schemeClr val="accent2"/>
                </a:solidFill>
              </a:rPr>
              <a:t>Define Project Objectives: </a:t>
            </a:r>
            <a:r>
              <a:rPr lang="en-US" dirty="0"/>
              <a:t>Establish clear goals for what the project aims to </a:t>
            </a:r>
            <a:r>
              <a:rPr lang="en-US" dirty="0" smtClean="0"/>
              <a:t>achieve</a:t>
            </a:r>
          </a:p>
          <a:p>
            <a:pPr marL="457200" indent="-457200">
              <a:buFont typeface="+mj-lt"/>
              <a:buAutoNum type="arabicPeriod"/>
            </a:pPr>
            <a:r>
              <a:rPr lang="en-US" dirty="0">
                <a:solidFill>
                  <a:schemeClr val="accent2"/>
                </a:solidFill>
              </a:rPr>
              <a:t>Gather Site Information: </a:t>
            </a:r>
            <a:r>
              <a:rPr lang="en-US" dirty="0"/>
              <a:t>Collect data on topography, soil conditions, existing utilities, and any legal constraints affecting the site</a:t>
            </a:r>
            <a:r>
              <a:rPr lang="en-US" dirty="0" smtClean="0"/>
              <a:t>.</a:t>
            </a:r>
          </a:p>
          <a:p>
            <a:pPr marL="457200" indent="-457200">
              <a:buFont typeface="+mj-lt"/>
              <a:buAutoNum type="arabicPeriod"/>
            </a:pPr>
            <a:r>
              <a:rPr lang="en-US" dirty="0">
                <a:solidFill>
                  <a:schemeClr val="accent2"/>
                </a:solidFill>
              </a:rPr>
              <a:t>Establish Control Points: </a:t>
            </a:r>
            <a:r>
              <a:rPr lang="en-US" dirty="0"/>
              <a:t>Set up fixed reference points on-site that will serve as benchmarks for </a:t>
            </a:r>
            <a:r>
              <a:rPr lang="en-US" dirty="0" smtClean="0"/>
              <a:t>measurements</a:t>
            </a:r>
          </a:p>
          <a:p>
            <a:pPr marL="457200" indent="-457200">
              <a:buFont typeface="+mj-lt"/>
              <a:buAutoNum type="arabicPeriod"/>
            </a:pPr>
            <a:r>
              <a:rPr lang="en-US" dirty="0">
                <a:solidFill>
                  <a:schemeClr val="accent2"/>
                </a:solidFill>
              </a:rPr>
              <a:t>Draft the Layout Plan: </a:t>
            </a:r>
            <a:r>
              <a:rPr lang="en-US" dirty="0"/>
              <a:t>Using design software or manual drafting, create a detailed plan that includes all necessary features such as buildings, access roads, storage areas, and utilities</a:t>
            </a:r>
          </a:p>
          <a:p>
            <a:pPr marL="457200" indent="-457200">
              <a:buFont typeface="+mj-lt"/>
              <a:buAutoNum type="arabicPeriod"/>
            </a:pPr>
            <a:endParaRPr lang="en-US" dirty="0"/>
          </a:p>
        </p:txBody>
      </p:sp>
    </p:spTree>
    <p:extLst>
      <p:ext uri="{BB962C8B-B14F-4D97-AF65-F5344CB8AC3E}">
        <p14:creationId xmlns:p14="http://schemas.microsoft.com/office/powerpoint/2010/main" val="4048876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79512" y="44624"/>
            <a:ext cx="8507288" cy="6552728"/>
          </a:xfrm>
        </p:spPr>
        <p:txBody>
          <a:bodyPr>
            <a:normAutofit/>
          </a:bodyPr>
          <a:lstStyle/>
          <a:p>
            <a:pPr marL="0" indent="0">
              <a:buNone/>
            </a:pPr>
            <a:r>
              <a:rPr lang="en-US" dirty="0" smtClean="0"/>
              <a:t>                 </a:t>
            </a:r>
            <a:r>
              <a:rPr lang="en-US" sz="2800" b="1" dirty="0" smtClean="0"/>
              <a:t>INTRODUCTION</a:t>
            </a:r>
          </a:p>
          <a:p>
            <a:pPr>
              <a:buFont typeface="Wingdings" panose="05000000000000000000" pitchFamily="2" charset="2"/>
              <a:buChar char="Ø"/>
            </a:pPr>
            <a:r>
              <a:rPr lang="en-US" dirty="0"/>
              <a:t>General building construction requirements encompass a range of standards and guidelines that ensure </a:t>
            </a:r>
            <a:r>
              <a:rPr lang="en-US" dirty="0">
                <a:solidFill>
                  <a:srgbClr val="00B0F0"/>
                </a:solidFill>
              </a:rPr>
              <a:t>safety, functionality, and compliance with local regulations. </a:t>
            </a:r>
            <a:r>
              <a:rPr lang="en-US" dirty="0"/>
              <a:t>These requirements can be categorized into </a:t>
            </a:r>
            <a:r>
              <a:rPr lang="en-US" dirty="0">
                <a:solidFill>
                  <a:srgbClr val="FF0000"/>
                </a:solidFill>
              </a:rPr>
              <a:t>General Conditions </a:t>
            </a:r>
            <a:r>
              <a:rPr lang="en-US" dirty="0"/>
              <a:t>and</a:t>
            </a:r>
            <a:r>
              <a:rPr lang="en-US" dirty="0">
                <a:solidFill>
                  <a:srgbClr val="FF0000"/>
                </a:solidFill>
              </a:rPr>
              <a:t> General Requirements</a:t>
            </a:r>
            <a:r>
              <a:rPr lang="en-US" dirty="0"/>
              <a:t>, each addressing different aspects of construction</a:t>
            </a:r>
            <a:r>
              <a:rPr lang="en-US" dirty="0" smtClean="0"/>
              <a:t>..</a:t>
            </a:r>
          </a:p>
          <a:p>
            <a:pPr marL="0" indent="0">
              <a:buNone/>
            </a:pPr>
            <a:endParaRPr lang="en-US" dirty="0" smtClean="0"/>
          </a:p>
          <a:p>
            <a:pPr>
              <a:buFont typeface="Wingdings" panose="05000000000000000000" pitchFamily="2" charset="2"/>
              <a:buChar char="Ø"/>
            </a:pPr>
            <a:r>
              <a:rPr lang="en-US" sz="2800" dirty="0">
                <a:solidFill>
                  <a:srgbClr val="FF0000"/>
                </a:solidFill>
              </a:rPr>
              <a:t>General </a:t>
            </a:r>
            <a:r>
              <a:rPr lang="en-US" sz="2800" dirty="0" smtClean="0">
                <a:solidFill>
                  <a:srgbClr val="FF0000"/>
                </a:solidFill>
              </a:rPr>
              <a:t>Conditions</a:t>
            </a:r>
            <a:endParaRPr lang="en-US" sz="2800" dirty="0">
              <a:solidFill>
                <a:srgbClr val="FF0000"/>
              </a:solidFill>
            </a:endParaRPr>
          </a:p>
          <a:p>
            <a:r>
              <a:rPr lang="en-US" dirty="0"/>
              <a:t>General Conditions are contractual stipulations that outline the responsibilities and procedures for managing a construction project. Key components include</a:t>
            </a:r>
            <a:r>
              <a:rPr lang="en-US" dirty="0" smtClean="0"/>
              <a:t>:</a:t>
            </a:r>
          </a:p>
          <a:p>
            <a:pPr marL="0" indent="0">
              <a:buNone/>
            </a:pPr>
            <a:endParaRPr lang="en-US" dirty="0" smtClean="0"/>
          </a:p>
          <a:p>
            <a:r>
              <a:rPr lang="en-US" b="1" dirty="0"/>
              <a:t>Project Administration:</a:t>
            </a:r>
            <a:r>
              <a:rPr lang="en-US" dirty="0"/>
              <a:t> Defines the roles of stakeholders (owners, contractors, architects) and the decision-making process.</a:t>
            </a:r>
          </a:p>
          <a:p>
            <a:endParaRPr lang="en-US" dirty="0" smtClean="0"/>
          </a:p>
          <a:p>
            <a:pPr>
              <a:buFont typeface="Wingdings" panose="05000000000000000000" pitchFamily="2" charset="2"/>
              <a:buChar char="Ø"/>
            </a:pPr>
            <a:endParaRPr lang="en-US" dirty="0" smtClean="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b="1" cap="none" dirty="0">
                <a:solidFill>
                  <a:prstClr val="black"/>
                </a:solidFill>
              </a:rPr>
              <a:t>Steps for Creating a Building Site </a:t>
            </a:r>
            <a:r>
              <a:rPr lang="en-US" sz="2900" b="1" cap="none" dirty="0" smtClean="0">
                <a:solidFill>
                  <a:prstClr val="black"/>
                </a:solidFill>
              </a:rPr>
              <a:t>Layout </a:t>
            </a:r>
            <a:r>
              <a:rPr lang="en-US" sz="2900" b="1" cap="none" dirty="0" err="1" smtClean="0">
                <a:solidFill>
                  <a:prstClr val="black"/>
                </a:solidFill>
              </a:rPr>
              <a:t>Cont</a:t>
            </a:r>
            <a:r>
              <a:rPr lang="en-US" sz="2900" b="1" cap="none" dirty="0" smtClean="0">
                <a:solidFill>
                  <a:prstClr val="black"/>
                </a:solidFill>
              </a:rPr>
              <a:t>…</a:t>
            </a:r>
            <a:endParaRPr lang="en-US" dirty="0"/>
          </a:p>
        </p:txBody>
      </p:sp>
      <p:sp>
        <p:nvSpPr>
          <p:cNvPr id="3" name="Content Placeholder 2"/>
          <p:cNvSpPr>
            <a:spLocks noGrp="1"/>
          </p:cNvSpPr>
          <p:nvPr>
            <p:ph sz="quarter" idx="1"/>
          </p:nvPr>
        </p:nvSpPr>
        <p:spPr/>
        <p:txBody>
          <a:bodyPr/>
          <a:lstStyle/>
          <a:p>
            <a:pPr marL="457200" indent="-457200">
              <a:buAutoNum type="arabicPeriod" startAt="5"/>
            </a:pPr>
            <a:r>
              <a:rPr lang="en-US" sz="2800" dirty="0" smtClean="0">
                <a:solidFill>
                  <a:schemeClr val="accent2"/>
                </a:solidFill>
              </a:rPr>
              <a:t>Review </a:t>
            </a:r>
            <a:r>
              <a:rPr lang="en-US" sz="2800" dirty="0">
                <a:solidFill>
                  <a:schemeClr val="accent2"/>
                </a:solidFill>
              </a:rPr>
              <a:t>and Adjust: </a:t>
            </a:r>
            <a:r>
              <a:rPr lang="en-US" sz="2800" dirty="0"/>
              <a:t>Check for discrepancies between planned layouts and actual site conditions; make necessary adjustments before proceeding with </a:t>
            </a:r>
            <a:r>
              <a:rPr lang="en-US" sz="2800" dirty="0" smtClean="0"/>
              <a:t>construction</a:t>
            </a:r>
          </a:p>
          <a:p>
            <a:pPr marL="457200" indent="-457200">
              <a:buAutoNum type="arabicPeriod" startAt="5"/>
            </a:pPr>
            <a:r>
              <a:rPr lang="en-US" sz="2800" dirty="0">
                <a:solidFill>
                  <a:schemeClr val="accent2"/>
                </a:solidFill>
              </a:rPr>
              <a:t>Maintain Documentation: </a:t>
            </a:r>
            <a:r>
              <a:rPr lang="en-US" sz="2800" dirty="0"/>
              <a:t>Keep records of all layout plans and modifications throughout the project lifecycle to ensure clarity among all stakeholders</a:t>
            </a:r>
            <a:endParaRPr lang="en-US" sz="2800" dirty="0" smtClean="0"/>
          </a:p>
          <a:p>
            <a:pPr marL="457200" indent="-457200">
              <a:buAutoNum type="arabicPeriod" startAt="5"/>
            </a:pPr>
            <a:endParaRPr lang="en-US" dirty="0" smtClean="0"/>
          </a:p>
          <a:p>
            <a:pPr marL="0" indent="0">
              <a:buNone/>
            </a:pPr>
            <a:endParaRPr lang="en-US" dirty="0"/>
          </a:p>
        </p:txBody>
      </p:sp>
    </p:spTree>
    <p:extLst>
      <p:ext uri="{BB962C8B-B14F-4D97-AF65-F5344CB8AC3E}">
        <p14:creationId xmlns:p14="http://schemas.microsoft.com/office/powerpoint/2010/main" val="35262903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Tools and Techniques</a:t>
            </a:r>
          </a:p>
        </p:txBody>
      </p:sp>
      <p:sp>
        <p:nvSpPr>
          <p:cNvPr id="3" name="Content Placeholder 2"/>
          <p:cNvSpPr>
            <a:spLocks noGrp="1"/>
          </p:cNvSpPr>
          <p:nvPr>
            <p:ph sz="quarter" idx="1"/>
          </p:nvPr>
        </p:nvSpPr>
        <p:spPr>
          <a:xfrm>
            <a:off x="323528" y="1600200"/>
            <a:ext cx="8280920" cy="5141168"/>
          </a:xfrm>
        </p:spPr>
        <p:txBody>
          <a:bodyPr/>
          <a:lstStyle/>
          <a:p>
            <a:pPr marL="0" indent="0">
              <a:buNone/>
            </a:pPr>
            <a:r>
              <a:rPr lang="en-US" sz="2800" dirty="0"/>
              <a:t>Utilizing modern technology can enhance accuracy in site layout planning</a:t>
            </a:r>
            <a:r>
              <a:rPr lang="en-US" sz="2800" dirty="0" smtClean="0"/>
              <a:t>:</a:t>
            </a:r>
          </a:p>
          <a:p>
            <a:pPr marL="457200" indent="-457200">
              <a:buFont typeface="+mj-lt"/>
              <a:buAutoNum type="arabicPeriod"/>
            </a:pPr>
            <a:r>
              <a:rPr lang="en-US" sz="2800" dirty="0" smtClean="0">
                <a:solidFill>
                  <a:schemeClr val="accent2"/>
                </a:solidFill>
              </a:rPr>
              <a:t>Surveying </a:t>
            </a:r>
            <a:r>
              <a:rPr lang="en-US" sz="2800" dirty="0">
                <a:solidFill>
                  <a:schemeClr val="accent2"/>
                </a:solidFill>
              </a:rPr>
              <a:t>Instruments: </a:t>
            </a:r>
            <a:r>
              <a:rPr lang="en-US" sz="2800" dirty="0"/>
              <a:t>Tools like total stations or GPS can help establish precise control points</a:t>
            </a:r>
            <a:r>
              <a:rPr lang="en-US" sz="2800" dirty="0" smtClean="0"/>
              <a:t>.</a:t>
            </a:r>
          </a:p>
          <a:p>
            <a:pPr marL="457200" indent="-457200">
              <a:buFont typeface="+mj-lt"/>
              <a:buAutoNum type="arabicPeriod"/>
            </a:pPr>
            <a:r>
              <a:rPr lang="en-US" sz="2800" dirty="0">
                <a:solidFill>
                  <a:schemeClr val="accent2"/>
                </a:solidFill>
              </a:rPr>
              <a:t>Site Management Software: </a:t>
            </a:r>
            <a:r>
              <a:rPr lang="en-US" sz="2800" dirty="0"/>
              <a:t>These tools can automate aspects of layout planning, saving time and reducing </a:t>
            </a:r>
            <a:r>
              <a:rPr lang="en-US" sz="2800" dirty="0" smtClean="0"/>
              <a:t>errors</a:t>
            </a:r>
          </a:p>
          <a:p>
            <a:pPr marL="457200" indent="-457200">
              <a:buFont typeface="+mj-lt"/>
              <a:buAutoNum type="arabicPeriod"/>
            </a:pPr>
            <a:r>
              <a:rPr lang="en-US" sz="2800" dirty="0">
                <a:solidFill>
                  <a:schemeClr val="accent2"/>
                </a:solidFill>
              </a:rPr>
              <a:t>Manual Tools: </a:t>
            </a:r>
            <a:r>
              <a:rPr lang="en-US" sz="2800" dirty="0"/>
              <a:t>Traditional tools such as chalk lines, levels, and plumb bobs remain essential for marking out areas accurately on-site.</a:t>
            </a:r>
          </a:p>
          <a:p>
            <a:pPr marL="457200" indent="-457200">
              <a:buFont typeface="+mj-lt"/>
              <a:buAutoNum type="arabicPeriod"/>
            </a:pPr>
            <a:endParaRPr lang="en-US" dirty="0" smtClean="0"/>
          </a:p>
          <a:p>
            <a:pPr marL="0" indent="0">
              <a:buNone/>
            </a:pPr>
            <a:endParaRPr lang="en-US" dirty="0"/>
          </a:p>
        </p:txBody>
      </p:sp>
    </p:spTree>
    <p:extLst>
      <p:ext uri="{BB962C8B-B14F-4D97-AF65-F5344CB8AC3E}">
        <p14:creationId xmlns:p14="http://schemas.microsoft.com/office/powerpoint/2010/main" val="1791860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19256" cy="490066"/>
          </a:xfrm>
        </p:spPr>
        <p:txBody>
          <a:bodyPr>
            <a:normAutofit fontScale="90000"/>
          </a:bodyPr>
          <a:lstStyle/>
          <a:p>
            <a:r>
              <a:rPr lang="en-US" b="1" dirty="0" smtClean="0"/>
              <a:t>BUILDING  SETTING OUT</a:t>
            </a:r>
            <a:endParaRPr lang="en-US" b="1" dirty="0"/>
          </a:p>
        </p:txBody>
      </p:sp>
      <p:sp>
        <p:nvSpPr>
          <p:cNvPr id="3" name="Content Placeholder 2"/>
          <p:cNvSpPr>
            <a:spLocks noGrp="1"/>
          </p:cNvSpPr>
          <p:nvPr>
            <p:ph sz="quarter" idx="1"/>
          </p:nvPr>
        </p:nvSpPr>
        <p:spPr>
          <a:xfrm>
            <a:off x="107504" y="1052736"/>
            <a:ext cx="8568952" cy="5805264"/>
          </a:xfrm>
        </p:spPr>
        <p:txBody>
          <a:bodyPr>
            <a:normAutofit fontScale="92500" lnSpcReduction="10000"/>
          </a:bodyPr>
          <a:lstStyle/>
          <a:p>
            <a:r>
              <a:rPr lang="en-US" b="1" dirty="0"/>
              <a:t>Setting out</a:t>
            </a:r>
            <a:r>
              <a:rPr lang="en-US" dirty="0"/>
              <a:t> a building is a critical procedure in the construction process, involving the accurate transfer of design plans onto the construction site. This ensures that the building is positioned correctly according to architectural specifications</a:t>
            </a:r>
            <a:r>
              <a:rPr lang="en-US" dirty="0" smtClean="0"/>
              <a:t>.</a:t>
            </a:r>
          </a:p>
          <a:p>
            <a:pPr marL="0" indent="0">
              <a:buNone/>
            </a:pPr>
            <a:r>
              <a:rPr lang="en-US" dirty="0" smtClean="0"/>
              <a:t>    </a:t>
            </a:r>
            <a:r>
              <a:rPr lang="en-US" b="1" dirty="0" smtClean="0"/>
              <a:t>Tools </a:t>
            </a:r>
            <a:r>
              <a:rPr lang="en-US" b="1" dirty="0"/>
              <a:t>Required</a:t>
            </a:r>
          </a:p>
          <a:p>
            <a:r>
              <a:rPr lang="en-US" dirty="0">
                <a:solidFill>
                  <a:schemeClr val="accent1"/>
                </a:solidFill>
              </a:rPr>
              <a:t>Pegs: </a:t>
            </a:r>
            <a:r>
              <a:rPr lang="en-US" dirty="0"/>
              <a:t>Used to mark corners and boundaries.</a:t>
            </a:r>
          </a:p>
          <a:p>
            <a:r>
              <a:rPr lang="en-US" dirty="0">
                <a:solidFill>
                  <a:schemeClr val="accent1"/>
                </a:solidFill>
              </a:rPr>
              <a:t>Profile Boards</a:t>
            </a:r>
            <a:r>
              <a:rPr lang="en-US" dirty="0"/>
              <a:t>: To outline the perimeter of the building.</a:t>
            </a:r>
          </a:p>
          <a:p>
            <a:r>
              <a:rPr lang="en-US" dirty="0">
                <a:solidFill>
                  <a:schemeClr val="accent1"/>
                </a:solidFill>
              </a:rPr>
              <a:t>Ropes or Strings</a:t>
            </a:r>
            <a:r>
              <a:rPr lang="en-US" dirty="0"/>
              <a:t>: For defining wall lines.</a:t>
            </a:r>
          </a:p>
          <a:p>
            <a:r>
              <a:rPr lang="en-US" dirty="0">
                <a:solidFill>
                  <a:schemeClr val="accent1"/>
                </a:solidFill>
              </a:rPr>
              <a:t>Nails: </a:t>
            </a:r>
            <a:r>
              <a:rPr lang="en-US" dirty="0"/>
              <a:t>To secure ropes to profile boards.</a:t>
            </a:r>
          </a:p>
          <a:p>
            <a:r>
              <a:rPr lang="en-US" dirty="0">
                <a:solidFill>
                  <a:schemeClr val="accent1"/>
                </a:solidFill>
              </a:rPr>
              <a:t>Measuring Tape: </a:t>
            </a:r>
            <a:r>
              <a:rPr lang="en-US" dirty="0"/>
              <a:t>For accurate measurements.</a:t>
            </a:r>
          </a:p>
          <a:p>
            <a:r>
              <a:rPr lang="en-US" dirty="0">
                <a:solidFill>
                  <a:schemeClr val="accent1"/>
                </a:solidFill>
              </a:rPr>
              <a:t>Hammer: </a:t>
            </a:r>
            <a:r>
              <a:rPr lang="en-US" dirty="0"/>
              <a:t>For driving pegs into the ground.</a:t>
            </a:r>
          </a:p>
          <a:p>
            <a:r>
              <a:rPr lang="en-US" dirty="0">
                <a:solidFill>
                  <a:schemeClr val="accent1"/>
                </a:solidFill>
              </a:rPr>
              <a:t>Shovel: </a:t>
            </a:r>
            <a:r>
              <a:rPr lang="en-US" dirty="0"/>
              <a:t>For excavation work</a:t>
            </a:r>
            <a:r>
              <a:rPr lang="en-US" dirty="0" smtClean="0"/>
              <a:t>.</a:t>
            </a:r>
          </a:p>
          <a:p>
            <a:r>
              <a:rPr lang="en-US" dirty="0">
                <a:solidFill>
                  <a:schemeClr val="accent1"/>
                </a:solidFill>
              </a:rPr>
              <a:t>Builder's Square: </a:t>
            </a:r>
            <a:r>
              <a:rPr lang="en-US" dirty="0"/>
              <a:t>To check right angles.</a:t>
            </a:r>
          </a:p>
          <a:p>
            <a:r>
              <a:rPr lang="en-US" dirty="0">
                <a:solidFill>
                  <a:schemeClr val="accent1"/>
                </a:solidFill>
              </a:rPr>
              <a:t>Theodolite or Site Square:</a:t>
            </a:r>
            <a:r>
              <a:rPr lang="en-US" dirty="0"/>
              <a:t> For precise angle measurements if needed</a:t>
            </a:r>
          </a:p>
          <a:p>
            <a:endParaRPr lang="en-US" dirty="0"/>
          </a:p>
        </p:txBody>
      </p:sp>
    </p:spTree>
    <p:extLst>
      <p:ext uri="{BB962C8B-B14F-4D97-AF65-F5344CB8AC3E}">
        <p14:creationId xmlns:p14="http://schemas.microsoft.com/office/powerpoint/2010/main" val="13654387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4082"/>
          </a:xfrm>
        </p:spPr>
        <p:txBody>
          <a:bodyPr/>
          <a:lstStyle/>
          <a:p>
            <a:r>
              <a:rPr lang="en-US" b="1" dirty="0"/>
              <a:t>BUILDING  SETTING </a:t>
            </a:r>
            <a:r>
              <a:rPr lang="en-US" b="1" dirty="0" smtClean="0"/>
              <a:t>OUT cont..</a:t>
            </a:r>
            <a:endParaRPr lang="en-US" dirty="0"/>
          </a:p>
        </p:txBody>
      </p:sp>
      <p:sp>
        <p:nvSpPr>
          <p:cNvPr id="3" name="Content Placeholder 2"/>
          <p:cNvSpPr>
            <a:spLocks noGrp="1"/>
          </p:cNvSpPr>
          <p:nvPr>
            <p:ph sz="quarter" idx="1"/>
          </p:nvPr>
        </p:nvSpPr>
        <p:spPr>
          <a:xfrm>
            <a:off x="179512" y="1196752"/>
            <a:ext cx="8568952" cy="5472608"/>
          </a:xfrm>
        </p:spPr>
        <p:txBody>
          <a:bodyPr>
            <a:normAutofit fontScale="92500"/>
          </a:bodyPr>
          <a:lstStyle/>
          <a:p>
            <a:r>
              <a:rPr lang="en-US" b="1" dirty="0">
                <a:latin typeface="var(--font-fk-grotesk)"/>
              </a:rPr>
              <a:t>Basic Procedures for Building Setting Out</a:t>
            </a:r>
          </a:p>
          <a:p>
            <a:pPr marL="0" indent="0">
              <a:buNone/>
            </a:pPr>
            <a:r>
              <a:rPr lang="en-US" dirty="0"/>
              <a:t>1. </a:t>
            </a:r>
            <a:r>
              <a:rPr lang="en-US" dirty="0">
                <a:solidFill>
                  <a:srgbClr val="FF0000"/>
                </a:solidFill>
              </a:rPr>
              <a:t>Preparation of the </a:t>
            </a:r>
            <a:r>
              <a:rPr lang="en-US" dirty="0" smtClean="0">
                <a:solidFill>
                  <a:srgbClr val="FF0000"/>
                </a:solidFill>
              </a:rPr>
              <a:t>Site</a:t>
            </a:r>
          </a:p>
          <a:p>
            <a:pPr>
              <a:buFont typeface="Wingdings" panose="05000000000000000000" pitchFamily="2" charset="2"/>
              <a:buChar char="v"/>
            </a:pPr>
            <a:r>
              <a:rPr lang="en-US" b="1" dirty="0"/>
              <a:t>Clear the Area</a:t>
            </a:r>
            <a:r>
              <a:rPr lang="en-US" dirty="0"/>
              <a:t>: Remove any debris, vegetation, or obstructions from the site to ensure a clear working </a:t>
            </a:r>
            <a:r>
              <a:rPr lang="en-US" dirty="0" smtClean="0"/>
              <a:t>area</a:t>
            </a:r>
          </a:p>
          <a:p>
            <a:pPr>
              <a:buFont typeface="Wingdings" panose="05000000000000000000" pitchFamily="2" charset="2"/>
              <a:buChar char="v"/>
            </a:pPr>
            <a:r>
              <a:rPr lang="en-US" b="1" dirty="0"/>
              <a:t>Survey the Site: </a:t>
            </a:r>
            <a:r>
              <a:rPr lang="en-US" dirty="0"/>
              <a:t>Conduct a condition survey and desk study to understand the site’s characteristics and confirm that it is suitable for </a:t>
            </a:r>
            <a:r>
              <a:rPr lang="en-US" dirty="0" smtClean="0"/>
              <a:t>construction</a:t>
            </a:r>
          </a:p>
          <a:p>
            <a:pPr marL="0" indent="0">
              <a:buNone/>
            </a:pPr>
            <a:r>
              <a:rPr lang="en-US" dirty="0"/>
              <a:t>2. </a:t>
            </a:r>
            <a:r>
              <a:rPr lang="en-US" dirty="0">
                <a:solidFill>
                  <a:srgbClr val="FF0000"/>
                </a:solidFill>
              </a:rPr>
              <a:t>Establishing Baselines and Control </a:t>
            </a:r>
            <a:r>
              <a:rPr lang="en-US" dirty="0" smtClean="0">
                <a:solidFill>
                  <a:srgbClr val="FF0000"/>
                </a:solidFill>
              </a:rPr>
              <a:t>Points</a:t>
            </a:r>
          </a:p>
          <a:p>
            <a:pPr>
              <a:buFont typeface="Wingdings" panose="05000000000000000000" pitchFamily="2" charset="2"/>
              <a:buChar char="v"/>
            </a:pPr>
            <a:r>
              <a:rPr lang="en-US" b="1" dirty="0"/>
              <a:t>Determine Baselines: </a:t>
            </a:r>
            <a:r>
              <a:rPr lang="en-US" dirty="0"/>
              <a:t>Establish a straight reference line (baseline) that will be used to locate all corners of the building. This often coincides with property </a:t>
            </a:r>
            <a:r>
              <a:rPr lang="en-US" dirty="0" smtClean="0"/>
              <a:t>boundaries</a:t>
            </a:r>
          </a:p>
          <a:p>
            <a:pPr>
              <a:buFont typeface="Wingdings" panose="05000000000000000000" pitchFamily="2" charset="2"/>
              <a:buChar char="v"/>
            </a:pPr>
            <a:r>
              <a:rPr lang="en-US" b="1" dirty="0"/>
              <a:t>Mark Control Points: </a:t>
            </a:r>
            <a:r>
              <a:rPr lang="en-US" dirty="0"/>
              <a:t>Use known coordinates to mark important points such as corners and center lines on the ground, which will guide further layout work</a:t>
            </a:r>
            <a:endParaRPr lang="en-US" dirty="0">
              <a:solidFill>
                <a:srgbClr val="FF0000"/>
              </a:solidFill>
            </a:endParaRPr>
          </a:p>
          <a:p>
            <a:pPr marL="0" indent="0">
              <a:buNone/>
            </a:pP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34243785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274320" lvl="0" indent="-274320">
              <a:spcBef>
                <a:spcPts val="600"/>
              </a:spcBef>
            </a:pPr>
            <a:r>
              <a:rPr lang="en-US" sz="2400" b="1" cap="none" dirty="0">
                <a:solidFill>
                  <a:prstClr val="black"/>
                </a:solidFill>
                <a:latin typeface="var(--font-fk-grotesk)"/>
                <a:ea typeface="+mn-ea"/>
                <a:cs typeface="+mn-cs"/>
              </a:rPr>
              <a:t>Basic Procedures for Building Setting </a:t>
            </a:r>
            <a:r>
              <a:rPr lang="en-US" sz="2400" b="1" cap="none" dirty="0" smtClean="0">
                <a:solidFill>
                  <a:prstClr val="black"/>
                </a:solidFill>
                <a:latin typeface="var(--font-fk-grotesk)"/>
                <a:ea typeface="+mn-ea"/>
                <a:cs typeface="+mn-cs"/>
              </a:rPr>
              <a:t>Out CONT..</a:t>
            </a:r>
            <a:r>
              <a:rPr lang="en-US" sz="2400" cap="none" dirty="0">
                <a:solidFill>
                  <a:prstClr val="black"/>
                </a:solidFill>
                <a:latin typeface="var(--font-fk-grotesk)"/>
                <a:ea typeface="+mn-ea"/>
                <a:cs typeface="+mn-cs"/>
              </a:rPr>
              <a:t/>
            </a:r>
            <a:br>
              <a:rPr lang="en-US" sz="2400" cap="none" dirty="0">
                <a:solidFill>
                  <a:prstClr val="black"/>
                </a:solidFill>
                <a:latin typeface="var(--font-fk-grotesk)"/>
                <a:ea typeface="+mn-ea"/>
                <a:cs typeface="+mn-cs"/>
              </a:rPr>
            </a:br>
            <a:endParaRPr lang="en-US" dirty="0"/>
          </a:p>
        </p:txBody>
      </p:sp>
      <p:sp>
        <p:nvSpPr>
          <p:cNvPr id="3" name="Content Placeholder 2"/>
          <p:cNvSpPr>
            <a:spLocks noGrp="1"/>
          </p:cNvSpPr>
          <p:nvPr>
            <p:ph sz="quarter" idx="1"/>
          </p:nvPr>
        </p:nvSpPr>
        <p:spPr>
          <a:xfrm>
            <a:off x="251520" y="1600200"/>
            <a:ext cx="8424936" cy="4873752"/>
          </a:xfrm>
        </p:spPr>
        <p:txBody>
          <a:bodyPr/>
          <a:lstStyle/>
          <a:p>
            <a:pPr marL="0" indent="0">
              <a:buNone/>
            </a:pPr>
            <a:r>
              <a:rPr lang="en-US" dirty="0"/>
              <a:t>3</a:t>
            </a:r>
            <a:r>
              <a:rPr lang="en-US" dirty="0">
                <a:solidFill>
                  <a:srgbClr val="FF0000"/>
                </a:solidFill>
              </a:rPr>
              <a:t>. Setting Out </a:t>
            </a:r>
            <a:r>
              <a:rPr lang="en-US" dirty="0" smtClean="0">
                <a:solidFill>
                  <a:srgbClr val="FF0000"/>
                </a:solidFill>
              </a:rPr>
              <a:t>Corners</a:t>
            </a:r>
          </a:p>
          <a:p>
            <a:pPr>
              <a:buFont typeface="Wingdings" panose="05000000000000000000" pitchFamily="2" charset="2"/>
              <a:buChar char="v"/>
            </a:pPr>
            <a:r>
              <a:rPr lang="en-US" b="1" dirty="0"/>
              <a:t>Use Profile Boards: </a:t>
            </a:r>
            <a:r>
              <a:rPr lang="en-US" dirty="0"/>
              <a:t>Drive corner posts into the ground at each corner of the planned structure, typically using timber posts with nails to attach string lines for </a:t>
            </a:r>
            <a:r>
              <a:rPr lang="en-US" dirty="0" smtClean="0"/>
              <a:t>marking</a:t>
            </a:r>
          </a:p>
          <a:p>
            <a:pPr>
              <a:buFont typeface="Wingdings" panose="05000000000000000000" pitchFamily="2" charset="2"/>
              <a:buChar char="v"/>
            </a:pPr>
            <a:r>
              <a:rPr lang="en-US" b="1" dirty="0"/>
              <a:t>Check Squareness: </a:t>
            </a:r>
            <a:r>
              <a:rPr lang="en-US" dirty="0"/>
              <a:t>Employ the 3-4-5 triangle method to ensure that corners form right angles. Measure 3 meters along one side, 4 meters along another, and check that the diagonal measures 5 </a:t>
            </a:r>
            <a:r>
              <a:rPr lang="en-US" dirty="0" smtClean="0"/>
              <a:t>meters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4718548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74638"/>
            <a:ext cx="8424936" cy="1143000"/>
          </a:xfrm>
        </p:spPr>
        <p:txBody>
          <a:bodyPr/>
          <a:lstStyle/>
          <a:p>
            <a:r>
              <a:rPr lang="en-US" sz="2800" cap="none" dirty="0">
                <a:solidFill>
                  <a:prstClr val="black"/>
                </a:solidFill>
                <a:latin typeface="var(--font-fk-grotesk)"/>
              </a:rPr>
              <a:t>Basic Procedures for Building Setting Out CONT..</a:t>
            </a:r>
            <a:r>
              <a:rPr lang="en-US" sz="2400" cap="none" dirty="0">
                <a:solidFill>
                  <a:prstClr val="black"/>
                </a:solidFill>
                <a:latin typeface="var(--font-fk-grotesk)"/>
              </a:rPr>
              <a:t/>
            </a:r>
            <a:br>
              <a:rPr lang="en-US" sz="2400" cap="none" dirty="0">
                <a:solidFill>
                  <a:prstClr val="black"/>
                </a:solidFill>
                <a:latin typeface="var(--font-fk-grotesk)"/>
              </a:rPr>
            </a:br>
            <a:endParaRPr lang="en-US" dirty="0"/>
          </a:p>
        </p:txBody>
      </p:sp>
      <p:sp>
        <p:nvSpPr>
          <p:cNvPr id="3" name="Content Placeholder 2"/>
          <p:cNvSpPr>
            <a:spLocks noGrp="1"/>
          </p:cNvSpPr>
          <p:nvPr>
            <p:ph sz="quarter" idx="1"/>
          </p:nvPr>
        </p:nvSpPr>
        <p:spPr>
          <a:xfrm>
            <a:off x="179512" y="1268760"/>
            <a:ext cx="8496944" cy="5589240"/>
          </a:xfrm>
        </p:spPr>
        <p:txBody>
          <a:bodyPr>
            <a:normAutofit/>
          </a:bodyPr>
          <a:lstStyle/>
          <a:p>
            <a:pPr marL="0" indent="0">
              <a:buNone/>
            </a:pPr>
            <a:r>
              <a:rPr lang="en-US" dirty="0"/>
              <a:t>4. </a:t>
            </a:r>
            <a:r>
              <a:rPr lang="en-US" dirty="0">
                <a:solidFill>
                  <a:srgbClr val="FF0000"/>
                </a:solidFill>
              </a:rPr>
              <a:t>Transferring Plan Information</a:t>
            </a:r>
          </a:p>
          <a:p>
            <a:pPr>
              <a:buFont typeface="Wingdings" panose="05000000000000000000" pitchFamily="2" charset="2"/>
              <a:buChar char="v"/>
            </a:pPr>
            <a:r>
              <a:rPr lang="en-US" b="1" dirty="0"/>
              <a:t>Mark Wall Lines: </a:t>
            </a:r>
            <a:r>
              <a:rPr lang="en-US" dirty="0"/>
              <a:t>Use ropes or strings tied between profile boards to define wall lines accurately. Mark these lines on the ground using dry lime or similar </a:t>
            </a:r>
            <a:r>
              <a:rPr lang="en-US" dirty="0" smtClean="0"/>
              <a:t>materials</a:t>
            </a:r>
          </a:p>
          <a:p>
            <a:pPr>
              <a:buFont typeface="Wingdings" panose="05000000000000000000" pitchFamily="2" charset="2"/>
              <a:buChar char="v"/>
            </a:pPr>
            <a:r>
              <a:rPr lang="en-US" b="1" dirty="0"/>
              <a:t>Identify Foundation Points: </a:t>
            </a:r>
            <a:r>
              <a:rPr lang="en-US" dirty="0"/>
              <a:t>Transfer measurements from architectural plans onto profile boards, marking foundation outlines and key structural points with </a:t>
            </a:r>
            <a:r>
              <a:rPr lang="en-US" dirty="0" smtClean="0"/>
              <a:t>nails</a:t>
            </a:r>
          </a:p>
          <a:p>
            <a:pPr marL="0" indent="0">
              <a:buNone/>
            </a:pPr>
            <a:endParaRPr lang="en-US" dirty="0" smtClean="0"/>
          </a:p>
          <a:p>
            <a:pPr marL="0" indent="0">
              <a:buNone/>
            </a:pPr>
            <a:r>
              <a:rPr lang="en-US" dirty="0"/>
              <a:t>5.</a:t>
            </a:r>
            <a:r>
              <a:rPr lang="en-US" dirty="0">
                <a:solidFill>
                  <a:srgbClr val="FF0000"/>
                </a:solidFill>
              </a:rPr>
              <a:t> Final Checks and </a:t>
            </a:r>
            <a:r>
              <a:rPr lang="en-US" dirty="0" smtClean="0">
                <a:solidFill>
                  <a:srgbClr val="FF0000"/>
                </a:solidFill>
              </a:rPr>
              <a:t>Adjustments</a:t>
            </a:r>
          </a:p>
          <a:p>
            <a:pPr>
              <a:buFont typeface="Wingdings" panose="05000000000000000000" pitchFamily="2" charset="2"/>
              <a:buChar char="v"/>
            </a:pPr>
            <a:r>
              <a:rPr lang="en-US" dirty="0"/>
              <a:t>Verify Measurements: Double-check all measurements and alignments to ensure accuracy before excavation begins. This includes checking diagonals to confirm that all corners are correctly positioned</a:t>
            </a:r>
            <a:endParaRPr lang="en-US" dirty="0">
              <a:solidFill>
                <a:srgbClr val="FF0000"/>
              </a:solidFill>
            </a:endParaRPr>
          </a:p>
          <a:p>
            <a:pPr marL="0" indent="0">
              <a:buNone/>
            </a:pPr>
            <a:endParaRPr lang="en-US" dirty="0"/>
          </a:p>
        </p:txBody>
      </p:sp>
    </p:spTree>
    <p:extLst>
      <p:ext uri="{BB962C8B-B14F-4D97-AF65-F5344CB8AC3E}">
        <p14:creationId xmlns:p14="http://schemas.microsoft.com/office/powerpoint/2010/main" val="6491926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74638"/>
            <a:ext cx="8352928" cy="634082"/>
          </a:xfrm>
        </p:spPr>
        <p:txBody>
          <a:bodyPr>
            <a:noAutofit/>
          </a:bodyPr>
          <a:lstStyle/>
          <a:p>
            <a:r>
              <a:rPr lang="en-US" sz="2800" b="1" cap="none" dirty="0">
                <a:solidFill>
                  <a:prstClr val="black"/>
                </a:solidFill>
              </a:rPr>
              <a:t>Basic Procedures for Building Setting Out CONT</a:t>
            </a:r>
            <a:r>
              <a:rPr lang="en-US" sz="2800" cap="none" dirty="0">
                <a:solidFill>
                  <a:prstClr val="black"/>
                </a:solidFill>
              </a:rPr>
              <a:t>..</a:t>
            </a:r>
            <a:endParaRPr lang="en-US" sz="2800" dirty="0"/>
          </a:p>
        </p:txBody>
      </p:sp>
      <p:sp>
        <p:nvSpPr>
          <p:cNvPr id="3" name="Content Placeholder 2"/>
          <p:cNvSpPr>
            <a:spLocks noGrp="1"/>
          </p:cNvSpPr>
          <p:nvPr>
            <p:ph sz="quarter" idx="1"/>
          </p:nvPr>
        </p:nvSpPr>
        <p:spPr>
          <a:xfrm>
            <a:off x="179512" y="1340768"/>
            <a:ext cx="8568952" cy="5400600"/>
          </a:xfrm>
        </p:spPr>
        <p:txBody>
          <a:bodyPr>
            <a:normAutofit lnSpcReduction="10000"/>
          </a:bodyPr>
          <a:lstStyle/>
          <a:p>
            <a:pPr>
              <a:buFont typeface="Wingdings" panose="05000000000000000000" pitchFamily="2" charset="2"/>
              <a:buChar char="v"/>
            </a:pPr>
            <a:r>
              <a:rPr lang="en-US" sz="2800" b="1" dirty="0"/>
              <a:t>Adjust as Needed</a:t>
            </a:r>
            <a:r>
              <a:rPr lang="en-US" sz="2800" dirty="0"/>
              <a:t>: If any discrepancies are found during checks, make necessary </a:t>
            </a:r>
            <a:r>
              <a:rPr lang="en-US" sz="2800" dirty="0" smtClean="0"/>
              <a:t>adjustments </a:t>
            </a:r>
            <a:r>
              <a:rPr lang="en-US" sz="2800" dirty="0"/>
              <a:t>before proceeding with </a:t>
            </a:r>
            <a:r>
              <a:rPr lang="en-US" sz="2800" dirty="0" smtClean="0"/>
              <a:t>excavation</a:t>
            </a:r>
          </a:p>
          <a:p>
            <a:pPr marL="0" indent="0">
              <a:buNone/>
            </a:pPr>
            <a:r>
              <a:rPr lang="en-US" sz="2800" dirty="0"/>
              <a:t>6. </a:t>
            </a:r>
            <a:r>
              <a:rPr lang="en-US" sz="2800" b="1" dirty="0">
                <a:solidFill>
                  <a:srgbClr val="FF0000"/>
                </a:solidFill>
              </a:rPr>
              <a:t>Excavation </a:t>
            </a:r>
            <a:r>
              <a:rPr lang="en-US" sz="2800" b="1" dirty="0" smtClean="0">
                <a:solidFill>
                  <a:srgbClr val="FF0000"/>
                </a:solidFill>
              </a:rPr>
              <a:t>Preparation</a:t>
            </a:r>
          </a:p>
          <a:p>
            <a:pPr>
              <a:buFont typeface="Wingdings" panose="05000000000000000000" pitchFamily="2" charset="2"/>
              <a:buChar char="v"/>
            </a:pPr>
            <a:r>
              <a:rPr lang="en-US" sz="2800" b="1" dirty="0"/>
              <a:t>Outline Excavation Areas: </a:t>
            </a:r>
            <a:r>
              <a:rPr lang="en-US" sz="2800" dirty="0"/>
              <a:t>Use marked lines to guide excavation for foundations, ensuring that they are dug according to specified widths and depths as per </a:t>
            </a:r>
            <a:r>
              <a:rPr lang="en-US" sz="2800" dirty="0" smtClean="0"/>
              <a:t>plans</a:t>
            </a:r>
          </a:p>
          <a:p>
            <a:pPr>
              <a:buFont typeface="Wingdings" panose="05000000000000000000" pitchFamily="2" charset="2"/>
              <a:buChar char="v"/>
            </a:pPr>
            <a:r>
              <a:rPr lang="en-US" sz="2800" b="1" dirty="0"/>
              <a:t>Marking Trenches: </a:t>
            </a:r>
            <a:r>
              <a:rPr lang="en-US" sz="2800" dirty="0"/>
              <a:t>For trench excavations, outline positions using string lines or chalk to maintain accuracy throughout the digging process</a:t>
            </a:r>
            <a:endParaRPr lang="en-US" sz="2800" b="1" dirty="0">
              <a:solidFill>
                <a:srgbClr val="FF0000"/>
              </a:solidFill>
            </a:endParaRP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4935510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4082"/>
          </a:xfrm>
        </p:spPr>
        <p:txBody>
          <a:bodyPr/>
          <a:lstStyle/>
          <a:p>
            <a:r>
              <a:rPr lang="en-US" b="1" dirty="0"/>
              <a:t>BUILDING  SETTING OUT cont..</a:t>
            </a:r>
            <a:endParaRPr lang="en-US" dirty="0"/>
          </a:p>
        </p:txBody>
      </p:sp>
      <p:sp>
        <p:nvSpPr>
          <p:cNvPr id="3" name="Content Placeholder 2"/>
          <p:cNvSpPr>
            <a:spLocks noGrp="1"/>
          </p:cNvSpPr>
          <p:nvPr>
            <p:ph sz="quarter" idx="1"/>
          </p:nvPr>
        </p:nvSpPr>
        <p:spPr>
          <a:xfrm>
            <a:off x="179512" y="1124744"/>
            <a:ext cx="8640960" cy="5616624"/>
          </a:xfrm>
        </p:spPr>
        <p:txBody>
          <a:bodyPr>
            <a:normAutofit/>
          </a:bodyPr>
          <a:lstStyle/>
          <a:p>
            <a:pPr marL="0" indent="0">
              <a:buNone/>
            </a:pPr>
            <a:r>
              <a:rPr lang="en-US" b="1" dirty="0"/>
              <a:t>Importance of Accurate Setting </a:t>
            </a:r>
            <a:r>
              <a:rPr lang="en-US" b="1" dirty="0" smtClean="0"/>
              <a:t>Out</a:t>
            </a:r>
          </a:p>
          <a:p>
            <a:pPr>
              <a:buFont typeface="Wingdings" panose="05000000000000000000" pitchFamily="2" charset="2"/>
              <a:buChar char="v"/>
            </a:pPr>
            <a:r>
              <a:rPr lang="en-US" dirty="0">
                <a:solidFill>
                  <a:srgbClr val="00B0F0"/>
                </a:solidFill>
              </a:rPr>
              <a:t>Precision in Construction: </a:t>
            </a:r>
            <a:r>
              <a:rPr lang="en-US" dirty="0"/>
              <a:t>Accurate setting out ensures that structural elements such as foundations, walls, and columns are placed correctly, aligning with approved designs.</a:t>
            </a:r>
          </a:p>
          <a:p>
            <a:pPr>
              <a:buFont typeface="Wingdings" panose="05000000000000000000" pitchFamily="2" charset="2"/>
              <a:buChar char="v"/>
            </a:pPr>
            <a:r>
              <a:rPr lang="en-US" dirty="0">
                <a:solidFill>
                  <a:srgbClr val="00B0F0"/>
                </a:solidFill>
              </a:rPr>
              <a:t>Error Mitigation: </a:t>
            </a:r>
            <a:r>
              <a:rPr lang="en-US" dirty="0"/>
              <a:t>By carefully transferring measurements from plans to site, the risk of errors that could lead to costly rework is significantly </a:t>
            </a:r>
            <a:r>
              <a:rPr lang="en-US" dirty="0" smtClean="0"/>
              <a:t>reduced</a:t>
            </a:r>
          </a:p>
          <a:p>
            <a:pPr>
              <a:buFont typeface="Wingdings" panose="05000000000000000000" pitchFamily="2" charset="2"/>
              <a:buChar char="v"/>
            </a:pPr>
            <a:r>
              <a:rPr lang="en-US" dirty="0">
                <a:solidFill>
                  <a:srgbClr val="00B0F0"/>
                </a:solidFill>
              </a:rPr>
              <a:t>Compliance with Regulations: </a:t>
            </a:r>
            <a:r>
              <a:rPr lang="en-US" dirty="0"/>
              <a:t>Proper setting out helps ensure that all construction adheres to safety standards and regulatory requirements, minimizing legal </a:t>
            </a:r>
            <a:r>
              <a:rPr lang="en-US" dirty="0" smtClean="0"/>
              <a:t>risks</a:t>
            </a:r>
          </a:p>
          <a:p>
            <a:pPr>
              <a:buFont typeface="Wingdings" panose="05000000000000000000" pitchFamily="2" charset="2"/>
              <a:buChar char="v"/>
            </a:pPr>
            <a:r>
              <a:rPr lang="en-US" dirty="0">
                <a:solidFill>
                  <a:srgbClr val="00B0F0"/>
                </a:solidFill>
              </a:rPr>
              <a:t>Cost Efficiency: </a:t>
            </a:r>
            <a:r>
              <a:rPr lang="en-US" dirty="0"/>
              <a:t>Accurate initial setup can prevent unexpected expenses related to misalignment or reconstruction efforts later in the project timeline</a:t>
            </a:r>
            <a:endParaRPr lang="en-US" b="1" dirty="0"/>
          </a:p>
          <a:p>
            <a:pPr marL="0" indent="0">
              <a:buNone/>
            </a:pPr>
            <a:endParaRPr lang="en-US" dirty="0"/>
          </a:p>
        </p:txBody>
      </p:sp>
    </p:spTree>
    <p:extLst>
      <p:ext uri="{BB962C8B-B14F-4D97-AF65-F5344CB8AC3E}">
        <p14:creationId xmlns:p14="http://schemas.microsoft.com/office/powerpoint/2010/main" val="5459541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78098"/>
          </a:xfrm>
        </p:spPr>
        <p:txBody>
          <a:bodyPr/>
          <a:lstStyle/>
          <a:p>
            <a:r>
              <a:rPr lang="en-US" b="1" dirty="0"/>
              <a:t>BUILDING  SETTING OUT cont..</a:t>
            </a:r>
            <a:endParaRPr lang="en-US" dirty="0"/>
          </a:p>
        </p:txBody>
      </p:sp>
      <p:pic>
        <p:nvPicPr>
          <p:cNvPr id="4" name="Content Placeholder 3"/>
          <p:cNvPicPr>
            <a:picLocks noGrp="1" noChangeAspect="1"/>
          </p:cNvPicPr>
          <p:nvPr>
            <p:ph sz="quarter" idx="1"/>
          </p:nvPr>
        </p:nvPicPr>
        <p:blipFill>
          <a:blip r:embed="rId2"/>
          <a:stretch>
            <a:fillRect/>
          </a:stretch>
        </p:blipFill>
        <p:spPr>
          <a:xfrm>
            <a:off x="107504" y="1268760"/>
            <a:ext cx="8568952" cy="5400600"/>
          </a:xfrm>
          <a:prstGeom prst="rect">
            <a:avLst/>
          </a:prstGeom>
        </p:spPr>
      </p:pic>
    </p:spTree>
    <p:extLst>
      <p:ext uri="{BB962C8B-B14F-4D97-AF65-F5344CB8AC3E}">
        <p14:creationId xmlns:p14="http://schemas.microsoft.com/office/powerpoint/2010/main" val="34532957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07504" y="44624"/>
            <a:ext cx="8640960" cy="6813376"/>
          </a:xfrm>
        </p:spPr>
        <p:txBody>
          <a:bodyPr>
            <a:normAutofit/>
          </a:bodyPr>
          <a:lstStyle/>
          <a:p>
            <a:pPr marL="0" indent="0">
              <a:buNone/>
            </a:pPr>
            <a:r>
              <a:rPr lang="en-US" b="1" dirty="0" smtClean="0"/>
              <a:t>Exercise;</a:t>
            </a:r>
          </a:p>
          <a:p>
            <a:pPr>
              <a:buFont typeface="Wingdings" panose="05000000000000000000" pitchFamily="2" charset="2"/>
              <a:buChar char="ü"/>
            </a:pPr>
            <a:endParaRPr lang="en-US" dirty="0" smtClean="0"/>
          </a:p>
          <a:p>
            <a:pPr marL="0" indent="0">
              <a:buNone/>
            </a:pPr>
            <a:endParaRPr lang="en-US" b="1" dirty="0"/>
          </a:p>
        </p:txBody>
      </p:sp>
    </p:spTree>
    <p:extLst>
      <p:ext uri="{BB962C8B-B14F-4D97-AF65-F5344CB8AC3E}">
        <p14:creationId xmlns:p14="http://schemas.microsoft.com/office/powerpoint/2010/main" val="6077456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79512" y="116632"/>
            <a:ext cx="8507288" cy="6840760"/>
          </a:xfrm>
        </p:spPr>
        <p:txBody>
          <a:bodyPr>
            <a:normAutofit lnSpcReduction="10000"/>
          </a:bodyPr>
          <a:lstStyle/>
          <a:p>
            <a:pPr marL="0" indent="0" algn="just">
              <a:buNone/>
            </a:pPr>
            <a:r>
              <a:rPr lang="en-US" dirty="0" smtClean="0"/>
              <a:t>   </a:t>
            </a:r>
            <a:r>
              <a:rPr lang="en-US" sz="2800" b="1" dirty="0" smtClean="0">
                <a:solidFill>
                  <a:srgbClr val="FF0000"/>
                </a:solidFill>
              </a:rPr>
              <a:t>General condition cont..</a:t>
            </a:r>
            <a:endParaRPr lang="en-US" b="1" dirty="0">
              <a:solidFill>
                <a:srgbClr val="FF0000"/>
              </a:solidFill>
            </a:endParaRPr>
          </a:p>
          <a:p>
            <a:pPr algn="just"/>
            <a:r>
              <a:rPr lang="en-US" sz="2800" b="1" dirty="0"/>
              <a:t>Project Schedule: </a:t>
            </a:r>
            <a:r>
              <a:rPr lang="en-US" sz="2800" dirty="0"/>
              <a:t>Specifies timelines for project milestones, including start and completion dates.</a:t>
            </a:r>
          </a:p>
          <a:p>
            <a:r>
              <a:rPr lang="en-US" sz="2800" b="1" dirty="0"/>
              <a:t>Payment Terms: </a:t>
            </a:r>
            <a:r>
              <a:rPr lang="en-US" sz="2800" dirty="0"/>
              <a:t>Details the structure of payments, including progress payments and conditions for withholding payments</a:t>
            </a:r>
            <a:r>
              <a:rPr lang="en-US" sz="2800" dirty="0" smtClean="0"/>
              <a:t>.</a:t>
            </a:r>
          </a:p>
          <a:p>
            <a:r>
              <a:rPr lang="en-US" sz="2800" b="1" dirty="0"/>
              <a:t>Insurance and Bonding: </a:t>
            </a:r>
            <a:r>
              <a:rPr lang="en-US" sz="2800" dirty="0"/>
              <a:t>Requires contractors to maintain specific insurance levels to protect against liabilities.</a:t>
            </a:r>
          </a:p>
          <a:p>
            <a:r>
              <a:rPr lang="en-US" sz="2800" b="1" dirty="0"/>
              <a:t>Dispute Resolution: </a:t>
            </a:r>
            <a:r>
              <a:rPr lang="en-US" sz="2800" dirty="0"/>
              <a:t>Establishes methods for resolving conflicts, often through mediation or arbitration.</a:t>
            </a:r>
          </a:p>
          <a:p>
            <a:r>
              <a:rPr lang="en-US" sz="2800" b="1" dirty="0"/>
              <a:t>Changes and Modifications: </a:t>
            </a:r>
            <a:r>
              <a:rPr lang="en-US" sz="2800" dirty="0"/>
              <a:t>Outlines how changes to project scope will be managed</a:t>
            </a:r>
          </a:p>
          <a:p>
            <a:pPr marL="0" indent="0">
              <a:buNone/>
            </a:pPr>
            <a:endParaRPr lang="en-US" sz="2800" dirty="0"/>
          </a:p>
          <a:p>
            <a:pPr marL="0" indent="0" algn="just">
              <a:buNone/>
            </a:pPr>
            <a:endParaRPr lang="en-US" sz="2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07504" y="0"/>
            <a:ext cx="8579296" cy="6858000"/>
          </a:xfrm>
        </p:spPr>
        <p:txBody>
          <a:bodyPr>
            <a:noAutofit/>
          </a:bodyPr>
          <a:lstStyle/>
          <a:p>
            <a:pPr>
              <a:buFont typeface="Wingdings" panose="05000000000000000000" pitchFamily="2" charset="2"/>
              <a:buChar char="Ø"/>
            </a:pPr>
            <a:r>
              <a:rPr lang="en-US" sz="2800" dirty="0">
                <a:solidFill>
                  <a:srgbClr val="FF0000"/>
                </a:solidFill>
              </a:rPr>
              <a:t>General Requirements</a:t>
            </a:r>
          </a:p>
          <a:p>
            <a:pPr marL="0" indent="0">
              <a:buNone/>
            </a:pPr>
            <a:r>
              <a:rPr lang="en-US" dirty="0"/>
              <a:t>	</a:t>
            </a:r>
            <a:r>
              <a:rPr lang="en-US" dirty="0" smtClean="0"/>
              <a:t>General </a:t>
            </a:r>
            <a:r>
              <a:rPr lang="en-US" dirty="0"/>
              <a:t>Requirements focus on the technical aspects </a:t>
            </a:r>
            <a:r>
              <a:rPr lang="en-US" dirty="0" smtClean="0"/>
              <a:t>	of    construction</a:t>
            </a:r>
            <a:r>
              <a:rPr lang="en-US" dirty="0"/>
              <a:t>. They are typically found in </a:t>
            </a:r>
            <a:r>
              <a:rPr lang="en-US" dirty="0" smtClean="0"/>
              <a:t>	technical </a:t>
            </a:r>
            <a:r>
              <a:rPr lang="en-US" dirty="0"/>
              <a:t>specifications and include</a:t>
            </a:r>
            <a:r>
              <a:rPr lang="en-US" dirty="0" smtClean="0"/>
              <a:t>:</a:t>
            </a:r>
          </a:p>
          <a:p>
            <a:r>
              <a:rPr lang="en-US" b="1" dirty="0"/>
              <a:t>Materials and Equipment</a:t>
            </a:r>
            <a:r>
              <a:rPr lang="en-US" dirty="0"/>
              <a:t>: Specifies the quality and type of materials to ensure consistency and safety.</a:t>
            </a:r>
          </a:p>
          <a:p>
            <a:r>
              <a:rPr lang="en-US" b="1" dirty="0"/>
              <a:t>Workmanship Standards</a:t>
            </a:r>
            <a:r>
              <a:rPr lang="en-US" dirty="0"/>
              <a:t>: Sets expectations for craftsmanship, including acceptable tolerances</a:t>
            </a:r>
            <a:r>
              <a:rPr lang="en-US" dirty="0" smtClean="0"/>
              <a:t>.</a:t>
            </a:r>
          </a:p>
          <a:p>
            <a:r>
              <a:rPr lang="en-US" b="1" dirty="0"/>
              <a:t>Permits and Inspections: </a:t>
            </a:r>
            <a:r>
              <a:rPr lang="en-US" dirty="0"/>
              <a:t>Outlines necessary permits and inspections to comply with building codes.</a:t>
            </a:r>
          </a:p>
          <a:p>
            <a:r>
              <a:rPr lang="en-US" b="1" dirty="0"/>
              <a:t>Safety and Environmental Compliance: </a:t>
            </a:r>
            <a:r>
              <a:rPr lang="en-US" dirty="0"/>
              <a:t>Emphasizes safety protocols to protect workers and the environment during construction</a:t>
            </a:r>
            <a:r>
              <a:rPr lang="en-US" dirty="0" smtClean="0"/>
              <a:t>.</a:t>
            </a:r>
          </a:p>
          <a:p>
            <a:r>
              <a:rPr lang="en-US" b="1" dirty="0"/>
              <a:t>Testing and Quality Assurance</a:t>
            </a:r>
            <a:r>
              <a:rPr lang="en-US" dirty="0"/>
              <a:t>: Includes provisions for material testing to ensure compliance with standards.</a:t>
            </a:r>
          </a:p>
          <a:p>
            <a:r>
              <a:rPr lang="en-US" b="1" dirty="0"/>
              <a:t>Site Conditions</a:t>
            </a:r>
            <a:r>
              <a:rPr lang="en-US" dirty="0"/>
              <a:t>: Addresses specific site-related issues like drainage, utilities, and unique challenges</a:t>
            </a:r>
          </a:p>
          <a:p>
            <a:endParaRPr lang="en-US" dirty="0"/>
          </a:p>
          <a:p>
            <a:endParaRPr lang="en-US" dirty="0"/>
          </a:p>
          <a:p>
            <a:pPr marL="0" indent="0">
              <a:buNone/>
            </a:pPr>
            <a:endParaRPr lang="en-US" sz="2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79512" y="332656"/>
            <a:ext cx="8568952" cy="6408712"/>
          </a:xfrm>
        </p:spPr>
        <p:txBody>
          <a:bodyPr>
            <a:normAutofit lnSpcReduction="10000"/>
          </a:bodyPr>
          <a:lstStyle/>
          <a:p>
            <a:pPr>
              <a:buFont typeface="Wingdings" panose="05000000000000000000" pitchFamily="2" charset="2"/>
              <a:buChar char="Ø"/>
            </a:pPr>
            <a:r>
              <a:rPr lang="en-US" sz="2800" b="1" dirty="0">
                <a:solidFill>
                  <a:srgbClr val="FF0000"/>
                </a:solidFill>
              </a:rPr>
              <a:t>Specific Building Requirements</a:t>
            </a:r>
          </a:p>
          <a:p>
            <a:pPr marL="0" indent="0">
              <a:buNone/>
            </a:pPr>
            <a:r>
              <a:rPr lang="en-US" dirty="0"/>
              <a:t>In addition to general conditions and requirements, specific building elements must meet established standards. These may include</a:t>
            </a:r>
            <a:r>
              <a:rPr lang="en-US" dirty="0" smtClean="0"/>
              <a:t>:</a:t>
            </a:r>
          </a:p>
          <a:p>
            <a:r>
              <a:rPr lang="en-US" b="1" dirty="0" smtClean="0"/>
              <a:t>Room </a:t>
            </a:r>
            <a:r>
              <a:rPr lang="en-US" b="1" dirty="0"/>
              <a:t>Dimensions: </a:t>
            </a:r>
            <a:r>
              <a:rPr lang="en-US" dirty="0"/>
              <a:t>For example, habitable rooms must have a minimum height of 2.75 meters, while bathrooms should have a height of at least 2.1 </a:t>
            </a:r>
            <a:r>
              <a:rPr lang="en-US" dirty="0" smtClean="0"/>
              <a:t>meters</a:t>
            </a:r>
          </a:p>
          <a:p>
            <a:endParaRPr lang="en-US" b="1" dirty="0" smtClean="0"/>
          </a:p>
          <a:p>
            <a:r>
              <a:rPr lang="en-US" b="1" dirty="0" smtClean="0"/>
              <a:t>Accessibility </a:t>
            </a:r>
            <a:r>
              <a:rPr lang="en-US" b="1" dirty="0"/>
              <a:t>Standards: </a:t>
            </a:r>
            <a:r>
              <a:rPr lang="en-US" dirty="0"/>
              <a:t>Buildings must be designed to be accessible to individuals with disabilities</a:t>
            </a:r>
            <a:r>
              <a:rPr lang="en-US" dirty="0" smtClean="0"/>
              <a:t>.</a:t>
            </a:r>
          </a:p>
          <a:p>
            <a:pPr marL="0" indent="0">
              <a:buNone/>
            </a:pPr>
            <a:endParaRPr lang="en-US" dirty="0"/>
          </a:p>
          <a:p>
            <a:r>
              <a:rPr lang="en-US" b="1" dirty="0"/>
              <a:t>Fire Safety Regulations</a:t>
            </a:r>
            <a:r>
              <a:rPr lang="en-US" dirty="0"/>
              <a:t>: Fire resistance requirements vary based on building occupancy </a:t>
            </a:r>
            <a:r>
              <a:rPr lang="en-US" dirty="0" smtClean="0"/>
              <a:t>classifications.</a:t>
            </a:r>
          </a:p>
          <a:p>
            <a:pPr marL="0" indent="0">
              <a:buNone/>
            </a:pPr>
            <a:endParaRPr lang="en-US" dirty="0"/>
          </a:p>
          <a:p>
            <a:r>
              <a:rPr lang="en-US" b="1" dirty="0"/>
              <a:t>Structural Integrity</a:t>
            </a:r>
            <a:r>
              <a:rPr lang="en-US" dirty="0"/>
              <a:t>: Foundations must be adequately designed to support the building's load while ensuring proper </a:t>
            </a:r>
            <a:r>
              <a:rPr lang="en-US" dirty="0" smtClean="0"/>
              <a:t>drainage.</a:t>
            </a:r>
            <a:endParaRPr lang="en-US" dirty="0"/>
          </a:p>
          <a:p>
            <a:pPr>
              <a:buNone/>
            </a:pP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16632"/>
            <a:ext cx="8229600" cy="6552728"/>
          </a:xfrm>
        </p:spPr>
        <p:txBody>
          <a:bodyPr>
            <a:normAutofit/>
          </a:bodyPr>
          <a:lstStyle/>
          <a:p>
            <a:pPr>
              <a:buNone/>
            </a:pPr>
            <a:r>
              <a:rPr lang="en-US" b="1" dirty="0" smtClean="0"/>
              <a:t>		</a:t>
            </a:r>
            <a:r>
              <a:rPr lang="en-US" sz="2800" b="1" dirty="0" smtClean="0"/>
              <a:t>SITE PREPARATION</a:t>
            </a:r>
          </a:p>
          <a:p>
            <a:pPr>
              <a:buNone/>
            </a:pPr>
            <a:endParaRPr lang="en-US" b="1" dirty="0"/>
          </a:p>
          <a:p>
            <a:r>
              <a:rPr lang="en-US" dirty="0">
                <a:solidFill>
                  <a:srgbClr val="FF0000"/>
                </a:solidFill>
              </a:rPr>
              <a:t>Site preparation </a:t>
            </a:r>
            <a:r>
              <a:rPr lang="en-US" dirty="0"/>
              <a:t>is a critical phase in construction that involves a series of steps to ensure the site is ready for building. This process not only lays the groundwork for the construction but also ensures safety and compliance with regulations. Below are the essential aspects of site preparation, including the steps involved and factors to consider</a:t>
            </a:r>
            <a:r>
              <a:rPr lang="en-US" dirty="0" smtClean="0"/>
              <a:t>.</a:t>
            </a:r>
          </a:p>
          <a:p>
            <a:pPr marL="0" indent="0">
              <a:buNone/>
            </a:pPr>
            <a:r>
              <a:rPr lang="en-US" dirty="0"/>
              <a:t> </a:t>
            </a:r>
            <a:r>
              <a:rPr lang="en-US" dirty="0" smtClean="0"/>
              <a:t>  </a:t>
            </a:r>
          </a:p>
          <a:p>
            <a:pPr marL="0" indent="0">
              <a:buNone/>
            </a:pPr>
            <a:r>
              <a:rPr lang="en-US" b="1" dirty="0"/>
              <a:t>Key Steps in Site </a:t>
            </a:r>
            <a:r>
              <a:rPr lang="en-US" b="1" dirty="0" smtClean="0"/>
              <a:t>Preparation</a:t>
            </a:r>
          </a:p>
          <a:p>
            <a:pPr marL="457200" indent="-457200">
              <a:buFont typeface="+mj-lt"/>
              <a:buAutoNum type="arabicPeriod"/>
            </a:pPr>
            <a:r>
              <a:rPr lang="en-US" b="1" dirty="0">
                <a:solidFill>
                  <a:srgbClr val="00B0F0"/>
                </a:solidFill>
              </a:rPr>
              <a:t>Site Clearing</a:t>
            </a:r>
            <a:r>
              <a:rPr lang="en-US" b="1" dirty="0" smtClean="0">
                <a:solidFill>
                  <a:srgbClr val="00B0F0"/>
                </a:solidFill>
              </a:rPr>
              <a:t>: </a:t>
            </a:r>
            <a:r>
              <a:rPr lang="en-US" dirty="0" smtClean="0"/>
              <a:t>The </a:t>
            </a:r>
            <a:r>
              <a:rPr lang="en-US" dirty="0"/>
              <a:t>first step involves removing any vegetation, debris, or existing structures from the site. Heavy machinery like bulldozers and excavators are typically used for this purpose</a:t>
            </a:r>
          </a:p>
          <a:p>
            <a:pPr marL="0" indent="0">
              <a:buNone/>
            </a:pPr>
            <a:endParaRPr lang="en-US" b="1" dirty="0"/>
          </a:p>
          <a:p>
            <a:pPr marL="0" indent="0">
              <a:buNone/>
            </a:pP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600"/>
              </a:spcBef>
            </a:pPr>
            <a:r>
              <a:rPr lang="en-US" sz="2800" b="1" cap="none" dirty="0">
                <a:solidFill>
                  <a:prstClr val="black"/>
                </a:solidFill>
                <a:ea typeface="+mn-ea"/>
                <a:cs typeface="+mn-cs"/>
              </a:rPr>
              <a:t>Key Steps in Site </a:t>
            </a:r>
            <a:r>
              <a:rPr lang="en-US" sz="2800" b="1" cap="none" dirty="0" smtClean="0">
                <a:solidFill>
                  <a:prstClr val="black"/>
                </a:solidFill>
                <a:ea typeface="+mn-ea"/>
                <a:cs typeface="+mn-cs"/>
              </a:rPr>
              <a:t>Preparation Cont..</a:t>
            </a:r>
            <a:r>
              <a:rPr lang="en-US" sz="2800" b="1" cap="none" dirty="0">
                <a:solidFill>
                  <a:prstClr val="black"/>
                </a:solidFill>
                <a:ea typeface="+mn-ea"/>
                <a:cs typeface="+mn-cs"/>
              </a:rPr>
              <a:t/>
            </a:r>
            <a:br>
              <a:rPr lang="en-US" sz="2800" b="1" cap="none" dirty="0">
                <a:solidFill>
                  <a:prstClr val="black"/>
                </a:solidFill>
                <a:ea typeface="+mn-ea"/>
                <a:cs typeface="+mn-cs"/>
              </a:rPr>
            </a:br>
            <a:endParaRPr lang="en-US" sz="2800" dirty="0"/>
          </a:p>
        </p:txBody>
      </p:sp>
      <p:sp>
        <p:nvSpPr>
          <p:cNvPr id="3" name="Content Placeholder 2"/>
          <p:cNvSpPr>
            <a:spLocks noGrp="1"/>
          </p:cNvSpPr>
          <p:nvPr>
            <p:ph sz="quarter" idx="1"/>
          </p:nvPr>
        </p:nvSpPr>
        <p:spPr>
          <a:xfrm>
            <a:off x="179512" y="1417638"/>
            <a:ext cx="7745288" cy="5056314"/>
          </a:xfrm>
        </p:spPr>
        <p:txBody>
          <a:bodyPr/>
          <a:lstStyle/>
          <a:p>
            <a:pPr marL="0" indent="0">
              <a:buNone/>
            </a:pPr>
            <a:r>
              <a:rPr lang="en-US" dirty="0" smtClean="0">
                <a:solidFill>
                  <a:schemeClr val="accent1"/>
                </a:solidFill>
              </a:rPr>
              <a:t>2. </a:t>
            </a:r>
            <a:r>
              <a:rPr lang="en-US" b="1" dirty="0" smtClean="0">
                <a:solidFill>
                  <a:srgbClr val="00B0F0"/>
                </a:solidFill>
              </a:rPr>
              <a:t>Site </a:t>
            </a:r>
            <a:r>
              <a:rPr lang="en-US" b="1" dirty="0">
                <a:solidFill>
                  <a:srgbClr val="00B0F0"/>
                </a:solidFill>
              </a:rPr>
              <a:t>Surveying</a:t>
            </a:r>
            <a:r>
              <a:rPr lang="en-US" b="1" dirty="0" smtClean="0">
                <a:solidFill>
                  <a:srgbClr val="00B0F0"/>
                </a:solidFill>
              </a:rPr>
              <a:t>: </a:t>
            </a:r>
            <a:r>
              <a:rPr lang="en-US" dirty="0" smtClean="0"/>
              <a:t>A </a:t>
            </a:r>
            <a:r>
              <a:rPr lang="en-US" dirty="0"/>
              <a:t>thorough survey of the land is </a:t>
            </a:r>
            <a:r>
              <a:rPr lang="en-US" dirty="0" smtClean="0"/>
              <a:t>	conducted </a:t>
            </a:r>
            <a:r>
              <a:rPr lang="en-US" dirty="0"/>
              <a:t>to determine its boundaries, </a:t>
            </a:r>
            <a:r>
              <a:rPr lang="en-US" dirty="0" smtClean="0"/>
              <a:t>	topography</a:t>
            </a:r>
            <a:r>
              <a:rPr lang="en-US" dirty="0"/>
              <a:t>, and any existing utilities. This </a:t>
            </a:r>
            <a:r>
              <a:rPr lang="en-US" dirty="0" smtClean="0"/>
              <a:t>	step </a:t>
            </a:r>
            <a:r>
              <a:rPr lang="en-US" dirty="0"/>
              <a:t>is crucial for zoning and obtaining </a:t>
            </a:r>
            <a:r>
              <a:rPr lang="en-US" dirty="0" smtClean="0"/>
              <a:t>	necessary </a:t>
            </a:r>
            <a:r>
              <a:rPr lang="en-US" dirty="0" smtClean="0"/>
              <a:t>permits.</a:t>
            </a:r>
            <a:endParaRPr lang="en-US" dirty="0"/>
          </a:p>
          <a:p>
            <a:pPr marL="0" indent="0">
              <a:buNone/>
            </a:pPr>
            <a:r>
              <a:rPr lang="en-US" dirty="0" smtClean="0">
                <a:solidFill>
                  <a:schemeClr val="accent1"/>
                </a:solidFill>
              </a:rPr>
              <a:t>3.</a:t>
            </a:r>
            <a:r>
              <a:rPr lang="en-US" dirty="0" smtClean="0"/>
              <a:t> </a:t>
            </a:r>
            <a:r>
              <a:rPr lang="en-US" b="1" dirty="0" smtClean="0">
                <a:solidFill>
                  <a:srgbClr val="00B0F0"/>
                </a:solidFill>
              </a:rPr>
              <a:t>Soil </a:t>
            </a:r>
            <a:r>
              <a:rPr lang="en-US" b="1" dirty="0">
                <a:solidFill>
                  <a:srgbClr val="00B0F0"/>
                </a:solidFill>
              </a:rPr>
              <a:t>Testing</a:t>
            </a:r>
            <a:r>
              <a:rPr lang="en-US" b="1" dirty="0" smtClean="0">
                <a:solidFill>
                  <a:srgbClr val="00B0F0"/>
                </a:solidFill>
              </a:rPr>
              <a:t>: </a:t>
            </a:r>
            <a:r>
              <a:rPr lang="en-US" dirty="0" smtClean="0"/>
              <a:t>Soil </a:t>
            </a:r>
            <a:r>
              <a:rPr lang="en-US" dirty="0"/>
              <a:t>testing assesses the composition </a:t>
            </a:r>
            <a:r>
              <a:rPr lang="en-US" dirty="0" smtClean="0"/>
              <a:t>	and </a:t>
            </a:r>
            <a:r>
              <a:rPr lang="en-US" dirty="0"/>
              <a:t>stability of the ground to determine its </a:t>
            </a:r>
            <a:r>
              <a:rPr lang="en-US" dirty="0" smtClean="0"/>
              <a:t>	suitability </a:t>
            </a:r>
            <a:r>
              <a:rPr lang="en-US" dirty="0"/>
              <a:t>for construction. This includes </a:t>
            </a:r>
            <a:r>
              <a:rPr lang="en-US" dirty="0" smtClean="0"/>
              <a:t>	checking </a:t>
            </a:r>
            <a:r>
              <a:rPr lang="en-US" dirty="0"/>
              <a:t>for soil type, bearing capacity, and </a:t>
            </a:r>
            <a:r>
              <a:rPr lang="en-US" dirty="0" smtClean="0"/>
              <a:t>	potential </a:t>
            </a:r>
            <a:r>
              <a:rPr lang="en-US" dirty="0"/>
              <a:t>issues like </a:t>
            </a:r>
            <a:r>
              <a:rPr lang="en-US" dirty="0" smtClean="0"/>
              <a:t>liquefaction.</a:t>
            </a:r>
            <a:endParaRPr lang="en-US" dirty="0"/>
          </a:p>
          <a:p>
            <a:endParaRPr lang="en-US" dirty="0"/>
          </a:p>
        </p:txBody>
      </p:sp>
    </p:spTree>
    <p:extLst>
      <p:ext uri="{BB962C8B-B14F-4D97-AF65-F5344CB8AC3E}">
        <p14:creationId xmlns:p14="http://schemas.microsoft.com/office/powerpoint/2010/main" val="3150184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4082"/>
          </a:xfrm>
        </p:spPr>
        <p:txBody>
          <a:bodyPr>
            <a:normAutofit/>
          </a:bodyPr>
          <a:lstStyle/>
          <a:p>
            <a:r>
              <a:rPr lang="en-US" sz="2800" b="1" cap="none" dirty="0">
                <a:solidFill>
                  <a:prstClr val="black"/>
                </a:solidFill>
              </a:rPr>
              <a:t>Key Steps in Site Preparation Cont..</a:t>
            </a:r>
            <a:endParaRPr lang="en-US" sz="2800" dirty="0"/>
          </a:p>
        </p:txBody>
      </p:sp>
      <p:sp>
        <p:nvSpPr>
          <p:cNvPr id="3" name="Content Placeholder 2"/>
          <p:cNvSpPr>
            <a:spLocks noGrp="1"/>
          </p:cNvSpPr>
          <p:nvPr>
            <p:ph sz="quarter" idx="1"/>
          </p:nvPr>
        </p:nvSpPr>
        <p:spPr>
          <a:xfrm>
            <a:off x="179512" y="1196752"/>
            <a:ext cx="8568952" cy="5616624"/>
          </a:xfrm>
        </p:spPr>
        <p:txBody>
          <a:bodyPr>
            <a:normAutofit lnSpcReduction="10000"/>
          </a:bodyPr>
          <a:lstStyle/>
          <a:p>
            <a:pPr marL="0" indent="0">
              <a:buNone/>
            </a:pPr>
            <a:r>
              <a:rPr lang="en-US" dirty="0" smtClean="0">
                <a:solidFill>
                  <a:schemeClr val="accent1"/>
                </a:solidFill>
              </a:rPr>
              <a:t>4.</a:t>
            </a:r>
            <a:r>
              <a:rPr lang="en-US" dirty="0" smtClean="0">
                <a:solidFill>
                  <a:srgbClr val="00B0F0"/>
                </a:solidFill>
              </a:rPr>
              <a:t>Site </a:t>
            </a:r>
            <a:r>
              <a:rPr lang="en-US" dirty="0">
                <a:solidFill>
                  <a:srgbClr val="00B0F0"/>
                </a:solidFill>
              </a:rPr>
              <a:t>Design Planning</a:t>
            </a:r>
            <a:r>
              <a:rPr lang="en-US" dirty="0" smtClean="0">
                <a:solidFill>
                  <a:srgbClr val="00B0F0"/>
                </a:solidFill>
              </a:rPr>
              <a:t>: </a:t>
            </a:r>
            <a:r>
              <a:rPr lang="en-US" dirty="0" smtClean="0"/>
              <a:t>Based </a:t>
            </a:r>
            <a:r>
              <a:rPr lang="en-US" dirty="0"/>
              <a:t>on the survey and soil test results, a detailed site plan is developed. This plan outlines where structures will be placed, drainage systems, and access points for vehicles and </a:t>
            </a:r>
            <a:r>
              <a:rPr lang="en-US" dirty="0" smtClean="0"/>
              <a:t>personnel</a:t>
            </a:r>
          </a:p>
          <a:p>
            <a:pPr marL="0" indent="0">
              <a:buNone/>
            </a:pPr>
            <a:r>
              <a:rPr lang="en-US" dirty="0" smtClean="0">
                <a:solidFill>
                  <a:schemeClr val="accent1"/>
                </a:solidFill>
              </a:rPr>
              <a:t>5.</a:t>
            </a:r>
            <a:r>
              <a:rPr lang="en-US" dirty="0" smtClean="0">
                <a:solidFill>
                  <a:srgbClr val="00B0F0"/>
                </a:solidFill>
              </a:rPr>
              <a:t>Excavation: </a:t>
            </a:r>
            <a:r>
              <a:rPr lang="en-US" dirty="0" smtClean="0"/>
              <a:t>Excavation </a:t>
            </a:r>
            <a:r>
              <a:rPr lang="en-US" dirty="0"/>
              <a:t>involves digging to create foundations or basements as required by the project. This step also includes preparing space for drainage </a:t>
            </a:r>
            <a:r>
              <a:rPr lang="en-US" dirty="0" smtClean="0"/>
              <a:t>systems</a:t>
            </a:r>
          </a:p>
          <a:p>
            <a:pPr marL="0" indent="0">
              <a:buNone/>
            </a:pPr>
            <a:r>
              <a:rPr lang="en-US" dirty="0" smtClean="0">
                <a:solidFill>
                  <a:schemeClr val="accent1"/>
                </a:solidFill>
              </a:rPr>
              <a:t>6. </a:t>
            </a:r>
            <a:r>
              <a:rPr lang="en-US" dirty="0" smtClean="0">
                <a:solidFill>
                  <a:srgbClr val="00B0F0"/>
                </a:solidFill>
              </a:rPr>
              <a:t>Grading </a:t>
            </a:r>
            <a:r>
              <a:rPr lang="en-US" dirty="0">
                <a:solidFill>
                  <a:srgbClr val="00B0F0"/>
                </a:solidFill>
              </a:rPr>
              <a:t>and Soil Compaction</a:t>
            </a:r>
            <a:r>
              <a:rPr lang="en-US" dirty="0" smtClean="0">
                <a:solidFill>
                  <a:srgbClr val="00B0F0"/>
                </a:solidFill>
              </a:rPr>
              <a:t>:</a:t>
            </a:r>
            <a:r>
              <a:rPr lang="en-US" dirty="0" smtClean="0"/>
              <a:t> Grading </a:t>
            </a:r>
            <a:r>
              <a:rPr lang="en-US" dirty="0"/>
              <a:t>levels the ground to provide a stable base for construction, while compaction reduces pore space in the soil to enhance stability and prevent future settling </a:t>
            </a:r>
            <a:r>
              <a:rPr lang="en-US" dirty="0" smtClean="0"/>
              <a:t>issues</a:t>
            </a:r>
          </a:p>
          <a:p>
            <a:pPr marL="0" indent="0">
              <a:buNone/>
            </a:pPr>
            <a:r>
              <a:rPr lang="en-US" dirty="0" smtClean="0">
                <a:solidFill>
                  <a:schemeClr val="accent1"/>
                </a:solidFill>
              </a:rPr>
              <a:t>7.</a:t>
            </a:r>
            <a:r>
              <a:rPr lang="en-US" dirty="0">
                <a:solidFill>
                  <a:schemeClr val="accent1"/>
                </a:solidFill>
              </a:rPr>
              <a:t> </a:t>
            </a:r>
            <a:r>
              <a:rPr lang="en-US" b="1" dirty="0">
                <a:solidFill>
                  <a:srgbClr val="00B0F0"/>
                </a:solidFill>
              </a:rPr>
              <a:t>Drainage Installation: </a:t>
            </a:r>
            <a:r>
              <a:rPr lang="en-US" dirty="0"/>
              <a:t>Proper drainage systems are installed to manage water runoff and prevent erosion during and after construction. This includes features like silt fences and retention ponds</a:t>
            </a:r>
          </a:p>
          <a:p>
            <a:pPr marL="0" indent="0">
              <a:buNone/>
            </a:pPr>
            <a:endParaRPr lang="en-US" dirty="0"/>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2439906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b="1" cap="none" dirty="0" smtClean="0">
                <a:solidFill>
                  <a:prstClr val="black"/>
                </a:solidFill>
              </a:rPr>
              <a:t>Factors influencing </a:t>
            </a:r>
            <a:r>
              <a:rPr lang="en-US" sz="3200" b="1" cap="none" dirty="0">
                <a:solidFill>
                  <a:prstClr val="black"/>
                </a:solidFill>
              </a:rPr>
              <a:t>Site Preparation </a:t>
            </a:r>
            <a:r>
              <a:rPr lang="en-US" dirty="0">
                <a:latin typeface="var(--font-fk-grotesk)"/>
              </a:rPr>
              <a:t/>
            </a:r>
            <a:br>
              <a:rPr lang="en-US" dirty="0">
                <a:latin typeface="var(--font-fk-grotesk)"/>
              </a:rPr>
            </a:br>
            <a:endParaRPr lang="en-US" dirty="0"/>
          </a:p>
        </p:txBody>
      </p:sp>
      <p:sp>
        <p:nvSpPr>
          <p:cNvPr id="3" name="Content Placeholder 2"/>
          <p:cNvSpPr>
            <a:spLocks noGrp="1"/>
          </p:cNvSpPr>
          <p:nvPr>
            <p:ph sz="quarter" idx="1"/>
          </p:nvPr>
        </p:nvSpPr>
        <p:spPr/>
        <p:txBody>
          <a:bodyPr/>
          <a:lstStyle/>
          <a:p>
            <a:r>
              <a:rPr lang="en-US" dirty="0">
                <a:solidFill>
                  <a:srgbClr val="00B0F0"/>
                </a:solidFill>
              </a:rPr>
              <a:t>Nature of the Project</a:t>
            </a:r>
            <a:r>
              <a:rPr lang="en-US" dirty="0"/>
              <a:t>: Different types of construction (residential vs. commercial) require varying levels of preparation.</a:t>
            </a:r>
          </a:p>
          <a:p>
            <a:r>
              <a:rPr lang="en-US" dirty="0">
                <a:solidFill>
                  <a:srgbClr val="00B0F0"/>
                </a:solidFill>
              </a:rPr>
              <a:t>Project Size: </a:t>
            </a:r>
            <a:r>
              <a:rPr lang="en-US" dirty="0"/>
              <a:t>Larger projects typically necessitate more extensive site preparation efforts.</a:t>
            </a:r>
          </a:p>
          <a:p>
            <a:r>
              <a:rPr lang="en-US" dirty="0">
                <a:solidFill>
                  <a:srgbClr val="00B0F0"/>
                </a:solidFill>
              </a:rPr>
              <a:t>Location</a:t>
            </a:r>
            <a:r>
              <a:rPr lang="en-US" dirty="0"/>
              <a:t>: Urban sites may face unique challenges such as limited space or existing infrastructure that must be navigated during preparation</a:t>
            </a:r>
          </a:p>
        </p:txBody>
      </p:sp>
    </p:spTree>
    <p:extLst>
      <p:ext uri="{BB962C8B-B14F-4D97-AF65-F5344CB8AC3E}">
        <p14:creationId xmlns:p14="http://schemas.microsoft.com/office/powerpoint/2010/main" val="7457160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3097</TotalTime>
  <Words>1484</Words>
  <Application>Microsoft Office PowerPoint</Application>
  <PresentationFormat>On-screen Show (4:3)</PresentationFormat>
  <Paragraphs>154</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Century Schoolbook</vt:lpstr>
      <vt:lpstr>Courier New</vt:lpstr>
      <vt:lpstr>var(--font-fk-grotesk)</vt:lpstr>
      <vt:lpstr>Wingdings</vt:lpstr>
      <vt:lpstr>Wingdings 2</vt:lpstr>
      <vt:lpstr>Oriel</vt:lpstr>
      <vt:lpstr>BUILDING CONSTRUCTION I LECTURE 3 CONSTRUCTION REQUIREMENTS AND SITE PREPARATION</vt:lpstr>
      <vt:lpstr>PowerPoint Presentation</vt:lpstr>
      <vt:lpstr>PowerPoint Presentation</vt:lpstr>
      <vt:lpstr>PowerPoint Presentation</vt:lpstr>
      <vt:lpstr>PowerPoint Presentation</vt:lpstr>
      <vt:lpstr>PowerPoint Presentation</vt:lpstr>
      <vt:lpstr>Key Steps in Site Preparation Cont.. </vt:lpstr>
      <vt:lpstr>Key Steps in Site Preparation Cont..</vt:lpstr>
      <vt:lpstr>Factors influencing Site Preparation  </vt:lpstr>
      <vt:lpstr>Importance of Site Preparation</vt:lpstr>
      <vt:lpstr>  </vt:lpstr>
      <vt:lpstr>PowerPoint Presentation</vt:lpstr>
      <vt:lpstr>PowerPoint Presentation</vt:lpstr>
      <vt:lpstr>BUILDING SITE LAY OUT</vt:lpstr>
      <vt:lpstr>BUILDING SITE LAY OUT CONT..</vt:lpstr>
      <vt:lpstr>BUILDING SITE LAY OUT CONT..</vt:lpstr>
      <vt:lpstr>BUILDING SITE LAY OUT CONT..</vt:lpstr>
      <vt:lpstr>Key Factors in Site Layout Planning cont.. </vt:lpstr>
      <vt:lpstr> Steps for Creating a Building Site Layout</vt:lpstr>
      <vt:lpstr>Steps for Creating a Building Site Layout Cont…</vt:lpstr>
      <vt:lpstr>Tools and Techniques</vt:lpstr>
      <vt:lpstr>BUILDING  SETTING OUT</vt:lpstr>
      <vt:lpstr>BUILDING  SETTING OUT cont..</vt:lpstr>
      <vt:lpstr>Basic Procedures for Building Setting Out CONT.. </vt:lpstr>
      <vt:lpstr>Basic Procedures for Building Setting Out CONT.. </vt:lpstr>
      <vt:lpstr>Basic Procedures for Building Setting Out CONT..</vt:lpstr>
      <vt:lpstr>BUILDING  SETTING OUT cont..</vt:lpstr>
      <vt:lpstr>BUILDING  SETTING OUT cont..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 SUPPLY SYSTEM</dc:title>
  <dc:creator>Saddiq</dc:creator>
  <cp:lastModifiedBy>user</cp:lastModifiedBy>
  <cp:revision>144</cp:revision>
  <dcterms:created xsi:type="dcterms:W3CDTF">2019-01-21T06:10:15Z</dcterms:created>
  <dcterms:modified xsi:type="dcterms:W3CDTF">2024-11-13T11:13:25Z</dcterms:modified>
</cp:coreProperties>
</file>