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7" r:id="rId2"/>
    <p:sldId id="259" r:id="rId3"/>
    <p:sldId id="415" r:id="rId4"/>
    <p:sldId id="287" r:id="rId5"/>
    <p:sldId id="416" r:id="rId6"/>
    <p:sldId id="417" r:id="rId7"/>
    <p:sldId id="418" r:id="rId8"/>
    <p:sldId id="419" r:id="rId9"/>
    <p:sldId id="420" r:id="rId10"/>
    <p:sldId id="421" r:id="rId11"/>
    <p:sldId id="422" r:id="rId12"/>
    <p:sldId id="423" r:id="rId13"/>
    <p:sldId id="424" r:id="rId14"/>
    <p:sldId id="290" r:id="rId15"/>
    <p:sldId id="293" r:id="rId16"/>
    <p:sldId id="294" r:id="rId17"/>
    <p:sldId id="425" r:id="rId18"/>
    <p:sldId id="426" r:id="rId19"/>
    <p:sldId id="428" r:id="rId20"/>
    <p:sldId id="427" r:id="rId21"/>
    <p:sldId id="296" r:id="rId22"/>
    <p:sldId id="297" r:id="rId23"/>
    <p:sldId id="298" r:id="rId24"/>
    <p:sldId id="299" r:id="rId25"/>
    <p:sldId id="300" r:id="rId26"/>
    <p:sldId id="304" r:id="rId27"/>
    <p:sldId id="414" r:id="rId28"/>
    <p:sldId id="403" r:id="rId29"/>
    <p:sldId id="404" r:id="rId30"/>
    <p:sldId id="405" r:id="rId31"/>
    <p:sldId id="406" r:id="rId32"/>
    <p:sldId id="407" r:id="rId33"/>
    <p:sldId id="408" r:id="rId34"/>
    <p:sldId id="409" r:id="rId35"/>
    <p:sldId id="410" r:id="rId36"/>
    <p:sldId id="412" r:id="rId37"/>
    <p:sldId id="413" r:id="rId38"/>
    <p:sldId id="430" r:id="rId39"/>
    <p:sldId id="432" r:id="rId40"/>
    <p:sldId id="431" r:id="rId41"/>
    <p:sldId id="433" r:id="rId42"/>
    <p:sldId id="434" r:id="rId43"/>
    <p:sldId id="435" r:id="rId44"/>
    <p:sldId id="436" r:id="rId45"/>
    <p:sldId id="437" r:id="rId46"/>
    <p:sldId id="438" r:id="rId47"/>
    <p:sldId id="439" r:id="rId48"/>
    <p:sldId id="441" r:id="rId49"/>
    <p:sldId id="440"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3" d="100"/>
          <a:sy n="53" d="100"/>
        </p:scale>
        <p:origin x="71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8" Type="http://schemas.openxmlformats.org/officeDocument/2006/relationships/slide" Target="slides/slide7.xml" /><Relationship Id="rId51" Type="http://schemas.openxmlformats.org/officeDocument/2006/relationships/notesMaster" Target="notesMasters/notesMaster1.xml" /><Relationship Id="rId3" Type="http://schemas.openxmlformats.org/officeDocument/2006/relationships/slide" Target="slides/slide2.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5173FC-1117-4C1F-AC20-F78E76ED1141}" type="datetimeFigureOut">
              <a:rPr lang="en-US" smtClean="0"/>
              <a:t>12/11/2024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035E3D-80AD-4443-B174-ECFBCF35F704}" type="slidenum">
              <a:rPr lang="en-US" smtClean="0"/>
              <a:t>‹#›</a:t>
            </a:fld>
            <a:endParaRPr lang="en-US"/>
          </a:p>
        </p:txBody>
      </p:sp>
    </p:spTree>
    <p:extLst>
      <p:ext uri="{BB962C8B-B14F-4D97-AF65-F5344CB8AC3E}">
        <p14:creationId xmlns:p14="http://schemas.microsoft.com/office/powerpoint/2010/main" val="3758650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94E5E-EFD8-4AB4-B83A-3BB0118F67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378AC4-475D-4AB2-A406-509AA289A5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5376D3-5A4E-4E58-8EC7-F024989AF6C0}"/>
              </a:ext>
            </a:extLst>
          </p:cNvPr>
          <p:cNvSpPr>
            <a:spLocks noGrp="1"/>
          </p:cNvSpPr>
          <p:nvPr>
            <p:ph type="dt" sz="half" idx="10"/>
          </p:nvPr>
        </p:nvSpPr>
        <p:spPr/>
        <p:txBody>
          <a:bodyPr/>
          <a:lstStyle/>
          <a:p>
            <a:fld id="{6B2DFDCB-7A12-49B4-87D0-5804905A7949}" type="datetimeFigureOut">
              <a:rPr lang="en-US" smtClean="0"/>
              <a:t>12/11/2024</a:t>
            </a:fld>
            <a:endParaRPr lang="en-US"/>
          </a:p>
        </p:txBody>
      </p:sp>
      <p:sp>
        <p:nvSpPr>
          <p:cNvPr id="5" name="Footer Placeholder 4">
            <a:extLst>
              <a:ext uri="{FF2B5EF4-FFF2-40B4-BE49-F238E27FC236}">
                <a16:creationId xmlns:a16="http://schemas.microsoft.com/office/drawing/2014/main" id="{30771636-4C59-4366-9A2D-9D539DBF27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8373CC-2112-4ECF-8AE4-D5C1DCFFF731}"/>
              </a:ext>
            </a:extLst>
          </p:cNvPr>
          <p:cNvSpPr>
            <a:spLocks noGrp="1"/>
          </p:cNvSpPr>
          <p:nvPr>
            <p:ph type="sldNum" sz="quarter" idx="12"/>
          </p:nvPr>
        </p:nvSpPr>
        <p:spPr/>
        <p:txBody>
          <a:bodyPr/>
          <a:lstStyle/>
          <a:p>
            <a:fld id="{0FA40971-C21B-4929-9F26-280A5CC74CC6}" type="slidenum">
              <a:rPr lang="en-US" smtClean="0"/>
              <a:t>‹#›</a:t>
            </a:fld>
            <a:endParaRPr lang="en-US"/>
          </a:p>
        </p:txBody>
      </p:sp>
    </p:spTree>
    <p:extLst>
      <p:ext uri="{BB962C8B-B14F-4D97-AF65-F5344CB8AC3E}">
        <p14:creationId xmlns:p14="http://schemas.microsoft.com/office/powerpoint/2010/main" val="1603668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39F21-C66A-4BD0-94AB-EB95DA5F23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9855D6-294F-4F06-8893-6CA3AD5CA39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5F8F9E-6889-4F55-AE56-1DE101940B51}"/>
              </a:ext>
            </a:extLst>
          </p:cNvPr>
          <p:cNvSpPr>
            <a:spLocks noGrp="1"/>
          </p:cNvSpPr>
          <p:nvPr>
            <p:ph type="dt" sz="half" idx="10"/>
          </p:nvPr>
        </p:nvSpPr>
        <p:spPr/>
        <p:txBody>
          <a:bodyPr/>
          <a:lstStyle/>
          <a:p>
            <a:fld id="{6B2DFDCB-7A12-49B4-87D0-5804905A7949}" type="datetimeFigureOut">
              <a:rPr lang="en-US" smtClean="0"/>
              <a:t>12/11/2024</a:t>
            </a:fld>
            <a:endParaRPr lang="en-US"/>
          </a:p>
        </p:txBody>
      </p:sp>
      <p:sp>
        <p:nvSpPr>
          <p:cNvPr id="5" name="Footer Placeholder 4">
            <a:extLst>
              <a:ext uri="{FF2B5EF4-FFF2-40B4-BE49-F238E27FC236}">
                <a16:creationId xmlns:a16="http://schemas.microsoft.com/office/drawing/2014/main" id="{5101C3A2-052F-4F78-BF51-600B977EC9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9B82A4-9C54-4ACC-937C-765BD9ED8958}"/>
              </a:ext>
            </a:extLst>
          </p:cNvPr>
          <p:cNvSpPr>
            <a:spLocks noGrp="1"/>
          </p:cNvSpPr>
          <p:nvPr>
            <p:ph type="sldNum" sz="quarter" idx="12"/>
          </p:nvPr>
        </p:nvSpPr>
        <p:spPr/>
        <p:txBody>
          <a:bodyPr/>
          <a:lstStyle/>
          <a:p>
            <a:fld id="{0FA40971-C21B-4929-9F26-280A5CC74CC6}" type="slidenum">
              <a:rPr lang="en-US" smtClean="0"/>
              <a:t>‹#›</a:t>
            </a:fld>
            <a:endParaRPr lang="en-US"/>
          </a:p>
        </p:txBody>
      </p:sp>
    </p:spTree>
    <p:extLst>
      <p:ext uri="{BB962C8B-B14F-4D97-AF65-F5344CB8AC3E}">
        <p14:creationId xmlns:p14="http://schemas.microsoft.com/office/powerpoint/2010/main" val="349102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6CA8AE-14EF-49F8-93AF-0A9F98DAFA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820139-2477-4367-9ACF-13F2D643EA1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6F18A1-9F00-4489-BF72-C02351C9F7CA}"/>
              </a:ext>
            </a:extLst>
          </p:cNvPr>
          <p:cNvSpPr>
            <a:spLocks noGrp="1"/>
          </p:cNvSpPr>
          <p:nvPr>
            <p:ph type="dt" sz="half" idx="10"/>
          </p:nvPr>
        </p:nvSpPr>
        <p:spPr/>
        <p:txBody>
          <a:bodyPr/>
          <a:lstStyle/>
          <a:p>
            <a:fld id="{6B2DFDCB-7A12-49B4-87D0-5804905A7949}" type="datetimeFigureOut">
              <a:rPr lang="en-US" smtClean="0"/>
              <a:t>12/11/2024</a:t>
            </a:fld>
            <a:endParaRPr lang="en-US"/>
          </a:p>
        </p:txBody>
      </p:sp>
      <p:sp>
        <p:nvSpPr>
          <p:cNvPr id="5" name="Footer Placeholder 4">
            <a:extLst>
              <a:ext uri="{FF2B5EF4-FFF2-40B4-BE49-F238E27FC236}">
                <a16:creationId xmlns:a16="http://schemas.microsoft.com/office/drawing/2014/main" id="{58E3C4F3-9319-45F5-A1DE-5B269E7F0D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56F8A7-458E-4555-9DBE-7EDF88AAC1C2}"/>
              </a:ext>
            </a:extLst>
          </p:cNvPr>
          <p:cNvSpPr>
            <a:spLocks noGrp="1"/>
          </p:cNvSpPr>
          <p:nvPr>
            <p:ph type="sldNum" sz="quarter" idx="12"/>
          </p:nvPr>
        </p:nvSpPr>
        <p:spPr/>
        <p:txBody>
          <a:bodyPr/>
          <a:lstStyle/>
          <a:p>
            <a:fld id="{0FA40971-C21B-4929-9F26-280A5CC74CC6}" type="slidenum">
              <a:rPr lang="en-US" smtClean="0"/>
              <a:t>‹#›</a:t>
            </a:fld>
            <a:endParaRPr lang="en-US"/>
          </a:p>
        </p:txBody>
      </p:sp>
    </p:spTree>
    <p:extLst>
      <p:ext uri="{BB962C8B-B14F-4D97-AF65-F5344CB8AC3E}">
        <p14:creationId xmlns:p14="http://schemas.microsoft.com/office/powerpoint/2010/main" val="3900507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6006C-0E32-47C7-A3ED-AF6BF94C55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5090D1-7653-4E0A-82C7-B76CF571714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40E78F-8A83-4B2F-8B62-6E30DD2C8F26}"/>
              </a:ext>
            </a:extLst>
          </p:cNvPr>
          <p:cNvSpPr>
            <a:spLocks noGrp="1"/>
          </p:cNvSpPr>
          <p:nvPr>
            <p:ph type="dt" sz="half" idx="10"/>
          </p:nvPr>
        </p:nvSpPr>
        <p:spPr/>
        <p:txBody>
          <a:bodyPr/>
          <a:lstStyle/>
          <a:p>
            <a:fld id="{6B2DFDCB-7A12-49B4-87D0-5804905A7949}" type="datetimeFigureOut">
              <a:rPr lang="en-US" smtClean="0"/>
              <a:t>12/11/2024</a:t>
            </a:fld>
            <a:endParaRPr lang="en-US"/>
          </a:p>
        </p:txBody>
      </p:sp>
      <p:sp>
        <p:nvSpPr>
          <p:cNvPr id="5" name="Footer Placeholder 4">
            <a:extLst>
              <a:ext uri="{FF2B5EF4-FFF2-40B4-BE49-F238E27FC236}">
                <a16:creationId xmlns:a16="http://schemas.microsoft.com/office/drawing/2014/main" id="{AAD4C920-A858-45F8-934F-FE97FF22DD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5BFBB9-8C85-4470-832D-2D12B43677B4}"/>
              </a:ext>
            </a:extLst>
          </p:cNvPr>
          <p:cNvSpPr>
            <a:spLocks noGrp="1"/>
          </p:cNvSpPr>
          <p:nvPr>
            <p:ph type="sldNum" sz="quarter" idx="12"/>
          </p:nvPr>
        </p:nvSpPr>
        <p:spPr/>
        <p:txBody>
          <a:bodyPr/>
          <a:lstStyle/>
          <a:p>
            <a:fld id="{0FA40971-C21B-4929-9F26-280A5CC74CC6}" type="slidenum">
              <a:rPr lang="en-US" smtClean="0"/>
              <a:t>‹#›</a:t>
            </a:fld>
            <a:endParaRPr lang="en-US"/>
          </a:p>
        </p:txBody>
      </p:sp>
    </p:spTree>
    <p:extLst>
      <p:ext uri="{BB962C8B-B14F-4D97-AF65-F5344CB8AC3E}">
        <p14:creationId xmlns:p14="http://schemas.microsoft.com/office/powerpoint/2010/main" val="2915353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30817-B40C-4553-9C2B-73B6CCD838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61E36B-69CF-4672-A60C-A4306D1BD2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3DF8973-5215-49ED-A9AD-17E8AE7247BB}"/>
              </a:ext>
            </a:extLst>
          </p:cNvPr>
          <p:cNvSpPr>
            <a:spLocks noGrp="1"/>
          </p:cNvSpPr>
          <p:nvPr>
            <p:ph type="dt" sz="half" idx="10"/>
          </p:nvPr>
        </p:nvSpPr>
        <p:spPr/>
        <p:txBody>
          <a:bodyPr/>
          <a:lstStyle/>
          <a:p>
            <a:fld id="{6B2DFDCB-7A12-49B4-87D0-5804905A7949}" type="datetimeFigureOut">
              <a:rPr lang="en-US" smtClean="0"/>
              <a:t>12/11/2024</a:t>
            </a:fld>
            <a:endParaRPr lang="en-US"/>
          </a:p>
        </p:txBody>
      </p:sp>
      <p:sp>
        <p:nvSpPr>
          <p:cNvPr id="5" name="Footer Placeholder 4">
            <a:extLst>
              <a:ext uri="{FF2B5EF4-FFF2-40B4-BE49-F238E27FC236}">
                <a16:creationId xmlns:a16="http://schemas.microsoft.com/office/drawing/2014/main" id="{D2D81098-9882-43D9-AA99-062FC30BBF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E48DF5-4B3F-4CB1-A8C6-58F1252A7E5F}"/>
              </a:ext>
            </a:extLst>
          </p:cNvPr>
          <p:cNvSpPr>
            <a:spLocks noGrp="1"/>
          </p:cNvSpPr>
          <p:nvPr>
            <p:ph type="sldNum" sz="quarter" idx="12"/>
          </p:nvPr>
        </p:nvSpPr>
        <p:spPr/>
        <p:txBody>
          <a:bodyPr/>
          <a:lstStyle/>
          <a:p>
            <a:fld id="{0FA40971-C21B-4929-9F26-280A5CC74CC6}" type="slidenum">
              <a:rPr lang="en-US" smtClean="0"/>
              <a:t>‹#›</a:t>
            </a:fld>
            <a:endParaRPr lang="en-US"/>
          </a:p>
        </p:txBody>
      </p:sp>
    </p:spTree>
    <p:extLst>
      <p:ext uri="{BB962C8B-B14F-4D97-AF65-F5344CB8AC3E}">
        <p14:creationId xmlns:p14="http://schemas.microsoft.com/office/powerpoint/2010/main" val="1100797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233F4-6897-4A6B-8BFE-040D9B8E26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C7DBB-0AD7-4063-97F8-E02FFABD5E7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26E6F3-8773-432D-8209-B0449A5D5DF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565ABD-6F54-43D4-83F2-899A1E52C17F}"/>
              </a:ext>
            </a:extLst>
          </p:cNvPr>
          <p:cNvSpPr>
            <a:spLocks noGrp="1"/>
          </p:cNvSpPr>
          <p:nvPr>
            <p:ph type="dt" sz="half" idx="10"/>
          </p:nvPr>
        </p:nvSpPr>
        <p:spPr/>
        <p:txBody>
          <a:bodyPr/>
          <a:lstStyle/>
          <a:p>
            <a:fld id="{6B2DFDCB-7A12-49B4-87D0-5804905A7949}" type="datetimeFigureOut">
              <a:rPr lang="en-US" smtClean="0"/>
              <a:t>12/11/2024</a:t>
            </a:fld>
            <a:endParaRPr lang="en-US"/>
          </a:p>
        </p:txBody>
      </p:sp>
      <p:sp>
        <p:nvSpPr>
          <p:cNvPr id="6" name="Footer Placeholder 5">
            <a:extLst>
              <a:ext uri="{FF2B5EF4-FFF2-40B4-BE49-F238E27FC236}">
                <a16:creationId xmlns:a16="http://schemas.microsoft.com/office/drawing/2014/main" id="{64F9EF50-E931-4DDE-B2B1-04C4B0CE78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98E248-1D34-48E7-A97A-A49C6C328C08}"/>
              </a:ext>
            </a:extLst>
          </p:cNvPr>
          <p:cNvSpPr>
            <a:spLocks noGrp="1"/>
          </p:cNvSpPr>
          <p:nvPr>
            <p:ph type="sldNum" sz="quarter" idx="12"/>
          </p:nvPr>
        </p:nvSpPr>
        <p:spPr/>
        <p:txBody>
          <a:bodyPr/>
          <a:lstStyle/>
          <a:p>
            <a:fld id="{0FA40971-C21B-4929-9F26-280A5CC74CC6}" type="slidenum">
              <a:rPr lang="en-US" smtClean="0"/>
              <a:t>‹#›</a:t>
            </a:fld>
            <a:endParaRPr lang="en-US"/>
          </a:p>
        </p:txBody>
      </p:sp>
    </p:spTree>
    <p:extLst>
      <p:ext uri="{BB962C8B-B14F-4D97-AF65-F5344CB8AC3E}">
        <p14:creationId xmlns:p14="http://schemas.microsoft.com/office/powerpoint/2010/main" val="3109424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1A4E7-C453-47B6-8CF3-619AB1B800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249DA1-D3D7-4D1C-AC49-EBE8E4E08C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CC41874-8473-4F5E-9BCD-6AFBADDED2A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DF47A2-DD8E-49BB-91B4-F0A1A0CF6E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E7E80EF-33F1-4183-A462-EE8E1C0D4CB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D52915-CAF7-493E-A237-F6F41F31E1BA}"/>
              </a:ext>
            </a:extLst>
          </p:cNvPr>
          <p:cNvSpPr>
            <a:spLocks noGrp="1"/>
          </p:cNvSpPr>
          <p:nvPr>
            <p:ph type="dt" sz="half" idx="10"/>
          </p:nvPr>
        </p:nvSpPr>
        <p:spPr/>
        <p:txBody>
          <a:bodyPr/>
          <a:lstStyle/>
          <a:p>
            <a:fld id="{6B2DFDCB-7A12-49B4-87D0-5804905A7949}" type="datetimeFigureOut">
              <a:rPr lang="en-US" smtClean="0"/>
              <a:t>12/11/2024</a:t>
            </a:fld>
            <a:endParaRPr lang="en-US"/>
          </a:p>
        </p:txBody>
      </p:sp>
      <p:sp>
        <p:nvSpPr>
          <p:cNvPr id="8" name="Footer Placeholder 7">
            <a:extLst>
              <a:ext uri="{FF2B5EF4-FFF2-40B4-BE49-F238E27FC236}">
                <a16:creationId xmlns:a16="http://schemas.microsoft.com/office/drawing/2014/main" id="{A7933C8A-31F9-47D9-BE95-25E5890262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A340CC-F280-47EB-8101-13A41F3012E5}"/>
              </a:ext>
            </a:extLst>
          </p:cNvPr>
          <p:cNvSpPr>
            <a:spLocks noGrp="1"/>
          </p:cNvSpPr>
          <p:nvPr>
            <p:ph type="sldNum" sz="quarter" idx="12"/>
          </p:nvPr>
        </p:nvSpPr>
        <p:spPr/>
        <p:txBody>
          <a:bodyPr/>
          <a:lstStyle/>
          <a:p>
            <a:fld id="{0FA40971-C21B-4929-9F26-280A5CC74CC6}" type="slidenum">
              <a:rPr lang="en-US" smtClean="0"/>
              <a:t>‹#›</a:t>
            </a:fld>
            <a:endParaRPr lang="en-US"/>
          </a:p>
        </p:txBody>
      </p:sp>
    </p:spTree>
    <p:extLst>
      <p:ext uri="{BB962C8B-B14F-4D97-AF65-F5344CB8AC3E}">
        <p14:creationId xmlns:p14="http://schemas.microsoft.com/office/powerpoint/2010/main" val="846739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E3365-D4DD-42C5-8A5E-91CC7D17DB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E202A2-9FB7-42E0-8830-B5F142B36431}"/>
              </a:ext>
            </a:extLst>
          </p:cNvPr>
          <p:cNvSpPr>
            <a:spLocks noGrp="1"/>
          </p:cNvSpPr>
          <p:nvPr>
            <p:ph type="dt" sz="half" idx="10"/>
          </p:nvPr>
        </p:nvSpPr>
        <p:spPr/>
        <p:txBody>
          <a:bodyPr/>
          <a:lstStyle/>
          <a:p>
            <a:fld id="{6B2DFDCB-7A12-49B4-87D0-5804905A7949}" type="datetimeFigureOut">
              <a:rPr lang="en-US" smtClean="0"/>
              <a:t>12/11/2024</a:t>
            </a:fld>
            <a:endParaRPr lang="en-US"/>
          </a:p>
        </p:txBody>
      </p:sp>
      <p:sp>
        <p:nvSpPr>
          <p:cNvPr id="4" name="Footer Placeholder 3">
            <a:extLst>
              <a:ext uri="{FF2B5EF4-FFF2-40B4-BE49-F238E27FC236}">
                <a16:creationId xmlns:a16="http://schemas.microsoft.com/office/drawing/2014/main" id="{28538416-D043-44F4-B4D5-7F72A691BF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7FA460-DEE3-447D-BC28-3EC5203E9BB0}"/>
              </a:ext>
            </a:extLst>
          </p:cNvPr>
          <p:cNvSpPr>
            <a:spLocks noGrp="1"/>
          </p:cNvSpPr>
          <p:nvPr>
            <p:ph type="sldNum" sz="quarter" idx="12"/>
          </p:nvPr>
        </p:nvSpPr>
        <p:spPr/>
        <p:txBody>
          <a:bodyPr/>
          <a:lstStyle/>
          <a:p>
            <a:fld id="{0FA40971-C21B-4929-9F26-280A5CC74CC6}" type="slidenum">
              <a:rPr lang="en-US" smtClean="0"/>
              <a:t>‹#›</a:t>
            </a:fld>
            <a:endParaRPr lang="en-US"/>
          </a:p>
        </p:txBody>
      </p:sp>
    </p:spTree>
    <p:extLst>
      <p:ext uri="{BB962C8B-B14F-4D97-AF65-F5344CB8AC3E}">
        <p14:creationId xmlns:p14="http://schemas.microsoft.com/office/powerpoint/2010/main" val="2550376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843413-6F75-4828-9B33-15A2418937CA}"/>
              </a:ext>
            </a:extLst>
          </p:cNvPr>
          <p:cNvSpPr>
            <a:spLocks noGrp="1"/>
          </p:cNvSpPr>
          <p:nvPr>
            <p:ph type="dt" sz="half" idx="10"/>
          </p:nvPr>
        </p:nvSpPr>
        <p:spPr/>
        <p:txBody>
          <a:bodyPr/>
          <a:lstStyle/>
          <a:p>
            <a:fld id="{6B2DFDCB-7A12-49B4-87D0-5804905A7949}" type="datetimeFigureOut">
              <a:rPr lang="en-US" smtClean="0"/>
              <a:t>12/11/2024</a:t>
            </a:fld>
            <a:endParaRPr lang="en-US"/>
          </a:p>
        </p:txBody>
      </p:sp>
      <p:sp>
        <p:nvSpPr>
          <p:cNvPr id="3" name="Footer Placeholder 2">
            <a:extLst>
              <a:ext uri="{FF2B5EF4-FFF2-40B4-BE49-F238E27FC236}">
                <a16:creationId xmlns:a16="http://schemas.microsoft.com/office/drawing/2014/main" id="{5F119C84-EDA2-4BB2-8C5E-E834C11792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783C81-8CC0-4A73-9E88-00D07782F802}"/>
              </a:ext>
            </a:extLst>
          </p:cNvPr>
          <p:cNvSpPr>
            <a:spLocks noGrp="1"/>
          </p:cNvSpPr>
          <p:nvPr>
            <p:ph type="sldNum" sz="quarter" idx="12"/>
          </p:nvPr>
        </p:nvSpPr>
        <p:spPr/>
        <p:txBody>
          <a:bodyPr/>
          <a:lstStyle/>
          <a:p>
            <a:fld id="{0FA40971-C21B-4929-9F26-280A5CC74CC6}" type="slidenum">
              <a:rPr lang="en-US" smtClean="0"/>
              <a:t>‹#›</a:t>
            </a:fld>
            <a:endParaRPr lang="en-US"/>
          </a:p>
        </p:txBody>
      </p:sp>
    </p:spTree>
    <p:extLst>
      <p:ext uri="{BB962C8B-B14F-4D97-AF65-F5344CB8AC3E}">
        <p14:creationId xmlns:p14="http://schemas.microsoft.com/office/powerpoint/2010/main" val="136951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1771D-0D0B-4277-B57E-09FE604C02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C90030-4950-4C26-A104-01F47FC8BF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A00A12-AA0F-4635-9DB0-76B1C44D5F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7EAD2C-B6D1-4E00-86BC-5E8B2A15F9AB}"/>
              </a:ext>
            </a:extLst>
          </p:cNvPr>
          <p:cNvSpPr>
            <a:spLocks noGrp="1"/>
          </p:cNvSpPr>
          <p:nvPr>
            <p:ph type="dt" sz="half" idx="10"/>
          </p:nvPr>
        </p:nvSpPr>
        <p:spPr/>
        <p:txBody>
          <a:bodyPr/>
          <a:lstStyle/>
          <a:p>
            <a:fld id="{6B2DFDCB-7A12-49B4-87D0-5804905A7949}" type="datetimeFigureOut">
              <a:rPr lang="en-US" smtClean="0"/>
              <a:t>12/11/2024</a:t>
            </a:fld>
            <a:endParaRPr lang="en-US"/>
          </a:p>
        </p:txBody>
      </p:sp>
      <p:sp>
        <p:nvSpPr>
          <p:cNvPr id="6" name="Footer Placeholder 5">
            <a:extLst>
              <a:ext uri="{FF2B5EF4-FFF2-40B4-BE49-F238E27FC236}">
                <a16:creationId xmlns:a16="http://schemas.microsoft.com/office/drawing/2014/main" id="{D7AC727C-5B18-4C6B-B2E0-E458D6DB14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4B06D3-5E96-4B8A-B34B-96736D28E25E}"/>
              </a:ext>
            </a:extLst>
          </p:cNvPr>
          <p:cNvSpPr>
            <a:spLocks noGrp="1"/>
          </p:cNvSpPr>
          <p:nvPr>
            <p:ph type="sldNum" sz="quarter" idx="12"/>
          </p:nvPr>
        </p:nvSpPr>
        <p:spPr/>
        <p:txBody>
          <a:bodyPr/>
          <a:lstStyle/>
          <a:p>
            <a:fld id="{0FA40971-C21B-4929-9F26-280A5CC74CC6}" type="slidenum">
              <a:rPr lang="en-US" smtClean="0"/>
              <a:t>‹#›</a:t>
            </a:fld>
            <a:endParaRPr lang="en-US"/>
          </a:p>
        </p:txBody>
      </p:sp>
    </p:spTree>
    <p:extLst>
      <p:ext uri="{BB962C8B-B14F-4D97-AF65-F5344CB8AC3E}">
        <p14:creationId xmlns:p14="http://schemas.microsoft.com/office/powerpoint/2010/main" val="1479544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A1721-6617-4444-8DEA-CEA43A07C9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90F4A9-7E42-47C7-8186-B068655E17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DAA7E6-10B6-4ABB-85F6-88443CB1FC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C63EC8-CA29-4762-9CE7-425597EABAAE}"/>
              </a:ext>
            </a:extLst>
          </p:cNvPr>
          <p:cNvSpPr>
            <a:spLocks noGrp="1"/>
          </p:cNvSpPr>
          <p:nvPr>
            <p:ph type="dt" sz="half" idx="10"/>
          </p:nvPr>
        </p:nvSpPr>
        <p:spPr/>
        <p:txBody>
          <a:bodyPr/>
          <a:lstStyle/>
          <a:p>
            <a:fld id="{6B2DFDCB-7A12-49B4-87D0-5804905A7949}" type="datetimeFigureOut">
              <a:rPr lang="en-US" smtClean="0"/>
              <a:t>12/11/2024</a:t>
            </a:fld>
            <a:endParaRPr lang="en-US"/>
          </a:p>
        </p:txBody>
      </p:sp>
      <p:sp>
        <p:nvSpPr>
          <p:cNvPr id="6" name="Footer Placeholder 5">
            <a:extLst>
              <a:ext uri="{FF2B5EF4-FFF2-40B4-BE49-F238E27FC236}">
                <a16:creationId xmlns:a16="http://schemas.microsoft.com/office/drawing/2014/main" id="{45DE98FB-954C-400C-9EFE-87A11DE2B6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134492-0932-4266-B524-14BABDE81768}"/>
              </a:ext>
            </a:extLst>
          </p:cNvPr>
          <p:cNvSpPr>
            <a:spLocks noGrp="1"/>
          </p:cNvSpPr>
          <p:nvPr>
            <p:ph type="sldNum" sz="quarter" idx="12"/>
          </p:nvPr>
        </p:nvSpPr>
        <p:spPr/>
        <p:txBody>
          <a:bodyPr/>
          <a:lstStyle/>
          <a:p>
            <a:fld id="{0FA40971-C21B-4929-9F26-280A5CC74CC6}" type="slidenum">
              <a:rPr lang="en-US" smtClean="0"/>
              <a:t>‹#›</a:t>
            </a:fld>
            <a:endParaRPr lang="en-US"/>
          </a:p>
        </p:txBody>
      </p:sp>
    </p:spTree>
    <p:extLst>
      <p:ext uri="{BB962C8B-B14F-4D97-AF65-F5344CB8AC3E}">
        <p14:creationId xmlns:p14="http://schemas.microsoft.com/office/powerpoint/2010/main" val="933370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62185D-DC25-46AF-AB82-B6F71C6443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EDF0C5-B62F-4545-943E-220706024E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D7941C-9B4D-400E-B0F3-550DA9119B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2DFDCB-7A12-49B4-87D0-5804905A7949}" type="datetimeFigureOut">
              <a:rPr lang="en-US" smtClean="0"/>
              <a:t>12/11/2024</a:t>
            </a:fld>
            <a:endParaRPr lang="en-US"/>
          </a:p>
        </p:txBody>
      </p:sp>
      <p:sp>
        <p:nvSpPr>
          <p:cNvPr id="5" name="Footer Placeholder 4">
            <a:extLst>
              <a:ext uri="{FF2B5EF4-FFF2-40B4-BE49-F238E27FC236}">
                <a16:creationId xmlns:a16="http://schemas.microsoft.com/office/drawing/2014/main" id="{2A68E90D-C83B-4E7A-AC23-AECACCF198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E85696-CEE2-411D-8628-F8AE87B70E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A40971-C21B-4929-9F26-280A5CC74CC6}" type="slidenum">
              <a:rPr lang="en-US" smtClean="0"/>
              <a:t>‹#›</a:t>
            </a:fld>
            <a:endParaRPr lang="en-US"/>
          </a:p>
        </p:txBody>
      </p:sp>
    </p:spTree>
    <p:extLst>
      <p:ext uri="{BB962C8B-B14F-4D97-AF65-F5344CB8AC3E}">
        <p14:creationId xmlns:p14="http://schemas.microsoft.com/office/powerpoint/2010/main" val="2367777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60.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30.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40.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3.xml.rels><?xml version="1.0" encoding="UTF-8" standalone="yes"?>
<Relationships xmlns="http://schemas.openxmlformats.org/package/2006/relationships"><Relationship Id="rId3" Type="http://schemas.openxmlformats.org/officeDocument/2006/relationships/image" Target="../media/image70.png" /><Relationship Id="rId1" Type="http://schemas.openxmlformats.org/officeDocument/2006/relationships/slideLayout" Target="../slideLayouts/slideLayout4.xml" /></Relationships>
</file>

<file path=ppt/slides/_rels/slide34.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6.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8.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4.xml" /></Relationships>
</file>

<file path=ppt/slides/_rels/slide39.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6.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image" Target="../media/image18.png" /><Relationship Id="rId1" Type="http://schemas.openxmlformats.org/officeDocument/2006/relationships/slideLayout" Target="../slideLayouts/slideLayout4.xml" /></Relationships>
</file>

<file path=ppt/slides/_rels/slide41.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4.xml" /></Relationships>
</file>

<file path=ppt/slides/_rels/slide42.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4.xml" /></Relationships>
</file>

<file path=ppt/slides/_rels/slide43.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4.xml" /></Relationships>
</file>

<file path=ppt/slides/_rels/slide44.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4.xml" /></Relationships>
</file>

<file path=ppt/slides/_rels/slide45.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4.xml" /></Relationships>
</file>

<file path=ppt/slides/_rels/slide46.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4.xml" /></Relationships>
</file>

<file path=ppt/slides/_rels/slide47.xml.rels><?xml version="1.0" encoding="UTF-8" standalone="yes"?>
<Relationships xmlns="http://schemas.openxmlformats.org/package/2006/relationships"><Relationship Id="rId3" Type="http://schemas.openxmlformats.org/officeDocument/2006/relationships/image" Target="../media/image27.png" /><Relationship Id="rId2" Type="http://schemas.openxmlformats.org/officeDocument/2006/relationships/image" Target="../media/image26.png" /><Relationship Id="rId1" Type="http://schemas.openxmlformats.org/officeDocument/2006/relationships/slideLayout" Target="../slideLayouts/slideLayout4.xml" /></Relationships>
</file>

<file path=ppt/slides/_rels/slide48.xml.rels><?xml version="1.0" encoding="UTF-8" standalone="yes"?>
<Relationships xmlns="http://schemas.openxmlformats.org/package/2006/relationships"><Relationship Id="rId2" Type="http://schemas.openxmlformats.org/officeDocument/2006/relationships/image" Target="NULL"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1.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E0255-BA60-4D73-A16D-3B7F1B4ED965}"/>
              </a:ext>
            </a:extLst>
          </p:cNvPr>
          <p:cNvSpPr>
            <a:spLocks noGrp="1"/>
          </p:cNvSpPr>
          <p:nvPr>
            <p:ph type="title"/>
          </p:nvPr>
        </p:nvSpPr>
        <p:spPr>
          <a:xfrm>
            <a:off x="838200" y="174172"/>
            <a:ext cx="10515600" cy="1219200"/>
          </a:xfrm>
        </p:spPr>
        <p:txBody>
          <a:bodyPr>
            <a:normAutofit/>
          </a:bodyPr>
          <a:lstStyle/>
          <a:p>
            <a:pPr algn="ctr"/>
            <a:r>
              <a:rPr lang="en-US" sz="2800" b="1" dirty="0">
                <a:effectLst>
                  <a:outerShdw blurRad="38100" dist="38100" dir="2700000" algn="tl">
                    <a:srgbClr val="000000">
                      <a:alpha val="43137"/>
                    </a:srgbClr>
                  </a:outerShdw>
                </a:effectLst>
                <a:latin typeface="+mn-lt"/>
                <a:cs typeface="Times New Roman" panose="02020603050405020304" pitchFamily="18" charset="0"/>
              </a:rPr>
              <a:t>MBEYA UNIVERSITY OF SCIENCE AND TECHNOLOGY</a:t>
            </a:r>
            <a:br>
              <a:rPr lang="en-US" sz="2800" b="1" dirty="0">
                <a:effectLst>
                  <a:outerShdw blurRad="38100" dist="38100" dir="2700000" algn="tl">
                    <a:srgbClr val="000000">
                      <a:alpha val="43137"/>
                    </a:srgbClr>
                  </a:outerShdw>
                </a:effectLst>
                <a:latin typeface="+mn-lt"/>
                <a:cs typeface="Times New Roman" panose="02020603050405020304" pitchFamily="18" charset="0"/>
              </a:rPr>
            </a:br>
            <a:r>
              <a:rPr lang="en-US" sz="2800" b="1" dirty="0">
                <a:effectLst>
                  <a:outerShdw blurRad="38100" dist="38100" dir="2700000" algn="tl">
                    <a:srgbClr val="000000">
                      <a:alpha val="43137"/>
                    </a:srgbClr>
                  </a:outerShdw>
                </a:effectLst>
                <a:latin typeface="+mn-lt"/>
                <a:cs typeface="Times New Roman" panose="02020603050405020304" pitchFamily="18" charset="0"/>
              </a:rPr>
              <a:t>COLLEGE OF SCIENCE AND TECHNICAL EDUCATION</a:t>
            </a:r>
            <a:endParaRPr lang="en-US" sz="2800" dirty="0">
              <a:latin typeface="+mn-lt"/>
              <a:cs typeface="Times New Roman" panose="02020603050405020304" pitchFamily="18" charset="0"/>
            </a:endParaRPr>
          </a:p>
        </p:txBody>
      </p:sp>
      <p:sp>
        <p:nvSpPr>
          <p:cNvPr id="3" name="Content Placeholder 2">
            <a:extLst>
              <a:ext uri="{FF2B5EF4-FFF2-40B4-BE49-F238E27FC236}">
                <a16:creationId xmlns:a16="http://schemas.microsoft.com/office/drawing/2014/main" id="{E072B0DF-858C-43D6-9DEE-8DB8873FAEE3}"/>
              </a:ext>
            </a:extLst>
          </p:cNvPr>
          <p:cNvSpPr>
            <a:spLocks noGrp="1"/>
          </p:cNvSpPr>
          <p:nvPr>
            <p:ph idx="1"/>
          </p:nvPr>
        </p:nvSpPr>
        <p:spPr>
          <a:xfrm>
            <a:off x="344714" y="1514591"/>
            <a:ext cx="11629572" cy="4073409"/>
          </a:xfrm>
        </p:spPr>
        <p:txBody>
          <a:bodyPr/>
          <a:lstStyle/>
          <a:p>
            <a:r>
              <a:rPr lang="en-US" b="1" dirty="0">
                <a:effectLst>
                  <a:outerShdw blurRad="38100" dist="38100" dir="2700000" algn="tl">
                    <a:srgbClr val="000000">
                      <a:alpha val="43137"/>
                    </a:srgbClr>
                  </a:outerShdw>
                </a:effectLst>
                <a:cs typeface="Times New Roman" panose="02020603050405020304" pitchFamily="18" charset="0"/>
              </a:rPr>
              <a:t>DEPARTMENT OF NATURAL SCIENCES </a:t>
            </a:r>
          </a:p>
          <a:p>
            <a:r>
              <a:rPr lang="en-US" b="1" dirty="0">
                <a:effectLst>
                  <a:outerShdw blurRad="38100" dist="38100" dir="2700000" algn="tl">
                    <a:srgbClr val="000000">
                      <a:alpha val="43137"/>
                    </a:srgbClr>
                  </a:outerShdw>
                </a:effectLst>
                <a:cs typeface="Times New Roman" panose="02020603050405020304" pitchFamily="18" charset="0"/>
              </a:rPr>
              <a:t>COURSE NAME: </a:t>
            </a:r>
            <a:r>
              <a:rPr lang="en-GB" b="1" dirty="0">
                <a:effectLst>
                  <a:outerShdw blurRad="38100" dist="38100" dir="2700000" algn="tl">
                    <a:srgbClr val="000000">
                      <a:alpha val="43137"/>
                    </a:srgbClr>
                  </a:outerShdw>
                </a:effectLst>
                <a:cs typeface="Times New Roman" panose="02020603050405020304" pitchFamily="18" charset="0"/>
              </a:rPr>
              <a:t>ADVANCED PHYSICS – I</a:t>
            </a:r>
          </a:p>
          <a:p>
            <a:r>
              <a:rPr lang="en-US" b="1" dirty="0">
                <a:effectLst>
                  <a:outerShdw blurRad="38100" dist="38100" dir="2700000" algn="tl">
                    <a:srgbClr val="000000">
                      <a:alpha val="43137"/>
                    </a:srgbClr>
                  </a:outerShdw>
                </a:effectLst>
                <a:cs typeface="Times New Roman" panose="02020603050405020304" pitchFamily="18" charset="0"/>
              </a:rPr>
              <a:t>COURSE CODE:                   NS 6141</a:t>
            </a:r>
          </a:p>
          <a:p>
            <a:r>
              <a:rPr lang="en-US" b="1" dirty="0">
                <a:effectLst>
                  <a:outerShdw blurRad="38100" dist="38100" dir="2700000" algn="tl">
                    <a:srgbClr val="000000">
                      <a:alpha val="43137"/>
                    </a:srgbClr>
                  </a:outerShdw>
                </a:effectLst>
                <a:cs typeface="Times New Roman" panose="02020603050405020304" pitchFamily="18" charset="0"/>
              </a:rPr>
              <a:t>SEMESTER:                          I</a:t>
            </a:r>
          </a:p>
          <a:p>
            <a:r>
              <a:rPr lang="en-US" b="1" dirty="0">
                <a:effectLst>
                  <a:outerShdw blurRad="38100" dist="38100" dir="2700000" algn="tl">
                    <a:srgbClr val="000000">
                      <a:alpha val="43137"/>
                    </a:srgbClr>
                  </a:outerShdw>
                </a:effectLst>
                <a:cs typeface="Times New Roman" panose="02020603050405020304" pitchFamily="18" charset="0"/>
              </a:rPr>
              <a:t>ACADEMIC YEAR:              2024/2025</a:t>
            </a:r>
          </a:p>
          <a:p>
            <a:r>
              <a:rPr lang="en-US" b="1" dirty="0">
                <a:effectLst>
                  <a:outerShdw blurRad="38100" dist="38100" dir="2700000" algn="tl">
                    <a:srgbClr val="000000">
                      <a:alpha val="43137"/>
                    </a:srgbClr>
                  </a:outerShdw>
                </a:effectLst>
                <a:cs typeface="Times New Roman" panose="02020603050405020304" pitchFamily="18" charset="0"/>
              </a:rPr>
              <a:t>NAME OF FACILITATOR:   ALENI FELIX RUDOVICK</a:t>
            </a:r>
          </a:p>
          <a:p>
            <a:r>
              <a:rPr lang="en-US" b="1" dirty="0">
                <a:effectLst>
                  <a:outerShdw blurRad="38100" dist="38100" dir="2700000" algn="tl">
                    <a:srgbClr val="000000">
                      <a:alpha val="43137"/>
                    </a:srgbClr>
                  </a:outerShdw>
                </a:effectLst>
                <a:cs typeface="Times New Roman" panose="02020603050405020304" pitchFamily="18" charset="0"/>
              </a:rPr>
              <a:t>CONTACT:                            +255622187682  </a:t>
            </a:r>
          </a:p>
          <a:p>
            <a:r>
              <a:rPr lang="en-US" b="1" dirty="0">
                <a:effectLst>
                  <a:outerShdw blurRad="38100" dist="38100" dir="2700000" algn="tl">
                    <a:srgbClr val="000000">
                      <a:alpha val="43137"/>
                    </a:srgbClr>
                  </a:outerShdw>
                </a:effectLst>
                <a:cs typeface="Times New Roman" panose="02020603050405020304" pitchFamily="18" charset="0"/>
              </a:rPr>
              <a:t>ROOM: 	                           107  COSTE</a:t>
            </a:r>
            <a:endParaRPr lang="en-US" dirty="0">
              <a:cs typeface="Times New Roman" panose="02020603050405020304" pitchFamily="18" charset="0"/>
            </a:endParaRPr>
          </a:p>
        </p:txBody>
      </p:sp>
      <p:pic>
        <p:nvPicPr>
          <p:cNvPr id="4" name="Picture 3" descr="New MUST LOGO">
            <a:extLst>
              <a:ext uri="{FF2B5EF4-FFF2-40B4-BE49-F238E27FC236}">
                <a16:creationId xmlns:a16="http://schemas.microsoft.com/office/drawing/2014/main" id="{D083554B-5F16-42A5-980C-759DB30E6E2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9228" y="256042"/>
            <a:ext cx="1596571" cy="10554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New MUST LOGO">
            <a:extLst>
              <a:ext uri="{FF2B5EF4-FFF2-40B4-BE49-F238E27FC236}">
                <a16:creationId xmlns:a16="http://schemas.microsoft.com/office/drawing/2014/main" id="{6F078202-A999-4093-A16C-73DA196FF1B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45915" y="398522"/>
            <a:ext cx="1596571" cy="1055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093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B45B7-61D1-4268-887D-8CD9E7C7B0E6}"/>
              </a:ext>
            </a:extLst>
          </p:cNvPr>
          <p:cNvSpPr>
            <a:spLocks noGrp="1"/>
          </p:cNvSpPr>
          <p:nvPr>
            <p:ph type="title"/>
          </p:nvPr>
        </p:nvSpPr>
        <p:spPr>
          <a:xfrm>
            <a:off x="435429" y="159658"/>
            <a:ext cx="11292113" cy="477836"/>
          </a:xfrm>
        </p:spPr>
        <p:txBody>
          <a:bodyPr>
            <a:noAutofit/>
          </a:bodyPr>
          <a:lstStyle/>
          <a:p>
            <a:pPr algn="ctr"/>
            <a:r>
              <a:rPr lang="en-US" sz="2800" b="1" dirty="0">
                <a:effectLst>
                  <a:outerShdw blurRad="38100" dist="38100" dir="2700000" algn="tl">
                    <a:srgbClr val="000000">
                      <a:alpha val="43137"/>
                    </a:srgbClr>
                  </a:outerShdw>
                </a:effectLst>
              </a:rPr>
              <a:t>Cont...</a:t>
            </a:r>
          </a:p>
        </p:txBody>
      </p:sp>
      <p:sp>
        <p:nvSpPr>
          <p:cNvPr id="3" name="Content Placeholder 2">
            <a:extLst>
              <a:ext uri="{FF2B5EF4-FFF2-40B4-BE49-F238E27FC236}">
                <a16:creationId xmlns:a16="http://schemas.microsoft.com/office/drawing/2014/main" id="{44EB8066-BFD6-4567-A7FC-5AB4DF341098}"/>
              </a:ext>
            </a:extLst>
          </p:cNvPr>
          <p:cNvSpPr>
            <a:spLocks noGrp="1"/>
          </p:cNvSpPr>
          <p:nvPr>
            <p:ph idx="1"/>
          </p:nvPr>
        </p:nvSpPr>
        <p:spPr>
          <a:xfrm>
            <a:off x="0" y="637494"/>
            <a:ext cx="12191999" cy="6060848"/>
          </a:xfrm>
        </p:spPr>
        <p:txBody>
          <a:bodyPr>
            <a:normAutofit/>
          </a:bodyPr>
          <a:lstStyle/>
          <a:p>
            <a:pPr>
              <a:buFont typeface="Wingdings" panose="05000000000000000000" pitchFamily="2" charset="2"/>
              <a:buChar char="ü"/>
            </a:pPr>
            <a:r>
              <a:rPr lang="en-US" b="1" dirty="0"/>
              <a:t>Derived quantities</a:t>
            </a:r>
          </a:p>
          <a:p>
            <a:r>
              <a:rPr lang="en-US" dirty="0"/>
              <a:t>Are the quantities that can be expressed in terms of fundamental quantities are called derived quantities</a:t>
            </a:r>
          </a:p>
          <a:p>
            <a:r>
              <a:rPr lang="en-US" dirty="0"/>
              <a:t>They are expressed through mathematical operations of fundamental physical quantities (multiplication, Division, etc..)</a:t>
            </a:r>
          </a:p>
          <a:p>
            <a:r>
              <a:rPr lang="en-US" dirty="0"/>
              <a:t>For example, area, volume, velocity, acceleration, force</a:t>
            </a:r>
          </a:p>
          <a:p>
            <a:r>
              <a:rPr lang="en-US" dirty="0"/>
              <a:t>The units for derived quantities are called </a:t>
            </a:r>
            <a:r>
              <a:rPr lang="en-US" b="1" dirty="0"/>
              <a:t>Derived Units.</a:t>
            </a:r>
            <a:r>
              <a:rPr lang="en-US" dirty="0"/>
              <a:t> </a:t>
            </a:r>
          </a:p>
          <a:p>
            <a:pPr marL="0" indent="0" algn="ctr">
              <a:buNone/>
            </a:pPr>
            <a:r>
              <a:rPr lang="en-US" dirty="0"/>
              <a:t>Consider </a:t>
            </a:r>
            <a:br>
              <a:rPr lang="en-US" dirty="0"/>
            </a:br>
            <a:endParaRPr lang="en-US" dirty="0"/>
          </a:p>
          <a:p>
            <a:pPr marL="0" indent="0">
              <a:buNone/>
            </a:pPr>
            <a:endParaRPr lang="en-US" dirty="0"/>
          </a:p>
        </p:txBody>
      </p:sp>
      <p:sp>
        <p:nvSpPr>
          <p:cNvPr id="11" name="Rectangle 4">
            <a:extLst>
              <a:ext uri="{FF2B5EF4-FFF2-40B4-BE49-F238E27FC236}">
                <a16:creationId xmlns:a16="http://schemas.microsoft.com/office/drawing/2014/main" id="{8AC3FC49-3998-4994-BCA0-FBBDF8A6C59A}"/>
              </a:ext>
            </a:extLst>
          </p:cNvPr>
          <p:cNvSpPr>
            <a:spLocks noChangeArrowheads="1"/>
          </p:cNvSpPr>
          <p:nvPr/>
        </p:nvSpPr>
        <p:spPr bwMode="auto">
          <a:xfrm>
            <a:off x="4000500" y="3863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FCC5F23C-CF47-43E7-A303-E75C8D0BBE70}"/>
              </a:ext>
            </a:extLst>
          </p:cNvPr>
          <p:cNvPicPr>
            <a:picLocks noChangeAspect="1"/>
          </p:cNvPicPr>
          <p:nvPr/>
        </p:nvPicPr>
        <p:blipFill>
          <a:blip r:embed="rId2"/>
          <a:stretch>
            <a:fillRect/>
          </a:stretch>
        </p:blipFill>
        <p:spPr>
          <a:xfrm>
            <a:off x="4062865" y="4341810"/>
            <a:ext cx="4260754" cy="2450876"/>
          </a:xfrm>
          <a:prstGeom prst="rect">
            <a:avLst/>
          </a:prstGeom>
        </p:spPr>
      </p:pic>
    </p:spTree>
    <p:extLst>
      <p:ext uri="{BB962C8B-B14F-4D97-AF65-F5344CB8AC3E}">
        <p14:creationId xmlns:p14="http://schemas.microsoft.com/office/powerpoint/2010/main" val="4096675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B45B7-61D1-4268-887D-8CD9E7C7B0E6}"/>
              </a:ext>
            </a:extLst>
          </p:cNvPr>
          <p:cNvSpPr>
            <a:spLocks noGrp="1"/>
          </p:cNvSpPr>
          <p:nvPr>
            <p:ph type="title"/>
          </p:nvPr>
        </p:nvSpPr>
        <p:spPr>
          <a:xfrm>
            <a:off x="1" y="159658"/>
            <a:ext cx="12191998" cy="477836"/>
          </a:xfrm>
        </p:spPr>
        <p:txBody>
          <a:bodyPr>
            <a:noAutofit/>
          </a:bodyPr>
          <a:lstStyle/>
          <a:p>
            <a:pPr algn="ctr"/>
            <a:r>
              <a:rPr lang="en-US" sz="2800" b="1" dirty="0">
                <a:latin typeface="Arial Black" panose="020B0A04020102020204" pitchFamily="34" charset="0"/>
              </a:rPr>
              <a:t>System of Units</a:t>
            </a:r>
          </a:p>
        </p:txBody>
      </p:sp>
      <p:sp>
        <p:nvSpPr>
          <p:cNvPr id="3" name="Content Placeholder 2">
            <a:extLst>
              <a:ext uri="{FF2B5EF4-FFF2-40B4-BE49-F238E27FC236}">
                <a16:creationId xmlns:a16="http://schemas.microsoft.com/office/drawing/2014/main" id="{44EB8066-BFD6-4567-A7FC-5AB4DF341098}"/>
              </a:ext>
            </a:extLst>
          </p:cNvPr>
          <p:cNvSpPr>
            <a:spLocks noGrp="1"/>
          </p:cNvSpPr>
          <p:nvPr>
            <p:ph idx="1"/>
          </p:nvPr>
        </p:nvSpPr>
        <p:spPr>
          <a:xfrm>
            <a:off x="0" y="637494"/>
            <a:ext cx="12191999" cy="6060848"/>
          </a:xfrm>
        </p:spPr>
        <p:txBody>
          <a:bodyPr>
            <a:normAutofit lnSpcReduction="10000"/>
          </a:bodyPr>
          <a:lstStyle/>
          <a:p>
            <a:r>
              <a:rPr lang="en-US" dirty="0"/>
              <a:t>For measurement of physical quantity the following system of units are commonly used </a:t>
            </a:r>
          </a:p>
          <a:p>
            <a:pPr>
              <a:buFont typeface="Wingdings" panose="05000000000000000000" pitchFamily="2" charset="2"/>
              <a:buChar char="ü"/>
            </a:pPr>
            <a:r>
              <a:rPr lang="en-US" b="1" dirty="0"/>
              <a:t>C.G.S system</a:t>
            </a:r>
          </a:p>
          <a:p>
            <a:r>
              <a:rPr lang="en-US" dirty="0"/>
              <a:t>In this system, the unit of length is </a:t>
            </a:r>
            <a:r>
              <a:rPr lang="en-US" b="1" dirty="0">
                <a:solidFill>
                  <a:srgbClr val="FF0000"/>
                </a:solidFill>
              </a:rPr>
              <a:t>centimeter</a:t>
            </a:r>
            <a:r>
              <a:rPr lang="en-US" dirty="0"/>
              <a:t>, the unit of mass in </a:t>
            </a:r>
            <a:r>
              <a:rPr lang="en-US" b="1" dirty="0">
                <a:solidFill>
                  <a:srgbClr val="FF0000"/>
                </a:solidFill>
              </a:rPr>
              <a:t>grams</a:t>
            </a:r>
            <a:r>
              <a:rPr lang="en-US" dirty="0"/>
              <a:t>, the unit of time in </a:t>
            </a:r>
            <a:r>
              <a:rPr lang="en-US" b="1" dirty="0">
                <a:solidFill>
                  <a:srgbClr val="FF0000"/>
                </a:solidFill>
              </a:rPr>
              <a:t>second</a:t>
            </a:r>
          </a:p>
          <a:p>
            <a:pPr>
              <a:buFont typeface="Wingdings" panose="05000000000000000000" pitchFamily="2" charset="2"/>
              <a:buChar char="ü"/>
            </a:pPr>
            <a:r>
              <a:rPr lang="en-US" b="1" dirty="0"/>
              <a:t>F.P.S system</a:t>
            </a:r>
          </a:p>
          <a:p>
            <a:r>
              <a:rPr lang="en-US" dirty="0"/>
              <a:t>In this system, the unit of length is a </a:t>
            </a:r>
            <a:r>
              <a:rPr lang="en-US" b="1" dirty="0">
                <a:solidFill>
                  <a:srgbClr val="FF0000"/>
                </a:solidFill>
              </a:rPr>
              <a:t>foot</a:t>
            </a:r>
            <a:r>
              <a:rPr lang="en-US" dirty="0"/>
              <a:t>, the unit of mass is a </a:t>
            </a:r>
            <a:r>
              <a:rPr lang="en-US" b="1" dirty="0">
                <a:solidFill>
                  <a:srgbClr val="FF0000"/>
                </a:solidFill>
              </a:rPr>
              <a:t>pound</a:t>
            </a:r>
            <a:r>
              <a:rPr lang="en-US" dirty="0"/>
              <a:t> and the unit of time is a </a:t>
            </a:r>
            <a:r>
              <a:rPr lang="en-US" b="1" dirty="0">
                <a:solidFill>
                  <a:srgbClr val="FF0000"/>
                </a:solidFill>
              </a:rPr>
              <a:t>second</a:t>
            </a:r>
            <a:r>
              <a:rPr lang="en-US" dirty="0"/>
              <a:t>  </a:t>
            </a:r>
          </a:p>
          <a:p>
            <a:pPr>
              <a:buFont typeface="Wingdings" panose="05000000000000000000" pitchFamily="2" charset="2"/>
              <a:buChar char="ü"/>
            </a:pPr>
            <a:r>
              <a:rPr lang="en-US" b="1" dirty="0"/>
              <a:t>M.K.S</a:t>
            </a:r>
          </a:p>
          <a:p>
            <a:r>
              <a:rPr lang="en-US" dirty="0"/>
              <a:t>In this system, the unit of length is </a:t>
            </a:r>
            <a:r>
              <a:rPr lang="en-US" b="1" dirty="0">
                <a:solidFill>
                  <a:srgbClr val="FF0000"/>
                </a:solidFill>
              </a:rPr>
              <a:t>metre</a:t>
            </a:r>
            <a:r>
              <a:rPr lang="en-US" dirty="0"/>
              <a:t>, the unit of mass is </a:t>
            </a:r>
            <a:r>
              <a:rPr lang="en-US" b="1" dirty="0">
                <a:solidFill>
                  <a:srgbClr val="FF0000"/>
                </a:solidFill>
              </a:rPr>
              <a:t>kg</a:t>
            </a:r>
            <a:r>
              <a:rPr lang="en-US" dirty="0"/>
              <a:t> and the unit of time is </a:t>
            </a:r>
            <a:r>
              <a:rPr lang="en-US" b="1" dirty="0">
                <a:solidFill>
                  <a:srgbClr val="FF0000"/>
                </a:solidFill>
              </a:rPr>
              <a:t>second</a:t>
            </a:r>
            <a:r>
              <a:rPr lang="en-US" dirty="0"/>
              <a:t> </a:t>
            </a:r>
          </a:p>
          <a:p>
            <a:pPr>
              <a:buFont typeface="Wingdings" panose="05000000000000000000" pitchFamily="2" charset="2"/>
              <a:buChar char="ü"/>
            </a:pPr>
            <a:r>
              <a:rPr lang="en-US" b="1" dirty="0"/>
              <a:t>S.I System</a:t>
            </a:r>
          </a:p>
          <a:p>
            <a:r>
              <a:rPr lang="en-US" dirty="0"/>
              <a:t>This system is an improved and extended version of the M.K.S system of units. </a:t>
            </a:r>
          </a:p>
          <a:p>
            <a:r>
              <a:rPr lang="en-US" dirty="0"/>
              <a:t>It is called the international system of units.</a:t>
            </a:r>
          </a:p>
        </p:txBody>
      </p:sp>
      <p:sp>
        <p:nvSpPr>
          <p:cNvPr id="11" name="Rectangle 4">
            <a:extLst>
              <a:ext uri="{FF2B5EF4-FFF2-40B4-BE49-F238E27FC236}">
                <a16:creationId xmlns:a16="http://schemas.microsoft.com/office/drawing/2014/main" id="{8AC3FC49-3998-4994-BCA0-FBBDF8A6C59A}"/>
              </a:ext>
            </a:extLst>
          </p:cNvPr>
          <p:cNvSpPr>
            <a:spLocks noChangeArrowheads="1"/>
          </p:cNvSpPr>
          <p:nvPr/>
        </p:nvSpPr>
        <p:spPr bwMode="auto">
          <a:xfrm>
            <a:off x="4000500" y="3863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6">
            <a:extLst>
              <a:ext uri="{FF2B5EF4-FFF2-40B4-BE49-F238E27FC236}">
                <a16:creationId xmlns:a16="http://schemas.microsoft.com/office/drawing/2014/main" id="{BF414D32-225A-4988-BEEF-5C0B070DA6CD}"/>
              </a:ext>
            </a:extLst>
          </p:cNvPr>
          <p:cNvSpPr>
            <a:spLocks noChangeArrowheads="1"/>
          </p:cNvSpPr>
          <p:nvPr/>
        </p:nvSpPr>
        <p:spPr bwMode="auto">
          <a:xfrm>
            <a:off x="4000500" y="3863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7">
            <a:extLst>
              <a:ext uri="{FF2B5EF4-FFF2-40B4-BE49-F238E27FC236}">
                <a16:creationId xmlns:a16="http://schemas.microsoft.com/office/drawing/2014/main" id="{E3EF38A2-3E94-4B68-88D6-57FCB04EA3B8}"/>
              </a:ext>
            </a:extLst>
          </p:cNvPr>
          <p:cNvSpPr>
            <a:spLocks noChangeArrowheads="1"/>
          </p:cNvSpPr>
          <p:nvPr/>
        </p:nvSpPr>
        <p:spPr bwMode="auto">
          <a:xfrm>
            <a:off x="4000500" y="36814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Rectangle 9">
            <a:extLst>
              <a:ext uri="{FF2B5EF4-FFF2-40B4-BE49-F238E27FC236}">
                <a16:creationId xmlns:a16="http://schemas.microsoft.com/office/drawing/2014/main" id="{8A23B0C0-6973-4840-8EF0-B5471C352D30}"/>
              </a:ext>
            </a:extLst>
          </p:cNvPr>
          <p:cNvSpPr>
            <a:spLocks noChangeArrowheads="1"/>
          </p:cNvSpPr>
          <p:nvPr/>
        </p:nvSpPr>
        <p:spPr bwMode="auto">
          <a:xfrm>
            <a:off x="4000500" y="36814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10">
            <a:extLst>
              <a:ext uri="{FF2B5EF4-FFF2-40B4-BE49-F238E27FC236}">
                <a16:creationId xmlns:a16="http://schemas.microsoft.com/office/drawing/2014/main" id="{06F073FD-34CF-46C1-B299-3B4E02361E13}"/>
              </a:ext>
            </a:extLst>
          </p:cNvPr>
          <p:cNvSpPr>
            <a:spLocks noChangeArrowheads="1"/>
          </p:cNvSpPr>
          <p:nvPr/>
        </p:nvSpPr>
        <p:spPr bwMode="auto">
          <a:xfrm>
            <a:off x="4000500" y="36814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106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B45B7-61D1-4268-887D-8CD9E7C7B0E6}"/>
              </a:ext>
            </a:extLst>
          </p:cNvPr>
          <p:cNvSpPr>
            <a:spLocks noGrp="1"/>
          </p:cNvSpPr>
          <p:nvPr>
            <p:ph type="title"/>
          </p:nvPr>
        </p:nvSpPr>
        <p:spPr>
          <a:xfrm>
            <a:off x="435429" y="159658"/>
            <a:ext cx="11292113" cy="477836"/>
          </a:xfrm>
        </p:spPr>
        <p:txBody>
          <a:bodyPr>
            <a:noAutofit/>
          </a:bodyPr>
          <a:lstStyle/>
          <a:p>
            <a:pPr algn="ctr"/>
            <a:r>
              <a:rPr lang="en-US" sz="2800" b="1" dirty="0">
                <a:effectLst>
                  <a:outerShdw blurRad="38100" dist="38100" dir="2700000" algn="tl">
                    <a:srgbClr val="000000">
                      <a:alpha val="43137"/>
                    </a:srgbClr>
                  </a:outerShdw>
                </a:effectLst>
              </a:rPr>
              <a:t>Cont...</a:t>
            </a:r>
          </a:p>
        </p:txBody>
      </p:sp>
      <p:sp>
        <p:nvSpPr>
          <p:cNvPr id="3" name="Content Placeholder 2">
            <a:extLst>
              <a:ext uri="{FF2B5EF4-FFF2-40B4-BE49-F238E27FC236}">
                <a16:creationId xmlns:a16="http://schemas.microsoft.com/office/drawing/2014/main" id="{44EB8066-BFD6-4567-A7FC-5AB4DF341098}"/>
              </a:ext>
            </a:extLst>
          </p:cNvPr>
          <p:cNvSpPr>
            <a:spLocks noGrp="1"/>
          </p:cNvSpPr>
          <p:nvPr>
            <p:ph idx="1"/>
          </p:nvPr>
        </p:nvSpPr>
        <p:spPr>
          <a:xfrm>
            <a:off x="0" y="637494"/>
            <a:ext cx="12191999" cy="6060848"/>
          </a:xfrm>
        </p:spPr>
        <p:txBody>
          <a:bodyPr>
            <a:normAutofit/>
          </a:bodyPr>
          <a:lstStyle/>
          <a:p>
            <a:r>
              <a:rPr lang="en-US" dirty="0"/>
              <a:t>With the development of science &amp; technology, the three fundamental quantities like mass, length &amp; time were not sufficient as many other quantities like electric current, heat etc. were introduced.</a:t>
            </a:r>
          </a:p>
          <a:p>
            <a:r>
              <a:rPr lang="en-US" dirty="0"/>
              <a:t>Therefore, more fundamental units in addition to the units of mass, length and time are required.</a:t>
            </a:r>
          </a:p>
          <a:p>
            <a:r>
              <a:rPr lang="en-US" dirty="0"/>
              <a:t>Thus, the MKS system was modified with the addition of four other fundamental quantities and two supplementary quantities as shown below </a:t>
            </a:r>
          </a:p>
          <a:p>
            <a:pPr marL="0" indent="0">
              <a:buNone/>
            </a:pPr>
            <a:br>
              <a:rPr lang="en-US" dirty="0"/>
            </a:br>
            <a:endParaRPr lang="en-US" dirty="0"/>
          </a:p>
        </p:txBody>
      </p:sp>
      <p:pic>
        <p:nvPicPr>
          <p:cNvPr id="4" name="Picture 3">
            <a:extLst>
              <a:ext uri="{FF2B5EF4-FFF2-40B4-BE49-F238E27FC236}">
                <a16:creationId xmlns:a16="http://schemas.microsoft.com/office/drawing/2014/main" id="{ADCE7DF8-C9DF-4E65-B422-CCF7FFE129F9}"/>
              </a:ext>
            </a:extLst>
          </p:cNvPr>
          <p:cNvPicPr>
            <a:picLocks noChangeAspect="1"/>
          </p:cNvPicPr>
          <p:nvPr/>
        </p:nvPicPr>
        <p:blipFill>
          <a:blip r:embed="rId2"/>
          <a:stretch>
            <a:fillRect/>
          </a:stretch>
        </p:blipFill>
        <p:spPr>
          <a:xfrm>
            <a:off x="435429" y="3667918"/>
            <a:ext cx="5753101" cy="2793345"/>
          </a:xfrm>
          <a:prstGeom prst="rect">
            <a:avLst/>
          </a:prstGeom>
        </p:spPr>
      </p:pic>
      <p:pic>
        <p:nvPicPr>
          <p:cNvPr id="6" name="Picture 5">
            <a:extLst>
              <a:ext uri="{FF2B5EF4-FFF2-40B4-BE49-F238E27FC236}">
                <a16:creationId xmlns:a16="http://schemas.microsoft.com/office/drawing/2014/main" id="{7AE80DE6-1125-41E1-B90A-FE931C4BD132}"/>
              </a:ext>
            </a:extLst>
          </p:cNvPr>
          <p:cNvPicPr>
            <a:picLocks noChangeAspect="1"/>
          </p:cNvPicPr>
          <p:nvPr/>
        </p:nvPicPr>
        <p:blipFill>
          <a:blip r:embed="rId3"/>
          <a:stretch>
            <a:fillRect/>
          </a:stretch>
        </p:blipFill>
        <p:spPr>
          <a:xfrm>
            <a:off x="6221312" y="4043780"/>
            <a:ext cx="5970687" cy="1471648"/>
          </a:xfrm>
          <a:prstGeom prst="rect">
            <a:avLst/>
          </a:prstGeom>
        </p:spPr>
      </p:pic>
    </p:spTree>
    <p:extLst>
      <p:ext uri="{BB962C8B-B14F-4D97-AF65-F5344CB8AC3E}">
        <p14:creationId xmlns:p14="http://schemas.microsoft.com/office/powerpoint/2010/main" val="709352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B45B7-61D1-4268-887D-8CD9E7C7B0E6}"/>
              </a:ext>
            </a:extLst>
          </p:cNvPr>
          <p:cNvSpPr>
            <a:spLocks noGrp="1"/>
          </p:cNvSpPr>
          <p:nvPr>
            <p:ph type="title"/>
          </p:nvPr>
        </p:nvSpPr>
        <p:spPr>
          <a:xfrm>
            <a:off x="435429" y="159658"/>
            <a:ext cx="11292113" cy="477836"/>
          </a:xfrm>
        </p:spPr>
        <p:txBody>
          <a:bodyPr>
            <a:noAutofit/>
          </a:bodyPr>
          <a:lstStyle/>
          <a:p>
            <a:pPr algn="ctr"/>
            <a:r>
              <a:rPr lang="en-US" sz="2800" b="1" dirty="0">
                <a:effectLst>
                  <a:outerShdw blurRad="38100" dist="38100" dir="2700000" algn="tl">
                    <a:srgbClr val="000000">
                      <a:alpha val="43137"/>
                    </a:srgbClr>
                  </a:outerShdw>
                </a:effectLst>
              </a:rPr>
              <a:t>Cont...</a:t>
            </a:r>
          </a:p>
        </p:txBody>
      </p:sp>
      <p:sp>
        <p:nvSpPr>
          <p:cNvPr id="3" name="Content Placeholder 2">
            <a:extLst>
              <a:ext uri="{FF2B5EF4-FFF2-40B4-BE49-F238E27FC236}">
                <a16:creationId xmlns:a16="http://schemas.microsoft.com/office/drawing/2014/main" id="{44EB8066-BFD6-4567-A7FC-5AB4DF341098}"/>
              </a:ext>
            </a:extLst>
          </p:cNvPr>
          <p:cNvSpPr>
            <a:spLocks noGrp="1"/>
          </p:cNvSpPr>
          <p:nvPr>
            <p:ph idx="1"/>
          </p:nvPr>
        </p:nvSpPr>
        <p:spPr>
          <a:xfrm>
            <a:off x="0" y="637494"/>
            <a:ext cx="12191999" cy="6060848"/>
          </a:xfrm>
        </p:spPr>
        <p:txBody>
          <a:bodyPr>
            <a:normAutofit/>
          </a:bodyPr>
          <a:lstStyle/>
          <a:p>
            <a:pPr>
              <a:buFont typeface="Wingdings" panose="05000000000000000000" pitchFamily="2" charset="2"/>
              <a:buChar char="v"/>
            </a:pPr>
            <a:r>
              <a:rPr lang="en-US" b="1" dirty="0"/>
              <a:t>Advantage of S.I. system</a:t>
            </a:r>
          </a:p>
          <a:p>
            <a:pPr>
              <a:buFont typeface="Wingdings" panose="05000000000000000000" pitchFamily="2" charset="2"/>
              <a:buChar char="ü"/>
            </a:pPr>
            <a:r>
              <a:rPr lang="en-US" dirty="0"/>
              <a:t>It is a coherent system of units i.e. the derived units of physical quantities are easily obtained by multiplication or division of fundamental units.</a:t>
            </a:r>
          </a:p>
          <a:p>
            <a:pPr>
              <a:buFont typeface="Wingdings" panose="05000000000000000000" pitchFamily="2" charset="2"/>
              <a:buChar char="ü"/>
            </a:pPr>
            <a:r>
              <a:rPr lang="en-US" dirty="0"/>
              <a:t>It is a rational system of units i.e. it uses only one unit for one physical quantity. E.g. It uses Joule (J) as the unit for all types of energies (heat, light, mechanical).</a:t>
            </a:r>
          </a:p>
          <a:p>
            <a:pPr>
              <a:buFont typeface="Wingdings" panose="05000000000000000000" pitchFamily="2" charset="2"/>
              <a:buChar char="ü"/>
            </a:pPr>
            <a:r>
              <a:rPr lang="en-US" dirty="0"/>
              <a:t>It is a metric system of units, i.e., its multiples and submultiples can be expressed to a power of 10.</a:t>
            </a:r>
          </a:p>
          <a:p>
            <a:pPr marL="0" indent="0">
              <a:buNone/>
            </a:pPr>
            <a:br>
              <a:rPr lang="en-US" dirty="0"/>
            </a:br>
            <a:endParaRPr lang="en-US" dirty="0"/>
          </a:p>
        </p:txBody>
      </p:sp>
      <p:sp>
        <p:nvSpPr>
          <p:cNvPr id="11" name="Rectangle 4">
            <a:extLst>
              <a:ext uri="{FF2B5EF4-FFF2-40B4-BE49-F238E27FC236}">
                <a16:creationId xmlns:a16="http://schemas.microsoft.com/office/drawing/2014/main" id="{8AC3FC49-3998-4994-BCA0-FBBDF8A6C59A}"/>
              </a:ext>
            </a:extLst>
          </p:cNvPr>
          <p:cNvSpPr>
            <a:spLocks noChangeArrowheads="1"/>
          </p:cNvSpPr>
          <p:nvPr/>
        </p:nvSpPr>
        <p:spPr bwMode="auto">
          <a:xfrm>
            <a:off x="4000500" y="3863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9786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FE5FC-BB86-4D02-8FE8-64D73E41AD10}"/>
              </a:ext>
            </a:extLst>
          </p:cNvPr>
          <p:cNvSpPr>
            <a:spLocks noGrp="1"/>
          </p:cNvSpPr>
          <p:nvPr>
            <p:ph type="title"/>
          </p:nvPr>
        </p:nvSpPr>
        <p:spPr>
          <a:xfrm>
            <a:off x="630621" y="101600"/>
            <a:ext cx="11004331" cy="493486"/>
          </a:xfrm>
        </p:spPr>
        <p:txBody>
          <a:bodyPr>
            <a:normAutofit/>
          </a:bodyPr>
          <a:lstStyle/>
          <a:p>
            <a:pPr algn="ctr"/>
            <a:r>
              <a:rPr lang="en-US" sz="2800" b="1" dirty="0">
                <a:effectLst>
                  <a:outerShdw blurRad="38100" dist="38100" dir="2700000" algn="tl">
                    <a:srgbClr val="000000">
                      <a:alpha val="43137"/>
                    </a:srgbClr>
                  </a:outerShdw>
                </a:effectLst>
              </a:rPr>
              <a:t>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8B81E4-A61C-45A1-832A-82206C67D402}"/>
                  </a:ext>
                </a:extLst>
              </p:cNvPr>
              <p:cNvSpPr>
                <a:spLocks noGrp="1"/>
              </p:cNvSpPr>
              <p:nvPr>
                <p:ph idx="1"/>
              </p:nvPr>
            </p:nvSpPr>
            <p:spPr>
              <a:xfrm>
                <a:off x="0" y="595086"/>
                <a:ext cx="12192000" cy="6262914"/>
              </a:xfrm>
            </p:spPr>
            <p:txBody>
              <a:bodyPr>
                <a:normAutofit/>
              </a:bodyPr>
              <a:lstStyle/>
              <a:p>
                <a:pPr>
                  <a:buFont typeface="Wingdings" panose="05000000000000000000" pitchFamily="2" charset="2"/>
                  <a:buChar char="ü"/>
                </a:pPr>
                <a:r>
                  <a:rPr lang="en-US" sz="3200" b="1" dirty="0"/>
                  <a:t>Dimensions</a:t>
                </a:r>
                <a:r>
                  <a:rPr lang="en-US" b="1" dirty="0"/>
                  <a:t> of physical quantities</a:t>
                </a:r>
                <a:endParaRPr lang="en-US" dirty="0"/>
              </a:p>
              <a:p>
                <a:r>
                  <a:rPr lang="en-US" dirty="0"/>
                  <a:t>Dimensions of a physical quantity are the powers to which the units of base quantities(fundamental quantities) are raised to represent a derived unit of that quantity </a:t>
                </a:r>
              </a:p>
              <a:p>
                <a:pPr marL="0" indent="0" algn="ctr">
                  <a:buNone/>
                </a:pPr>
                <a:r>
                  <a:rPr lang="en-US" dirty="0"/>
                  <a:t>For example</a:t>
                </a:r>
                <a:endParaRPr lang="en-US" b="0" i="1" dirty="0">
                  <a:latin typeface="Cambria Math" panose="02040503050406030204" pitchFamily="18" charset="0"/>
                </a:endParaRPr>
              </a:p>
              <a:p>
                <a:pPr marL="0" indent="0" algn="ctr">
                  <a:buNone/>
                </a:pPr>
                <a14:m>
                  <m:oMath xmlns:m="http://schemas.openxmlformats.org/officeDocument/2006/math">
                    <m:r>
                      <a:rPr lang="en-US" b="0" i="1" smtClean="0">
                        <a:latin typeface="Cambria Math" panose="02040503050406030204" pitchFamily="18" charset="0"/>
                      </a:rPr>
                      <m:t>𝐴𝑟𝑒𝑎</m:t>
                    </m:r>
                    <m:r>
                      <a:rPr lang="en-US" b="0" i="1" smtClean="0">
                        <a:latin typeface="Cambria Math" panose="02040503050406030204" pitchFamily="18" charset="0"/>
                      </a:rPr>
                      <m:t>=</m:t>
                    </m:r>
                    <m:r>
                      <a:rPr lang="en-US" b="0" i="1" smtClean="0">
                        <a:latin typeface="Cambria Math" panose="02040503050406030204" pitchFamily="18" charset="0"/>
                      </a:rPr>
                      <m:t>𝑙𝑒𝑛𝑔h𝑡𝑥𝑏𝑟𝑒𝑎𝑑𝑡h</m:t>
                    </m:r>
                  </m:oMath>
                </a14:m>
                <a:r>
                  <a:rPr lang="en-US" dirty="0"/>
                  <a:t> </a:t>
                </a:r>
              </a:p>
              <a:p>
                <a:pPr marL="0" indent="0" algn="ctr">
                  <a:buNone/>
                </a:pP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𝐿</m:t>
                            </m:r>
                          </m:e>
                          <m:sup>
                            <m:r>
                              <a:rPr lang="en-US" b="0" i="1" smtClean="0">
                                <a:latin typeface="Cambria Math" panose="02040503050406030204" pitchFamily="18" charset="0"/>
                              </a:rPr>
                              <m:t>1</m:t>
                            </m:r>
                          </m:sup>
                        </m:sSup>
                      </m:e>
                    </m:d>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1</m:t>
                            </m:r>
                          </m:sup>
                        </m:sSup>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sSup>
                          <m:sSupPr>
                            <m:ctrlPr>
                              <a:rPr lang="en-US" i="1" smtClean="0">
                                <a:latin typeface="Cambria Math" panose="02040503050406030204" pitchFamily="18" charset="0"/>
                              </a:rPr>
                            </m:ctrlPr>
                          </m:sSupPr>
                          <m:e>
                            <m:r>
                              <a:rPr lang="en-US" b="0" i="1" smtClean="0">
                                <a:latin typeface="Cambria Math" panose="02040503050406030204" pitchFamily="18" charset="0"/>
                              </a:rPr>
                              <m:t>𝑀</m:t>
                            </m:r>
                          </m:e>
                          <m:sup>
                            <m:r>
                              <a:rPr lang="en-US" b="0" i="1" smtClean="0">
                                <a:latin typeface="Cambria Math" panose="02040503050406030204" pitchFamily="18" charset="0"/>
                              </a:rPr>
                              <m:t>0</m:t>
                            </m:r>
                          </m:sup>
                        </m:sSup>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b="0" i="1" smtClean="0">
                                <a:latin typeface="Cambria Math" panose="02040503050406030204" pitchFamily="18" charset="0"/>
                              </a:rPr>
                              <m:t>2</m:t>
                            </m:r>
                          </m:sup>
                        </m:sSup>
                        <m:sSup>
                          <m:sSupPr>
                            <m:ctrlPr>
                              <a:rPr lang="en-US" i="1">
                                <a:latin typeface="Cambria Math" panose="02040503050406030204" pitchFamily="18" charset="0"/>
                              </a:rPr>
                            </m:ctrlPr>
                          </m:sSupPr>
                          <m:e>
                            <m:r>
                              <a:rPr lang="en-US" b="0" i="1" smtClean="0">
                                <a:latin typeface="Cambria Math" panose="02040503050406030204" pitchFamily="18" charset="0"/>
                              </a:rPr>
                              <m:t>𝑇</m:t>
                            </m:r>
                          </m:e>
                          <m:sup>
                            <m:r>
                              <a:rPr lang="en-US" b="0" i="1" smtClean="0">
                                <a:latin typeface="Cambria Math" panose="02040503050406030204" pitchFamily="18" charset="0"/>
                              </a:rPr>
                              <m:t>0</m:t>
                            </m:r>
                          </m:sup>
                        </m:sSup>
                      </m:e>
                    </m:d>
                  </m:oMath>
                </a14:m>
                <a:r>
                  <a:rPr lang="en-US" dirty="0"/>
                  <a:t> </a:t>
                </a:r>
              </a:p>
              <a:p>
                <a:r>
                  <a:rPr lang="en-US" dirty="0"/>
                  <a:t>Power (0,2,0) of fundamental units are called dimensions of area in mass, length and time respectively. </a:t>
                </a:r>
              </a:p>
              <a:p>
                <a:pPr marL="0" indent="0">
                  <a:buNone/>
                </a:pPr>
                <a:r>
                  <a:rPr lang="en-US" dirty="0"/>
                  <a:t>Qn.what will be the dimension of density?</a:t>
                </a:r>
                <a:br>
                  <a:rPr lang="en-US" dirty="0"/>
                </a:br>
                <a:endParaRPr lang="en-US" dirty="0"/>
              </a:p>
              <a:p>
                <a:endParaRPr lang="en-US" dirty="0"/>
              </a:p>
            </p:txBody>
          </p:sp>
        </mc:Choice>
        <mc:Fallback xmlns="">
          <p:sp>
            <p:nvSpPr>
              <p:cNvPr id="3" name="Content Placeholder 2">
                <a:extLst>
                  <a:ext uri="{FF2B5EF4-FFF2-40B4-BE49-F238E27FC236}">
                    <a16:creationId xmlns:a16="http://schemas.microsoft.com/office/drawing/2014/main" id="{B68B81E4-A61C-45A1-832A-82206C67D402}"/>
                  </a:ext>
                </a:extLst>
              </p:cNvPr>
              <p:cNvSpPr>
                <a:spLocks noGrp="1" noRot="1" noChangeAspect="1" noMove="1" noResize="1" noEditPoints="1" noAdjustHandles="1" noChangeArrowheads="1" noChangeShapeType="1" noTextEdit="1"/>
              </p:cNvSpPr>
              <p:nvPr>
                <p:ph idx="1"/>
              </p:nvPr>
            </p:nvSpPr>
            <p:spPr>
              <a:xfrm>
                <a:off x="0" y="595086"/>
                <a:ext cx="12192000" cy="6262914"/>
              </a:xfrm>
              <a:blipFill>
                <a:blip r:embed="rId2"/>
                <a:stretch>
                  <a:fillRect l="-1100" t="-2045"/>
                </a:stretch>
              </a:blipFill>
            </p:spPr>
            <p:txBody>
              <a:bodyPr/>
              <a:lstStyle/>
              <a:p>
                <a:r>
                  <a:rPr lang="en-US">
                    <a:noFill/>
                  </a:rPr>
                  <a:t> </a:t>
                </a:r>
              </a:p>
            </p:txBody>
          </p:sp>
        </mc:Fallback>
      </mc:AlternateContent>
    </p:spTree>
    <p:extLst>
      <p:ext uri="{BB962C8B-B14F-4D97-AF65-F5344CB8AC3E}">
        <p14:creationId xmlns:p14="http://schemas.microsoft.com/office/powerpoint/2010/main" val="401424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2CCEF-7EC9-403B-BBE3-0CC129341432}"/>
              </a:ext>
            </a:extLst>
          </p:cNvPr>
          <p:cNvSpPr>
            <a:spLocks noGrp="1"/>
          </p:cNvSpPr>
          <p:nvPr>
            <p:ph type="title"/>
          </p:nvPr>
        </p:nvSpPr>
        <p:spPr>
          <a:xfrm>
            <a:off x="599091" y="189186"/>
            <a:ext cx="10925502" cy="630621"/>
          </a:xfrm>
        </p:spPr>
        <p:txBody>
          <a:bodyPr>
            <a:normAutofit/>
          </a:bodyPr>
          <a:lstStyle/>
          <a:p>
            <a:pPr algn="ctr"/>
            <a:r>
              <a:rPr lang="en-US" sz="2700" b="1" dirty="0">
                <a:effectLst>
                  <a:outerShdw blurRad="38100" dist="38100" dir="2700000" algn="tl">
                    <a:srgbClr val="000000">
                      <a:alpha val="43137"/>
                    </a:srgbClr>
                  </a:outerShdw>
                </a:effectLst>
              </a:rPr>
              <a:t>Cont...</a:t>
            </a:r>
            <a:endParaRPr lang="en-US" sz="24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B6293FA2-4974-4CC6-8A3D-041A0EC23DDB}"/>
              </a:ext>
            </a:extLst>
          </p:cNvPr>
          <p:cNvSpPr>
            <a:spLocks noGrp="1"/>
          </p:cNvSpPr>
          <p:nvPr>
            <p:ph idx="1"/>
          </p:nvPr>
        </p:nvSpPr>
        <p:spPr>
          <a:xfrm>
            <a:off x="188686" y="819806"/>
            <a:ext cx="11887199" cy="5849007"/>
          </a:xfrm>
        </p:spPr>
        <p:txBody>
          <a:bodyPr>
            <a:normAutofit/>
          </a:bodyPr>
          <a:lstStyle/>
          <a:p>
            <a:r>
              <a:rPr lang="en-US" dirty="0"/>
              <a:t>Based on dimension, we can classify quantities into four categories</a:t>
            </a:r>
          </a:p>
          <a:p>
            <a:pPr marL="0" indent="0">
              <a:buNone/>
            </a:pPr>
            <a:r>
              <a:rPr lang="en-US" b="1" dirty="0">
                <a:solidFill>
                  <a:schemeClr val="accent1"/>
                </a:solidFill>
              </a:rPr>
              <a:t>(a) Dimensional variables</a:t>
            </a:r>
          </a:p>
          <a:p>
            <a:r>
              <a:rPr lang="en-US" dirty="0"/>
              <a:t> Are physical quantities, which possess dimensions and have variable values </a:t>
            </a:r>
          </a:p>
          <a:p>
            <a:r>
              <a:rPr lang="en-US" dirty="0"/>
              <a:t>Examples of dimensional variables are length, velocity, and acceleration </a:t>
            </a:r>
          </a:p>
          <a:p>
            <a:pPr marL="0" indent="0">
              <a:buNone/>
            </a:pPr>
            <a:r>
              <a:rPr lang="en-US" b="1" dirty="0">
                <a:solidFill>
                  <a:schemeClr val="accent1"/>
                </a:solidFill>
              </a:rPr>
              <a:t>(b) Dimensionless variables</a:t>
            </a:r>
          </a:p>
          <a:p>
            <a:r>
              <a:rPr lang="en-US" dirty="0"/>
              <a:t>Are physical quantities that have no dimensions, but have variable values </a:t>
            </a:r>
          </a:p>
          <a:p>
            <a:r>
              <a:rPr lang="en-US" dirty="0"/>
              <a:t>Examples of dimensionless variables are specific gravity(R.D), strain, refractive index </a:t>
            </a:r>
          </a:p>
          <a:p>
            <a:pPr marL="0" indent="0">
              <a:buNone/>
            </a:pPr>
            <a:r>
              <a:rPr lang="en-US" b="1" dirty="0">
                <a:solidFill>
                  <a:schemeClr val="accent1"/>
                </a:solidFill>
              </a:rPr>
              <a:t>(c) Dimensional Constant</a:t>
            </a:r>
          </a:p>
          <a:p>
            <a:r>
              <a:rPr lang="en-US" dirty="0"/>
              <a:t>Are physical quantities that possess dimensions and have constant values </a:t>
            </a:r>
          </a:p>
          <a:p>
            <a:r>
              <a:rPr lang="en-US" dirty="0"/>
              <a:t>Examples  of the dimensional constant are Gravitational constant, Planck’s constant </a:t>
            </a:r>
          </a:p>
        </p:txBody>
      </p:sp>
    </p:spTree>
    <p:extLst>
      <p:ext uri="{BB962C8B-B14F-4D97-AF65-F5344CB8AC3E}">
        <p14:creationId xmlns:p14="http://schemas.microsoft.com/office/powerpoint/2010/main" val="1858736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EAB7-DABE-4C79-B0C8-F4FFE25E2B8A}"/>
              </a:ext>
            </a:extLst>
          </p:cNvPr>
          <p:cNvSpPr>
            <a:spLocks noGrp="1"/>
          </p:cNvSpPr>
          <p:nvPr>
            <p:ph type="title"/>
          </p:nvPr>
        </p:nvSpPr>
        <p:spPr>
          <a:xfrm>
            <a:off x="236483" y="157656"/>
            <a:ext cx="11587655" cy="523382"/>
          </a:xfrm>
        </p:spPr>
        <p:txBody>
          <a:bodyPr>
            <a:normAutofit/>
          </a:bodyPr>
          <a:lstStyle/>
          <a:p>
            <a:pPr algn="ctr"/>
            <a:r>
              <a:rPr lang="en-US" sz="2400" b="1" dirty="0">
                <a:effectLst>
                  <a:outerShdw blurRad="38100" dist="38100" dir="2700000" algn="tl">
                    <a:srgbClr val="000000">
                      <a:alpha val="43137"/>
                    </a:srgbClr>
                  </a:outerShdw>
                </a:effectLst>
              </a:rPr>
              <a:t>Cont.…</a:t>
            </a:r>
          </a:p>
        </p:txBody>
      </p:sp>
      <p:sp>
        <p:nvSpPr>
          <p:cNvPr id="3" name="Content Placeholder 2">
            <a:extLst>
              <a:ext uri="{FF2B5EF4-FFF2-40B4-BE49-F238E27FC236}">
                <a16:creationId xmlns:a16="http://schemas.microsoft.com/office/drawing/2014/main" id="{5996D666-A0A9-4B39-865C-36F10613CE69}"/>
              </a:ext>
            </a:extLst>
          </p:cNvPr>
          <p:cNvSpPr>
            <a:spLocks noGrp="1"/>
          </p:cNvSpPr>
          <p:nvPr>
            <p:ph idx="1"/>
          </p:nvPr>
        </p:nvSpPr>
        <p:spPr>
          <a:xfrm>
            <a:off x="236483" y="804042"/>
            <a:ext cx="11587655" cy="5896302"/>
          </a:xfrm>
        </p:spPr>
        <p:txBody>
          <a:bodyPr>
            <a:normAutofit/>
          </a:bodyPr>
          <a:lstStyle/>
          <a:p>
            <a:pPr marL="0" indent="0">
              <a:buNone/>
            </a:pPr>
            <a:r>
              <a:rPr lang="en-US" b="1" dirty="0">
                <a:solidFill>
                  <a:schemeClr val="accent1"/>
                </a:solidFill>
              </a:rPr>
              <a:t>(d) Dimensionless Constant</a:t>
            </a:r>
            <a:endParaRPr lang="en-US" dirty="0">
              <a:solidFill>
                <a:schemeClr val="accent1"/>
              </a:solidFill>
            </a:endParaRPr>
          </a:p>
          <a:p>
            <a:r>
              <a:rPr lang="en-US" dirty="0"/>
              <a:t>Are physical quantities which have constant values and also have no dimensions are called dimensionless constants </a:t>
            </a:r>
          </a:p>
          <a:p>
            <a:r>
              <a:rPr lang="en-US" dirty="0"/>
              <a:t>Examples of dimensionless constants are π, e, numbers (whole numbers, fractions, negative value ), etc.</a:t>
            </a:r>
          </a:p>
        </p:txBody>
      </p:sp>
    </p:spTree>
    <p:extLst>
      <p:ext uri="{BB962C8B-B14F-4D97-AF65-F5344CB8AC3E}">
        <p14:creationId xmlns:p14="http://schemas.microsoft.com/office/powerpoint/2010/main" val="852584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FE5FC-BB86-4D02-8FE8-64D73E41AD10}"/>
              </a:ext>
            </a:extLst>
          </p:cNvPr>
          <p:cNvSpPr>
            <a:spLocks noGrp="1"/>
          </p:cNvSpPr>
          <p:nvPr>
            <p:ph type="title"/>
          </p:nvPr>
        </p:nvSpPr>
        <p:spPr>
          <a:xfrm>
            <a:off x="1" y="101600"/>
            <a:ext cx="11634952" cy="493486"/>
          </a:xfrm>
        </p:spPr>
        <p:txBody>
          <a:bodyPr>
            <a:normAutofit/>
          </a:bodyPr>
          <a:lstStyle/>
          <a:p>
            <a:pPr algn="ctr"/>
            <a:r>
              <a:rPr lang="en-US" sz="2800" b="1" dirty="0">
                <a:effectLst>
                  <a:outerShdw blurRad="38100" dist="38100" dir="2700000" algn="tl">
                    <a:srgbClr val="000000">
                      <a:alpha val="43137"/>
                    </a:srgbClr>
                  </a:outerShdw>
                </a:effectLst>
              </a:rPr>
              <a:t>Examples </a:t>
            </a:r>
          </a:p>
        </p:txBody>
      </p:sp>
      <p:sp>
        <p:nvSpPr>
          <p:cNvPr id="3" name="Content Placeholder 2">
            <a:extLst>
              <a:ext uri="{FF2B5EF4-FFF2-40B4-BE49-F238E27FC236}">
                <a16:creationId xmlns:a16="http://schemas.microsoft.com/office/drawing/2014/main" id="{B68B81E4-A61C-45A1-832A-82206C67D402}"/>
              </a:ext>
            </a:extLst>
          </p:cNvPr>
          <p:cNvSpPr>
            <a:spLocks noGrp="1"/>
          </p:cNvSpPr>
          <p:nvPr>
            <p:ph idx="1"/>
          </p:nvPr>
        </p:nvSpPr>
        <p:spPr>
          <a:xfrm>
            <a:off x="0" y="595086"/>
            <a:ext cx="12192000" cy="6262914"/>
          </a:xfrm>
        </p:spPr>
        <p:txBody>
          <a:bodyPr>
            <a:normAutofit/>
          </a:bodyPr>
          <a:lstStyle/>
          <a:p>
            <a:pPr>
              <a:buFont typeface="Wingdings" panose="05000000000000000000" pitchFamily="2" charset="2"/>
              <a:buChar char="ü"/>
            </a:pPr>
            <a:r>
              <a:rPr lang="en-US" dirty="0"/>
              <a:t>Derive the dimensional formula of the following Quantity and  write down their dimensions </a:t>
            </a:r>
          </a:p>
          <a:p>
            <a:pPr marL="571500" indent="-571500">
              <a:buFont typeface="+mj-lt"/>
              <a:buAutoNum type="romanLcPeriod"/>
            </a:pPr>
            <a:r>
              <a:rPr lang="en-US" dirty="0"/>
              <a:t>Density </a:t>
            </a:r>
          </a:p>
          <a:p>
            <a:pPr marL="571500" indent="-571500">
              <a:buFont typeface="+mj-lt"/>
              <a:buAutoNum type="romanLcPeriod"/>
            </a:pPr>
            <a:r>
              <a:rPr lang="en-US" dirty="0"/>
              <a:t>Power</a:t>
            </a:r>
          </a:p>
          <a:p>
            <a:pPr marL="571500" indent="-571500">
              <a:buFont typeface="+mj-lt"/>
              <a:buAutoNum type="romanLcPeriod"/>
            </a:pPr>
            <a:r>
              <a:rPr lang="en-US" dirty="0"/>
              <a:t>Co-efficient of viscosity </a:t>
            </a:r>
          </a:p>
          <a:p>
            <a:pPr marL="571500" indent="-571500">
              <a:buFont typeface="+mj-lt"/>
              <a:buAutoNum type="romanLcPeriod"/>
            </a:pPr>
            <a:r>
              <a:rPr lang="en-US" dirty="0"/>
              <a:t>Angle </a:t>
            </a:r>
          </a:p>
          <a:p>
            <a:pPr>
              <a:buFont typeface="Wingdings" panose="05000000000000000000" pitchFamily="2" charset="2"/>
              <a:buChar char="ü"/>
            </a:pPr>
            <a:r>
              <a:rPr lang="en-US" dirty="0"/>
              <a:t>Explain which of the following pair of physical quantities have the same</a:t>
            </a:r>
            <a:br>
              <a:rPr lang="en-US" dirty="0"/>
            </a:br>
            <a:r>
              <a:rPr lang="en-US" dirty="0"/>
              <a:t>dimensions</a:t>
            </a:r>
          </a:p>
          <a:p>
            <a:pPr marL="571500" indent="-571500">
              <a:buFont typeface="+mj-lt"/>
              <a:buAutoNum type="romanLcPeriod"/>
            </a:pPr>
            <a:r>
              <a:rPr lang="en-US" dirty="0"/>
              <a:t>Work &amp;Power </a:t>
            </a:r>
          </a:p>
          <a:p>
            <a:pPr marL="571500" indent="-571500">
              <a:buFont typeface="+mj-lt"/>
              <a:buAutoNum type="romanLcPeriod"/>
            </a:pPr>
            <a:r>
              <a:rPr lang="en-US" dirty="0"/>
              <a:t>Stress &amp; Pressure </a:t>
            </a:r>
          </a:p>
          <a:p>
            <a:pPr marL="571500" indent="-571500">
              <a:buFont typeface="+mj-lt"/>
              <a:buAutoNum type="romanLcPeriod"/>
            </a:pPr>
            <a:r>
              <a:rPr lang="en-US" dirty="0"/>
              <a:t>Momentum &amp;Impulse </a:t>
            </a:r>
            <a:br>
              <a:rPr lang="en-US" dirty="0"/>
            </a:br>
            <a:br>
              <a:rPr lang="en-US" dirty="0"/>
            </a:br>
            <a:endParaRPr lang="en-US" dirty="0"/>
          </a:p>
        </p:txBody>
      </p:sp>
    </p:spTree>
    <p:extLst>
      <p:ext uri="{BB962C8B-B14F-4D97-AF65-F5344CB8AC3E}">
        <p14:creationId xmlns:p14="http://schemas.microsoft.com/office/powerpoint/2010/main" val="3673502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FE5FC-BB86-4D02-8FE8-64D73E41AD10}"/>
              </a:ext>
            </a:extLst>
          </p:cNvPr>
          <p:cNvSpPr>
            <a:spLocks noGrp="1"/>
          </p:cNvSpPr>
          <p:nvPr>
            <p:ph type="title"/>
          </p:nvPr>
        </p:nvSpPr>
        <p:spPr>
          <a:xfrm>
            <a:off x="0" y="0"/>
            <a:ext cx="12191999" cy="841828"/>
          </a:xfrm>
        </p:spPr>
        <p:txBody>
          <a:bodyPr>
            <a:noAutofit/>
          </a:bodyPr>
          <a:lstStyle/>
          <a:p>
            <a:pPr algn="ctr"/>
            <a:br>
              <a:rPr lang="en-US" sz="2400" b="1" dirty="0">
                <a:latin typeface="Arial Black" panose="020B0A04020102020204" pitchFamily="34" charset="0"/>
              </a:rPr>
            </a:br>
            <a:r>
              <a:rPr lang="en-US" sz="2800" b="1" dirty="0">
                <a:latin typeface="Arial Black" panose="020B0A04020102020204" pitchFamily="34" charset="0"/>
              </a:rPr>
              <a:t>DIMENSIONAL EQUATIONS and FORMULA </a:t>
            </a:r>
            <a:br>
              <a:rPr lang="en-US" sz="2800" dirty="0">
                <a:latin typeface="Arial Black" panose="020B0A04020102020204" pitchFamily="34" charset="0"/>
              </a:rPr>
            </a:br>
            <a:endParaRPr lang="en-US" sz="2800" b="1" dirty="0">
              <a:effectLst>
                <a:outerShdw blurRad="38100" dist="38100" dir="2700000" algn="tl">
                  <a:srgbClr val="000000">
                    <a:alpha val="43137"/>
                  </a:srgbClr>
                </a:outerShdw>
              </a:effectLst>
              <a:latin typeface="Arial Black" panose="020B0A04020102020204" pitchFamily="34" charset="0"/>
            </a:endParaRPr>
          </a:p>
        </p:txBody>
      </p:sp>
      <p:sp>
        <p:nvSpPr>
          <p:cNvPr id="3" name="Content Placeholder 2">
            <a:extLst>
              <a:ext uri="{FF2B5EF4-FFF2-40B4-BE49-F238E27FC236}">
                <a16:creationId xmlns:a16="http://schemas.microsoft.com/office/drawing/2014/main" id="{B68B81E4-A61C-45A1-832A-82206C67D402}"/>
              </a:ext>
            </a:extLst>
          </p:cNvPr>
          <p:cNvSpPr>
            <a:spLocks noGrp="1"/>
          </p:cNvSpPr>
          <p:nvPr>
            <p:ph idx="1"/>
          </p:nvPr>
        </p:nvSpPr>
        <p:spPr>
          <a:xfrm>
            <a:off x="0" y="841828"/>
            <a:ext cx="12192000" cy="6016172"/>
          </a:xfrm>
        </p:spPr>
        <p:txBody>
          <a:bodyPr>
            <a:normAutofit/>
          </a:bodyPr>
          <a:lstStyle/>
          <a:p>
            <a:r>
              <a:rPr lang="en-US" dirty="0"/>
              <a:t>The expression that shows how and which of the fundamental units are required to represent the unit of a physical quantity is called the </a:t>
            </a:r>
            <a:r>
              <a:rPr lang="en-US" b="1" i="1" dirty="0">
                <a:solidFill>
                  <a:srgbClr val="FF0000"/>
                </a:solidFill>
              </a:rPr>
              <a:t>Dimensional formula </a:t>
            </a:r>
          </a:p>
          <a:p>
            <a:r>
              <a:rPr lang="en-US" dirty="0"/>
              <a:t>It must contain the dimensions of all three fundamental physical quantities </a:t>
            </a:r>
          </a:p>
          <a:p>
            <a:r>
              <a:rPr lang="en-US" dirty="0"/>
              <a:t>Example:[M</a:t>
            </a:r>
            <a:r>
              <a:rPr lang="en-US" baseline="30000" dirty="0"/>
              <a:t>0</a:t>
            </a:r>
            <a:r>
              <a:rPr lang="en-US" dirty="0"/>
              <a:t>LT</a:t>
            </a:r>
            <a:r>
              <a:rPr lang="en-US" baseline="30000" dirty="0"/>
              <a:t>−2</a:t>
            </a:r>
            <a:r>
              <a:rPr lang="en-US" dirty="0"/>
              <a:t>] is the dimensional formula of acceleration </a:t>
            </a:r>
            <a:endParaRPr lang="en-US" b="1" u="sng" dirty="0"/>
          </a:p>
          <a:p>
            <a:r>
              <a:rPr lang="en-US" dirty="0"/>
              <a:t>When the dimensional formula of a physical quantity is expressed in the form of an equation, such an equation is known as the</a:t>
            </a:r>
            <a:r>
              <a:rPr lang="en-US" b="1" dirty="0"/>
              <a:t> </a:t>
            </a:r>
            <a:r>
              <a:rPr lang="en-US" b="1" i="1" dirty="0">
                <a:solidFill>
                  <a:srgbClr val="FF0000"/>
                </a:solidFill>
              </a:rPr>
              <a:t>dimensional equation </a:t>
            </a:r>
          </a:p>
          <a:p>
            <a:r>
              <a:rPr lang="en-US" dirty="0"/>
              <a:t>A careful examination of the dimensions of various quantities involved in a physical relation is called </a:t>
            </a:r>
            <a:r>
              <a:rPr lang="en-US" b="1" i="1" dirty="0">
                <a:solidFill>
                  <a:srgbClr val="FF0000"/>
                </a:solidFill>
              </a:rPr>
              <a:t>dimensional analysis</a:t>
            </a:r>
            <a:r>
              <a:rPr lang="en-US" dirty="0"/>
              <a:t>. </a:t>
            </a:r>
          </a:p>
          <a:p>
            <a:r>
              <a:rPr lang="en-US" dirty="0"/>
              <a:t>The analysis of the dimensions of a physical quantity is of great help to us in a number of ways as discussed under the uses of dimensional equations. </a:t>
            </a:r>
            <a:endParaRPr lang="en-US" b="1" i="1" dirty="0">
              <a:solidFill>
                <a:srgbClr val="FF0000"/>
              </a:solidFill>
            </a:endParaRPr>
          </a:p>
        </p:txBody>
      </p:sp>
    </p:spTree>
    <p:extLst>
      <p:ext uri="{BB962C8B-B14F-4D97-AF65-F5344CB8AC3E}">
        <p14:creationId xmlns:p14="http://schemas.microsoft.com/office/powerpoint/2010/main" val="1958862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FE5FC-BB86-4D02-8FE8-64D73E41AD10}"/>
              </a:ext>
            </a:extLst>
          </p:cNvPr>
          <p:cNvSpPr>
            <a:spLocks noGrp="1"/>
          </p:cNvSpPr>
          <p:nvPr>
            <p:ph type="title"/>
          </p:nvPr>
        </p:nvSpPr>
        <p:spPr>
          <a:xfrm>
            <a:off x="1" y="101600"/>
            <a:ext cx="11634952" cy="493486"/>
          </a:xfrm>
        </p:spPr>
        <p:txBody>
          <a:bodyPr>
            <a:normAutofit/>
          </a:bodyPr>
          <a:lstStyle/>
          <a:p>
            <a:pPr algn="ctr"/>
            <a:r>
              <a:rPr lang="en-US" sz="2800" b="1" dirty="0">
                <a:latin typeface="Arial Black" panose="020B0A04020102020204" pitchFamily="34" charset="0"/>
              </a:rPr>
              <a:t>PRINCIPLE OF HOMOGENEITY OF DIMENSIONS </a:t>
            </a:r>
            <a:r>
              <a:rPr lang="en-US" sz="2800" dirty="0">
                <a:latin typeface="Arial Black" panose="020B0A04020102020204" pitchFamily="34" charset="0"/>
              </a:rPr>
              <a:t> </a:t>
            </a:r>
            <a:endParaRPr lang="en-US" sz="2800" b="1" dirty="0">
              <a:effectLst>
                <a:outerShdw blurRad="38100" dist="38100" dir="2700000" algn="tl">
                  <a:srgbClr val="000000">
                    <a:alpha val="43137"/>
                  </a:srgbClr>
                </a:outerShdw>
              </a:effectLst>
              <a:latin typeface="Arial Black" panose="020B0A04020102020204" pitchFamily="34" charset="0"/>
            </a:endParaRPr>
          </a:p>
        </p:txBody>
      </p:sp>
      <p:sp>
        <p:nvSpPr>
          <p:cNvPr id="3" name="Content Placeholder 2">
            <a:extLst>
              <a:ext uri="{FF2B5EF4-FFF2-40B4-BE49-F238E27FC236}">
                <a16:creationId xmlns:a16="http://schemas.microsoft.com/office/drawing/2014/main" id="{B68B81E4-A61C-45A1-832A-82206C67D402}"/>
              </a:ext>
            </a:extLst>
          </p:cNvPr>
          <p:cNvSpPr>
            <a:spLocks noGrp="1"/>
          </p:cNvSpPr>
          <p:nvPr>
            <p:ph idx="1"/>
          </p:nvPr>
        </p:nvSpPr>
        <p:spPr>
          <a:xfrm>
            <a:off x="0" y="595086"/>
            <a:ext cx="12192000" cy="6262914"/>
          </a:xfrm>
        </p:spPr>
        <p:txBody>
          <a:bodyPr>
            <a:normAutofit/>
          </a:bodyPr>
          <a:lstStyle/>
          <a:p>
            <a:r>
              <a:rPr lang="en-US" dirty="0"/>
              <a:t>It states that “</a:t>
            </a:r>
            <a:r>
              <a:rPr lang="en-US" b="1" i="1" dirty="0"/>
              <a:t>the dimensions of all the terms on both sides of an equation must be the same”</a:t>
            </a:r>
            <a:r>
              <a:rPr lang="en-US" dirty="0"/>
              <a:t> </a:t>
            </a:r>
          </a:p>
          <a:p>
            <a:r>
              <a:rPr lang="en-US" dirty="0"/>
              <a:t>According to the principle of homogeneity, the comparison, addition &amp; subtraction of all physical quantities is possible only if they are of the same nature i.e., they have the same dimensions </a:t>
            </a:r>
          </a:p>
          <a:p>
            <a:r>
              <a:rPr lang="en-US" dirty="0"/>
              <a:t>If the power of </a:t>
            </a:r>
            <a:r>
              <a:rPr lang="en-US" b="1" dirty="0"/>
              <a:t>M</a:t>
            </a:r>
            <a:r>
              <a:rPr lang="en-US" dirty="0"/>
              <a:t>, </a:t>
            </a:r>
            <a:r>
              <a:rPr lang="en-US" b="1" dirty="0"/>
              <a:t>L</a:t>
            </a:r>
            <a:r>
              <a:rPr lang="en-US" dirty="0"/>
              <a:t> and </a:t>
            </a:r>
            <a:r>
              <a:rPr lang="en-US" b="1" dirty="0"/>
              <a:t>T</a:t>
            </a:r>
            <a:r>
              <a:rPr lang="en-US" dirty="0"/>
              <a:t> on two sides of the given equation are same, then the</a:t>
            </a:r>
            <a:br>
              <a:rPr lang="en-US" dirty="0"/>
            </a:br>
            <a:r>
              <a:rPr lang="en-US" dirty="0"/>
              <a:t>physical equation is correct otherwise not. </a:t>
            </a:r>
          </a:p>
          <a:p>
            <a:r>
              <a:rPr lang="en-US" dirty="0"/>
              <a:t>Therefore, this principle is very helpful to check the correctness of a physical equation </a:t>
            </a:r>
          </a:p>
          <a:p>
            <a:pPr>
              <a:buFont typeface="Wingdings" panose="05000000000000000000" pitchFamily="2" charset="2"/>
              <a:buChar char="ü"/>
            </a:pPr>
            <a:r>
              <a:rPr lang="en-US" dirty="0"/>
              <a:t>Example in the physical expression v</a:t>
            </a:r>
            <a:r>
              <a:rPr lang="en-US" baseline="30000" dirty="0"/>
              <a:t>2</a:t>
            </a:r>
            <a:r>
              <a:rPr lang="en-US" dirty="0"/>
              <a:t> = u</a:t>
            </a:r>
            <a:r>
              <a:rPr lang="en-US" baseline="30000" dirty="0"/>
              <a:t>2</a:t>
            </a:r>
            <a:r>
              <a:rPr lang="en-US" dirty="0"/>
              <a:t> + 2as</a:t>
            </a:r>
          </a:p>
          <a:p>
            <a:pPr>
              <a:buFont typeface="Wingdings" panose="05000000000000000000" pitchFamily="2" charset="2"/>
              <a:buChar char="ü"/>
            </a:pPr>
            <a:r>
              <a:rPr lang="en-US" dirty="0"/>
              <a:t>The dimensions of v</a:t>
            </a:r>
            <a:r>
              <a:rPr lang="en-US" baseline="30000" dirty="0"/>
              <a:t>2</a:t>
            </a:r>
            <a:r>
              <a:rPr lang="en-US" dirty="0"/>
              <a:t>, u</a:t>
            </a:r>
            <a:r>
              <a:rPr lang="en-US" baseline="30000" dirty="0"/>
              <a:t>2</a:t>
            </a:r>
            <a:r>
              <a:rPr lang="en-US" dirty="0"/>
              <a:t> and 2as are the same and equal to [L</a:t>
            </a:r>
            <a:r>
              <a:rPr lang="en-US" baseline="30000" dirty="0"/>
              <a:t>2</a:t>
            </a:r>
            <a:r>
              <a:rPr lang="en-US" dirty="0"/>
              <a:t>T</a:t>
            </a:r>
            <a:r>
              <a:rPr lang="en-US" baseline="30000" dirty="0"/>
              <a:t>−2</a:t>
            </a:r>
            <a:r>
              <a:rPr lang="en-US" dirty="0"/>
              <a:t>]</a:t>
            </a:r>
            <a:br>
              <a:rPr lang="en-US" dirty="0"/>
            </a:br>
            <a:br>
              <a:rPr lang="en-US" dirty="0"/>
            </a:br>
            <a:endParaRPr lang="en-US" dirty="0"/>
          </a:p>
        </p:txBody>
      </p:sp>
    </p:spTree>
    <p:extLst>
      <p:ext uri="{BB962C8B-B14F-4D97-AF65-F5344CB8AC3E}">
        <p14:creationId xmlns:p14="http://schemas.microsoft.com/office/powerpoint/2010/main" val="217014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702EB-E35C-4D88-9E92-6B20717DC3ED}"/>
              </a:ext>
            </a:extLst>
          </p:cNvPr>
          <p:cNvSpPr>
            <a:spLocks noGrp="1"/>
          </p:cNvSpPr>
          <p:nvPr>
            <p:ph type="ctrTitle"/>
          </p:nvPr>
        </p:nvSpPr>
        <p:spPr>
          <a:xfrm>
            <a:off x="333829" y="116114"/>
            <a:ext cx="11625942" cy="551544"/>
          </a:xfrm>
        </p:spPr>
        <p:txBody>
          <a:bodyPr>
            <a:normAutofit/>
          </a:bodyPr>
          <a:lstStyle/>
          <a:p>
            <a:r>
              <a:rPr lang="en-US" sz="2800" b="1" dirty="0">
                <a:effectLst>
                  <a:outerShdw blurRad="38100" dist="38100" dir="2700000" algn="tl">
                    <a:srgbClr val="000000">
                      <a:alpha val="43137"/>
                    </a:srgbClr>
                  </a:outerShdw>
                </a:effectLst>
              </a:rPr>
              <a:t>Mode of assessment</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E3EBD6EF-3937-4851-BF08-85C5FF69CB30}"/>
                  </a:ext>
                </a:extLst>
              </p:cNvPr>
              <p:cNvSpPr>
                <a:spLocks noGrp="1"/>
              </p:cNvSpPr>
              <p:nvPr>
                <p:ph type="subTitle" idx="1"/>
              </p:nvPr>
            </p:nvSpPr>
            <p:spPr>
              <a:xfrm>
                <a:off x="217714" y="667658"/>
                <a:ext cx="11858172" cy="5805713"/>
              </a:xfrm>
            </p:spPr>
            <p:txBody>
              <a:bodyPr/>
              <a:lstStyle/>
              <a:p>
                <a:pPr algn="l">
                  <a:buFont typeface="Wingdings" pitchFamily="2" charset="2"/>
                  <a:buChar char="Ø"/>
                </a:pPr>
                <a:r>
                  <a:rPr lang="en-US" sz="2800" dirty="0"/>
                  <a:t>Two  tests 30% </a:t>
                </a:r>
              </a:p>
              <a:p>
                <a:pPr algn="l"/>
                <a:r>
                  <a:rPr lang="en-US" sz="2800" dirty="0"/>
                  <a:t>Test I: </a:t>
                </a:r>
              </a:p>
              <a:p>
                <a:pPr algn="l"/>
                <a:r>
                  <a:rPr lang="en-US" sz="2800" dirty="0"/>
                  <a:t>Test II: </a:t>
                </a:r>
              </a:p>
              <a:p>
                <a:pPr algn="l"/>
                <a:r>
                  <a:rPr lang="en-US" sz="2800" dirty="0"/>
                  <a:t>At End of</a:t>
                </a:r>
                <a14:m>
                  <m:oMath xmlns:m="http://schemas.openxmlformats.org/officeDocument/2006/math">
                    <m:sSup>
                      <m:sSupPr>
                        <m:ctrlPr>
                          <a:rPr lang="en-US" sz="2800" i="1" dirty="0">
                            <a:latin typeface="Cambria Math" panose="02040503050406030204" pitchFamily="18" charset="0"/>
                          </a:rPr>
                        </m:ctrlPr>
                      </m:sSupPr>
                      <m:e>
                        <m:r>
                          <a:rPr lang="en-US" sz="2800" b="0" i="0" dirty="0" smtClean="0">
                            <a:latin typeface="Cambria Math" panose="02040503050406030204" pitchFamily="18" charset="0"/>
                          </a:rPr>
                          <m:t> </m:t>
                        </m:r>
                        <m:r>
                          <a:rPr lang="en-US" sz="2800" i="0" dirty="0">
                            <a:latin typeface="Cambria Math" panose="02040503050406030204" pitchFamily="18" charset="0"/>
                          </a:rPr>
                          <m:t>1</m:t>
                        </m:r>
                      </m:e>
                      <m:sup>
                        <m:r>
                          <m:rPr>
                            <m:sty m:val="p"/>
                          </m:rPr>
                          <a:rPr lang="en-US" sz="2800" i="0" dirty="0">
                            <a:latin typeface="Cambria Math" panose="02040503050406030204" pitchFamily="18" charset="0"/>
                          </a:rPr>
                          <m:t>st</m:t>
                        </m:r>
                      </m:sup>
                    </m:sSup>
                  </m:oMath>
                </a14:m>
                <a:r>
                  <a:rPr lang="en-US" sz="2800" dirty="0"/>
                  <a:t> Semester Examination (60%) </a:t>
                </a:r>
              </a:p>
              <a:p>
                <a:pPr algn="l"/>
                <a:endParaRPr lang="en-US" sz="2800" dirty="0"/>
              </a:p>
            </p:txBody>
          </p:sp>
        </mc:Choice>
        <mc:Fallback xmlns="">
          <p:sp>
            <p:nvSpPr>
              <p:cNvPr id="3" name="Subtitle 2">
                <a:extLst>
                  <a:ext uri="{FF2B5EF4-FFF2-40B4-BE49-F238E27FC236}">
                    <a16:creationId xmlns:a16="http://schemas.microsoft.com/office/drawing/2014/main" id="{E3EBD6EF-3937-4851-BF08-85C5FF69CB30}"/>
                  </a:ext>
                </a:extLst>
              </p:cNvPr>
              <p:cNvSpPr>
                <a:spLocks noGrp="1" noRot="1" noChangeAspect="1" noMove="1" noResize="1" noEditPoints="1" noAdjustHandles="1" noChangeArrowheads="1" noChangeShapeType="1" noTextEdit="1"/>
              </p:cNvSpPr>
              <p:nvPr>
                <p:ph type="subTitle" idx="1"/>
              </p:nvPr>
            </p:nvSpPr>
            <p:spPr>
              <a:xfrm>
                <a:off x="217714" y="667658"/>
                <a:ext cx="11858172" cy="5805713"/>
              </a:xfrm>
              <a:blipFill>
                <a:blip r:embed="rId2"/>
                <a:stretch>
                  <a:fillRect l="-1080" t="-1786"/>
                </a:stretch>
              </a:blipFill>
            </p:spPr>
            <p:txBody>
              <a:bodyPr/>
              <a:lstStyle/>
              <a:p>
                <a:r>
                  <a:rPr lang="en-US">
                    <a:noFill/>
                  </a:rPr>
                  <a:t> </a:t>
                </a:r>
              </a:p>
            </p:txBody>
          </p:sp>
        </mc:Fallback>
      </mc:AlternateContent>
    </p:spTree>
    <p:extLst>
      <p:ext uri="{BB962C8B-B14F-4D97-AF65-F5344CB8AC3E}">
        <p14:creationId xmlns:p14="http://schemas.microsoft.com/office/powerpoint/2010/main" val="2500169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FE5FC-BB86-4D02-8FE8-64D73E41AD10}"/>
              </a:ext>
            </a:extLst>
          </p:cNvPr>
          <p:cNvSpPr>
            <a:spLocks noGrp="1"/>
          </p:cNvSpPr>
          <p:nvPr>
            <p:ph type="title"/>
          </p:nvPr>
        </p:nvSpPr>
        <p:spPr>
          <a:xfrm>
            <a:off x="1" y="101600"/>
            <a:ext cx="11634952" cy="493486"/>
          </a:xfrm>
        </p:spPr>
        <p:txBody>
          <a:bodyPr>
            <a:normAutofit/>
          </a:bodyPr>
          <a:lstStyle/>
          <a:p>
            <a:pPr algn="ctr"/>
            <a:r>
              <a:rPr lang="en-US" sz="2800" b="1" dirty="0">
                <a:latin typeface="Arial Black" panose="020B0A04020102020204" pitchFamily="34" charset="0"/>
              </a:rPr>
              <a:t>APPLICATIONS OF DIMENSIONAL EQUATIONS</a:t>
            </a:r>
            <a:endParaRPr lang="en-US" sz="2800" b="1"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8B81E4-A61C-45A1-832A-82206C67D402}"/>
                  </a:ext>
                </a:extLst>
              </p:cNvPr>
              <p:cNvSpPr>
                <a:spLocks noGrp="1"/>
              </p:cNvSpPr>
              <p:nvPr>
                <p:ph idx="1"/>
              </p:nvPr>
            </p:nvSpPr>
            <p:spPr>
              <a:xfrm>
                <a:off x="0" y="595086"/>
                <a:ext cx="12192000" cy="6262914"/>
              </a:xfrm>
            </p:spPr>
            <p:txBody>
              <a:bodyPr>
                <a:normAutofit/>
              </a:bodyPr>
              <a:lstStyle/>
              <a:p>
                <a:r>
                  <a:rPr lang="en-US" dirty="0"/>
                  <a:t>The principle of homogeneity and  dimensional analysis has put to the following uses</a:t>
                </a:r>
              </a:p>
              <a:p>
                <a:pPr marL="0" indent="0">
                  <a:buNone/>
                </a:pPr>
                <a:r>
                  <a:rPr lang="en-US" dirty="0">
                    <a:solidFill>
                      <a:schemeClr val="accent1"/>
                    </a:solidFill>
                  </a:rPr>
                  <a:t>(a) Used to convert a physical quantity from one system of units to another</a:t>
                </a:r>
              </a:p>
              <a:p>
                <a:r>
                  <a:rPr lang="en-US" dirty="0"/>
                  <a:t>This is based on the fact that the product of the numerical values (n) and its corresponding unit (u) is a constant. i.e., n [u] = constant (or) n</a:t>
                </a:r>
                <a:r>
                  <a:rPr lang="en-US" baseline="-25000" dirty="0"/>
                  <a:t>1</a:t>
                </a:r>
                <a:r>
                  <a:rPr lang="en-US" dirty="0"/>
                  <a:t>[u</a:t>
                </a:r>
                <a:r>
                  <a:rPr lang="en-US" baseline="-25000" dirty="0"/>
                  <a:t>1</a:t>
                </a:r>
                <a:r>
                  <a:rPr lang="en-US" dirty="0"/>
                  <a:t>] = n</a:t>
                </a:r>
                <a:r>
                  <a:rPr lang="en-US" baseline="-25000" dirty="0"/>
                  <a:t>2</a:t>
                </a:r>
                <a:r>
                  <a:rPr lang="en-US" dirty="0"/>
                  <a:t>[u</a:t>
                </a:r>
                <a:r>
                  <a:rPr lang="en-US" baseline="-25000" dirty="0"/>
                  <a:t>2</a:t>
                </a:r>
                <a:r>
                  <a:rPr lang="en-US" dirty="0"/>
                  <a:t>]</a:t>
                </a:r>
              </a:p>
              <a:p>
                <a:r>
                  <a:rPr lang="en-US" dirty="0"/>
                  <a:t>Where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𝑢</m:t>
                        </m:r>
                      </m:e>
                      <m:sub>
                        <m:r>
                          <a:rPr lang="en-US" i="1" dirty="0">
                            <a:latin typeface="Cambria Math" panose="02040503050406030204" pitchFamily="18" charset="0"/>
                          </a:rPr>
                          <m:t>1</m:t>
                        </m:r>
                      </m:sub>
                    </m:sSub>
                  </m:oMath>
                </a14:m>
                <a:r>
                  <a:rPr lang="en-US" dirty="0"/>
                  <a:t>is the unit in one system of unit and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𝑢</m:t>
                        </m:r>
                      </m:e>
                      <m:sub>
                        <m:r>
                          <a:rPr lang="en-US" i="1" dirty="0">
                            <a:latin typeface="Cambria Math" panose="02040503050406030204" pitchFamily="18" charset="0"/>
                          </a:rPr>
                          <m:t>2</m:t>
                        </m:r>
                      </m:sub>
                    </m:sSub>
                  </m:oMath>
                </a14:m>
                <a:r>
                  <a:rPr lang="en-US" dirty="0"/>
                  <a:t>is the unit in another system of unit </a:t>
                </a:r>
              </a:p>
              <a:p>
                <a:r>
                  <a:rPr lang="en-US" dirty="0"/>
                  <a:t>Consider a physical quantity which has dimensions ‘</a:t>
                </a:r>
                <a:r>
                  <a:rPr lang="en-US" i="1" dirty="0"/>
                  <a:t>a’</a:t>
                </a:r>
                <a:r>
                  <a:rPr lang="en-US" dirty="0"/>
                  <a:t> in mass, ‘</a:t>
                </a:r>
                <a:r>
                  <a:rPr lang="en-US" i="1" dirty="0"/>
                  <a:t>b’</a:t>
                </a:r>
                <a:r>
                  <a:rPr lang="en-US" dirty="0"/>
                  <a:t> in length, and ‘</a:t>
                </a:r>
                <a:r>
                  <a:rPr lang="en-US" i="1" dirty="0"/>
                  <a:t>c’</a:t>
                </a:r>
                <a:r>
                  <a:rPr lang="en-US" dirty="0"/>
                  <a:t> in time. </a:t>
                </a:r>
              </a:p>
              <a:p>
                <a:r>
                  <a:rPr lang="en-US" dirty="0"/>
                  <a:t>If the fundamental units in one system is M</a:t>
                </a:r>
                <a:r>
                  <a:rPr lang="en-US" baseline="-25000" dirty="0"/>
                  <a:t>1</a:t>
                </a:r>
                <a:r>
                  <a:rPr lang="en-US" dirty="0"/>
                  <a:t>, L</a:t>
                </a:r>
                <a:r>
                  <a:rPr lang="en-US" baseline="-25000" dirty="0"/>
                  <a:t>1</a:t>
                </a:r>
                <a:r>
                  <a:rPr lang="en-US" dirty="0"/>
                  <a:t> and T</a:t>
                </a:r>
                <a:r>
                  <a:rPr lang="en-US" baseline="-25000" dirty="0"/>
                  <a:t>1</a:t>
                </a:r>
                <a:r>
                  <a:rPr lang="en-US" dirty="0"/>
                  <a:t> and the other system is M</a:t>
                </a:r>
                <a:r>
                  <a:rPr lang="en-US" baseline="-25000" dirty="0"/>
                  <a:t>2</a:t>
                </a:r>
                <a:r>
                  <a:rPr lang="en-US" dirty="0"/>
                  <a:t>, L</a:t>
                </a:r>
                <a:r>
                  <a:rPr lang="en-US" baseline="-25000" dirty="0"/>
                  <a:t>2</a:t>
                </a:r>
                <a:r>
                  <a:rPr lang="en-US" dirty="0"/>
                  <a:t> and T</a:t>
                </a:r>
                <a:r>
                  <a:rPr lang="en-US" baseline="-25000" dirty="0"/>
                  <a:t>2</a:t>
                </a:r>
                <a:r>
                  <a:rPr lang="en-US" dirty="0"/>
                  <a:t> , then we can write, n</a:t>
                </a:r>
                <a:r>
                  <a:rPr lang="en-US" baseline="-25000" dirty="0"/>
                  <a:t>1</a:t>
                </a:r>
                <a:r>
                  <a:rPr lang="en-US" dirty="0"/>
                  <a:t> [M</a:t>
                </a:r>
                <a:r>
                  <a:rPr lang="en-US" baseline="-25000" dirty="0"/>
                  <a:t>1</a:t>
                </a:r>
                <a:r>
                  <a:rPr lang="en-US" baseline="30000" dirty="0"/>
                  <a:t>a</a:t>
                </a:r>
                <a:r>
                  <a:rPr lang="en-US" dirty="0"/>
                  <a:t> L</a:t>
                </a:r>
                <a:r>
                  <a:rPr lang="en-US" baseline="-25000" dirty="0"/>
                  <a:t>1</a:t>
                </a:r>
                <a:r>
                  <a:rPr lang="en-US" baseline="30000" dirty="0"/>
                  <a:t>b</a:t>
                </a:r>
                <a:r>
                  <a:rPr lang="en-US" dirty="0"/>
                  <a:t> T</a:t>
                </a:r>
                <a:r>
                  <a:rPr lang="en-US" baseline="-25000" dirty="0"/>
                  <a:t>1</a:t>
                </a:r>
                <a:r>
                  <a:rPr lang="en-US" baseline="30000" dirty="0"/>
                  <a:t>c</a:t>
                </a:r>
                <a:r>
                  <a:rPr lang="en-US" dirty="0"/>
                  <a:t>] = n</a:t>
                </a:r>
                <a:r>
                  <a:rPr lang="en-US" baseline="-25000" dirty="0"/>
                  <a:t>2</a:t>
                </a:r>
                <a:r>
                  <a:rPr lang="en-US" dirty="0"/>
                  <a:t> [M</a:t>
                </a:r>
                <a:r>
                  <a:rPr lang="en-US" baseline="-25000" dirty="0"/>
                  <a:t>2</a:t>
                </a:r>
                <a:r>
                  <a:rPr lang="en-US" baseline="30000" dirty="0"/>
                  <a:t>a</a:t>
                </a:r>
                <a:r>
                  <a:rPr lang="en-US" dirty="0"/>
                  <a:t> L</a:t>
                </a:r>
                <a:r>
                  <a:rPr lang="en-US" baseline="-25000" dirty="0"/>
                  <a:t>2</a:t>
                </a:r>
                <a:r>
                  <a:rPr lang="en-US" baseline="30000" dirty="0"/>
                  <a:t>b</a:t>
                </a:r>
                <a:r>
                  <a:rPr lang="en-US" dirty="0"/>
                  <a:t> T</a:t>
                </a:r>
                <a:r>
                  <a:rPr lang="en-US" baseline="-25000" dirty="0"/>
                  <a:t>2</a:t>
                </a:r>
                <a:r>
                  <a:rPr lang="en-US" baseline="30000" dirty="0"/>
                  <a:t>c</a:t>
                </a:r>
                <a:r>
                  <a:rPr lang="en-US" dirty="0"/>
                  <a:t>] </a:t>
                </a:r>
              </a:p>
              <a:p>
                <a:pPr marL="0" indent="0" algn="ctr">
                  <a:buNone/>
                </a:pPr>
                <a:r>
                  <a:rPr lang="en-US" dirty="0"/>
                  <a:t> n</a:t>
                </a:r>
                <a:r>
                  <a:rPr lang="en-US" baseline="-25000" dirty="0"/>
                  <a:t>2  </a:t>
                </a:r>
                <a:r>
                  <a:rPr lang="en-US" dirty="0"/>
                  <a:t> =n</a:t>
                </a:r>
                <a:r>
                  <a:rPr lang="en-US" baseline="-25000" dirty="0"/>
                  <a:t>1</a:t>
                </a:r>
                <a14:m>
                  <m:oMath xmlns:m="http://schemas.openxmlformats.org/officeDocument/2006/math">
                    <m:f>
                      <m:fPr>
                        <m:ctrlPr>
                          <a:rPr lang="en-US" i="1">
                            <a:latin typeface="Cambria Math" panose="02040503050406030204" pitchFamily="18" charset="0"/>
                          </a:rPr>
                        </m:ctrlPr>
                      </m:fPr>
                      <m:num>
                        <m:r>
                          <m:rPr>
                            <m:nor/>
                          </m:rPr>
                          <a:rPr lang="en-US" dirty="0"/>
                          <m:t>[</m:t>
                        </m:r>
                        <m:r>
                          <m:rPr>
                            <m:nor/>
                          </m:rPr>
                          <a:rPr lang="en-US" dirty="0"/>
                          <m:t>M</m:t>
                        </m:r>
                        <m:r>
                          <m:rPr>
                            <m:nor/>
                          </m:rPr>
                          <a:rPr lang="en-US" baseline="-25000" dirty="0"/>
                          <m:t>1</m:t>
                        </m:r>
                        <m:r>
                          <m:rPr>
                            <m:nor/>
                          </m:rPr>
                          <a:rPr lang="en-US" baseline="30000" dirty="0"/>
                          <m:t>a</m:t>
                        </m:r>
                        <m:r>
                          <m:rPr>
                            <m:nor/>
                          </m:rPr>
                          <a:rPr lang="en-US" dirty="0"/>
                          <m:t> </m:t>
                        </m:r>
                        <m:r>
                          <m:rPr>
                            <m:nor/>
                          </m:rPr>
                          <a:rPr lang="en-US" dirty="0"/>
                          <m:t>L</m:t>
                        </m:r>
                        <m:r>
                          <m:rPr>
                            <m:nor/>
                          </m:rPr>
                          <a:rPr lang="en-US" baseline="-25000" dirty="0"/>
                          <m:t>1</m:t>
                        </m:r>
                        <m:r>
                          <m:rPr>
                            <m:nor/>
                          </m:rPr>
                          <a:rPr lang="en-US" baseline="30000" dirty="0"/>
                          <m:t>b</m:t>
                        </m:r>
                        <m:r>
                          <m:rPr>
                            <m:nor/>
                          </m:rPr>
                          <a:rPr lang="en-US" dirty="0"/>
                          <m:t> </m:t>
                        </m:r>
                        <m:r>
                          <m:rPr>
                            <m:nor/>
                          </m:rPr>
                          <a:rPr lang="en-US" dirty="0"/>
                          <m:t>T</m:t>
                        </m:r>
                        <m:r>
                          <m:rPr>
                            <m:nor/>
                          </m:rPr>
                          <a:rPr lang="en-US" baseline="-25000" dirty="0"/>
                          <m:t>1</m:t>
                        </m:r>
                        <m:r>
                          <m:rPr>
                            <m:nor/>
                          </m:rPr>
                          <a:rPr lang="en-US" baseline="30000" dirty="0"/>
                          <m:t>c</m:t>
                        </m:r>
                        <m:r>
                          <m:rPr>
                            <m:nor/>
                          </m:rPr>
                          <a:rPr lang="en-US" dirty="0"/>
                          <m:t>]</m:t>
                        </m:r>
                      </m:num>
                      <m:den>
                        <m:r>
                          <m:rPr>
                            <m:nor/>
                          </m:rPr>
                          <a:rPr lang="en-US" dirty="0"/>
                          <m:t>[</m:t>
                        </m:r>
                        <m:r>
                          <m:rPr>
                            <m:nor/>
                          </m:rPr>
                          <a:rPr lang="en-US" dirty="0"/>
                          <m:t>M</m:t>
                        </m:r>
                        <m:r>
                          <m:rPr>
                            <m:nor/>
                          </m:rPr>
                          <a:rPr lang="en-US" baseline="-25000" dirty="0"/>
                          <m:t>2</m:t>
                        </m:r>
                        <m:r>
                          <m:rPr>
                            <m:nor/>
                          </m:rPr>
                          <a:rPr lang="en-US" baseline="30000" dirty="0"/>
                          <m:t>a</m:t>
                        </m:r>
                        <m:r>
                          <m:rPr>
                            <m:nor/>
                          </m:rPr>
                          <a:rPr lang="en-US" dirty="0"/>
                          <m:t> </m:t>
                        </m:r>
                        <m:r>
                          <m:rPr>
                            <m:nor/>
                          </m:rPr>
                          <a:rPr lang="en-US" dirty="0"/>
                          <m:t>L</m:t>
                        </m:r>
                        <m:r>
                          <m:rPr>
                            <m:nor/>
                          </m:rPr>
                          <a:rPr lang="en-US" baseline="-25000" dirty="0"/>
                          <m:t>2</m:t>
                        </m:r>
                        <m:r>
                          <m:rPr>
                            <m:nor/>
                          </m:rPr>
                          <a:rPr lang="en-US" baseline="30000" dirty="0"/>
                          <m:t>b</m:t>
                        </m:r>
                        <m:r>
                          <m:rPr>
                            <m:nor/>
                          </m:rPr>
                          <a:rPr lang="en-US" dirty="0"/>
                          <m:t> </m:t>
                        </m:r>
                        <m:r>
                          <m:rPr>
                            <m:nor/>
                          </m:rPr>
                          <a:rPr lang="en-US" dirty="0"/>
                          <m:t>T</m:t>
                        </m:r>
                        <m:r>
                          <m:rPr>
                            <m:nor/>
                          </m:rPr>
                          <a:rPr lang="en-US" baseline="-25000" dirty="0"/>
                          <m:t>2</m:t>
                        </m:r>
                        <m:r>
                          <m:rPr>
                            <m:nor/>
                          </m:rPr>
                          <a:rPr lang="en-US" baseline="30000" dirty="0"/>
                          <m:t>c</m:t>
                        </m:r>
                        <m:r>
                          <m:rPr>
                            <m:nor/>
                          </m:rPr>
                          <a:rPr lang="en-US" dirty="0"/>
                          <m:t>]</m:t>
                        </m:r>
                      </m:den>
                    </m:f>
                    <m:r>
                      <a:rPr lang="en-US" i="1" dirty="0">
                        <a:latin typeface="Cambria Math" panose="02040503050406030204" pitchFamily="18" charset="0"/>
                      </a:rPr>
                      <m:t>=</m:t>
                    </m:r>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𝑀</m:t>
                                    </m:r>
                                  </m:e>
                                  <m:sub>
                                    <m:r>
                                      <a:rPr lang="en-US" i="1" dirty="0">
                                        <a:latin typeface="Cambria Math" panose="02040503050406030204" pitchFamily="18" charset="0"/>
                                      </a:rPr>
                                      <m:t>1</m:t>
                                    </m:r>
                                  </m:sub>
                                </m:sSub>
                              </m:num>
                              <m:den>
                                <m:sSub>
                                  <m:sSubPr>
                                    <m:ctrlPr>
                                      <a:rPr lang="en-US" i="1" dirty="0">
                                        <a:latin typeface="Cambria Math" panose="02040503050406030204" pitchFamily="18" charset="0"/>
                                      </a:rPr>
                                    </m:ctrlPr>
                                  </m:sSubPr>
                                  <m:e>
                                    <m:r>
                                      <a:rPr lang="en-US" i="1" dirty="0">
                                        <a:latin typeface="Cambria Math" panose="02040503050406030204" pitchFamily="18" charset="0"/>
                                      </a:rPr>
                                      <m:t>𝑀</m:t>
                                    </m:r>
                                  </m:e>
                                  <m:sub>
                                    <m:r>
                                      <a:rPr lang="en-US" i="1" dirty="0">
                                        <a:latin typeface="Cambria Math" panose="02040503050406030204" pitchFamily="18" charset="0"/>
                                      </a:rPr>
                                      <m:t>2</m:t>
                                    </m:r>
                                  </m:sub>
                                </m:sSub>
                              </m:den>
                            </m:f>
                          </m:e>
                        </m:d>
                      </m:e>
                      <m:sup>
                        <m:r>
                          <a:rPr lang="en-US" i="1" dirty="0">
                            <a:latin typeface="Cambria Math" panose="02040503050406030204" pitchFamily="18" charset="0"/>
                          </a:rPr>
                          <m:t>𝑎</m:t>
                        </m:r>
                      </m:sup>
                    </m:sSup>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𝐿</m:t>
                                    </m:r>
                                  </m:e>
                                  <m:sub>
                                    <m:r>
                                      <a:rPr lang="en-US" i="1" dirty="0">
                                        <a:latin typeface="Cambria Math" panose="02040503050406030204" pitchFamily="18" charset="0"/>
                                      </a:rPr>
                                      <m:t>1</m:t>
                                    </m:r>
                                  </m:sub>
                                </m:sSub>
                              </m:num>
                              <m:den>
                                <m:sSub>
                                  <m:sSubPr>
                                    <m:ctrlPr>
                                      <a:rPr lang="en-US" i="1" dirty="0">
                                        <a:latin typeface="Cambria Math" panose="02040503050406030204" pitchFamily="18" charset="0"/>
                                      </a:rPr>
                                    </m:ctrlPr>
                                  </m:sSubPr>
                                  <m:e>
                                    <m:r>
                                      <a:rPr lang="en-US" i="1" dirty="0">
                                        <a:latin typeface="Cambria Math" panose="02040503050406030204" pitchFamily="18" charset="0"/>
                                      </a:rPr>
                                      <m:t>𝐿</m:t>
                                    </m:r>
                                  </m:e>
                                  <m:sub>
                                    <m:r>
                                      <a:rPr lang="en-US" i="1" dirty="0">
                                        <a:latin typeface="Cambria Math" panose="02040503050406030204" pitchFamily="18" charset="0"/>
                                      </a:rPr>
                                      <m:t>2</m:t>
                                    </m:r>
                                  </m:sub>
                                </m:sSub>
                              </m:den>
                            </m:f>
                          </m:e>
                        </m:d>
                      </m:e>
                      <m:sup>
                        <m:r>
                          <a:rPr lang="en-US" i="1" dirty="0">
                            <a:latin typeface="Cambria Math" panose="02040503050406030204" pitchFamily="18" charset="0"/>
                          </a:rPr>
                          <m:t>𝑏</m:t>
                        </m:r>
                      </m:sup>
                    </m:sSup>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𝑇</m:t>
                                    </m:r>
                                  </m:e>
                                  <m:sub>
                                    <m:r>
                                      <a:rPr lang="en-US" i="1" dirty="0">
                                        <a:latin typeface="Cambria Math" panose="02040503050406030204" pitchFamily="18" charset="0"/>
                                      </a:rPr>
                                      <m:t>1</m:t>
                                    </m:r>
                                  </m:sub>
                                </m:sSub>
                              </m:num>
                              <m:den>
                                <m:sSub>
                                  <m:sSubPr>
                                    <m:ctrlPr>
                                      <a:rPr lang="en-US" i="1" dirty="0">
                                        <a:latin typeface="Cambria Math" panose="02040503050406030204" pitchFamily="18" charset="0"/>
                                      </a:rPr>
                                    </m:ctrlPr>
                                  </m:sSubPr>
                                  <m:e>
                                    <m:r>
                                      <a:rPr lang="en-US" i="1" dirty="0">
                                        <a:latin typeface="Cambria Math" panose="02040503050406030204" pitchFamily="18" charset="0"/>
                                      </a:rPr>
                                      <m:t>𝑇</m:t>
                                    </m:r>
                                  </m:e>
                                  <m:sub>
                                    <m:r>
                                      <a:rPr lang="en-US" i="1" dirty="0">
                                        <a:latin typeface="Cambria Math" panose="02040503050406030204" pitchFamily="18" charset="0"/>
                                      </a:rPr>
                                      <m:t>2</m:t>
                                    </m:r>
                                  </m:sub>
                                </m:sSub>
                              </m:den>
                            </m:f>
                          </m:e>
                        </m:d>
                      </m:e>
                      <m:sup>
                        <m:r>
                          <a:rPr lang="en-US" i="1" dirty="0">
                            <a:latin typeface="Cambria Math" panose="02040503050406030204" pitchFamily="18" charset="0"/>
                          </a:rPr>
                          <m:t>𝑐</m:t>
                        </m:r>
                      </m:sup>
                    </m:sSup>
                  </m:oMath>
                </a14:m>
                <a:endParaRPr lang="en-US" dirty="0"/>
              </a:p>
            </p:txBody>
          </p:sp>
        </mc:Choice>
        <mc:Fallback xmlns="">
          <p:sp>
            <p:nvSpPr>
              <p:cNvPr id="3" name="Content Placeholder 2">
                <a:extLst>
                  <a:ext uri="{FF2B5EF4-FFF2-40B4-BE49-F238E27FC236}">
                    <a16:creationId xmlns:a16="http://schemas.microsoft.com/office/drawing/2014/main" id="{B68B81E4-A61C-45A1-832A-82206C67D402}"/>
                  </a:ext>
                </a:extLst>
              </p:cNvPr>
              <p:cNvSpPr>
                <a:spLocks noGrp="1" noRot="1" noChangeAspect="1" noMove="1" noResize="1" noEditPoints="1" noAdjustHandles="1" noChangeArrowheads="1" noChangeShapeType="1" noTextEdit="1"/>
              </p:cNvSpPr>
              <p:nvPr>
                <p:ph idx="1"/>
              </p:nvPr>
            </p:nvSpPr>
            <p:spPr>
              <a:xfrm>
                <a:off x="0" y="595086"/>
                <a:ext cx="12192000" cy="6262914"/>
              </a:xfrm>
              <a:blipFill>
                <a:blip r:embed="rId2"/>
                <a:stretch>
                  <a:fillRect l="-1000" t="-1655"/>
                </a:stretch>
              </a:blipFill>
            </p:spPr>
            <p:txBody>
              <a:bodyPr/>
              <a:lstStyle/>
              <a:p>
                <a:r>
                  <a:rPr lang="en-US">
                    <a:noFill/>
                  </a:rPr>
                  <a:t> </a:t>
                </a:r>
              </a:p>
            </p:txBody>
          </p:sp>
        </mc:Fallback>
      </mc:AlternateContent>
    </p:spTree>
    <p:extLst>
      <p:ext uri="{BB962C8B-B14F-4D97-AF65-F5344CB8AC3E}">
        <p14:creationId xmlns:p14="http://schemas.microsoft.com/office/powerpoint/2010/main" val="34416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9AFD5-BE34-49C9-91A2-432C238C6300}"/>
              </a:ext>
            </a:extLst>
          </p:cNvPr>
          <p:cNvSpPr>
            <a:spLocks noGrp="1"/>
          </p:cNvSpPr>
          <p:nvPr>
            <p:ph type="title"/>
          </p:nvPr>
        </p:nvSpPr>
        <p:spPr>
          <a:xfrm>
            <a:off x="394137" y="157654"/>
            <a:ext cx="11493061" cy="523383"/>
          </a:xfrm>
        </p:spPr>
        <p:txBody>
          <a:bodyPr>
            <a:normAutofit/>
          </a:bodyPr>
          <a:lstStyle/>
          <a:p>
            <a:pPr algn="ctr"/>
            <a:r>
              <a:rPr lang="en-US" sz="2800" b="1" dirty="0">
                <a:effectLst>
                  <a:outerShdw blurRad="38100" dist="38100" dir="2700000" algn="tl">
                    <a:srgbClr val="000000">
                      <a:alpha val="43137"/>
                    </a:srgbClr>
                  </a:outerShdw>
                </a:effectLst>
              </a:rPr>
              <a:t>Cont.….</a:t>
            </a:r>
          </a:p>
        </p:txBody>
      </p:sp>
      <p:sp>
        <p:nvSpPr>
          <p:cNvPr id="3" name="Content Placeholder 2">
            <a:extLst>
              <a:ext uri="{FF2B5EF4-FFF2-40B4-BE49-F238E27FC236}">
                <a16:creationId xmlns:a16="http://schemas.microsoft.com/office/drawing/2014/main" id="{4F3C3CA1-B829-4D9D-A3DA-034335DEEAF8}"/>
              </a:ext>
            </a:extLst>
          </p:cNvPr>
          <p:cNvSpPr>
            <a:spLocks noGrp="1"/>
          </p:cNvSpPr>
          <p:nvPr>
            <p:ph idx="1"/>
          </p:nvPr>
        </p:nvSpPr>
        <p:spPr>
          <a:xfrm>
            <a:off x="145143" y="681038"/>
            <a:ext cx="12046857" cy="6019308"/>
          </a:xfrm>
        </p:spPr>
        <p:txBody>
          <a:bodyPr>
            <a:normAutofit/>
          </a:bodyPr>
          <a:lstStyle/>
          <a:p>
            <a:pPr marL="0" indent="0">
              <a:buNone/>
            </a:pPr>
            <a:r>
              <a:rPr lang="en-US" dirty="0">
                <a:solidFill>
                  <a:schemeClr val="accent1"/>
                </a:solidFill>
              </a:rPr>
              <a:t>(b)Used to check if any relation is dimensionally correct </a:t>
            </a:r>
          </a:p>
          <a:p>
            <a:pPr marL="0" indent="0" algn="ctr">
              <a:buNone/>
            </a:pPr>
            <a:r>
              <a:rPr lang="en-US" dirty="0"/>
              <a:t>Consider the first equation of motion</a:t>
            </a:r>
          </a:p>
          <a:p>
            <a:pPr marL="0" indent="0" algn="ctr">
              <a:buNone/>
            </a:pPr>
            <a:r>
              <a:rPr lang="en-US" dirty="0"/>
              <a:t>v = u + at</a:t>
            </a:r>
          </a:p>
          <a:p>
            <a:pPr marL="0" indent="0" algn="ctr">
              <a:buNone/>
            </a:pPr>
            <a:r>
              <a:rPr lang="en-US" dirty="0"/>
              <a:t>Apply dimensional formula on both sides</a:t>
            </a:r>
          </a:p>
          <a:p>
            <a:pPr marL="0" indent="0" algn="ctr">
              <a:buNone/>
            </a:pPr>
            <a:r>
              <a:rPr lang="en-US" dirty="0"/>
              <a:t>[LT</a:t>
            </a:r>
            <a:r>
              <a:rPr lang="en-US" baseline="30000" dirty="0"/>
              <a:t>−1</a:t>
            </a:r>
            <a:r>
              <a:rPr lang="en-US" dirty="0"/>
              <a:t>] = [LT</a:t>
            </a:r>
            <a:r>
              <a:rPr lang="en-US" baseline="30000" dirty="0"/>
              <a:t>−1</a:t>
            </a:r>
            <a:r>
              <a:rPr lang="en-US" dirty="0"/>
              <a:t>] + [LT</a:t>
            </a:r>
            <a:r>
              <a:rPr lang="en-US" baseline="30000" dirty="0"/>
              <a:t>−2</a:t>
            </a:r>
            <a:r>
              <a:rPr lang="en-US" dirty="0"/>
              <a:t>] [T] </a:t>
            </a:r>
          </a:p>
          <a:p>
            <a:pPr marL="0" indent="0" algn="ctr">
              <a:buNone/>
            </a:pPr>
            <a:endParaRPr lang="en-US" dirty="0"/>
          </a:p>
          <a:p>
            <a:r>
              <a:rPr lang="en-US" dirty="0"/>
              <a:t>From the fact that units of the same dimension can be added, this is dimensionally correct, because the dimension of LHS is equal to that of RHS</a:t>
            </a:r>
          </a:p>
          <a:p>
            <a:pPr marL="0" indent="0">
              <a:buNone/>
            </a:pPr>
            <a:r>
              <a:rPr lang="en-US" dirty="0">
                <a:solidFill>
                  <a:schemeClr val="accent1"/>
                </a:solidFill>
              </a:rPr>
              <a:t>(c)Used to establish relations among various physical quantities </a:t>
            </a:r>
          </a:p>
          <a:p>
            <a:r>
              <a:rPr lang="en-US" dirty="0"/>
              <a:t>If the physical quantity Q depends upon the quantities Q</a:t>
            </a:r>
            <a:r>
              <a:rPr lang="en-US" baseline="-25000" dirty="0"/>
              <a:t>1</a:t>
            </a:r>
            <a:r>
              <a:rPr lang="en-US" dirty="0"/>
              <a:t>, Q</a:t>
            </a:r>
            <a:r>
              <a:rPr lang="en-US" baseline="-25000" dirty="0"/>
              <a:t>2</a:t>
            </a:r>
            <a:r>
              <a:rPr lang="en-US" dirty="0"/>
              <a:t> and Q</a:t>
            </a:r>
            <a:r>
              <a:rPr lang="en-US" baseline="-25000" dirty="0"/>
              <a:t>3</a:t>
            </a:r>
            <a:r>
              <a:rPr lang="en-US" dirty="0"/>
              <a:t> </a:t>
            </a:r>
          </a:p>
          <a:p>
            <a:r>
              <a:rPr lang="en-US" dirty="0"/>
              <a:t>Therefore Q is proportional to Q</a:t>
            </a:r>
            <a:r>
              <a:rPr lang="en-US" baseline="-25000" dirty="0"/>
              <a:t>1</a:t>
            </a:r>
            <a:r>
              <a:rPr lang="en-US" dirty="0"/>
              <a:t>, Q</a:t>
            </a:r>
            <a:r>
              <a:rPr lang="en-US" baseline="-25000" dirty="0"/>
              <a:t>2</a:t>
            </a:r>
            <a:r>
              <a:rPr lang="en-US" dirty="0"/>
              <a:t> and Q</a:t>
            </a:r>
            <a:r>
              <a:rPr lang="en-US" baseline="-25000" dirty="0"/>
              <a:t>3</a:t>
            </a:r>
            <a:endParaRPr lang="en-US" dirty="0"/>
          </a:p>
        </p:txBody>
      </p:sp>
      <p:sp>
        <p:nvSpPr>
          <p:cNvPr id="5" name="Rectangle 4">
            <a:extLst>
              <a:ext uri="{FF2B5EF4-FFF2-40B4-BE49-F238E27FC236}">
                <a16:creationId xmlns:a16="http://schemas.microsoft.com/office/drawing/2014/main" id="{9739E9E5-3D85-4359-96BE-C0938EFF3EB9}"/>
              </a:ext>
            </a:extLst>
          </p:cNvPr>
          <p:cNvSpPr/>
          <p:nvPr/>
        </p:nvSpPr>
        <p:spPr>
          <a:xfrm>
            <a:off x="4296101" y="3215290"/>
            <a:ext cx="3689131" cy="630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a:t>
            </a:r>
            <a:r>
              <a:rPr lang="en-US" baseline="30000" dirty="0"/>
              <a:t>−1</a:t>
            </a:r>
            <a:r>
              <a:rPr lang="en-US" dirty="0"/>
              <a:t>] = [LT</a:t>
            </a:r>
            <a:r>
              <a:rPr lang="en-US" baseline="30000" dirty="0"/>
              <a:t>−1</a:t>
            </a:r>
            <a:r>
              <a:rPr lang="en-US" dirty="0"/>
              <a:t>] + [LT</a:t>
            </a:r>
            <a:r>
              <a:rPr lang="en-US" baseline="30000" dirty="0"/>
              <a:t>−1</a:t>
            </a:r>
            <a:r>
              <a:rPr lang="en-US" dirty="0"/>
              <a:t>]</a:t>
            </a:r>
          </a:p>
          <a:p>
            <a:pPr algn="ctr"/>
            <a:endParaRPr lang="en-US" dirty="0"/>
          </a:p>
        </p:txBody>
      </p:sp>
    </p:spTree>
    <p:extLst>
      <p:ext uri="{BB962C8B-B14F-4D97-AF65-F5344CB8AC3E}">
        <p14:creationId xmlns:p14="http://schemas.microsoft.com/office/powerpoint/2010/main" val="3714481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485C-80DB-4CDC-9EA1-043E5A9E2681}"/>
              </a:ext>
            </a:extLst>
          </p:cNvPr>
          <p:cNvSpPr>
            <a:spLocks noGrp="1"/>
          </p:cNvSpPr>
          <p:nvPr>
            <p:ph type="title"/>
          </p:nvPr>
        </p:nvSpPr>
        <p:spPr>
          <a:xfrm>
            <a:off x="536028" y="0"/>
            <a:ext cx="10817772" cy="681037"/>
          </a:xfrm>
        </p:spPr>
        <p:txBody>
          <a:bodyPr>
            <a:normAutofit/>
          </a:bodyPr>
          <a:lstStyle/>
          <a:p>
            <a:pPr algn="ctr"/>
            <a:r>
              <a:rPr lang="en-US" sz="2800" b="1" dirty="0">
                <a:effectLst>
                  <a:outerShdw blurRad="38100" dist="38100" dir="2700000" algn="tl">
                    <a:srgbClr val="000000">
                      <a:alpha val="43137"/>
                    </a:srgbClr>
                  </a:outerShdw>
                </a:effectLst>
              </a:rPr>
              <a:t>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71BFFC-FBDE-4327-B876-FBEFBE7D8D10}"/>
                  </a:ext>
                </a:extLst>
              </p:cNvPr>
              <p:cNvSpPr>
                <a:spLocks noGrp="1"/>
              </p:cNvSpPr>
              <p:nvPr>
                <p:ph idx="1"/>
              </p:nvPr>
            </p:nvSpPr>
            <p:spPr>
              <a:xfrm>
                <a:off x="174171" y="493486"/>
                <a:ext cx="11887200" cy="6139543"/>
              </a:xfrm>
            </p:spPr>
            <p:txBody>
              <a:bodyPr>
                <a:normAutofit/>
              </a:bodyPr>
              <a:lstStyle/>
              <a:p>
                <a:r>
                  <a:rPr lang="en-US" dirty="0"/>
                  <a:t>Then, </a:t>
                </a:r>
                <a14:m>
                  <m:oMath xmlns:m="http://schemas.openxmlformats.org/officeDocument/2006/math">
                    <m:r>
                      <a:rPr lang="en-US" i="1" dirty="0" smtClean="0">
                        <a:latin typeface="Cambria Math" panose="02040503050406030204" pitchFamily="18" charset="0"/>
                      </a:rPr>
                      <m:t>𝑄</m:t>
                    </m:r>
                    <m:r>
                      <a:rPr lang="en-US" i="1" dirty="0" smtClean="0">
                        <a:latin typeface="Cambria Math" panose="02040503050406030204" pitchFamily="18" charset="0"/>
                      </a:rPr>
                      <m:t> </m:t>
                    </m:r>
                    <m:r>
                      <a:rPr lang="el-GR" i="1" dirty="0">
                        <a:latin typeface="Cambria Math" panose="02040503050406030204" pitchFamily="18" charset="0"/>
                      </a:rPr>
                      <m:t>𝛼</m:t>
                    </m:r>
                    <m:r>
                      <a:rPr lang="el-GR" i="1" dirty="0">
                        <a:latin typeface="Cambria Math" panose="02040503050406030204" pitchFamily="18" charset="0"/>
                      </a:rPr>
                      <m:t> </m:t>
                    </m:r>
                    <m:r>
                      <a:rPr lang="en-US" i="1" dirty="0">
                        <a:latin typeface="Cambria Math" panose="02040503050406030204" pitchFamily="18" charset="0"/>
                      </a:rPr>
                      <m:t>𝑄</m:t>
                    </m:r>
                    <m:r>
                      <a:rPr lang="en-US" i="1" baseline="-25000" dirty="0">
                        <a:latin typeface="Cambria Math" panose="02040503050406030204" pitchFamily="18" charset="0"/>
                      </a:rPr>
                      <m:t>1</m:t>
                    </m:r>
                    <m:r>
                      <a:rPr lang="en-US" i="1" baseline="30000" dirty="0">
                        <a:latin typeface="Cambria Math" panose="02040503050406030204" pitchFamily="18" charset="0"/>
                      </a:rPr>
                      <m:t>𝑎</m:t>
                    </m:r>
                    <m:r>
                      <a:rPr lang="en-US" i="1" dirty="0">
                        <a:latin typeface="Cambria Math" panose="02040503050406030204" pitchFamily="18" charset="0"/>
                      </a:rPr>
                      <m:t> </m:t>
                    </m:r>
                    <m:r>
                      <a:rPr lang="en-US" i="1" dirty="0">
                        <a:latin typeface="Cambria Math" panose="02040503050406030204" pitchFamily="18" charset="0"/>
                      </a:rPr>
                      <m:t>𝑄</m:t>
                    </m:r>
                    <m:r>
                      <a:rPr lang="en-US" i="1" baseline="-25000" dirty="0">
                        <a:latin typeface="Cambria Math" panose="02040503050406030204" pitchFamily="18" charset="0"/>
                      </a:rPr>
                      <m:t>2</m:t>
                    </m:r>
                    <m:r>
                      <a:rPr lang="en-US" i="1" baseline="30000" dirty="0">
                        <a:latin typeface="Cambria Math" panose="02040503050406030204" pitchFamily="18" charset="0"/>
                      </a:rPr>
                      <m:t>𝑏</m:t>
                    </m:r>
                    <m:r>
                      <a:rPr lang="en-US" i="1" dirty="0">
                        <a:latin typeface="Cambria Math" panose="02040503050406030204" pitchFamily="18" charset="0"/>
                      </a:rPr>
                      <m:t> </m:t>
                    </m:r>
                    <m:r>
                      <a:rPr lang="en-US" i="1" dirty="0">
                        <a:latin typeface="Cambria Math" panose="02040503050406030204" pitchFamily="18" charset="0"/>
                      </a:rPr>
                      <m:t>𝑄</m:t>
                    </m:r>
                    <m:r>
                      <a:rPr lang="en-US" i="1" baseline="-25000" dirty="0">
                        <a:latin typeface="Cambria Math" panose="02040503050406030204" pitchFamily="18" charset="0"/>
                      </a:rPr>
                      <m:t>3</m:t>
                    </m:r>
                    <m:r>
                      <a:rPr lang="en-US" i="1" baseline="30000" dirty="0">
                        <a:latin typeface="Cambria Math" panose="02040503050406030204" pitchFamily="18" charset="0"/>
                      </a:rPr>
                      <m:t>𝑐</m:t>
                    </m:r>
                    <m:r>
                      <a:rPr lang="en-US" i="1" baseline="30000" dirty="0">
                        <a:latin typeface="Cambria Math" panose="02040503050406030204" pitchFamily="18" charset="0"/>
                      </a:rPr>
                      <m:t>  </m:t>
                    </m:r>
                  </m:oMath>
                </a14:m>
                <a:r>
                  <a:rPr lang="en-US" dirty="0"/>
                  <a:t>removing proportionality sign introduce proportionality constant k </a:t>
                </a:r>
              </a:p>
              <a:p>
                <a:pPr marL="0" indent="0" algn="ctr">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𝑄</m:t>
                      </m:r>
                      <m:r>
                        <a:rPr lang="en-US" i="1" dirty="0" smtClean="0">
                          <a:latin typeface="Cambria Math" panose="02040503050406030204" pitchFamily="18" charset="0"/>
                        </a:rPr>
                        <m:t> = </m:t>
                      </m:r>
                      <m:r>
                        <a:rPr lang="en-US" i="1" dirty="0" smtClean="0">
                          <a:latin typeface="Cambria Math" panose="02040503050406030204" pitchFamily="18" charset="0"/>
                        </a:rPr>
                        <m:t>𝑘</m:t>
                      </m:r>
                      <m:r>
                        <a:rPr lang="en-US" i="1" dirty="0" smtClean="0">
                          <a:latin typeface="Cambria Math" panose="02040503050406030204" pitchFamily="18" charset="0"/>
                        </a:rPr>
                        <m:t> </m:t>
                      </m:r>
                      <m:r>
                        <a:rPr lang="en-US" i="1" dirty="0" smtClean="0">
                          <a:latin typeface="Cambria Math" panose="02040503050406030204" pitchFamily="18" charset="0"/>
                        </a:rPr>
                        <m:t>𝑄</m:t>
                      </m:r>
                      <m:r>
                        <a:rPr lang="en-US" i="1" baseline="-25000" dirty="0">
                          <a:latin typeface="Cambria Math" panose="02040503050406030204" pitchFamily="18" charset="0"/>
                        </a:rPr>
                        <m:t>1</m:t>
                      </m:r>
                      <m:r>
                        <a:rPr lang="en-US" i="1" baseline="30000" dirty="0">
                          <a:latin typeface="Cambria Math" panose="02040503050406030204" pitchFamily="18" charset="0"/>
                        </a:rPr>
                        <m:t>𝑎</m:t>
                      </m:r>
                      <m:r>
                        <a:rPr lang="en-US" i="1" dirty="0">
                          <a:latin typeface="Cambria Math" panose="02040503050406030204" pitchFamily="18" charset="0"/>
                        </a:rPr>
                        <m:t> </m:t>
                      </m:r>
                      <m:r>
                        <a:rPr lang="en-US" i="1" dirty="0">
                          <a:latin typeface="Cambria Math" panose="02040503050406030204" pitchFamily="18" charset="0"/>
                        </a:rPr>
                        <m:t>𝑄</m:t>
                      </m:r>
                      <m:r>
                        <a:rPr lang="en-US" i="1" baseline="-25000" dirty="0">
                          <a:latin typeface="Cambria Math" panose="02040503050406030204" pitchFamily="18" charset="0"/>
                        </a:rPr>
                        <m:t>2</m:t>
                      </m:r>
                      <m:r>
                        <a:rPr lang="en-US" i="1" baseline="30000" dirty="0">
                          <a:latin typeface="Cambria Math" panose="02040503050406030204" pitchFamily="18" charset="0"/>
                        </a:rPr>
                        <m:t>𝑏</m:t>
                      </m:r>
                      <m:r>
                        <a:rPr lang="en-US" i="1" dirty="0">
                          <a:latin typeface="Cambria Math" panose="02040503050406030204" pitchFamily="18" charset="0"/>
                        </a:rPr>
                        <m:t> </m:t>
                      </m:r>
                      <m:r>
                        <a:rPr lang="en-US" i="1" dirty="0">
                          <a:latin typeface="Cambria Math" panose="02040503050406030204" pitchFamily="18" charset="0"/>
                        </a:rPr>
                        <m:t>𝑄</m:t>
                      </m:r>
                      <m:r>
                        <a:rPr lang="en-US" i="1" baseline="-25000" dirty="0">
                          <a:latin typeface="Cambria Math" panose="02040503050406030204" pitchFamily="18" charset="0"/>
                        </a:rPr>
                        <m:t>3</m:t>
                      </m:r>
                      <m:r>
                        <a:rPr lang="en-US" i="1" baseline="30000" dirty="0">
                          <a:latin typeface="Cambria Math" panose="02040503050406030204" pitchFamily="18" charset="0"/>
                        </a:rPr>
                        <m:t>𝑐</m:t>
                      </m:r>
                      <m:r>
                        <a:rPr lang="en-US" i="1" baseline="30000" dirty="0">
                          <a:latin typeface="Cambria Math" panose="02040503050406030204" pitchFamily="18" charset="0"/>
                        </a:rPr>
                        <m:t> </m:t>
                      </m:r>
                    </m:oMath>
                  </m:oMathPara>
                </a14:m>
                <a:endParaRPr lang="en-US" dirty="0"/>
              </a:p>
              <a:p>
                <a:pPr marL="0" indent="0" algn="ctr">
                  <a:buNone/>
                </a:pPr>
                <a:r>
                  <a:rPr lang="en-US" dirty="0"/>
                  <a:t>Where k is a dimensionless constant </a:t>
                </a:r>
                <a:endParaRPr lang="en-US" baseline="30000" dirty="0"/>
              </a:p>
              <a:p>
                <a:pPr marL="0" indent="0" algn="ctr">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𝑄</m:t>
                      </m:r>
                      <m:r>
                        <a:rPr lang="en-US" i="1" dirty="0" smtClean="0">
                          <a:latin typeface="Cambria Math" panose="02040503050406030204" pitchFamily="18" charset="0"/>
                        </a:rPr>
                        <m:t>] = </m:t>
                      </m:r>
                      <m:r>
                        <a:rPr lang="en-US" i="1" dirty="0" smtClean="0">
                          <a:latin typeface="Cambria Math" panose="02040503050406030204" pitchFamily="18" charset="0"/>
                        </a:rPr>
                        <m:t>𝐾</m:t>
                      </m:r>
                      <m:r>
                        <a:rPr lang="en-US" i="1" dirty="0" smtClean="0">
                          <a:latin typeface="Cambria Math" panose="02040503050406030204" pitchFamily="18" charset="0"/>
                        </a:rPr>
                        <m:t> [</m:t>
                      </m:r>
                      <m:r>
                        <a:rPr lang="en-US" i="1" dirty="0" smtClean="0">
                          <a:latin typeface="Cambria Math" panose="02040503050406030204" pitchFamily="18" charset="0"/>
                        </a:rPr>
                        <m:t>𝑄</m:t>
                      </m:r>
                      <m:r>
                        <a:rPr lang="en-US" i="1" baseline="-25000" dirty="0">
                          <a:latin typeface="Cambria Math" panose="02040503050406030204" pitchFamily="18" charset="0"/>
                        </a:rPr>
                        <m:t>1</m:t>
                      </m:r>
                      <m:r>
                        <a:rPr lang="en-US" i="1" dirty="0">
                          <a:latin typeface="Cambria Math" panose="02040503050406030204" pitchFamily="18" charset="0"/>
                        </a:rPr>
                        <m:t>]</m:t>
                      </m:r>
                      <m:r>
                        <a:rPr lang="en-US" i="1" baseline="30000" dirty="0">
                          <a:latin typeface="Cambria Math" panose="02040503050406030204" pitchFamily="18" charset="0"/>
                        </a:rPr>
                        <m:t>𝑎</m:t>
                      </m:r>
                      <m:r>
                        <a:rPr lang="en-US" i="1" dirty="0">
                          <a:latin typeface="Cambria Math" panose="02040503050406030204" pitchFamily="18" charset="0"/>
                        </a:rPr>
                        <m:t> [</m:t>
                      </m:r>
                      <m:r>
                        <a:rPr lang="en-US" i="1" dirty="0">
                          <a:latin typeface="Cambria Math" panose="02040503050406030204" pitchFamily="18" charset="0"/>
                        </a:rPr>
                        <m:t>𝑄</m:t>
                      </m:r>
                      <m:r>
                        <a:rPr lang="en-US" i="1" baseline="-25000" dirty="0">
                          <a:latin typeface="Cambria Math" panose="02040503050406030204" pitchFamily="18" charset="0"/>
                        </a:rPr>
                        <m:t>2</m:t>
                      </m:r>
                      <m:r>
                        <a:rPr lang="en-US" i="1" dirty="0">
                          <a:latin typeface="Cambria Math" panose="02040503050406030204" pitchFamily="18" charset="0"/>
                        </a:rPr>
                        <m:t>]</m:t>
                      </m:r>
                      <m:r>
                        <a:rPr lang="en-US" i="1" baseline="30000" dirty="0">
                          <a:latin typeface="Cambria Math" panose="02040503050406030204" pitchFamily="18" charset="0"/>
                        </a:rPr>
                        <m:t>𝑏</m:t>
                      </m:r>
                      <m:r>
                        <a:rPr lang="en-US" i="1" dirty="0">
                          <a:latin typeface="Cambria Math" panose="02040503050406030204" pitchFamily="18" charset="0"/>
                        </a:rPr>
                        <m:t> [</m:t>
                      </m:r>
                      <m:r>
                        <a:rPr lang="en-US" i="1" dirty="0">
                          <a:latin typeface="Cambria Math" panose="02040503050406030204" pitchFamily="18" charset="0"/>
                        </a:rPr>
                        <m:t>𝑄</m:t>
                      </m:r>
                      <m:r>
                        <a:rPr lang="en-US" i="1" baseline="-25000" dirty="0">
                          <a:latin typeface="Cambria Math" panose="02040503050406030204" pitchFamily="18" charset="0"/>
                        </a:rPr>
                        <m:t>3</m:t>
                      </m:r>
                      <m:r>
                        <a:rPr lang="en-US" i="1" dirty="0">
                          <a:latin typeface="Cambria Math" panose="02040503050406030204" pitchFamily="18" charset="0"/>
                        </a:rPr>
                        <m:t>]</m:t>
                      </m:r>
                      <m:r>
                        <a:rPr lang="en-US" i="1" baseline="30000" dirty="0">
                          <a:latin typeface="Cambria Math" panose="02040503050406030204" pitchFamily="18" charset="0"/>
                        </a:rPr>
                        <m:t>𝐶</m:t>
                      </m:r>
                      <m:r>
                        <a:rPr lang="en-US" i="1" dirty="0">
                          <a:latin typeface="Cambria Math" panose="02040503050406030204" pitchFamily="18" charset="0"/>
                        </a:rPr>
                        <m:t> </m:t>
                      </m:r>
                    </m:oMath>
                  </m:oMathPara>
                </a14:m>
                <a:endParaRPr lang="en-US" baseline="30000" dirty="0"/>
              </a:p>
              <a:p>
                <a:r>
                  <a:rPr lang="en-US" dirty="0"/>
                  <a:t>If the dimensional formula of Q ,Q</a:t>
                </a:r>
                <a:r>
                  <a:rPr lang="en-US" baseline="-25000" dirty="0"/>
                  <a:t>1</a:t>
                </a:r>
                <a:r>
                  <a:rPr lang="en-US" dirty="0"/>
                  <a:t>, Q</a:t>
                </a:r>
                <a:r>
                  <a:rPr lang="en-US" baseline="-25000" dirty="0"/>
                  <a:t>2</a:t>
                </a:r>
                <a:r>
                  <a:rPr lang="en-US" dirty="0"/>
                  <a:t> and Q</a:t>
                </a:r>
                <a:r>
                  <a:rPr lang="en-US" baseline="-25000" dirty="0"/>
                  <a:t>3</a:t>
                </a:r>
                <a:r>
                  <a:rPr lang="en-US" dirty="0"/>
                  <a:t> are substituted, then  relationship can be obtained</a:t>
                </a:r>
              </a:p>
            </p:txBody>
          </p:sp>
        </mc:Choice>
        <mc:Fallback xmlns="">
          <p:sp>
            <p:nvSpPr>
              <p:cNvPr id="3" name="Content Placeholder 2">
                <a:extLst>
                  <a:ext uri="{FF2B5EF4-FFF2-40B4-BE49-F238E27FC236}">
                    <a16:creationId xmlns:a16="http://schemas.microsoft.com/office/drawing/2014/main" id="{F371BFFC-FBDE-4327-B876-FBEFBE7D8D10}"/>
                  </a:ext>
                </a:extLst>
              </p:cNvPr>
              <p:cNvSpPr>
                <a:spLocks noGrp="1" noRot="1" noChangeAspect="1" noMove="1" noResize="1" noEditPoints="1" noAdjustHandles="1" noChangeArrowheads="1" noChangeShapeType="1" noTextEdit="1"/>
              </p:cNvSpPr>
              <p:nvPr>
                <p:ph idx="1"/>
              </p:nvPr>
            </p:nvSpPr>
            <p:spPr>
              <a:xfrm>
                <a:off x="174171" y="493486"/>
                <a:ext cx="11887200" cy="6139543"/>
              </a:xfrm>
              <a:blipFill>
                <a:blip r:embed="rId2"/>
                <a:stretch>
                  <a:fillRect l="-923" t="-1688" r="-256"/>
                </a:stretch>
              </a:blipFill>
            </p:spPr>
            <p:txBody>
              <a:bodyPr/>
              <a:lstStyle/>
              <a:p>
                <a:r>
                  <a:rPr lang="en-US">
                    <a:noFill/>
                  </a:rPr>
                  <a:t> </a:t>
                </a:r>
              </a:p>
            </p:txBody>
          </p:sp>
        </mc:Fallback>
      </mc:AlternateContent>
    </p:spTree>
    <p:extLst>
      <p:ext uri="{BB962C8B-B14F-4D97-AF65-F5344CB8AC3E}">
        <p14:creationId xmlns:p14="http://schemas.microsoft.com/office/powerpoint/2010/main" val="1119005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59107-28BF-449A-A9A8-272451FFA7CB}"/>
              </a:ext>
            </a:extLst>
          </p:cNvPr>
          <p:cNvSpPr>
            <a:spLocks noGrp="1"/>
          </p:cNvSpPr>
          <p:nvPr>
            <p:ph type="title"/>
          </p:nvPr>
        </p:nvSpPr>
        <p:spPr>
          <a:xfrm>
            <a:off x="488731" y="365126"/>
            <a:ext cx="11193517" cy="580806"/>
          </a:xfrm>
        </p:spPr>
        <p:txBody>
          <a:bodyPr>
            <a:normAutofit/>
          </a:bodyPr>
          <a:lstStyle/>
          <a:p>
            <a:pPr algn="ctr"/>
            <a:r>
              <a:rPr lang="en-US" sz="2400" b="1" dirty="0">
                <a:effectLst>
                  <a:outerShdw blurRad="38100" dist="38100" dir="2700000" algn="tl">
                    <a:srgbClr val="000000">
                      <a:alpha val="43137"/>
                    </a:srgbClr>
                  </a:outerShdw>
                </a:effectLst>
              </a:rPr>
              <a:t>Cont.…</a:t>
            </a:r>
          </a:p>
        </p:txBody>
      </p:sp>
      <p:sp>
        <p:nvSpPr>
          <p:cNvPr id="3" name="Content Placeholder 2">
            <a:extLst>
              <a:ext uri="{FF2B5EF4-FFF2-40B4-BE49-F238E27FC236}">
                <a16:creationId xmlns:a16="http://schemas.microsoft.com/office/drawing/2014/main" id="{B6E782B0-C6B9-4151-B8B0-46B1B4CAA336}"/>
              </a:ext>
            </a:extLst>
          </p:cNvPr>
          <p:cNvSpPr>
            <a:spLocks noGrp="1"/>
          </p:cNvSpPr>
          <p:nvPr>
            <p:ph idx="1"/>
          </p:nvPr>
        </p:nvSpPr>
        <p:spPr>
          <a:xfrm>
            <a:off x="116115" y="725715"/>
            <a:ext cx="11945256" cy="6023428"/>
          </a:xfrm>
        </p:spPr>
        <p:txBody>
          <a:bodyPr>
            <a:normAutofit/>
          </a:bodyPr>
          <a:lstStyle/>
          <a:p>
            <a:pPr>
              <a:buFont typeface="Wingdings" panose="05000000000000000000" pitchFamily="2" charset="2"/>
              <a:buChar char="v"/>
            </a:pPr>
            <a:r>
              <a:rPr lang="en-US" b="1" dirty="0"/>
              <a:t>Limitations of Dimensional analysis</a:t>
            </a:r>
          </a:p>
          <a:p>
            <a:pPr>
              <a:buFont typeface="Wingdings" panose="05000000000000000000" pitchFamily="2" charset="2"/>
              <a:buChar char="ü"/>
            </a:pPr>
            <a:r>
              <a:rPr lang="en-US" dirty="0"/>
              <a:t>This method gives no information about the dimensionless constants in the formula</a:t>
            </a:r>
          </a:p>
          <a:p>
            <a:pPr>
              <a:buFont typeface="Wingdings" panose="05000000000000000000" pitchFamily="2" charset="2"/>
              <a:buChar char="ü"/>
            </a:pPr>
            <a:r>
              <a:rPr lang="en-US" dirty="0"/>
              <a:t>This method cannot decide whether the given quantity is a vector or a scalar </a:t>
            </a:r>
          </a:p>
          <a:p>
            <a:pPr>
              <a:buFont typeface="Wingdings" panose="05000000000000000000" pitchFamily="2" charset="2"/>
              <a:buChar char="ü"/>
            </a:pPr>
            <a:r>
              <a:rPr lang="en-US" dirty="0"/>
              <a:t>This method is not suitable to derive relations involving trigonometric, exponential and logarithmic functions</a:t>
            </a:r>
          </a:p>
          <a:p>
            <a:pPr>
              <a:buFont typeface="Wingdings" panose="05000000000000000000" pitchFamily="2" charset="2"/>
              <a:buChar char="ü"/>
            </a:pPr>
            <a:r>
              <a:rPr lang="en-US" dirty="0"/>
              <a:t>It cannot be applied to an equation involving more than three physical quantities</a:t>
            </a:r>
          </a:p>
          <a:p>
            <a:pPr>
              <a:buFont typeface="Wingdings" panose="05000000000000000000" pitchFamily="2" charset="2"/>
              <a:buChar char="ü"/>
            </a:pPr>
            <a:r>
              <a:rPr lang="en-US" dirty="0"/>
              <a:t>It can only check on whether a physical relation is dimensionally correct but not the correctness of the  relation</a:t>
            </a:r>
          </a:p>
          <a:p>
            <a:r>
              <a:rPr lang="en-US" dirty="0"/>
              <a:t>Eg. Using dimensional analysis, s = Ut + </a:t>
            </a:r>
            <a:r>
              <a:rPr lang="en-US" dirty="0">
                <a:highlight>
                  <a:srgbClr val="00FF00"/>
                </a:highlight>
              </a:rPr>
              <a:t>1/3</a:t>
            </a:r>
            <a:r>
              <a:rPr lang="en-US" dirty="0"/>
              <a:t> at</a:t>
            </a:r>
            <a:r>
              <a:rPr lang="en-US" baseline="30000" dirty="0"/>
              <a:t>2</a:t>
            </a:r>
            <a:r>
              <a:rPr lang="en-US" dirty="0"/>
              <a:t> is dimensionally correct whereas the correct relation is s = Ut + </a:t>
            </a:r>
            <a:r>
              <a:rPr lang="en-US" dirty="0">
                <a:highlight>
                  <a:srgbClr val="00FF00"/>
                </a:highlight>
              </a:rPr>
              <a:t>1/2</a:t>
            </a:r>
            <a:r>
              <a:rPr lang="en-US" dirty="0"/>
              <a:t> at</a:t>
            </a:r>
            <a:r>
              <a:rPr lang="en-US" baseline="30000" dirty="0"/>
              <a:t>2</a:t>
            </a:r>
          </a:p>
          <a:p>
            <a:endParaRPr lang="en-US" dirty="0"/>
          </a:p>
        </p:txBody>
      </p:sp>
    </p:spTree>
    <p:extLst>
      <p:ext uri="{BB962C8B-B14F-4D97-AF65-F5344CB8AC3E}">
        <p14:creationId xmlns:p14="http://schemas.microsoft.com/office/powerpoint/2010/main" val="46970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8CD6E-EF99-477E-9877-40419A351D37}"/>
              </a:ext>
            </a:extLst>
          </p:cNvPr>
          <p:cNvSpPr>
            <a:spLocks noGrp="1"/>
          </p:cNvSpPr>
          <p:nvPr>
            <p:ph type="title"/>
          </p:nvPr>
        </p:nvSpPr>
        <p:spPr>
          <a:xfrm>
            <a:off x="378372" y="101600"/>
            <a:ext cx="11303876" cy="682171"/>
          </a:xfrm>
        </p:spPr>
        <p:txBody>
          <a:bodyPr>
            <a:normAutofit/>
          </a:bodyPr>
          <a:lstStyle/>
          <a:p>
            <a:pPr algn="ctr"/>
            <a:r>
              <a:rPr lang="en-US" sz="2800" b="1" dirty="0">
                <a:effectLst>
                  <a:outerShdw blurRad="38100" dist="38100" dir="2700000" algn="tl">
                    <a:srgbClr val="000000">
                      <a:alpha val="43137"/>
                    </a:srgbClr>
                  </a:outerShdw>
                </a:effectLst>
              </a:rPr>
              <a:t>Solved Example Problems</a:t>
            </a:r>
            <a:r>
              <a:rPr lang="en-US" sz="2800" b="1" dirty="0"/>
              <a:t> </a:t>
            </a:r>
            <a:endParaRPr lang="en-US" sz="28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82C95F-63F2-46FB-B746-82B9EB9558E1}"/>
                  </a:ext>
                </a:extLst>
              </p:cNvPr>
              <p:cNvSpPr>
                <a:spLocks noGrp="1"/>
              </p:cNvSpPr>
              <p:nvPr>
                <p:ph idx="1"/>
              </p:nvPr>
            </p:nvSpPr>
            <p:spPr>
              <a:xfrm>
                <a:off x="203200" y="609600"/>
                <a:ext cx="11771086" cy="5968373"/>
              </a:xfrm>
            </p:spPr>
            <p:txBody>
              <a:bodyPr/>
              <a:lstStyle/>
              <a:p>
                <a:pPr marL="0" indent="0">
                  <a:buNone/>
                </a:pPr>
                <a:r>
                  <a:rPr lang="en-US" b="1" dirty="0"/>
                  <a:t>Example 01: </a:t>
                </a:r>
                <a:r>
                  <a:rPr lang="en-US" dirty="0"/>
                  <a:t>Check if the following equations are dimensionally correct</a:t>
                </a:r>
              </a:p>
              <a:p>
                <a:pPr marL="457200" indent="-457200">
                  <a:buAutoNum type="alphaLcParenBoth"/>
                </a:pPr>
                <a:r>
                  <a:rPr lang="en-US" dirty="0"/>
                  <a:t>x </a:t>
                </a:r>
                <a14:m>
                  <m:oMath xmlns:m="http://schemas.openxmlformats.org/officeDocument/2006/math">
                    <m:r>
                      <a:rPr lang="en-US" i="0" smtClean="0">
                        <a:latin typeface="Cambria Math" panose="02040503050406030204" pitchFamily="18" charset="0"/>
                      </a:rPr>
                      <m:t>=</m:t>
                    </m:r>
                    <m:f>
                      <m:fPr>
                        <m:ctrlPr>
                          <a:rPr lang="en-US" i="1" smtClean="0">
                            <a:latin typeface="Cambria Math" panose="02040503050406030204" pitchFamily="18" charset="0"/>
                          </a:rPr>
                        </m:ctrlPr>
                      </m:fPr>
                      <m:num>
                        <m:r>
                          <a:rPr lang="en-US" b="0" i="0" smtClean="0">
                            <a:latin typeface="Cambria Math" panose="02040503050406030204" pitchFamily="18" charset="0"/>
                          </a:rPr>
                          <m:t>1</m:t>
                        </m:r>
                      </m:num>
                      <m:den>
                        <m:r>
                          <a:rPr lang="en-US" b="0" i="0" smtClean="0">
                            <a:latin typeface="Cambria Math" panose="02040503050406030204" pitchFamily="18" charset="0"/>
                          </a:rPr>
                          <m:t>2</m:t>
                        </m:r>
                      </m:den>
                    </m:f>
                  </m:oMath>
                </a14:m>
                <a:r>
                  <a:rPr lang="en-US" dirty="0"/>
                  <a:t>a</a:t>
                </a:r>
                <a14:m>
                  <m:oMath xmlns:m="http://schemas.openxmlformats.org/officeDocument/2006/math">
                    <m:sSup>
                      <m:sSupPr>
                        <m:ctrlPr>
                          <a:rPr lang="en-US" i="1" dirty="0" smtClean="0">
                            <a:latin typeface="Cambria Math" panose="02040503050406030204" pitchFamily="18" charset="0"/>
                          </a:rPr>
                        </m:ctrlPr>
                      </m:sSupPr>
                      <m:e>
                        <m:r>
                          <m:rPr>
                            <m:sty m:val="p"/>
                          </m:rPr>
                          <a:rPr lang="en-US" b="0" i="0" dirty="0" smtClean="0">
                            <a:latin typeface="Cambria Math" panose="02040503050406030204" pitchFamily="18" charset="0"/>
                          </a:rPr>
                          <m:t>t</m:t>
                        </m:r>
                      </m:e>
                      <m:sup>
                        <m:r>
                          <a:rPr lang="en-US" b="0" i="0" dirty="0" smtClean="0">
                            <a:latin typeface="Cambria Math" panose="02040503050406030204" pitchFamily="18" charset="0"/>
                          </a:rPr>
                          <m:t>2</m:t>
                        </m:r>
                      </m:sup>
                    </m:sSup>
                  </m:oMath>
                </a14:m>
                <a:endParaRPr lang="en-US" dirty="0"/>
              </a:p>
              <a:p>
                <a:pPr marL="457200" indent="-457200">
                  <a:buAutoNum type="alphaLcParenBoth"/>
                </a:pPr>
                <a:r>
                  <a:rPr lang="en-US" dirty="0"/>
                  <a:t>V=at</a:t>
                </a:r>
              </a:p>
              <a:p>
                <a:pPr marL="457200" indent="-457200">
                  <a:buAutoNum type="alphaLcParenBoth"/>
                </a:pPr>
                <a:r>
                  <a:rPr lang="en-US" dirty="0"/>
                  <a:t>V= a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𝑡</m:t>
                        </m:r>
                      </m:e>
                      <m:sup>
                        <m:r>
                          <a:rPr lang="en-US" i="1" dirty="0">
                            <a:latin typeface="Cambria Math" panose="02040503050406030204" pitchFamily="18" charset="0"/>
                          </a:rPr>
                          <m:t>2</m:t>
                        </m:r>
                      </m:sup>
                    </m:sSup>
                  </m:oMath>
                </a14:m>
                <a:r>
                  <a:rPr lang="en-US" dirty="0"/>
                  <a:t> </a:t>
                </a:r>
              </a:p>
              <a:p>
                <a:pPr marL="457200" indent="-457200">
                  <a:buAutoNum type="alphaLcParenBoth"/>
                </a:pPr>
                <a14:m>
                  <m:oMath xmlns:m="http://schemas.openxmlformats.org/officeDocument/2006/math">
                    <m:r>
                      <a:rPr lang="en-US" b="0" i="0" smtClean="0">
                        <a:latin typeface="Cambria Math" panose="02040503050406030204" pitchFamily="18" charset="0"/>
                      </a:rPr>
                      <m:t>   </m:t>
                    </m:r>
                    <m:f>
                      <m:fPr>
                        <m:ctrlPr>
                          <a:rPr lang="en-US" i="1" smtClean="0">
                            <a:latin typeface="Cambria Math" panose="02040503050406030204" pitchFamily="18" charset="0"/>
                          </a:rPr>
                        </m:ctrlPr>
                      </m:fPr>
                      <m:num>
                        <m:r>
                          <a:rPr lang="en-US" b="0" i="0" smtClean="0">
                            <a:latin typeface="Cambria Math" panose="02040503050406030204" pitchFamily="18" charset="0"/>
                          </a:rPr>
                          <m:t>1</m:t>
                        </m:r>
                      </m:num>
                      <m:den>
                        <m:r>
                          <a:rPr lang="en-US" b="0" i="0" smtClean="0">
                            <a:latin typeface="Cambria Math" panose="02040503050406030204" pitchFamily="18" charset="0"/>
                          </a:rPr>
                          <m:t>2</m:t>
                        </m:r>
                      </m:den>
                    </m:f>
                    <m:r>
                      <m:rPr>
                        <m:sty m:val="p"/>
                      </m:rPr>
                      <a:rPr lang="en-US" b="0" i="0" smtClean="0">
                        <a:latin typeface="Cambria Math" panose="02040503050406030204" pitchFamily="18" charset="0"/>
                      </a:rPr>
                      <m:t>m</m:t>
                    </m:r>
                    <m:sSup>
                      <m:sSupPr>
                        <m:ctrlPr>
                          <a:rPr lang="en-US" i="1" dirty="0" smtClean="0">
                            <a:latin typeface="Cambria Math" panose="02040503050406030204" pitchFamily="18" charset="0"/>
                          </a:rPr>
                        </m:ctrlPr>
                      </m:sSupPr>
                      <m:e>
                        <m:r>
                          <m:rPr>
                            <m:sty m:val="p"/>
                          </m:rPr>
                          <a:rPr lang="en-US" b="0" i="0" dirty="0" smtClean="0">
                            <a:latin typeface="Cambria Math" panose="02040503050406030204" pitchFamily="18" charset="0"/>
                          </a:rPr>
                          <m:t>v</m:t>
                        </m:r>
                      </m:e>
                      <m:sup>
                        <m:r>
                          <a:rPr lang="en-US" b="0" i="0" dirty="0" smtClean="0">
                            <a:latin typeface="Cambria Math" panose="02040503050406030204" pitchFamily="18" charset="0"/>
                          </a:rPr>
                          <m:t>2</m:t>
                        </m:r>
                      </m:sup>
                    </m:sSup>
                  </m:oMath>
                </a14:m>
                <a:r>
                  <a:rPr lang="en-US" dirty="0"/>
                  <a:t>=mgh</a:t>
                </a:r>
              </a:p>
              <a:p>
                <a:pPr marL="0" indent="0">
                  <a:buNone/>
                </a:pPr>
                <a:r>
                  <a:rPr lang="en-US" b="1" dirty="0"/>
                  <a:t>Example 02: </a:t>
                </a:r>
                <a:r>
                  <a:rPr lang="en-US" dirty="0"/>
                  <a:t>Obtain an expression for the time period T of a simple pendulum. The time period T depends on (i) mass ‘</a:t>
                </a:r>
                <a:r>
                  <a:rPr lang="en-US" i="1" dirty="0"/>
                  <a:t>m’</a:t>
                </a:r>
                <a:r>
                  <a:rPr lang="en-US" dirty="0"/>
                  <a:t> of the bob (ii) length ‘</a:t>
                </a:r>
                <a:r>
                  <a:rPr lang="en-US" i="1" dirty="0"/>
                  <a:t>l’</a:t>
                </a:r>
                <a:r>
                  <a:rPr lang="en-US" dirty="0"/>
                  <a:t> of the pendulum and (iii) acceleration due to gravity </a:t>
                </a:r>
                <a:r>
                  <a:rPr lang="en-US" i="1" dirty="0"/>
                  <a:t>g</a:t>
                </a:r>
                <a:r>
                  <a:rPr lang="en-US" dirty="0"/>
                  <a:t> at the place where the pendulum is suspended (assume Constant k = 2</a:t>
                </a:r>
                <a:r>
                  <a:rPr lang="el-GR" dirty="0"/>
                  <a:t>π)</a:t>
                </a:r>
                <a:endParaRPr lang="en-US" dirty="0"/>
              </a:p>
            </p:txBody>
          </p:sp>
        </mc:Choice>
        <mc:Fallback xmlns="">
          <p:sp>
            <p:nvSpPr>
              <p:cNvPr id="3" name="Content Placeholder 2">
                <a:extLst>
                  <a:ext uri="{FF2B5EF4-FFF2-40B4-BE49-F238E27FC236}">
                    <a16:creationId xmlns:a16="http://schemas.microsoft.com/office/drawing/2014/main" id="{5C82C95F-63F2-46FB-B746-82B9EB9558E1}"/>
                  </a:ext>
                </a:extLst>
              </p:cNvPr>
              <p:cNvSpPr>
                <a:spLocks noGrp="1" noRot="1" noChangeAspect="1" noMove="1" noResize="1" noEditPoints="1" noAdjustHandles="1" noChangeArrowheads="1" noChangeShapeType="1" noTextEdit="1"/>
              </p:cNvSpPr>
              <p:nvPr>
                <p:ph idx="1"/>
              </p:nvPr>
            </p:nvSpPr>
            <p:spPr>
              <a:xfrm>
                <a:off x="203200" y="609600"/>
                <a:ext cx="11771086" cy="5968373"/>
              </a:xfrm>
              <a:blipFill>
                <a:blip r:embed="rId2"/>
                <a:stretch>
                  <a:fillRect l="-1088" t="-1634"/>
                </a:stretch>
              </a:blipFill>
            </p:spPr>
            <p:txBody>
              <a:bodyPr/>
              <a:lstStyle/>
              <a:p>
                <a:r>
                  <a:rPr lang="en-US">
                    <a:noFill/>
                  </a:rPr>
                  <a:t> </a:t>
                </a:r>
              </a:p>
            </p:txBody>
          </p:sp>
        </mc:Fallback>
      </mc:AlternateContent>
    </p:spTree>
    <p:extLst>
      <p:ext uri="{BB962C8B-B14F-4D97-AF65-F5344CB8AC3E}">
        <p14:creationId xmlns:p14="http://schemas.microsoft.com/office/powerpoint/2010/main" val="2109169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7E16D-DC25-42C8-AC97-CB514159DF6D}"/>
              </a:ext>
            </a:extLst>
          </p:cNvPr>
          <p:cNvSpPr>
            <a:spLocks noGrp="1"/>
          </p:cNvSpPr>
          <p:nvPr>
            <p:ph type="title"/>
          </p:nvPr>
        </p:nvSpPr>
        <p:spPr>
          <a:xfrm>
            <a:off x="406399" y="152401"/>
            <a:ext cx="11509829" cy="558800"/>
          </a:xfrm>
        </p:spPr>
        <p:txBody>
          <a:bodyPr>
            <a:normAutofit/>
          </a:bodyPr>
          <a:lstStyle/>
          <a:p>
            <a:pPr algn="ctr"/>
            <a:r>
              <a:rPr lang="en-US" sz="2400" b="1" dirty="0">
                <a:effectLst>
                  <a:outerShdw blurRad="38100" dist="38100" dir="2700000" algn="tl">
                    <a:srgbClr val="000000">
                      <a:alpha val="43137"/>
                    </a:srgbClr>
                  </a:outerShdw>
                </a:effectLst>
              </a:rPr>
              <a:t>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9EC4A3-D7B5-4876-B015-D12FEC2B0D65}"/>
                  </a:ext>
                </a:extLst>
              </p:cNvPr>
              <p:cNvSpPr>
                <a:spLocks noGrp="1"/>
              </p:cNvSpPr>
              <p:nvPr>
                <p:ph idx="1"/>
              </p:nvPr>
            </p:nvSpPr>
            <p:spPr>
              <a:xfrm>
                <a:off x="116114" y="508000"/>
                <a:ext cx="11930744" cy="6197600"/>
              </a:xfrm>
            </p:spPr>
            <p:txBody>
              <a:bodyPr>
                <a:normAutofit fontScale="92500"/>
              </a:bodyPr>
              <a:lstStyle/>
              <a:p>
                <a:pPr marL="0" indent="0">
                  <a:buNone/>
                </a:pPr>
                <a:r>
                  <a:rPr lang="en-US" b="1" dirty="0"/>
                  <a:t>Example 03:</a:t>
                </a:r>
                <a:r>
                  <a:rPr lang="en-US" dirty="0"/>
                  <a:t> The force F acting on a body moving in a circular path depends on the mass of the body (m), velocity (v), and radius (r) of the circular path. Obtain the expression for the force by dimensional analysis method (assuming constant k=1)</a:t>
                </a:r>
              </a:p>
              <a:p>
                <a:pPr marL="0" indent="0">
                  <a:buNone/>
                </a:pPr>
                <a:r>
                  <a:rPr lang="en-US" b="1" dirty="0"/>
                  <a:t>Example 04: </a:t>
                </a:r>
                <a:r>
                  <a:rPr lang="en-US" dirty="0"/>
                  <a:t>Convert 76 cm of mercury pressure into N</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𝑚</m:t>
                        </m:r>
                      </m:e>
                      <m:sup>
                        <m:r>
                          <a:rPr lang="en-US" b="0" i="1" dirty="0" smtClean="0">
                            <a:latin typeface="Cambria Math" panose="02040503050406030204" pitchFamily="18" charset="0"/>
                          </a:rPr>
                          <m:t>−2</m:t>
                        </m:r>
                      </m:sup>
                    </m:sSup>
                  </m:oMath>
                </a14:m>
                <a:r>
                  <a:rPr lang="en-US" dirty="0"/>
                  <a:t> using the method of dimensions </a:t>
                </a:r>
              </a:p>
              <a:p>
                <a:pPr marL="0" indent="0" algn="ctr">
                  <a:buNone/>
                </a:pPr>
                <a:r>
                  <a:rPr lang="en-US" b="1" u="sng" dirty="0"/>
                  <a:t>Solution</a:t>
                </a:r>
              </a:p>
              <a:p>
                <a:pPr marL="0" indent="0" algn="ctr">
                  <a:buNone/>
                </a:pPr>
                <a:r>
                  <a:rPr lang="en-US" dirty="0"/>
                  <a:t>Let a,b, and c  be the dimensions raised by M, L, and T respectively</a:t>
                </a:r>
              </a:p>
              <a:p>
                <a:pPr marL="0" indent="0" algn="ctr">
                  <a:buNone/>
                </a:pPr>
                <a:r>
                  <a:rPr lang="en-US" dirty="0"/>
                  <a:t>But the dimension of pressure [P]=[M  L</a:t>
                </a:r>
                <a:r>
                  <a:rPr lang="en-US" baseline="30000" dirty="0"/>
                  <a:t>-1 </a:t>
                </a:r>
                <a:r>
                  <a:rPr lang="en-US" dirty="0"/>
                  <a:t> T</a:t>
                </a:r>
                <a:r>
                  <a:rPr lang="en-US" baseline="30000" dirty="0"/>
                  <a:t>-2</a:t>
                </a:r>
                <a:r>
                  <a:rPr lang="en-US" dirty="0"/>
                  <a:t>] </a:t>
                </a:r>
              </a:p>
              <a:p>
                <a:pPr marL="0" indent="0" algn="ctr">
                  <a:buNone/>
                </a:pPr>
                <a:r>
                  <a:rPr lang="en-US" dirty="0"/>
                  <a:t>If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oMath>
                </a14:m>
                <a:r>
                  <a:rPr lang="en-US" dirty="0"/>
                  <a:t> [M</a:t>
                </a:r>
                <a:r>
                  <a:rPr lang="en-US" baseline="-25000" dirty="0"/>
                  <a:t>1</a:t>
                </a:r>
                <a:r>
                  <a:rPr lang="en-US" baseline="30000" dirty="0"/>
                  <a:t>a</a:t>
                </a:r>
                <a:r>
                  <a:rPr lang="en-US" dirty="0"/>
                  <a:t> L</a:t>
                </a:r>
                <a:r>
                  <a:rPr lang="en-US" baseline="-25000" dirty="0"/>
                  <a:t>1</a:t>
                </a:r>
                <a:r>
                  <a:rPr lang="en-US" baseline="30000" dirty="0"/>
                  <a:t>b</a:t>
                </a:r>
                <a:r>
                  <a:rPr lang="en-US" dirty="0"/>
                  <a:t> T</a:t>
                </a:r>
                <a:r>
                  <a:rPr lang="en-US" baseline="-25000" dirty="0"/>
                  <a:t>1</a:t>
                </a:r>
                <a:r>
                  <a:rPr lang="en-US" baseline="30000" dirty="0"/>
                  <a:t>c</a:t>
                </a:r>
                <a:r>
                  <a:rPr lang="en-US" dirty="0"/>
                  <a:t>] = P</a:t>
                </a:r>
                <a:r>
                  <a:rPr lang="en-US" baseline="-25000" dirty="0"/>
                  <a:t>2</a:t>
                </a:r>
                <a:r>
                  <a:rPr lang="en-US" dirty="0"/>
                  <a:t> [M</a:t>
                </a:r>
                <a:r>
                  <a:rPr lang="en-US" baseline="-25000" dirty="0"/>
                  <a:t>2</a:t>
                </a:r>
                <a:r>
                  <a:rPr lang="en-US" baseline="30000" dirty="0"/>
                  <a:t>a</a:t>
                </a:r>
                <a:r>
                  <a:rPr lang="en-US" dirty="0"/>
                  <a:t> L</a:t>
                </a:r>
                <a:r>
                  <a:rPr lang="en-US" baseline="-25000" dirty="0"/>
                  <a:t>2</a:t>
                </a:r>
                <a:r>
                  <a:rPr lang="en-US" baseline="30000" dirty="0"/>
                  <a:t>b</a:t>
                </a:r>
                <a:r>
                  <a:rPr lang="en-US" dirty="0"/>
                  <a:t> T</a:t>
                </a:r>
                <a:r>
                  <a:rPr lang="en-US" baseline="-25000" dirty="0"/>
                  <a:t>2</a:t>
                </a:r>
                <a:r>
                  <a:rPr lang="en-US" baseline="30000" dirty="0"/>
                  <a:t>c</a:t>
                </a:r>
                <a:r>
                  <a:rPr lang="en-US" dirty="0"/>
                  <a:t>] </a:t>
                </a:r>
              </a:p>
              <a:p>
                <a:pPr marL="0" indent="0" algn="ctr">
                  <a:buNone/>
                </a:pPr>
                <a:r>
                  <a:rPr lang="en-US" dirty="0"/>
                  <a:t> P</a:t>
                </a:r>
                <a:r>
                  <a:rPr lang="en-US" baseline="-25000" dirty="0"/>
                  <a:t>2</a:t>
                </a:r>
                <a:r>
                  <a:rPr lang="en-US" dirty="0"/>
                  <a:t>  = </a:t>
                </a:r>
                <a14:m>
                  <m:oMath xmlns:m="http://schemas.openxmlformats.org/officeDocument/2006/math">
                    <m:r>
                      <a:rPr lang="en-US" b="0" i="0" smtClean="0">
                        <a:latin typeface="Cambria Math" panose="02040503050406030204" pitchFamily="18" charset="0"/>
                      </a:rPr>
                      <m:t> </m:t>
                    </m:r>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r>
                          <m:rPr>
                            <m:nor/>
                          </m:rPr>
                          <a:rPr lang="en-US" dirty="0"/>
                          <m:t> [</m:t>
                        </m:r>
                        <m:r>
                          <m:rPr>
                            <m:nor/>
                          </m:rPr>
                          <a:rPr lang="en-US" dirty="0" smtClean="0"/>
                          <m:t>M</m:t>
                        </m:r>
                        <m:r>
                          <m:rPr>
                            <m:nor/>
                          </m:rPr>
                          <a:rPr lang="en-US" baseline="-25000" dirty="0" smtClean="0"/>
                          <m:t>1</m:t>
                        </m:r>
                        <m:r>
                          <m:rPr>
                            <m:nor/>
                          </m:rPr>
                          <a:rPr lang="en-US" baseline="30000" dirty="0" smtClean="0"/>
                          <m:t>a</m:t>
                        </m:r>
                        <m:r>
                          <m:rPr>
                            <m:nor/>
                          </m:rPr>
                          <a:rPr lang="en-US" dirty="0" smtClean="0"/>
                          <m:t> </m:t>
                        </m:r>
                        <m:r>
                          <m:rPr>
                            <m:nor/>
                          </m:rPr>
                          <a:rPr lang="en-US" dirty="0" smtClean="0"/>
                          <m:t>L</m:t>
                        </m:r>
                        <m:r>
                          <m:rPr>
                            <m:nor/>
                          </m:rPr>
                          <a:rPr lang="en-US" baseline="-25000" dirty="0" smtClean="0"/>
                          <m:t>1</m:t>
                        </m:r>
                        <m:r>
                          <m:rPr>
                            <m:nor/>
                          </m:rPr>
                          <a:rPr lang="en-US" baseline="30000" dirty="0" smtClean="0"/>
                          <m:t>b</m:t>
                        </m:r>
                        <m:r>
                          <m:rPr>
                            <m:nor/>
                          </m:rPr>
                          <a:rPr lang="en-US" dirty="0" smtClean="0"/>
                          <m:t> </m:t>
                        </m:r>
                        <m:r>
                          <m:rPr>
                            <m:nor/>
                          </m:rPr>
                          <a:rPr lang="en-US" dirty="0" smtClean="0"/>
                          <m:t>T</m:t>
                        </m:r>
                        <m:r>
                          <m:rPr>
                            <m:nor/>
                          </m:rPr>
                          <a:rPr lang="en-US" baseline="-25000" dirty="0" smtClean="0"/>
                          <m:t>1</m:t>
                        </m:r>
                        <m:r>
                          <m:rPr>
                            <m:nor/>
                          </m:rPr>
                          <a:rPr lang="en-US" baseline="30000" dirty="0" smtClean="0"/>
                          <m:t>c</m:t>
                        </m:r>
                        <m:r>
                          <m:rPr>
                            <m:nor/>
                          </m:rPr>
                          <a:rPr lang="en-US" dirty="0"/>
                          <m:t>]</m:t>
                        </m:r>
                      </m:num>
                      <m:den>
                        <m:r>
                          <m:rPr>
                            <m:nor/>
                          </m:rPr>
                          <a:rPr lang="en-US" dirty="0" smtClean="0"/>
                          <m:t>[</m:t>
                        </m:r>
                        <m:r>
                          <m:rPr>
                            <m:nor/>
                          </m:rPr>
                          <a:rPr lang="en-US" dirty="0" smtClean="0"/>
                          <m:t>M</m:t>
                        </m:r>
                        <m:r>
                          <m:rPr>
                            <m:nor/>
                          </m:rPr>
                          <a:rPr lang="en-US" baseline="-25000" dirty="0" smtClean="0"/>
                          <m:t>2</m:t>
                        </m:r>
                        <m:r>
                          <m:rPr>
                            <m:nor/>
                          </m:rPr>
                          <a:rPr lang="en-US" baseline="30000" dirty="0" smtClean="0"/>
                          <m:t>a</m:t>
                        </m:r>
                        <m:r>
                          <m:rPr>
                            <m:nor/>
                          </m:rPr>
                          <a:rPr lang="en-US" dirty="0" smtClean="0"/>
                          <m:t> </m:t>
                        </m:r>
                        <m:r>
                          <m:rPr>
                            <m:nor/>
                          </m:rPr>
                          <a:rPr lang="en-US" dirty="0" smtClean="0"/>
                          <m:t>L</m:t>
                        </m:r>
                        <m:r>
                          <m:rPr>
                            <m:nor/>
                          </m:rPr>
                          <a:rPr lang="en-US" baseline="-25000" dirty="0" smtClean="0"/>
                          <m:t>2</m:t>
                        </m:r>
                        <m:r>
                          <m:rPr>
                            <m:nor/>
                          </m:rPr>
                          <a:rPr lang="en-US" baseline="30000" dirty="0" smtClean="0"/>
                          <m:t>b</m:t>
                        </m:r>
                        <m:r>
                          <m:rPr>
                            <m:nor/>
                          </m:rPr>
                          <a:rPr lang="en-US" dirty="0" smtClean="0"/>
                          <m:t> </m:t>
                        </m:r>
                        <m:r>
                          <m:rPr>
                            <m:nor/>
                          </m:rPr>
                          <a:rPr lang="en-US" dirty="0" smtClean="0"/>
                          <m:t>T</m:t>
                        </m:r>
                        <m:r>
                          <m:rPr>
                            <m:nor/>
                          </m:rPr>
                          <a:rPr lang="en-US" baseline="-25000" dirty="0" smtClean="0"/>
                          <m:t>2</m:t>
                        </m:r>
                        <m:r>
                          <m:rPr>
                            <m:nor/>
                          </m:rPr>
                          <a:rPr lang="en-US" baseline="30000" dirty="0" smtClean="0"/>
                          <m:t>c</m:t>
                        </m:r>
                        <m:r>
                          <m:rPr>
                            <m:nor/>
                          </m:rPr>
                          <a:rPr lang="en-US" dirty="0" smtClean="0"/>
                          <m:t>]</m:t>
                        </m:r>
                      </m:den>
                    </m:f>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oMath>
                </a14:m>
                <a:r>
                  <a:rPr lang="en-US" dirty="0"/>
                  <a:t>[</a:t>
                </a:r>
                <a14:m>
                  <m:oMath xmlns:m="http://schemas.openxmlformats.org/officeDocument/2006/math">
                    <m:sSup>
                      <m:sSupPr>
                        <m:ctrlPr>
                          <a:rPr lang="en-US" i="1" dirty="0" smtClean="0">
                            <a:latin typeface="Cambria Math" panose="02040503050406030204" pitchFamily="18" charset="0"/>
                          </a:rPr>
                        </m:ctrlPr>
                      </m:sSupPr>
                      <m:e>
                        <m:f>
                          <m:fPr>
                            <m:ctrlPr>
                              <a:rPr lang="en-US" i="1" dirty="0" smtClean="0">
                                <a:latin typeface="Cambria Math" panose="02040503050406030204" pitchFamily="18" charset="0"/>
                              </a:rPr>
                            </m:ctrlPr>
                          </m:fPr>
                          <m:num>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𝑀</m:t>
                                </m:r>
                              </m:e>
                              <m:sub>
                                <m:r>
                                  <a:rPr lang="en-US" b="0" i="1" dirty="0" smtClean="0">
                                    <a:latin typeface="Cambria Math" panose="02040503050406030204" pitchFamily="18" charset="0"/>
                                  </a:rPr>
                                  <m:t>1</m:t>
                                </m:r>
                              </m:sub>
                            </m:sSub>
                          </m:num>
                          <m:den>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𝑀</m:t>
                                </m:r>
                              </m:e>
                              <m:sub>
                                <m:r>
                                  <a:rPr lang="en-US" b="0" i="1" dirty="0" smtClean="0">
                                    <a:latin typeface="Cambria Math" panose="02040503050406030204" pitchFamily="18" charset="0"/>
                                  </a:rPr>
                                  <m:t>2</m:t>
                                </m:r>
                              </m:sub>
                            </m:sSub>
                          </m:den>
                        </m:f>
                        <m:r>
                          <a:rPr lang="en-US" b="0" i="1" dirty="0" smtClean="0">
                            <a:latin typeface="Cambria Math" panose="02040503050406030204" pitchFamily="18" charset="0"/>
                          </a:rPr>
                          <m:t> ]</m:t>
                        </m:r>
                      </m:e>
                      <m:sup>
                        <m:r>
                          <a:rPr lang="en-US" b="0" i="1" dirty="0" smtClean="0">
                            <a:latin typeface="Cambria Math" panose="02040503050406030204" pitchFamily="18" charset="0"/>
                          </a:rPr>
                          <m:t>𝑎</m:t>
                        </m:r>
                      </m:sup>
                    </m:sSup>
                  </m:oMath>
                </a14:m>
                <a:r>
                  <a:rPr lang="en-US" dirty="0"/>
                  <a:t>.[ </a:t>
                </a:r>
                <a14:m>
                  <m:oMath xmlns:m="http://schemas.openxmlformats.org/officeDocument/2006/math">
                    <m:sSup>
                      <m:sSupPr>
                        <m:ctrlPr>
                          <a:rPr lang="en-US" i="1" dirty="0" smtClean="0">
                            <a:latin typeface="Cambria Math" panose="02040503050406030204" pitchFamily="18" charset="0"/>
                          </a:rPr>
                        </m:ctrlPr>
                      </m:sSupPr>
                      <m:e>
                        <m:f>
                          <m:fPr>
                            <m:ctrlPr>
                              <a:rPr lang="en-US" i="1" dirty="0" smtClean="0">
                                <a:latin typeface="Cambria Math" panose="02040503050406030204" pitchFamily="18" charset="0"/>
                              </a:rPr>
                            </m:ctrlPr>
                          </m:fPr>
                          <m:num>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1</m:t>
                                </m:r>
                              </m:sub>
                            </m:sSub>
                          </m:num>
                          <m:den>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2</m:t>
                                </m:r>
                              </m:sub>
                            </m:sSub>
                          </m:den>
                        </m:f>
                        <m:r>
                          <a:rPr lang="en-US" b="0" i="1" dirty="0" smtClean="0">
                            <a:latin typeface="Cambria Math" panose="02040503050406030204" pitchFamily="18" charset="0"/>
                          </a:rPr>
                          <m:t>]</m:t>
                        </m:r>
                      </m:e>
                      <m:sup>
                        <m:r>
                          <a:rPr lang="en-US" b="0" i="1" dirty="0" smtClean="0">
                            <a:latin typeface="Cambria Math" panose="02040503050406030204" pitchFamily="18" charset="0"/>
                          </a:rPr>
                          <m:t>𝑏</m:t>
                        </m:r>
                      </m:sup>
                    </m:sSup>
                  </m:oMath>
                </a14:m>
                <a:r>
                  <a:rPr lang="en-US" dirty="0"/>
                  <a:t>.[ </a:t>
                </a:r>
                <a14:m>
                  <m:oMath xmlns:m="http://schemas.openxmlformats.org/officeDocument/2006/math">
                    <m:sSup>
                      <m:sSupPr>
                        <m:ctrlPr>
                          <a:rPr lang="en-US" i="1" dirty="0" smtClean="0">
                            <a:latin typeface="Cambria Math" panose="02040503050406030204" pitchFamily="18" charset="0"/>
                          </a:rPr>
                        </m:ctrlPr>
                      </m:sSupPr>
                      <m:e>
                        <m:f>
                          <m:fPr>
                            <m:ctrlPr>
                              <a:rPr lang="en-US" i="1" dirty="0" smtClean="0">
                                <a:latin typeface="Cambria Math" panose="02040503050406030204" pitchFamily="18" charset="0"/>
                              </a:rPr>
                            </m:ctrlPr>
                          </m:fPr>
                          <m:num>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𝑇</m:t>
                                </m:r>
                              </m:e>
                              <m:sub>
                                <m:r>
                                  <a:rPr lang="en-US" b="0" i="1" dirty="0" smtClean="0">
                                    <a:latin typeface="Cambria Math" panose="02040503050406030204" pitchFamily="18" charset="0"/>
                                  </a:rPr>
                                  <m:t>1</m:t>
                                </m:r>
                              </m:sub>
                            </m:sSub>
                          </m:num>
                          <m:den>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𝑇</m:t>
                                </m:r>
                              </m:e>
                              <m:sub>
                                <m:r>
                                  <a:rPr lang="en-US" b="0" i="1" dirty="0" smtClean="0">
                                    <a:latin typeface="Cambria Math" panose="02040503050406030204" pitchFamily="18" charset="0"/>
                                  </a:rPr>
                                  <m:t>2</m:t>
                                </m:r>
                              </m:sub>
                            </m:sSub>
                          </m:den>
                        </m:f>
                        <m:r>
                          <a:rPr lang="en-US" b="0" i="1" dirty="0" smtClean="0">
                            <a:latin typeface="Cambria Math" panose="02040503050406030204" pitchFamily="18" charset="0"/>
                          </a:rPr>
                          <m:t>]</m:t>
                        </m:r>
                      </m:e>
                      <m:sup>
                        <m:r>
                          <a:rPr lang="en-US" b="0" i="1" dirty="0" smtClean="0">
                            <a:latin typeface="Cambria Math" panose="02040503050406030204" pitchFamily="18" charset="0"/>
                          </a:rPr>
                          <m:t>𝑐</m:t>
                        </m:r>
                      </m:sup>
                    </m:sSup>
                  </m:oMath>
                </a14:m>
                <a:r>
                  <a:rPr lang="en-US" b="0" dirty="0"/>
                  <a:t>……………….(i)</a:t>
                </a:r>
              </a:p>
              <a:p>
                <a:pPr marL="0" indent="0" algn="ctr">
                  <a:buNone/>
                </a:pPr>
                <a:r>
                  <a:rPr lang="en-US" dirty="0"/>
                  <a:t>With, a=1,b=-1,c=-2</a:t>
                </a:r>
              </a:p>
              <a:p>
                <a:pPr marL="0" indent="0" algn="ctr">
                  <a:buNone/>
                </a:pPr>
                <a:r>
                  <a:rPr lang="en-US" dirty="0"/>
                  <a:t>If </a:t>
                </a:r>
                <a14:m>
                  <m:oMath xmlns:m="http://schemas.openxmlformats.org/officeDocument/2006/math">
                    <m:r>
                      <m:rPr>
                        <m:nor/>
                      </m:rPr>
                      <a:rPr lang="en-US" dirty="0" smtClean="0"/>
                      <m:t>M</m:t>
                    </m:r>
                    <m:r>
                      <m:rPr>
                        <m:nor/>
                      </m:rPr>
                      <a:rPr lang="en-US" baseline="-25000" dirty="0" smtClean="0"/>
                      <m:t>1</m:t>
                    </m:r>
                    <m:r>
                      <m:rPr>
                        <m:nor/>
                      </m:rPr>
                      <a:rPr lang="en-US" dirty="0" smtClean="0"/>
                      <m:t> </m:t>
                    </m:r>
                    <m:r>
                      <m:rPr>
                        <m:nor/>
                      </m:rPr>
                      <a:rPr lang="en-US" b="0" i="0" dirty="0" smtClean="0"/>
                      <m:t> =1</m:t>
                    </m:r>
                    <m:r>
                      <m:rPr>
                        <m:nor/>
                      </m:rPr>
                      <a:rPr lang="en-US" b="0" i="0" dirty="0" smtClean="0"/>
                      <m:t>g</m:t>
                    </m:r>
                    <m:r>
                      <m:rPr>
                        <m:nor/>
                      </m:rPr>
                      <a:rPr lang="en-US" b="0" i="0" dirty="0" smtClean="0"/>
                      <m:t>,</m:t>
                    </m:r>
                    <m:r>
                      <m:rPr>
                        <m:nor/>
                      </m:rPr>
                      <a:rPr lang="en-US" dirty="0" smtClean="0"/>
                      <m:t>L</m:t>
                    </m:r>
                    <m:r>
                      <m:rPr>
                        <m:nor/>
                      </m:rPr>
                      <a:rPr lang="en-US" baseline="-25000" dirty="0" smtClean="0"/>
                      <m:t>1</m:t>
                    </m:r>
                    <m:r>
                      <m:rPr>
                        <m:nor/>
                      </m:rPr>
                      <a:rPr lang="en-US" dirty="0" smtClean="0"/>
                      <m:t> </m:t>
                    </m:r>
                    <m:r>
                      <m:rPr>
                        <m:nor/>
                      </m:rPr>
                      <a:rPr lang="en-US" b="0" i="0" dirty="0" smtClean="0"/>
                      <m:t>=1</m:t>
                    </m:r>
                    <m:r>
                      <m:rPr>
                        <m:nor/>
                      </m:rPr>
                      <a:rPr lang="en-US" b="0" i="0" dirty="0" smtClean="0"/>
                      <m:t>cm</m:t>
                    </m:r>
                    <m:r>
                      <m:rPr>
                        <m:nor/>
                      </m:rPr>
                      <a:rPr lang="en-US" b="0" i="0" dirty="0" smtClean="0"/>
                      <m:t> </m:t>
                    </m:r>
                    <m:r>
                      <m:rPr>
                        <m:nor/>
                      </m:rPr>
                      <a:rPr lang="en-US" dirty="0" smtClean="0"/>
                      <m:t>T</m:t>
                    </m:r>
                    <m:r>
                      <m:rPr>
                        <m:nor/>
                      </m:rPr>
                      <a:rPr lang="en-US" baseline="-25000" dirty="0" smtClean="0"/>
                      <m:t>1</m:t>
                    </m:r>
                  </m:oMath>
                </a14:m>
                <a:r>
                  <a:rPr lang="en-US" dirty="0"/>
                  <a:t>=1s and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𝑀</m:t>
                        </m:r>
                      </m:e>
                      <m:sub>
                        <m:r>
                          <a:rPr lang="en-US" b="0" i="1" dirty="0" smtClean="0">
                            <a:latin typeface="Cambria Math" panose="02040503050406030204" pitchFamily="18" charset="0"/>
                          </a:rPr>
                          <m:t>2</m:t>
                        </m:r>
                      </m:sub>
                    </m:sSub>
                    <m:r>
                      <m:rPr>
                        <m:nor/>
                      </m:rPr>
                      <a:rPr lang="en-US" b="0" i="0" dirty="0" smtClean="0"/>
                      <m:t>=1</m:t>
                    </m:r>
                    <m:r>
                      <m:rPr>
                        <m:nor/>
                      </m:rPr>
                      <a:rPr lang="en-US" b="0" i="0" dirty="0" smtClean="0"/>
                      <m:t>kg</m:t>
                    </m:r>
                    <m:r>
                      <m:rPr>
                        <m:nor/>
                      </m:rPr>
                      <a:rPr lang="en-US" b="0" i="0" dirty="0" smtClean="0"/>
                      <m:t>,</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2</m:t>
                        </m:r>
                      </m:sub>
                    </m:sSub>
                    <m:r>
                      <m:rPr>
                        <m:nor/>
                      </m:rPr>
                      <a:rPr lang="en-US" b="0" i="0" dirty="0" smtClean="0"/>
                      <m:t>=1</m:t>
                    </m:r>
                    <m:r>
                      <m:rPr>
                        <m:nor/>
                      </m:rPr>
                      <a:rPr lang="en-US" b="0" i="0" dirty="0" smtClean="0"/>
                      <m:t>m</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m:t>
                        </m:r>
                        <m:r>
                          <a:rPr lang="en-US" b="0" i="1" dirty="0" smtClean="0">
                            <a:latin typeface="Cambria Math" panose="02040503050406030204" pitchFamily="18" charset="0"/>
                          </a:rPr>
                          <m:t>𝑇</m:t>
                        </m:r>
                      </m:e>
                      <m:sub>
                        <m:r>
                          <a:rPr lang="en-US" b="0" i="1" dirty="0" smtClean="0">
                            <a:latin typeface="Cambria Math" panose="02040503050406030204" pitchFamily="18" charset="0"/>
                          </a:rPr>
                          <m:t>2</m:t>
                        </m:r>
                      </m:sub>
                    </m:sSub>
                  </m:oMath>
                </a14:m>
                <a:r>
                  <a:rPr lang="en-US" dirty="0"/>
                  <a:t>=1s  </a:t>
                </a:r>
              </a:p>
              <a:p>
                <a:pPr marL="0" indent="0" algn="ctr">
                  <a:buNone/>
                </a:pPr>
                <a:r>
                  <a:rPr lang="en-US" dirty="0"/>
                  <a:t>Also,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oMath>
                </a14:m>
                <a:r>
                  <a:rPr lang="en-US" dirty="0"/>
                  <a:t>=</a:t>
                </a:r>
                <a:r>
                  <a:rPr lang="el-GR" dirty="0"/>
                  <a:t>ρ</a:t>
                </a:r>
                <a:r>
                  <a:rPr lang="en-US" dirty="0"/>
                  <a:t>gh, where </a:t>
                </a:r>
                <a:r>
                  <a:rPr lang="el-GR" dirty="0"/>
                  <a:t>ρ</a:t>
                </a:r>
                <a:r>
                  <a:rPr lang="en-US" dirty="0"/>
                  <a:t>-is the density of mercury ,g=980</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𝑐𝑚</m:t>
                        </m:r>
                      </m:e>
                      <m:sup>
                        <m:r>
                          <a:rPr lang="en-US" b="0" i="1" dirty="0" smtClean="0">
                            <a:latin typeface="Cambria Math" panose="02040503050406030204" pitchFamily="18" charset="0"/>
                          </a:rPr>
                          <m:t>2</m:t>
                        </m:r>
                      </m:sup>
                    </m:sSup>
                  </m:oMath>
                </a14:m>
                <a:r>
                  <a:rPr lang="en-US" dirty="0"/>
                  <a:t>/sec ,h=76cm.</a:t>
                </a:r>
              </a:p>
            </p:txBody>
          </p:sp>
        </mc:Choice>
        <mc:Fallback xmlns="">
          <p:sp>
            <p:nvSpPr>
              <p:cNvPr id="3" name="Content Placeholder 2">
                <a:extLst>
                  <a:ext uri="{FF2B5EF4-FFF2-40B4-BE49-F238E27FC236}">
                    <a16:creationId xmlns:a16="http://schemas.microsoft.com/office/drawing/2014/main" id="{7F9EC4A3-D7B5-4876-B015-D12FEC2B0D65}"/>
                  </a:ext>
                </a:extLst>
              </p:cNvPr>
              <p:cNvSpPr>
                <a:spLocks noGrp="1" noRot="1" noChangeAspect="1" noMove="1" noResize="1" noEditPoints="1" noAdjustHandles="1" noChangeArrowheads="1" noChangeShapeType="1" noTextEdit="1"/>
              </p:cNvSpPr>
              <p:nvPr>
                <p:ph idx="1"/>
              </p:nvPr>
            </p:nvSpPr>
            <p:spPr>
              <a:xfrm>
                <a:off x="116114" y="508000"/>
                <a:ext cx="11930744" cy="6197600"/>
              </a:xfrm>
              <a:blipFill>
                <a:blip r:embed="rId2"/>
                <a:stretch>
                  <a:fillRect l="-920" t="-1475" b="-1573"/>
                </a:stretch>
              </a:blipFill>
            </p:spPr>
            <p:txBody>
              <a:bodyPr/>
              <a:lstStyle/>
              <a:p>
                <a:r>
                  <a:rPr lang="en-US">
                    <a:noFill/>
                  </a:rPr>
                  <a:t> </a:t>
                </a:r>
              </a:p>
            </p:txBody>
          </p:sp>
        </mc:Fallback>
      </mc:AlternateContent>
    </p:spTree>
    <p:extLst>
      <p:ext uri="{BB962C8B-B14F-4D97-AF65-F5344CB8AC3E}">
        <p14:creationId xmlns:p14="http://schemas.microsoft.com/office/powerpoint/2010/main" val="3419933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7E16D-DC25-42C8-AC97-CB514159DF6D}"/>
              </a:ext>
            </a:extLst>
          </p:cNvPr>
          <p:cNvSpPr>
            <a:spLocks noGrp="1"/>
          </p:cNvSpPr>
          <p:nvPr>
            <p:ph type="title"/>
          </p:nvPr>
        </p:nvSpPr>
        <p:spPr>
          <a:xfrm>
            <a:off x="838200" y="299546"/>
            <a:ext cx="10515600" cy="583324"/>
          </a:xfrm>
        </p:spPr>
        <p:txBody>
          <a:bodyPr>
            <a:normAutofit/>
          </a:bodyPr>
          <a:lstStyle/>
          <a:p>
            <a:pPr algn="ctr"/>
            <a:r>
              <a:rPr lang="en-US" sz="2400" b="1" dirty="0">
                <a:effectLst>
                  <a:outerShdw blurRad="38100" dist="38100" dir="2700000" algn="tl">
                    <a:srgbClr val="000000">
                      <a:alpha val="43137"/>
                    </a:srgbClr>
                  </a:outerShdw>
                </a:effectLst>
              </a:rPr>
              <a:t>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9EC4A3-D7B5-4876-B015-D12FEC2B0D65}"/>
                  </a:ext>
                </a:extLst>
              </p:cNvPr>
              <p:cNvSpPr>
                <a:spLocks noGrp="1"/>
              </p:cNvSpPr>
              <p:nvPr>
                <p:ph idx="1"/>
              </p:nvPr>
            </p:nvSpPr>
            <p:spPr>
              <a:xfrm>
                <a:off x="261257" y="882870"/>
                <a:ext cx="11669486" cy="5675585"/>
              </a:xfrm>
            </p:spPr>
            <p:txBody>
              <a:bodyPr>
                <a:normAutofit fontScale="92500" lnSpcReduction="10000"/>
              </a:bodyPr>
              <a:lstStyle/>
              <a:p>
                <a:pPr marL="0" indent="0" algn="ctr">
                  <a:buNone/>
                </a:pPr>
                <a:r>
                  <a:rPr lang="en-US" b="1" dirty="0"/>
                  <a:t>Solution</a:t>
                </a:r>
              </a:p>
              <a:p>
                <a:pPr marL="0" indent="0" algn="ctr">
                  <a:buNone/>
                </a:pPr>
                <a:r>
                  <a:rPr lang="en-US" dirty="0"/>
                  <a:t>From above data we are converting 76cm of mercury into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𝑁</m:t>
                        </m:r>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den>
                    </m:f>
                  </m:oMath>
                </a14:m>
                <a:endParaRPr lang="en-US" dirty="0"/>
              </a:p>
              <a:p>
                <a:pPr marL="0" indent="0" algn="ctr">
                  <a:buNone/>
                </a:pPr>
                <a:r>
                  <a:rPr lang="en-US" dirty="0"/>
                  <a:t>Then,76cm of Hg =  P</a:t>
                </a:r>
                <a:r>
                  <a:rPr lang="en-US" baseline="-25000" dirty="0"/>
                  <a:t>2</a:t>
                </a:r>
                <a:r>
                  <a:rPr lang="en-US" dirty="0"/>
                  <a:t> </a:t>
                </a:r>
                <a14:m>
                  <m:oMath xmlns:m="http://schemas.openxmlformats.org/officeDocument/2006/math">
                    <m:d>
                      <m:dPr>
                        <m:begChr m:val="{"/>
                        <m:endChr m:val="}"/>
                        <m:ctrlPr>
                          <a:rPr lang="en-US" i="1" smtClean="0">
                            <a:latin typeface="Cambria Math" panose="02040503050406030204" pitchFamily="18" charset="0"/>
                          </a:rPr>
                        </m:ctrlPr>
                      </m:dPr>
                      <m:e>
                        <m:sSup>
                          <m:sSupPr>
                            <m:ctrlPr>
                              <a:rPr lang="en-US" i="1" smtClean="0">
                                <a:latin typeface="Cambria Math" panose="02040503050406030204" pitchFamily="18" charset="0"/>
                              </a:rPr>
                            </m:ctrlPr>
                          </m:sSupPr>
                          <m:e>
                            <m:r>
                              <a:rPr lang="en-US" b="0" i="1" smtClean="0">
                                <a:latin typeface="Cambria Math" panose="02040503050406030204" pitchFamily="18" charset="0"/>
                              </a:rPr>
                              <m:t>𝑁𝑚</m:t>
                            </m:r>
                          </m:e>
                          <m:sup>
                            <m:r>
                              <a:rPr lang="en-US" b="0" i="1" smtClean="0">
                                <a:latin typeface="Cambria Math" panose="02040503050406030204" pitchFamily="18" charset="0"/>
                              </a:rPr>
                              <m:t>−2</m:t>
                            </m:r>
                          </m:sup>
                        </m:sSup>
                      </m:e>
                    </m:d>
                  </m:oMath>
                </a14:m>
                <a:r>
                  <a:rPr lang="en-US" dirty="0"/>
                  <a:t>…………….(ii)</a:t>
                </a:r>
              </a:p>
              <a:p>
                <a:pPr marL="0" indent="0" algn="ctr">
                  <a:buNone/>
                </a:pPr>
                <a:r>
                  <a:rPr lang="en-US" dirty="0"/>
                  <a:t>Also from equation (i) substitute values provided as shown bellow</a:t>
                </a:r>
              </a:p>
              <a:p>
                <a:pPr marL="0" indent="0" algn="ctr">
                  <a:buNone/>
                </a:pPr>
                <a:r>
                  <a:rPr lang="en-US" dirty="0"/>
                  <a:t> P</a:t>
                </a:r>
                <a:r>
                  <a:rPr lang="en-US" baseline="-25000" dirty="0"/>
                  <a:t>2</a:t>
                </a:r>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1</m:t>
                        </m:r>
                      </m:sub>
                    </m:sSub>
                    <m:sSup>
                      <m:sSupPr>
                        <m:ctrlPr>
                          <a:rPr lang="en-US" i="1" dirty="0">
                            <a:latin typeface="Cambria Math" panose="02040503050406030204" pitchFamily="18" charset="0"/>
                          </a:rPr>
                        </m:ctrlPr>
                      </m:sSupPr>
                      <m:e>
                        <m:d>
                          <m:dPr>
                            <m:begChr m:val="["/>
                            <m:endChr m:val="]"/>
                            <m:ctrlPr>
                              <a:rPr lang="en-US" b="0" i="1" dirty="0" smtClean="0">
                                <a:latin typeface="Cambria Math" panose="02040503050406030204" pitchFamily="18" charset="0"/>
                              </a:rPr>
                            </m:ctrlPr>
                          </m:dPr>
                          <m:e>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𝑀</m:t>
                                    </m:r>
                                  </m:e>
                                  <m:sub>
                                    <m:r>
                                      <a:rPr lang="en-US" i="1" dirty="0">
                                        <a:latin typeface="Cambria Math" panose="02040503050406030204" pitchFamily="18" charset="0"/>
                                      </a:rPr>
                                      <m:t>1</m:t>
                                    </m:r>
                                  </m:sub>
                                </m:sSub>
                              </m:num>
                              <m:den>
                                <m:sSub>
                                  <m:sSubPr>
                                    <m:ctrlPr>
                                      <a:rPr lang="en-US" i="1" dirty="0">
                                        <a:latin typeface="Cambria Math" panose="02040503050406030204" pitchFamily="18" charset="0"/>
                                      </a:rPr>
                                    </m:ctrlPr>
                                  </m:sSubPr>
                                  <m:e>
                                    <m:r>
                                      <a:rPr lang="en-US" i="1" dirty="0">
                                        <a:latin typeface="Cambria Math" panose="02040503050406030204" pitchFamily="18" charset="0"/>
                                      </a:rPr>
                                      <m:t>𝑀</m:t>
                                    </m:r>
                                  </m:e>
                                  <m:sub>
                                    <m:r>
                                      <a:rPr lang="en-US" i="1" dirty="0">
                                        <a:latin typeface="Cambria Math" panose="02040503050406030204" pitchFamily="18" charset="0"/>
                                      </a:rPr>
                                      <m:t>2</m:t>
                                    </m:r>
                                  </m:sub>
                                </m:sSub>
                              </m:den>
                            </m:f>
                          </m:e>
                        </m:d>
                      </m:e>
                      <m:sup>
                        <m:r>
                          <a:rPr lang="en-US" i="1" dirty="0">
                            <a:latin typeface="Cambria Math" panose="02040503050406030204" pitchFamily="18" charset="0"/>
                          </a:rPr>
                          <m:t>𝑎</m:t>
                        </m:r>
                      </m:sup>
                    </m:sSup>
                  </m:oMath>
                </a14:m>
                <a:r>
                  <a:rPr lang="en-US" dirty="0"/>
                  <a:t>.</a:t>
                </a:r>
                <a14:m>
                  <m:oMath xmlns:m="http://schemas.openxmlformats.org/officeDocument/2006/math">
                    <m:sSup>
                      <m:sSupPr>
                        <m:ctrlPr>
                          <a:rPr lang="en-US" i="1" dirty="0">
                            <a:latin typeface="Cambria Math" panose="02040503050406030204" pitchFamily="18" charset="0"/>
                          </a:rPr>
                        </m:ctrlPr>
                      </m:sSupPr>
                      <m:e>
                        <m:d>
                          <m:dPr>
                            <m:begChr m:val="["/>
                            <m:endChr m:val="]"/>
                            <m:ctrlPr>
                              <a:rPr lang="en-US" b="0" i="1" dirty="0" smtClean="0">
                                <a:latin typeface="Cambria Math" panose="02040503050406030204" pitchFamily="18" charset="0"/>
                              </a:rPr>
                            </m:ctrlPr>
                          </m:dPr>
                          <m:e>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𝐿</m:t>
                                    </m:r>
                                  </m:e>
                                  <m:sub>
                                    <m:r>
                                      <a:rPr lang="en-US" i="1" dirty="0">
                                        <a:latin typeface="Cambria Math" panose="02040503050406030204" pitchFamily="18" charset="0"/>
                                      </a:rPr>
                                      <m:t>1</m:t>
                                    </m:r>
                                  </m:sub>
                                </m:sSub>
                              </m:num>
                              <m:den>
                                <m:sSub>
                                  <m:sSubPr>
                                    <m:ctrlPr>
                                      <a:rPr lang="en-US" i="1" dirty="0">
                                        <a:latin typeface="Cambria Math" panose="02040503050406030204" pitchFamily="18" charset="0"/>
                                      </a:rPr>
                                    </m:ctrlPr>
                                  </m:sSubPr>
                                  <m:e>
                                    <m:r>
                                      <a:rPr lang="en-US" i="1" dirty="0">
                                        <a:latin typeface="Cambria Math" panose="02040503050406030204" pitchFamily="18" charset="0"/>
                                      </a:rPr>
                                      <m:t>𝐿</m:t>
                                    </m:r>
                                  </m:e>
                                  <m:sub>
                                    <m:r>
                                      <a:rPr lang="en-US" i="1" dirty="0">
                                        <a:latin typeface="Cambria Math" panose="02040503050406030204" pitchFamily="18" charset="0"/>
                                      </a:rPr>
                                      <m:t>2</m:t>
                                    </m:r>
                                  </m:sub>
                                </m:sSub>
                              </m:den>
                            </m:f>
                          </m:e>
                        </m:d>
                      </m:e>
                      <m:sup>
                        <m:r>
                          <a:rPr lang="en-US" i="1" dirty="0">
                            <a:latin typeface="Cambria Math" panose="02040503050406030204" pitchFamily="18" charset="0"/>
                          </a:rPr>
                          <m:t>𝑏</m:t>
                        </m:r>
                      </m:sup>
                    </m:sSup>
                  </m:oMath>
                </a14:m>
                <a:r>
                  <a:rPr lang="en-US" dirty="0"/>
                  <a:t>.</a:t>
                </a:r>
                <a14:m>
                  <m:oMath xmlns:m="http://schemas.openxmlformats.org/officeDocument/2006/math">
                    <m:sSup>
                      <m:sSupPr>
                        <m:ctrlPr>
                          <a:rPr lang="en-US" i="1" dirty="0">
                            <a:latin typeface="Cambria Math" panose="02040503050406030204" pitchFamily="18" charset="0"/>
                          </a:rPr>
                        </m:ctrlPr>
                      </m:sSupPr>
                      <m:e>
                        <m:d>
                          <m:dPr>
                            <m:begChr m:val="["/>
                            <m:endChr m:val="]"/>
                            <m:ctrlPr>
                              <a:rPr lang="en-US" b="0" i="1" dirty="0" smtClean="0">
                                <a:latin typeface="Cambria Math" panose="02040503050406030204" pitchFamily="18" charset="0"/>
                              </a:rPr>
                            </m:ctrlPr>
                          </m:dPr>
                          <m:e>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𝑇</m:t>
                                    </m:r>
                                  </m:e>
                                  <m:sub>
                                    <m:r>
                                      <a:rPr lang="en-US" i="1" dirty="0">
                                        <a:latin typeface="Cambria Math" panose="02040503050406030204" pitchFamily="18" charset="0"/>
                                      </a:rPr>
                                      <m:t>1</m:t>
                                    </m:r>
                                  </m:sub>
                                </m:sSub>
                              </m:num>
                              <m:den>
                                <m:sSub>
                                  <m:sSubPr>
                                    <m:ctrlPr>
                                      <a:rPr lang="en-US" i="1" dirty="0">
                                        <a:latin typeface="Cambria Math" panose="02040503050406030204" pitchFamily="18" charset="0"/>
                                      </a:rPr>
                                    </m:ctrlPr>
                                  </m:sSubPr>
                                  <m:e>
                                    <m:r>
                                      <a:rPr lang="en-US" i="1" dirty="0">
                                        <a:latin typeface="Cambria Math" panose="02040503050406030204" pitchFamily="18" charset="0"/>
                                      </a:rPr>
                                      <m:t>𝑇</m:t>
                                    </m:r>
                                  </m:e>
                                  <m:sub>
                                    <m:r>
                                      <a:rPr lang="en-US" i="1" dirty="0">
                                        <a:latin typeface="Cambria Math" panose="02040503050406030204" pitchFamily="18" charset="0"/>
                                      </a:rPr>
                                      <m:t>2</m:t>
                                    </m:r>
                                  </m:sub>
                                </m:sSub>
                              </m:den>
                            </m:f>
                          </m:e>
                        </m:d>
                      </m:e>
                      <m:sup>
                        <m:r>
                          <a:rPr lang="en-US" i="1" dirty="0">
                            <a:latin typeface="Cambria Math" panose="02040503050406030204" pitchFamily="18" charset="0"/>
                          </a:rPr>
                          <m:t>𝑐</m:t>
                        </m:r>
                      </m:sup>
                    </m:sSup>
                  </m:oMath>
                </a14:m>
                <a:r>
                  <a:rPr lang="en-US" dirty="0"/>
                  <a:t>= 76cmx13.6x980cm/</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sSup>
                      <m:sSupPr>
                        <m:ctrlPr>
                          <a:rPr lang="en-US" i="1" dirty="0">
                            <a:latin typeface="Cambria Math" panose="02040503050406030204" pitchFamily="18" charset="0"/>
                          </a:rPr>
                        </m:ctrlPr>
                      </m:sSupPr>
                      <m:e>
                        <m:d>
                          <m:dPr>
                            <m:begChr m:val="["/>
                            <m:endChr m:val="]"/>
                            <m:ctrlPr>
                              <a:rPr lang="en-US" b="0" i="1" dirty="0" smtClean="0">
                                <a:latin typeface="Cambria Math" panose="02040503050406030204" pitchFamily="18" charset="0"/>
                              </a:rPr>
                            </m:ctrlPr>
                          </m:dPr>
                          <m:e>
                            <m:f>
                              <m:fPr>
                                <m:ctrlPr>
                                  <a:rPr lang="en-US" i="1" dirty="0">
                                    <a:latin typeface="Cambria Math" panose="02040503050406030204" pitchFamily="18" charset="0"/>
                                  </a:rPr>
                                </m:ctrlPr>
                              </m:fPr>
                              <m:num>
                                <m:r>
                                  <a:rPr lang="en-US" b="0" i="1" dirty="0" smtClean="0">
                                    <a:latin typeface="Cambria Math" panose="02040503050406030204" pitchFamily="18" charset="0"/>
                                  </a:rPr>
                                  <m:t>1</m:t>
                                </m:r>
                                <m:r>
                                  <a:rPr lang="en-US" b="0" i="1" dirty="0" smtClean="0">
                                    <a:latin typeface="Cambria Math" panose="02040503050406030204" pitchFamily="18" charset="0"/>
                                  </a:rPr>
                                  <m:t>𝑔</m:t>
                                </m:r>
                              </m:num>
                              <m:den>
                                <m:r>
                                  <a:rPr lang="en-US" b="0" i="1" dirty="0" smtClean="0">
                                    <a:latin typeface="Cambria Math" panose="02040503050406030204" pitchFamily="18" charset="0"/>
                                  </a:rPr>
                                  <m:t>1</m:t>
                                </m:r>
                                <m:r>
                                  <a:rPr lang="en-US" b="0" i="1" dirty="0" smtClean="0">
                                    <a:latin typeface="Cambria Math" panose="02040503050406030204" pitchFamily="18" charset="0"/>
                                  </a:rPr>
                                  <m:t>𝑘𝑔</m:t>
                                </m:r>
                              </m:den>
                            </m:f>
                          </m:e>
                        </m:d>
                      </m:e>
                      <m:sup>
                        <m:r>
                          <a:rPr lang="en-US" b="0" i="1" dirty="0" smtClean="0">
                            <a:latin typeface="Cambria Math" panose="02040503050406030204" pitchFamily="18" charset="0"/>
                          </a:rPr>
                          <m:t>1</m:t>
                        </m:r>
                      </m:sup>
                    </m:sSup>
                  </m:oMath>
                </a14:m>
                <a:r>
                  <a:rPr lang="en-US" dirty="0"/>
                  <a:t>. </a:t>
                </a:r>
                <a14:m>
                  <m:oMath xmlns:m="http://schemas.openxmlformats.org/officeDocument/2006/math">
                    <m:sSup>
                      <m:sSupPr>
                        <m:ctrlPr>
                          <a:rPr lang="en-US" i="1" dirty="0">
                            <a:latin typeface="Cambria Math" panose="02040503050406030204" pitchFamily="18" charset="0"/>
                          </a:rPr>
                        </m:ctrlPr>
                      </m:sSupPr>
                      <m:e>
                        <m:d>
                          <m:dPr>
                            <m:begChr m:val="["/>
                            <m:endChr m:val="]"/>
                            <m:ctrlPr>
                              <a:rPr lang="en-US" b="0" i="1" dirty="0" smtClean="0">
                                <a:latin typeface="Cambria Math" panose="02040503050406030204" pitchFamily="18" charset="0"/>
                              </a:rPr>
                            </m:ctrlPr>
                          </m:dPr>
                          <m:e>
                            <m:f>
                              <m:fPr>
                                <m:ctrlPr>
                                  <a:rPr lang="en-US" i="1" dirty="0">
                                    <a:latin typeface="Cambria Math" panose="02040503050406030204" pitchFamily="18" charset="0"/>
                                  </a:rPr>
                                </m:ctrlPr>
                              </m:fPr>
                              <m:num>
                                <m:r>
                                  <a:rPr lang="en-US" b="0" i="1" dirty="0" smtClean="0">
                                    <a:latin typeface="Cambria Math" panose="02040503050406030204" pitchFamily="18" charset="0"/>
                                  </a:rPr>
                                  <m:t>1</m:t>
                                </m:r>
                                <m:r>
                                  <a:rPr lang="en-US" b="0" i="1" dirty="0" smtClean="0">
                                    <a:latin typeface="Cambria Math" panose="02040503050406030204" pitchFamily="18" charset="0"/>
                                  </a:rPr>
                                  <m:t>𝑐𝑚</m:t>
                                </m:r>
                              </m:num>
                              <m:den>
                                <m:r>
                                  <a:rPr lang="en-US" b="0" i="1" dirty="0" smtClean="0">
                                    <a:latin typeface="Cambria Math" panose="02040503050406030204" pitchFamily="18" charset="0"/>
                                  </a:rPr>
                                  <m:t>1</m:t>
                                </m:r>
                                <m:r>
                                  <a:rPr lang="en-US" b="0" i="1" dirty="0" smtClean="0">
                                    <a:latin typeface="Cambria Math" panose="02040503050406030204" pitchFamily="18" charset="0"/>
                                  </a:rPr>
                                  <m:t>𝑚</m:t>
                                </m:r>
                              </m:den>
                            </m:f>
                          </m:e>
                        </m:d>
                      </m:e>
                      <m:sup>
                        <m:r>
                          <a:rPr lang="en-US" b="0" i="1" dirty="0" smtClean="0">
                            <a:latin typeface="Cambria Math" panose="02040503050406030204" pitchFamily="18" charset="0"/>
                          </a:rPr>
                          <m:t>−1</m:t>
                        </m:r>
                      </m:sup>
                    </m:sSup>
                  </m:oMath>
                </a14:m>
                <a:r>
                  <a:rPr lang="en-US" dirty="0"/>
                  <a:t>.</a:t>
                </a:r>
                <a14:m>
                  <m:oMath xmlns:m="http://schemas.openxmlformats.org/officeDocument/2006/math">
                    <m:sSup>
                      <m:sSupPr>
                        <m:ctrlPr>
                          <a:rPr lang="en-US" i="1" dirty="0">
                            <a:latin typeface="Cambria Math" panose="02040503050406030204" pitchFamily="18" charset="0"/>
                          </a:rPr>
                        </m:ctrlPr>
                      </m:sSupPr>
                      <m:e>
                        <m:d>
                          <m:dPr>
                            <m:begChr m:val="["/>
                            <m:endChr m:val="]"/>
                            <m:ctrlPr>
                              <a:rPr lang="en-US" b="0" i="1" dirty="0" smtClean="0">
                                <a:latin typeface="Cambria Math" panose="02040503050406030204" pitchFamily="18" charset="0"/>
                              </a:rPr>
                            </m:ctrlPr>
                          </m:dPr>
                          <m:e>
                            <m:f>
                              <m:fPr>
                                <m:ctrlPr>
                                  <a:rPr lang="en-US" i="1" dirty="0">
                                    <a:latin typeface="Cambria Math" panose="02040503050406030204" pitchFamily="18" charset="0"/>
                                  </a:rPr>
                                </m:ctrlPr>
                              </m:fPr>
                              <m:num>
                                <m:r>
                                  <a:rPr lang="en-US" b="0" i="1" dirty="0" smtClean="0">
                                    <a:latin typeface="Cambria Math" panose="02040503050406030204" pitchFamily="18" charset="0"/>
                                  </a:rPr>
                                  <m:t>1</m:t>
                                </m:r>
                                <m:r>
                                  <a:rPr lang="en-US" b="0" i="1" dirty="0" smtClean="0">
                                    <a:latin typeface="Cambria Math" panose="02040503050406030204" pitchFamily="18" charset="0"/>
                                  </a:rPr>
                                  <m:t>𝑠</m:t>
                                </m:r>
                              </m:num>
                              <m:den>
                                <m:r>
                                  <a:rPr lang="en-US" b="0" i="1" dirty="0" smtClean="0">
                                    <a:latin typeface="Cambria Math" panose="02040503050406030204" pitchFamily="18" charset="0"/>
                                  </a:rPr>
                                  <m:t>1</m:t>
                                </m:r>
                                <m:r>
                                  <a:rPr lang="en-US" b="0" i="1" dirty="0" smtClean="0">
                                    <a:latin typeface="Cambria Math" panose="02040503050406030204" pitchFamily="18" charset="0"/>
                                  </a:rPr>
                                  <m:t>𝑠</m:t>
                                </m:r>
                              </m:den>
                            </m:f>
                          </m:e>
                        </m:d>
                      </m:e>
                      <m:sup>
                        <m:r>
                          <a:rPr lang="en-US" b="0" i="1" dirty="0" smtClean="0">
                            <a:latin typeface="Cambria Math" panose="02040503050406030204" pitchFamily="18" charset="0"/>
                          </a:rPr>
                          <m:t>−2</m:t>
                        </m:r>
                      </m:sup>
                    </m:sSup>
                  </m:oMath>
                </a14:m>
                <a:endParaRPr lang="en-US" dirty="0"/>
              </a:p>
              <a:p>
                <a:pPr marL="0" indent="0" algn="ctr">
                  <a:buNone/>
                </a:pPr>
                <a:r>
                  <a:rPr lang="en-US" dirty="0"/>
                  <a:t>P</a:t>
                </a:r>
                <a:r>
                  <a:rPr lang="en-US" baseline="-25000" dirty="0"/>
                  <a:t>2 </a:t>
                </a:r>
                <a:r>
                  <a:rPr lang="en-US" dirty="0"/>
                  <a:t>= 76cmx13.6g/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𝑐𝑚</m:t>
                        </m:r>
                      </m:e>
                      <m:sup>
                        <m:r>
                          <a:rPr lang="en-US" b="0" i="1" smtClean="0">
                            <a:latin typeface="Cambria Math" panose="02040503050406030204" pitchFamily="18" charset="0"/>
                          </a:rPr>
                          <m:t>3</m:t>
                        </m:r>
                      </m:sup>
                    </m:sSup>
                    <m:r>
                      <a:rPr lang="en-US" i="1">
                        <a:latin typeface="Cambria Math" panose="02040503050406030204" pitchFamily="18" charset="0"/>
                      </a:rPr>
                      <m:t> </m:t>
                    </m:r>
                  </m:oMath>
                </a14:m>
                <a:r>
                  <a:rPr lang="en-US" dirty="0"/>
                  <a:t>x980cm/</a:t>
                </a:r>
                <a14:m>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sSup>
                      <m:sSupPr>
                        <m:ctrlPr>
                          <a:rPr lang="en-US" i="1" dirty="0">
                            <a:latin typeface="Cambria Math" panose="02040503050406030204" pitchFamily="18" charset="0"/>
                          </a:rPr>
                        </m:ctrlPr>
                      </m:sSupPr>
                      <m:e>
                        <m:d>
                          <m:dPr>
                            <m:begChr m:val="["/>
                            <m:endChr m:val="]"/>
                            <m:ctrlPr>
                              <a:rPr lang="en-US" b="0" i="1" dirty="0" smtClean="0">
                                <a:latin typeface="Cambria Math" panose="02040503050406030204" pitchFamily="18" charset="0"/>
                              </a:rPr>
                            </m:ctrlPr>
                          </m:dPr>
                          <m:e>
                            <m:f>
                              <m:fPr>
                                <m:ctrlPr>
                                  <a:rPr lang="en-US" i="1" dirty="0">
                                    <a:latin typeface="Cambria Math" panose="02040503050406030204" pitchFamily="18" charset="0"/>
                                  </a:rPr>
                                </m:ctrlPr>
                              </m:fPr>
                              <m:num>
                                <m:r>
                                  <a:rPr lang="en-US" i="1" dirty="0">
                                    <a:latin typeface="Cambria Math" panose="02040503050406030204" pitchFamily="18" charset="0"/>
                                  </a:rPr>
                                  <m:t>1</m:t>
                                </m:r>
                                <m:r>
                                  <a:rPr lang="en-US" i="1" dirty="0">
                                    <a:latin typeface="Cambria Math" panose="02040503050406030204" pitchFamily="18" charset="0"/>
                                  </a:rPr>
                                  <m:t>𝑔</m:t>
                                </m:r>
                              </m:num>
                              <m:den>
                                <m:r>
                                  <a:rPr lang="en-US" i="1" dirty="0">
                                    <a:latin typeface="Cambria Math" panose="02040503050406030204" pitchFamily="18" charset="0"/>
                                  </a:rPr>
                                  <m:t>1</m:t>
                                </m:r>
                                <m:r>
                                  <a:rPr lang="en-US" b="0" i="1" dirty="0" smtClean="0">
                                    <a:latin typeface="Cambria Math" panose="02040503050406030204" pitchFamily="18" charset="0"/>
                                  </a:rPr>
                                  <m:t>000</m:t>
                                </m:r>
                                <m:r>
                                  <a:rPr lang="en-US" i="1" dirty="0">
                                    <a:latin typeface="Cambria Math" panose="02040503050406030204" pitchFamily="18" charset="0"/>
                                  </a:rPr>
                                  <m:t>𝑔</m:t>
                                </m:r>
                              </m:den>
                            </m:f>
                          </m:e>
                        </m:d>
                      </m:e>
                      <m:sup>
                        <m:r>
                          <a:rPr lang="en-US" i="1" dirty="0">
                            <a:latin typeface="Cambria Math" panose="02040503050406030204" pitchFamily="18" charset="0"/>
                          </a:rPr>
                          <m:t>1</m:t>
                        </m:r>
                      </m:sup>
                    </m:sSup>
                  </m:oMath>
                </a14:m>
                <a:r>
                  <a:rPr lang="en-US" dirty="0"/>
                  <a:t>.</a:t>
                </a:r>
                <a14:m>
                  <m:oMath xmlns:m="http://schemas.openxmlformats.org/officeDocument/2006/math">
                    <m:sSup>
                      <m:sSupPr>
                        <m:ctrlPr>
                          <a:rPr lang="en-US" i="1" dirty="0">
                            <a:latin typeface="Cambria Math" panose="02040503050406030204" pitchFamily="18" charset="0"/>
                          </a:rPr>
                        </m:ctrlPr>
                      </m:sSupPr>
                      <m:e>
                        <m:d>
                          <m:dPr>
                            <m:begChr m:val="["/>
                            <m:endChr m:val="]"/>
                            <m:ctrlPr>
                              <a:rPr lang="en-US" b="0" i="1" dirty="0" smtClean="0">
                                <a:latin typeface="Cambria Math" panose="02040503050406030204" pitchFamily="18" charset="0"/>
                              </a:rPr>
                            </m:ctrlPr>
                          </m:dPr>
                          <m:e>
                            <m:f>
                              <m:fPr>
                                <m:ctrlPr>
                                  <a:rPr lang="en-US" i="1" dirty="0">
                                    <a:latin typeface="Cambria Math" panose="02040503050406030204" pitchFamily="18" charset="0"/>
                                  </a:rPr>
                                </m:ctrlPr>
                              </m:fPr>
                              <m:num>
                                <m:r>
                                  <a:rPr lang="en-US" i="1" dirty="0">
                                    <a:latin typeface="Cambria Math" panose="02040503050406030204" pitchFamily="18" charset="0"/>
                                  </a:rPr>
                                  <m:t>1</m:t>
                                </m:r>
                                <m:r>
                                  <a:rPr lang="en-US" i="1" dirty="0">
                                    <a:latin typeface="Cambria Math" panose="02040503050406030204" pitchFamily="18" charset="0"/>
                                  </a:rPr>
                                  <m:t>𝑐𝑚</m:t>
                                </m:r>
                              </m:num>
                              <m:den>
                                <m:r>
                                  <a:rPr lang="en-US" i="1" dirty="0">
                                    <a:latin typeface="Cambria Math" panose="02040503050406030204" pitchFamily="18" charset="0"/>
                                  </a:rPr>
                                  <m:t>1</m:t>
                                </m:r>
                                <m:r>
                                  <a:rPr lang="en-US" b="0" i="1" dirty="0" smtClean="0">
                                    <a:latin typeface="Cambria Math" panose="02040503050406030204" pitchFamily="18" charset="0"/>
                                  </a:rPr>
                                  <m:t>00</m:t>
                                </m:r>
                                <m:r>
                                  <a:rPr lang="en-US" b="0" i="1" dirty="0" smtClean="0">
                                    <a:latin typeface="Cambria Math" panose="02040503050406030204" pitchFamily="18" charset="0"/>
                                  </a:rPr>
                                  <m:t>𝑐𝑚</m:t>
                                </m:r>
                              </m:den>
                            </m:f>
                          </m:e>
                        </m:d>
                      </m:e>
                      <m:sup>
                        <m:r>
                          <a:rPr lang="en-US" b="0" i="1" dirty="0" smtClean="0">
                            <a:latin typeface="Cambria Math" panose="02040503050406030204" pitchFamily="18" charset="0"/>
                          </a:rPr>
                          <m:t>−</m:t>
                        </m:r>
                        <m:r>
                          <a:rPr lang="en-US" i="1" dirty="0">
                            <a:latin typeface="Cambria Math" panose="02040503050406030204" pitchFamily="18" charset="0"/>
                          </a:rPr>
                          <m:t>1</m:t>
                        </m:r>
                      </m:sup>
                    </m:sSup>
                  </m:oMath>
                </a14:m>
                <a:r>
                  <a:rPr lang="en-US" dirty="0"/>
                  <a:t>.</a:t>
                </a:r>
                <a14:m>
                  <m:oMath xmlns:m="http://schemas.openxmlformats.org/officeDocument/2006/math">
                    <m:sSup>
                      <m:sSupPr>
                        <m:ctrlPr>
                          <a:rPr lang="en-US" i="1" dirty="0">
                            <a:latin typeface="Cambria Math" panose="02040503050406030204" pitchFamily="18" charset="0"/>
                          </a:rPr>
                        </m:ctrlPr>
                      </m:sSupPr>
                      <m:e>
                        <m:d>
                          <m:dPr>
                            <m:begChr m:val="["/>
                            <m:endChr m:val="]"/>
                            <m:ctrlPr>
                              <a:rPr lang="en-US" b="0" i="1" dirty="0" smtClean="0">
                                <a:latin typeface="Cambria Math" panose="02040503050406030204" pitchFamily="18" charset="0"/>
                              </a:rPr>
                            </m:ctrlPr>
                          </m:dPr>
                          <m:e>
                            <m:f>
                              <m:fPr>
                                <m:ctrlPr>
                                  <a:rPr lang="en-US" i="1" dirty="0">
                                    <a:latin typeface="Cambria Math" panose="02040503050406030204" pitchFamily="18" charset="0"/>
                                  </a:rPr>
                                </m:ctrlPr>
                              </m:fPr>
                              <m:num>
                                <m:r>
                                  <a:rPr lang="en-US" i="1" dirty="0">
                                    <a:latin typeface="Cambria Math" panose="02040503050406030204" pitchFamily="18" charset="0"/>
                                  </a:rPr>
                                  <m:t>1</m:t>
                                </m:r>
                                <m:r>
                                  <a:rPr lang="en-US" i="1" dirty="0">
                                    <a:latin typeface="Cambria Math" panose="02040503050406030204" pitchFamily="18" charset="0"/>
                                  </a:rPr>
                                  <m:t>𝑠</m:t>
                                </m:r>
                              </m:num>
                              <m:den>
                                <m:r>
                                  <a:rPr lang="en-US" i="1" dirty="0">
                                    <a:latin typeface="Cambria Math" panose="02040503050406030204" pitchFamily="18" charset="0"/>
                                  </a:rPr>
                                  <m:t>1</m:t>
                                </m:r>
                                <m:r>
                                  <a:rPr lang="en-US" i="1" dirty="0">
                                    <a:latin typeface="Cambria Math" panose="02040503050406030204" pitchFamily="18" charset="0"/>
                                  </a:rPr>
                                  <m:t>𝑠</m:t>
                                </m:r>
                              </m:den>
                            </m:f>
                          </m:e>
                        </m:d>
                      </m:e>
                      <m:sup>
                        <m:r>
                          <a:rPr lang="en-US" i="1" dirty="0">
                            <a:latin typeface="Cambria Math" panose="02040503050406030204" pitchFamily="18" charset="0"/>
                          </a:rPr>
                          <m:t>−2</m:t>
                        </m:r>
                      </m:sup>
                    </m:sSup>
                  </m:oMath>
                </a14:m>
                <a:r>
                  <a:rPr lang="en-US" dirty="0"/>
                  <a:t> </a:t>
                </a:r>
              </a:p>
              <a:p>
                <a:pPr marL="0" indent="0" algn="ctr">
                  <a:buNone/>
                </a:pPr>
                <a:r>
                  <a:rPr lang="en-US" dirty="0"/>
                  <a:t>    =76x13.6x980</a:t>
                </a:r>
                <a14:m>
                  <m:oMath xmlns:m="http://schemas.openxmlformats.org/officeDocument/2006/math">
                    <m:r>
                      <a:rPr lang="en-US" i="1" smtClean="0">
                        <a:latin typeface="Cambria Math" panose="02040503050406030204" pitchFamily="18" charset="0"/>
                      </a:rPr>
                      <m:t> </m:t>
                    </m:r>
                    <m:r>
                      <a:rPr lang="en-US" b="0" i="1" smtClean="0">
                        <a:latin typeface="Cambria Math" panose="02040503050406030204" pitchFamily="18" charset="0"/>
                      </a:rPr>
                      <m:t>𝑥</m:t>
                    </m:r>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[10</m:t>
                        </m:r>
                      </m:e>
                      <m:sup>
                        <m:r>
                          <a:rPr lang="en-US" b="0" i="1" dirty="0" smtClean="0">
                            <a:latin typeface="Cambria Math" panose="02040503050406030204" pitchFamily="18" charset="0"/>
                          </a:rPr>
                          <m:t>−3</m:t>
                        </m:r>
                      </m:sup>
                    </m:sSup>
                    <m:r>
                      <a:rPr lang="en-US" b="0" i="0" dirty="0" smtClean="0">
                        <a:latin typeface="Cambria Math" panose="02040503050406030204" pitchFamily="18" charset="0"/>
                      </a:rPr>
                      <m:t>]</m:t>
                    </m:r>
                  </m:oMath>
                </a14:m>
                <a:r>
                  <a:rPr lang="en-US" dirty="0"/>
                  <a:t>.</a:t>
                </a:r>
                <a14:m>
                  <m:oMath xmlns:m="http://schemas.openxmlformats.org/officeDocument/2006/math">
                    <m:d>
                      <m:dPr>
                        <m:begChr m:val="["/>
                        <m:endChr m:val="]"/>
                        <m:ctrlPr>
                          <a:rPr lang="en-US" b="0" i="1" dirty="0" smtClean="0">
                            <a:latin typeface="Cambria Math" panose="02040503050406030204" pitchFamily="18" charset="0"/>
                          </a:rPr>
                        </m:ctrlPr>
                      </m:dPr>
                      <m:e>
                        <m:sSup>
                          <m:sSupPr>
                            <m:ctrlPr>
                              <a:rPr lang="en-US" i="1" dirty="0">
                                <a:latin typeface="Cambria Math" panose="02040503050406030204" pitchFamily="18" charset="0"/>
                              </a:rPr>
                            </m:ctrlPr>
                          </m:sSupPr>
                          <m:e>
                            <m:r>
                              <a:rPr lang="en-US" i="1" dirty="0">
                                <a:latin typeface="Cambria Math" panose="02040503050406030204" pitchFamily="18" charset="0"/>
                              </a:rPr>
                              <m:t>10</m:t>
                            </m:r>
                          </m:e>
                          <m:sup>
                            <m:r>
                              <a:rPr lang="en-US" b="0" i="1" dirty="0" smtClean="0">
                                <a:latin typeface="Cambria Math" panose="02040503050406030204" pitchFamily="18" charset="0"/>
                              </a:rPr>
                              <m:t>−2</m:t>
                            </m:r>
                          </m:sup>
                        </m:sSup>
                      </m:e>
                    </m:d>
                  </m:oMath>
                </a14:m>
                <a:endParaRPr lang="en-US" dirty="0"/>
              </a:p>
              <a:p>
                <a:pPr marL="0" indent="0" algn="ctr">
                  <a:buNone/>
                </a:pPr>
                <a:r>
                  <a:rPr lang="en-US" dirty="0"/>
                  <a:t> P</a:t>
                </a:r>
                <a:r>
                  <a:rPr lang="en-US" baseline="-25000" dirty="0"/>
                  <a:t>2 </a:t>
                </a:r>
                <a:r>
                  <a:rPr lang="en-US" dirty="0"/>
                  <a:t>=1.013 x</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10</m:t>
                        </m:r>
                      </m:e>
                      <m:sup>
                        <m:r>
                          <a:rPr lang="en-US" i="1" dirty="0">
                            <a:latin typeface="Cambria Math" panose="02040503050406030204" pitchFamily="18" charset="0"/>
                          </a:rPr>
                          <m:t>−</m:t>
                        </m:r>
                        <m:r>
                          <a:rPr lang="en-US" b="0" i="1" dirty="0" smtClean="0">
                            <a:latin typeface="Cambria Math" panose="02040503050406030204" pitchFamily="18" charset="0"/>
                          </a:rPr>
                          <m:t>5</m:t>
                        </m:r>
                      </m:sup>
                    </m:sSup>
                  </m:oMath>
                </a14:m>
                <a:endParaRPr lang="en-US" dirty="0"/>
              </a:p>
              <a:p>
                <a:pPr marL="0" indent="0" algn="ctr">
                  <a:buNone/>
                </a:pPr>
                <a:r>
                  <a:rPr lang="en-US" dirty="0"/>
                  <a:t>from equation(ii) 76cm of Hg =  P</a:t>
                </a:r>
                <a:r>
                  <a:rPr lang="en-US" baseline="-25000" dirty="0"/>
                  <a:t>2</a:t>
                </a:r>
                <a:r>
                  <a:rPr lang="en-US" dirty="0"/>
                  <a:t> </a:t>
                </a:r>
                <a14:m>
                  <m:oMath xmlns:m="http://schemas.openxmlformats.org/officeDocument/2006/math">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𝑁𝑚</m:t>
                            </m:r>
                          </m:e>
                          <m:sup>
                            <m:r>
                              <a:rPr lang="en-US" i="1">
                                <a:latin typeface="Cambria Math" panose="02040503050406030204" pitchFamily="18" charset="0"/>
                              </a:rPr>
                              <m:t>−2</m:t>
                            </m:r>
                          </m:sup>
                        </m:sSup>
                      </m:e>
                    </m:d>
                  </m:oMath>
                </a14:m>
                <a:r>
                  <a:rPr lang="en-US" dirty="0"/>
                  <a:t> </a:t>
                </a:r>
              </a:p>
              <a:p>
                <a:pPr marL="0" indent="0" algn="ctr">
                  <a:buNone/>
                </a:pPr>
                <a:r>
                  <a:rPr lang="en-US" dirty="0"/>
                  <a:t>Then, 76cm of Hg = 1.013 x</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10</m:t>
                        </m:r>
                      </m:e>
                      <m:sup>
                        <m:r>
                          <a:rPr lang="en-US" i="1" dirty="0" smtClean="0">
                            <a:latin typeface="Cambria Math" panose="02040503050406030204" pitchFamily="18" charset="0"/>
                          </a:rPr>
                          <m:t>−</m:t>
                        </m:r>
                        <m:r>
                          <a:rPr lang="en-US" b="0" i="1" dirty="0" smtClean="0">
                            <a:latin typeface="Cambria Math" panose="02040503050406030204" pitchFamily="18" charset="0"/>
                          </a:rPr>
                          <m:t>5</m:t>
                        </m:r>
                      </m:sup>
                    </m:sSup>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𝑁𝑚</m:t>
                        </m:r>
                      </m:e>
                      <m:sup>
                        <m:r>
                          <a:rPr lang="en-US" i="1">
                            <a:latin typeface="Cambria Math" panose="02040503050406030204" pitchFamily="18" charset="0"/>
                          </a:rPr>
                          <m:t>−2</m:t>
                        </m:r>
                      </m:sup>
                    </m:sSup>
                  </m:oMath>
                </a14:m>
                <a:endParaRPr lang="en-US" dirty="0"/>
              </a:p>
              <a:p>
                <a:pPr marL="0" indent="0" algn="ctr">
                  <a:buNone/>
                </a:pPr>
                <a:r>
                  <a:rPr lang="en-US" b="1" dirty="0"/>
                  <a:t>We have converted it  now ,,enjoy!!!!!!!!!!!!!!!!!!!!!!!!!!!!</a:t>
                </a:r>
              </a:p>
            </p:txBody>
          </p:sp>
        </mc:Choice>
        <mc:Fallback xmlns="">
          <p:sp>
            <p:nvSpPr>
              <p:cNvPr id="3" name="Content Placeholder 2">
                <a:extLst>
                  <a:ext uri="{FF2B5EF4-FFF2-40B4-BE49-F238E27FC236}">
                    <a16:creationId xmlns:a16="http://schemas.microsoft.com/office/drawing/2014/main" id="{7F9EC4A3-D7B5-4876-B015-D12FEC2B0D65}"/>
                  </a:ext>
                </a:extLst>
              </p:cNvPr>
              <p:cNvSpPr>
                <a:spLocks noGrp="1" noRot="1" noChangeAspect="1" noMove="1" noResize="1" noEditPoints="1" noAdjustHandles="1" noChangeArrowheads="1" noChangeShapeType="1" noTextEdit="1"/>
              </p:cNvSpPr>
              <p:nvPr>
                <p:ph idx="1"/>
              </p:nvPr>
            </p:nvSpPr>
            <p:spPr>
              <a:xfrm>
                <a:off x="261257" y="882870"/>
                <a:ext cx="11669486" cy="5675585"/>
              </a:xfrm>
              <a:blipFill>
                <a:blip r:embed="rId2"/>
                <a:stretch>
                  <a:fillRect t="-2148"/>
                </a:stretch>
              </a:blipFill>
            </p:spPr>
            <p:txBody>
              <a:bodyPr/>
              <a:lstStyle/>
              <a:p>
                <a:r>
                  <a:rPr lang="en-US">
                    <a:noFill/>
                  </a:rPr>
                  <a:t> </a:t>
                </a:r>
              </a:p>
            </p:txBody>
          </p:sp>
        </mc:Fallback>
      </mc:AlternateContent>
    </p:spTree>
    <p:extLst>
      <p:ext uri="{BB962C8B-B14F-4D97-AF65-F5344CB8AC3E}">
        <p14:creationId xmlns:p14="http://schemas.microsoft.com/office/powerpoint/2010/main" val="2034376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7E16D-DC25-42C8-AC97-CB514159DF6D}"/>
              </a:ext>
            </a:extLst>
          </p:cNvPr>
          <p:cNvSpPr>
            <a:spLocks noGrp="1"/>
          </p:cNvSpPr>
          <p:nvPr>
            <p:ph type="title"/>
          </p:nvPr>
        </p:nvSpPr>
        <p:spPr>
          <a:xfrm>
            <a:off x="116114" y="299546"/>
            <a:ext cx="11887200" cy="583324"/>
          </a:xfrm>
        </p:spPr>
        <p:txBody>
          <a:bodyPr>
            <a:normAutofit/>
          </a:bodyPr>
          <a:lstStyle/>
          <a:p>
            <a:pPr algn="ctr"/>
            <a:r>
              <a:rPr lang="en-US" sz="2800" b="1" dirty="0">
                <a:effectLst>
                  <a:outerShdw blurRad="38100" dist="38100" dir="2700000" algn="tl">
                    <a:srgbClr val="000000">
                      <a:alpha val="43137"/>
                    </a:srgbClr>
                  </a:outerShdw>
                </a:effectLst>
              </a:rPr>
              <a:t>Quiz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9EC4A3-D7B5-4876-B015-D12FEC2B0D65}"/>
                  </a:ext>
                </a:extLst>
              </p:cNvPr>
              <p:cNvSpPr>
                <a:spLocks noGrp="1"/>
              </p:cNvSpPr>
              <p:nvPr>
                <p:ph idx="1"/>
              </p:nvPr>
            </p:nvSpPr>
            <p:spPr>
              <a:xfrm>
                <a:off x="116114" y="882870"/>
                <a:ext cx="11887200" cy="5675585"/>
              </a:xfrm>
            </p:spPr>
            <p:txBody>
              <a:bodyPr>
                <a:normAutofit/>
              </a:bodyPr>
              <a:lstStyle/>
              <a:p>
                <a:pPr marL="0" indent="0">
                  <a:buNone/>
                </a:pPr>
                <a:r>
                  <a:rPr lang="en-US" dirty="0"/>
                  <a:t>Qn1: Using the method of dimensions, show that </a:t>
                </a:r>
                <a14:m>
                  <m:oMath xmlns:m="http://schemas.openxmlformats.org/officeDocument/2006/math">
                    <m:r>
                      <a:rPr lang="en-US" b="0" i="1" dirty="0" smtClean="0">
                        <a:latin typeface="Cambria Math" panose="02040503050406030204" pitchFamily="18" charset="0"/>
                      </a:rPr>
                      <m:t>1</m:t>
                    </m:r>
                    <m:f>
                      <m:fPr>
                        <m:type m:val="skw"/>
                        <m:ctrlPr>
                          <a:rPr lang="en-US" b="0" i="1" dirty="0" smtClean="0">
                            <a:latin typeface="Cambria Math" panose="02040503050406030204" pitchFamily="18" charset="0"/>
                          </a:rPr>
                        </m:ctrlPr>
                      </m:fPr>
                      <m:num>
                        <m:r>
                          <a:rPr lang="en-US" b="0" i="1" dirty="0" smtClean="0">
                            <a:latin typeface="Cambria Math" panose="02040503050406030204" pitchFamily="18" charset="0"/>
                          </a:rPr>
                          <m:t>𝑔</m:t>
                        </m:r>
                      </m:num>
                      <m:den>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𝑐𝑚</m:t>
                            </m:r>
                          </m:e>
                          <m:sup>
                            <m:r>
                              <a:rPr lang="en-US" b="0" i="1" dirty="0" smtClean="0">
                                <a:latin typeface="Cambria Math" panose="02040503050406030204" pitchFamily="18" charset="0"/>
                              </a:rPr>
                              <m:t>3</m:t>
                            </m:r>
                          </m:sup>
                        </m:sSup>
                      </m:den>
                    </m:f>
                  </m:oMath>
                </a14:m>
                <a:r>
                  <a:rPr lang="en-US" dirty="0"/>
                  <a:t> density of water is equal to </a:t>
                </a:r>
                <a14:m>
                  <m:oMath xmlns:m="http://schemas.openxmlformats.org/officeDocument/2006/math">
                    <m:r>
                      <a:rPr lang="en-US" i="1" dirty="0">
                        <a:latin typeface="Cambria Math" panose="02040503050406030204" pitchFamily="18" charset="0"/>
                      </a:rPr>
                      <m:t>1</m:t>
                    </m:r>
                    <m:r>
                      <a:rPr lang="en-US" b="0" i="1" dirty="0" smtClean="0">
                        <a:latin typeface="Cambria Math" panose="02040503050406030204" pitchFamily="18" charset="0"/>
                      </a:rPr>
                      <m:t>000</m:t>
                    </m:r>
                    <m:f>
                      <m:fPr>
                        <m:type m:val="skw"/>
                        <m:ctrlPr>
                          <a:rPr lang="en-US" i="1" dirty="0">
                            <a:latin typeface="Cambria Math" panose="02040503050406030204" pitchFamily="18" charset="0"/>
                          </a:rPr>
                        </m:ctrlPr>
                      </m:fPr>
                      <m:num>
                        <m:r>
                          <a:rPr lang="en-US" b="0" i="1" dirty="0" smtClean="0">
                            <a:latin typeface="Cambria Math" panose="02040503050406030204" pitchFamily="18" charset="0"/>
                          </a:rPr>
                          <m:t>𝑘</m:t>
                        </m:r>
                        <m:r>
                          <a:rPr lang="en-US" i="1" dirty="0">
                            <a:latin typeface="Cambria Math" panose="02040503050406030204" pitchFamily="18" charset="0"/>
                          </a:rPr>
                          <m:t>𝑔</m:t>
                        </m:r>
                      </m:num>
                      <m:den>
                        <m:sSup>
                          <m:sSupPr>
                            <m:ctrlPr>
                              <a:rPr lang="en-US" i="1" dirty="0">
                                <a:latin typeface="Cambria Math" panose="02040503050406030204" pitchFamily="18" charset="0"/>
                              </a:rPr>
                            </m:ctrlPr>
                          </m:sSupPr>
                          <m:e>
                            <m:r>
                              <a:rPr lang="en-US" i="1" dirty="0">
                                <a:latin typeface="Cambria Math" panose="02040503050406030204" pitchFamily="18" charset="0"/>
                              </a:rPr>
                              <m:t>𝑚</m:t>
                            </m:r>
                          </m:e>
                          <m:sup>
                            <m:r>
                              <a:rPr lang="en-US" i="1" dirty="0">
                                <a:latin typeface="Cambria Math" panose="02040503050406030204" pitchFamily="18" charset="0"/>
                              </a:rPr>
                              <m:t>3</m:t>
                            </m:r>
                          </m:sup>
                        </m:sSup>
                      </m:den>
                    </m:f>
                    <m:r>
                      <a:rPr lang="en-US" i="1" dirty="0">
                        <a:latin typeface="Cambria Math" panose="02040503050406030204" pitchFamily="18" charset="0"/>
                      </a:rPr>
                      <m:t> </m:t>
                    </m:r>
                  </m:oMath>
                </a14:m>
                <a:r>
                  <a:rPr lang="en-US" dirty="0"/>
                  <a:t>density of water </a:t>
                </a:r>
              </a:p>
              <a:p>
                <a:pPr marL="0" indent="0" algn="ctr">
                  <a:buNone/>
                </a:pPr>
                <a:r>
                  <a:rPr lang="en-US" dirty="0"/>
                  <a:t>Do it yourself then correct</a:t>
                </a:r>
              </a:p>
              <a:p>
                <a:pPr marL="0" indent="0" algn="ctr">
                  <a:buNone/>
                </a:pPr>
                <a:r>
                  <a:rPr lang="en-US" b="1" dirty="0"/>
                  <a:t>5 marks </a:t>
                </a:r>
              </a:p>
              <a:p>
                <a:pPr marL="0" indent="0">
                  <a:buNone/>
                </a:pPr>
                <a:r>
                  <a:rPr lang="en-US" dirty="0"/>
                  <a:t>Qn2:Convert a force of 1 Newton (MKS) to dyne (CGS)</a:t>
                </a:r>
              </a:p>
              <a:p>
                <a:pPr marL="0" indent="0" algn="ctr">
                  <a:buNone/>
                </a:pPr>
                <a:r>
                  <a:rPr lang="en-US" dirty="0"/>
                  <a:t>Do it yourself then correct</a:t>
                </a:r>
              </a:p>
              <a:p>
                <a:pPr marL="0" indent="0" algn="ctr">
                  <a:buNone/>
                </a:pPr>
                <a:r>
                  <a:rPr lang="en-US" b="1" dirty="0"/>
                  <a:t>5 marks </a:t>
                </a:r>
              </a:p>
              <a:p>
                <a:pPr marL="0" indent="0">
                  <a:buNone/>
                </a:pPr>
                <a:br>
                  <a:rPr lang="en-US" dirty="0"/>
                </a:br>
                <a:endParaRPr lang="en-US" b="1" dirty="0"/>
              </a:p>
            </p:txBody>
          </p:sp>
        </mc:Choice>
        <mc:Fallback xmlns="">
          <p:sp>
            <p:nvSpPr>
              <p:cNvPr id="3" name="Content Placeholder 2">
                <a:extLst>
                  <a:ext uri="{FF2B5EF4-FFF2-40B4-BE49-F238E27FC236}">
                    <a16:creationId xmlns:a16="http://schemas.microsoft.com/office/drawing/2014/main" id="{7F9EC4A3-D7B5-4876-B015-D12FEC2B0D65}"/>
                  </a:ext>
                </a:extLst>
              </p:cNvPr>
              <p:cNvSpPr>
                <a:spLocks noGrp="1" noRot="1" noChangeAspect="1" noMove="1" noResize="1" noEditPoints="1" noAdjustHandles="1" noChangeArrowheads="1" noChangeShapeType="1" noTextEdit="1"/>
              </p:cNvSpPr>
              <p:nvPr>
                <p:ph idx="1"/>
              </p:nvPr>
            </p:nvSpPr>
            <p:spPr>
              <a:xfrm>
                <a:off x="116114" y="882870"/>
                <a:ext cx="11887200" cy="5675585"/>
              </a:xfrm>
              <a:blipFill>
                <a:blip r:embed="rId2"/>
                <a:stretch>
                  <a:fillRect l="-1026" t="-1504"/>
                </a:stretch>
              </a:blipFill>
            </p:spPr>
            <p:txBody>
              <a:bodyPr/>
              <a:lstStyle/>
              <a:p>
                <a:r>
                  <a:rPr lang="en-US">
                    <a:noFill/>
                  </a:rPr>
                  <a:t> </a:t>
                </a:r>
              </a:p>
            </p:txBody>
          </p:sp>
        </mc:Fallback>
      </mc:AlternateContent>
    </p:spTree>
    <p:extLst>
      <p:ext uri="{BB962C8B-B14F-4D97-AF65-F5344CB8AC3E}">
        <p14:creationId xmlns:p14="http://schemas.microsoft.com/office/powerpoint/2010/main" val="581625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7C522-0ACD-48EA-B04C-B118E7DE5F33}"/>
              </a:ext>
            </a:extLst>
          </p:cNvPr>
          <p:cNvSpPr>
            <a:spLocks noGrp="1"/>
          </p:cNvSpPr>
          <p:nvPr>
            <p:ph type="title"/>
          </p:nvPr>
        </p:nvSpPr>
        <p:spPr>
          <a:xfrm>
            <a:off x="132735" y="162233"/>
            <a:ext cx="11926529" cy="471948"/>
          </a:xfrm>
        </p:spPr>
        <p:txBody>
          <a:bodyPr>
            <a:normAutofit fontScale="90000"/>
          </a:bodyPr>
          <a:lstStyle/>
          <a:p>
            <a:pPr algn="ctr"/>
            <a:r>
              <a:rPr lang="en-US" b="1" dirty="0">
                <a:effectLst>
                  <a:outerShdw blurRad="38100" dist="38100" dir="2700000" algn="tl">
                    <a:srgbClr val="000000">
                      <a:alpha val="43137"/>
                    </a:srgbClr>
                  </a:outerShdw>
                </a:effectLst>
                <a:latin typeface="Arial Black" panose="020B0A04020102020204" pitchFamily="34" charset="0"/>
              </a:rPr>
              <a:t>Errors in measurement </a:t>
            </a:r>
          </a:p>
        </p:txBody>
      </p:sp>
      <p:sp>
        <p:nvSpPr>
          <p:cNvPr id="3" name="Content Placeholder 2">
            <a:extLst>
              <a:ext uri="{FF2B5EF4-FFF2-40B4-BE49-F238E27FC236}">
                <a16:creationId xmlns:a16="http://schemas.microsoft.com/office/drawing/2014/main" id="{26C72B01-FD8C-43BF-9684-D8298628C3EB}"/>
              </a:ext>
            </a:extLst>
          </p:cNvPr>
          <p:cNvSpPr>
            <a:spLocks noGrp="1"/>
          </p:cNvSpPr>
          <p:nvPr>
            <p:ph sz="half" idx="1"/>
          </p:nvPr>
        </p:nvSpPr>
        <p:spPr>
          <a:xfrm>
            <a:off x="132735" y="634181"/>
            <a:ext cx="6019800" cy="6223818"/>
          </a:xfrm>
        </p:spPr>
        <p:txBody>
          <a:bodyPr>
            <a:normAutofit/>
          </a:bodyPr>
          <a:lstStyle/>
          <a:p>
            <a:r>
              <a:rPr lang="en-US" dirty="0"/>
              <a:t>Measurements of physical quantities are always subjected to some errors. </a:t>
            </a:r>
          </a:p>
          <a:p>
            <a:r>
              <a:rPr lang="en-US" dirty="0"/>
              <a:t>These errors may originate from various sources, mainly from measuring devices, the environment, an observer taking the measurements, and mathematical computations. </a:t>
            </a:r>
          </a:p>
          <a:p>
            <a:r>
              <a:rPr lang="en-US" dirty="0"/>
              <a:t>Errors are uncertainties in measurements. </a:t>
            </a:r>
          </a:p>
          <a:p>
            <a:r>
              <a:rPr lang="en-US" dirty="0"/>
              <a:t>Therefore, measured values will always deviate from exact values. </a:t>
            </a:r>
          </a:p>
        </p:txBody>
      </p:sp>
      <p:sp>
        <p:nvSpPr>
          <p:cNvPr id="4" name="Content Placeholder 3">
            <a:extLst>
              <a:ext uri="{FF2B5EF4-FFF2-40B4-BE49-F238E27FC236}">
                <a16:creationId xmlns:a16="http://schemas.microsoft.com/office/drawing/2014/main" id="{156BDF60-689B-4A8E-AE32-C723C6632734}"/>
              </a:ext>
            </a:extLst>
          </p:cNvPr>
          <p:cNvSpPr>
            <a:spLocks noGrp="1"/>
          </p:cNvSpPr>
          <p:nvPr>
            <p:ph sz="half" idx="2"/>
          </p:nvPr>
        </p:nvSpPr>
        <p:spPr>
          <a:xfrm>
            <a:off x="6172200" y="634181"/>
            <a:ext cx="6019800" cy="6223818"/>
          </a:xfrm>
        </p:spPr>
        <p:txBody>
          <a:bodyPr>
            <a:normAutofit/>
          </a:bodyPr>
          <a:lstStyle/>
          <a:p>
            <a:r>
              <a:rPr lang="en-US" dirty="0"/>
              <a:t>The difference between the exact value and the measured value constitutes an error of measurement. </a:t>
            </a:r>
          </a:p>
          <a:p>
            <a:r>
              <a:rPr lang="en-US" dirty="0"/>
              <a:t>The word error should not be confused with a </a:t>
            </a:r>
            <a:r>
              <a:rPr lang="en-US" b="1" i="1" dirty="0">
                <a:solidFill>
                  <a:srgbClr val="FF0000"/>
                </a:solidFill>
              </a:rPr>
              <a:t>mistake</a:t>
            </a:r>
            <a:r>
              <a:rPr lang="en-US" dirty="0"/>
              <a:t> which is simply doing something incorrectly or carelessly.</a:t>
            </a:r>
          </a:p>
          <a:p>
            <a:r>
              <a:rPr lang="en-US" dirty="0"/>
              <a:t>In this part we are going to see the types, sources, and how to determine errors in the measurement of physical quantities</a:t>
            </a:r>
          </a:p>
        </p:txBody>
      </p:sp>
    </p:spTree>
    <p:extLst>
      <p:ext uri="{BB962C8B-B14F-4D97-AF65-F5344CB8AC3E}">
        <p14:creationId xmlns:p14="http://schemas.microsoft.com/office/powerpoint/2010/main" val="3114313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7C522-0ACD-48EA-B04C-B118E7DE5F33}"/>
              </a:ext>
            </a:extLst>
          </p:cNvPr>
          <p:cNvSpPr>
            <a:spLocks noGrp="1"/>
          </p:cNvSpPr>
          <p:nvPr>
            <p:ph type="title"/>
          </p:nvPr>
        </p:nvSpPr>
        <p:spPr>
          <a:xfrm>
            <a:off x="132735" y="162233"/>
            <a:ext cx="11926529" cy="471948"/>
          </a:xfrm>
        </p:spPr>
        <p:txBody>
          <a:bodyPr>
            <a:normAutofit fontScale="90000"/>
          </a:bodyPr>
          <a:lstStyle/>
          <a:p>
            <a:pPr algn="ctr"/>
            <a:r>
              <a:rPr lang="en-US" b="1" dirty="0">
                <a:effectLst>
                  <a:outerShdw blurRad="38100" dist="38100" dir="2700000" algn="tl">
                    <a:srgbClr val="000000">
                      <a:alpha val="43137"/>
                    </a:srgbClr>
                  </a:outerShdw>
                </a:effectLst>
              </a:rPr>
              <a:t>Cont...</a:t>
            </a:r>
          </a:p>
        </p:txBody>
      </p:sp>
      <p:sp>
        <p:nvSpPr>
          <p:cNvPr id="3" name="Content Placeholder 2">
            <a:extLst>
              <a:ext uri="{FF2B5EF4-FFF2-40B4-BE49-F238E27FC236}">
                <a16:creationId xmlns:a16="http://schemas.microsoft.com/office/drawing/2014/main" id="{26C72B01-FD8C-43BF-9684-D8298628C3EB}"/>
              </a:ext>
            </a:extLst>
          </p:cNvPr>
          <p:cNvSpPr>
            <a:spLocks noGrp="1"/>
          </p:cNvSpPr>
          <p:nvPr>
            <p:ph sz="half" idx="1"/>
          </p:nvPr>
        </p:nvSpPr>
        <p:spPr>
          <a:xfrm>
            <a:off x="1" y="634182"/>
            <a:ext cx="6096000" cy="6061586"/>
          </a:xfrm>
        </p:spPr>
        <p:txBody>
          <a:bodyPr>
            <a:normAutofit/>
          </a:bodyPr>
          <a:lstStyle/>
          <a:p>
            <a:pPr>
              <a:buFont typeface="Wingdings" panose="05000000000000000000" pitchFamily="2" charset="2"/>
              <a:buChar char="v"/>
            </a:pPr>
            <a:r>
              <a:rPr lang="en-US" b="1" dirty="0"/>
              <a:t>Types and sources of errors</a:t>
            </a:r>
          </a:p>
          <a:p>
            <a:r>
              <a:rPr lang="en-US" dirty="0"/>
              <a:t>Errors of measurement can be grouped as follows </a:t>
            </a:r>
          </a:p>
          <a:p>
            <a:pPr>
              <a:buFont typeface="Wingdings" panose="05000000000000000000" pitchFamily="2" charset="2"/>
              <a:buChar char="Ø"/>
            </a:pPr>
            <a:r>
              <a:rPr lang="en-US" b="1" dirty="0"/>
              <a:t>Gross error </a:t>
            </a:r>
          </a:p>
          <a:p>
            <a:r>
              <a:rPr lang="en-US" dirty="0"/>
              <a:t>This class of errors is generally the fault of the person using the instruments such as incorrect reading of instruments, incorrect recording of experimental data or data incorrect use of instruments. </a:t>
            </a:r>
          </a:p>
          <a:p>
            <a:r>
              <a:rPr lang="en-US" dirty="0"/>
              <a:t>Although complete eliminating of gross errors is probably impossible, one should try to avoid them. </a:t>
            </a:r>
          </a:p>
          <a:p>
            <a:pPr marL="0" indent="0">
              <a:buNone/>
            </a:pPr>
            <a:endParaRPr lang="en-US" dirty="0"/>
          </a:p>
        </p:txBody>
      </p:sp>
      <p:sp>
        <p:nvSpPr>
          <p:cNvPr id="4" name="Content Placeholder 3">
            <a:extLst>
              <a:ext uri="{FF2B5EF4-FFF2-40B4-BE49-F238E27FC236}">
                <a16:creationId xmlns:a16="http://schemas.microsoft.com/office/drawing/2014/main" id="{156BDF60-689B-4A8E-AE32-C723C6632734}"/>
              </a:ext>
            </a:extLst>
          </p:cNvPr>
          <p:cNvSpPr>
            <a:spLocks noGrp="1"/>
          </p:cNvSpPr>
          <p:nvPr>
            <p:ph sz="half" idx="2"/>
          </p:nvPr>
        </p:nvSpPr>
        <p:spPr>
          <a:xfrm>
            <a:off x="6172200" y="634181"/>
            <a:ext cx="5887064" cy="6061586"/>
          </a:xfrm>
        </p:spPr>
        <p:txBody>
          <a:bodyPr>
            <a:normAutofit/>
          </a:bodyPr>
          <a:lstStyle/>
          <a:p>
            <a:r>
              <a:rPr lang="en-US" dirty="0"/>
              <a:t>The following actions may be necessary to reduce the effects of gross errors.</a:t>
            </a:r>
          </a:p>
          <a:p>
            <a:pPr marL="0" indent="0">
              <a:buNone/>
            </a:pPr>
            <a:r>
              <a:rPr lang="en-US" dirty="0"/>
              <a:t>(a) Great care should be taken in reading and recording the data</a:t>
            </a:r>
          </a:p>
          <a:p>
            <a:pPr marL="0" indent="0">
              <a:buNone/>
            </a:pPr>
            <a:r>
              <a:rPr lang="en-US" dirty="0"/>
              <a:t>(b) Two or more readings should be taken by different experimenters</a:t>
            </a:r>
          </a:p>
          <a:p>
            <a:pPr>
              <a:buFont typeface="Wingdings" panose="05000000000000000000" pitchFamily="2" charset="2"/>
              <a:buChar char="Ø"/>
            </a:pPr>
            <a:r>
              <a:rPr lang="en-US" dirty="0"/>
              <a:t> </a:t>
            </a:r>
            <a:r>
              <a:rPr lang="en-US" b="1" dirty="0"/>
              <a:t>Systematic error </a:t>
            </a:r>
          </a:p>
          <a:p>
            <a:r>
              <a:rPr lang="en-US" dirty="0"/>
              <a:t>These are errors  caused by  instruments</a:t>
            </a:r>
          </a:p>
          <a:p>
            <a:r>
              <a:rPr lang="en-US" dirty="0"/>
              <a:t>It can be further divided into the following categories</a:t>
            </a:r>
          </a:p>
        </p:txBody>
      </p:sp>
    </p:spTree>
    <p:extLst>
      <p:ext uri="{BB962C8B-B14F-4D97-AF65-F5344CB8AC3E}">
        <p14:creationId xmlns:p14="http://schemas.microsoft.com/office/powerpoint/2010/main" val="1839269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65EE82-DC17-470F-B65A-D75373F2FBFE}"/>
              </a:ext>
            </a:extLst>
          </p:cNvPr>
          <p:cNvSpPr>
            <a:spLocks noGrp="1"/>
          </p:cNvSpPr>
          <p:nvPr>
            <p:ph idx="1"/>
          </p:nvPr>
        </p:nvSpPr>
        <p:spPr>
          <a:xfrm>
            <a:off x="145143" y="798286"/>
            <a:ext cx="11901714" cy="5776685"/>
          </a:xfrm>
        </p:spPr>
        <p:txBody>
          <a:bodyPr/>
          <a:lstStyle/>
          <a:p>
            <a:pPr marL="0" indent="0" algn="ctr">
              <a:buNone/>
            </a:pPr>
            <a:endParaRPr lang="en-US" dirty="0"/>
          </a:p>
          <a:p>
            <a:pPr marL="0" indent="0" algn="ctr">
              <a:buNone/>
            </a:pPr>
            <a:endParaRPr lang="en-US" dirty="0"/>
          </a:p>
          <a:p>
            <a:pPr marL="0" indent="0" algn="ctr">
              <a:buNone/>
            </a:pPr>
            <a:r>
              <a:rPr lang="en-US" sz="7200" dirty="0">
                <a:solidFill>
                  <a:srgbClr val="FF0000"/>
                </a:solidFill>
                <a:latin typeface="Arial Black" panose="020B0A04020102020204" pitchFamily="34" charset="0"/>
              </a:rPr>
              <a:t>UNITS &amp; DIMENSIONS </a:t>
            </a:r>
          </a:p>
        </p:txBody>
      </p:sp>
      <p:pic>
        <p:nvPicPr>
          <p:cNvPr id="2" name="Picture 1">
            <a:extLst>
              <a:ext uri="{FF2B5EF4-FFF2-40B4-BE49-F238E27FC236}">
                <a16:creationId xmlns:a16="http://schemas.microsoft.com/office/drawing/2014/main" id="{27F096F4-DCA7-4EC7-AC12-8C29EA5363F8}"/>
              </a:ext>
            </a:extLst>
          </p:cNvPr>
          <p:cNvPicPr>
            <a:picLocks noChangeAspect="1"/>
          </p:cNvPicPr>
          <p:nvPr/>
        </p:nvPicPr>
        <p:blipFill>
          <a:blip r:embed="rId2"/>
          <a:stretch>
            <a:fillRect/>
          </a:stretch>
        </p:blipFill>
        <p:spPr>
          <a:xfrm>
            <a:off x="3262312" y="3129189"/>
            <a:ext cx="6012317" cy="3253724"/>
          </a:xfrm>
          <a:prstGeom prst="rect">
            <a:avLst/>
          </a:prstGeom>
        </p:spPr>
      </p:pic>
    </p:spTree>
    <p:extLst>
      <p:ext uri="{BB962C8B-B14F-4D97-AF65-F5344CB8AC3E}">
        <p14:creationId xmlns:p14="http://schemas.microsoft.com/office/powerpoint/2010/main" val="13899193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7C522-0ACD-48EA-B04C-B118E7DE5F33}"/>
              </a:ext>
            </a:extLst>
          </p:cNvPr>
          <p:cNvSpPr>
            <a:spLocks noGrp="1"/>
          </p:cNvSpPr>
          <p:nvPr>
            <p:ph type="title"/>
          </p:nvPr>
        </p:nvSpPr>
        <p:spPr>
          <a:xfrm>
            <a:off x="132735" y="162233"/>
            <a:ext cx="11926529" cy="471948"/>
          </a:xfrm>
        </p:spPr>
        <p:txBody>
          <a:bodyPr>
            <a:normAutofit fontScale="90000"/>
          </a:bodyPr>
          <a:lstStyle/>
          <a:p>
            <a:pPr algn="ctr"/>
            <a:r>
              <a:rPr lang="en-US" b="1" dirty="0">
                <a:effectLst>
                  <a:outerShdw blurRad="38100" dist="38100" dir="2700000" algn="tl">
                    <a:srgbClr val="000000">
                      <a:alpha val="43137"/>
                    </a:srgbClr>
                  </a:outerShdw>
                </a:effectLst>
              </a:rPr>
              <a:t>Cont...</a:t>
            </a:r>
          </a:p>
        </p:txBody>
      </p:sp>
      <p:sp>
        <p:nvSpPr>
          <p:cNvPr id="3" name="Content Placeholder 2">
            <a:extLst>
              <a:ext uri="{FF2B5EF4-FFF2-40B4-BE49-F238E27FC236}">
                <a16:creationId xmlns:a16="http://schemas.microsoft.com/office/drawing/2014/main" id="{26C72B01-FD8C-43BF-9684-D8298628C3EB}"/>
              </a:ext>
            </a:extLst>
          </p:cNvPr>
          <p:cNvSpPr>
            <a:spLocks noGrp="1"/>
          </p:cNvSpPr>
          <p:nvPr>
            <p:ph sz="half" idx="1"/>
          </p:nvPr>
        </p:nvSpPr>
        <p:spPr>
          <a:xfrm>
            <a:off x="1" y="634182"/>
            <a:ext cx="6096000" cy="6061586"/>
          </a:xfrm>
        </p:spPr>
        <p:txBody>
          <a:bodyPr>
            <a:normAutofit/>
          </a:bodyPr>
          <a:lstStyle/>
          <a:p>
            <a:pPr>
              <a:buFont typeface="Wingdings" panose="05000000000000000000" pitchFamily="2" charset="2"/>
              <a:buChar char="Ø"/>
            </a:pPr>
            <a:r>
              <a:rPr lang="en-US" b="1" dirty="0"/>
              <a:t>Instrumental Error </a:t>
            </a:r>
          </a:p>
          <a:p>
            <a:r>
              <a:rPr lang="en-US" dirty="0"/>
              <a:t>These errors arise due to the following main reasons</a:t>
            </a:r>
          </a:p>
          <a:p>
            <a:r>
              <a:rPr lang="en-US" dirty="0"/>
              <a:t>Due to inherent shortcomings in the instruments (may be caused by the construction, calibration, or operation of mechanical structure in the instruments).</a:t>
            </a:r>
          </a:p>
          <a:p>
            <a:r>
              <a:rPr lang="en-US" dirty="0"/>
              <a:t>Due to misuse of the instruments. For example, these may be caused by failure to adjust zero of the instruments. </a:t>
            </a:r>
          </a:p>
        </p:txBody>
      </p:sp>
      <p:sp>
        <p:nvSpPr>
          <p:cNvPr id="4" name="Content Placeholder 3">
            <a:extLst>
              <a:ext uri="{FF2B5EF4-FFF2-40B4-BE49-F238E27FC236}">
                <a16:creationId xmlns:a16="http://schemas.microsoft.com/office/drawing/2014/main" id="{156BDF60-689B-4A8E-AE32-C723C6632734}"/>
              </a:ext>
            </a:extLst>
          </p:cNvPr>
          <p:cNvSpPr>
            <a:spLocks noGrp="1"/>
          </p:cNvSpPr>
          <p:nvPr>
            <p:ph sz="half" idx="2"/>
          </p:nvPr>
        </p:nvSpPr>
        <p:spPr>
          <a:xfrm>
            <a:off x="6172200" y="634181"/>
            <a:ext cx="5887064" cy="6061586"/>
          </a:xfrm>
        </p:spPr>
        <p:txBody>
          <a:bodyPr>
            <a:normAutofit/>
          </a:bodyPr>
          <a:lstStyle/>
          <a:p>
            <a:r>
              <a:rPr lang="en-US" dirty="0"/>
              <a:t>Due to the loading effect of the instruments. </a:t>
            </a:r>
          </a:p>
          <a:p>
            <a:pPr marL="0" indent="0">
              <a:buNone/>
            </a:pPr>
            <a:r>
              <a:rPr lang="en-US" b="1" u="sng" dirty="0"/>
              <a:t>Note</a:t>
            </a:r>
          </a:p>
          <a:p>
            <a:r>
              <a:rPr lang="en-US" dirty="0"/>
              <a:t>These errors can be eliminated or at least reduced by using the following methods: </a:t>
            </a:r>
          </a:p>
          <a:p>
            <a:pPr>
              <a:buFont typeface="Wingdings" panose="05000000000000000000" pitchFamily="2" charset="2"/>
              <a:buChar char="ü"/>
            </a:pPr>
            <a:r>
              <a:rPr lang="en-US" dirty="0"/>
              <a:t>The procedure of measurements must be carefully planned. </a:t>
            </a:r>
          </a:p>
          <a:p>
            <a:pPr>
              <a:buFont typeface="Wingdings" panose="05000000000000000000" pitchFamily="2" charset="2"/>
              <a:buChar char="ü"/>
            </a:pPr>
            <a:r>
              <a:rPr lang="en-US" dirty="0"/>
              <a:t>Correction factors should be applied after detection of these errors.</a:t>
            </a:r>
          </a:p>
          <a:p>
            <a:pPr>
              <a:buFont typeface="Wingdings" panose="05000000000000000000" pitchFamily="2" charset="2"/>
              <a:buChar char="ü"/>
            </a:pPr>
            <a:r>
              <a:rPr lang="en-US" dirty="0"/>
              <a:t>Re-calibration the instrument carefully</a:t>
            </a:r>
          </a:p>
          <a:p>
            <a:pPr>
              <a:buFont typeface="Wingdings" panose="05000000000000000000" pitchFamily="2" charset="2"/>
              <a:buChar char="ü"/>
            </a:pPr>
            <a:r>
              <a:rPr lang="en-US" dirty="0"/>
              <a:t>Use the instrument intelligently </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81972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7C522-0ACD-48EA-B04C-B118E7DE5F33}"/>
              </a:ext>
            </a:extLst>
          </p:cNvPr>
          <p:cNvSpPr>
            <a:spLocks noGrp="1"/>
          </p:cNvSpPr>
          <p:nvPr>
            <p:ph type="title"/>
          </p:nvPr>
        </p:nvSpPr>
        <p:spPr>
          <a:xfrm>
            <a:off x="132735" y="162233"/>
            <a:ext cx="11926529" cy="471948"/>
          </a:xfrm>
        </p:spPr>
        <p:txBody>
          <a:bodyPr>
            <a:normAutofit fontScale="90000"/>
          </a:bodyPr>
          <a:lstStyle/>
          <a:p>
            <a:pPr algn="ctr"/>
            <a:r>
              <a:rPr lang="en-US" b="1" dirty="0">
                <a:effectLst>
                  <a:outerShdw blurRad="38100" dist="38100" dir="2700000" algn="tl">
                    <a:srgbClr val="000000">
                      <a:alpha val="43137"/>
                    </a:srgbClr>
                  </a:outerShdw>
                </a:effectLst>
              </a:rPr>
              <a:t>Cont...</a:t>
            </a:r>
          </a:p>
        </p:txBody>
      </p:sp>
      <p:sp>
        <p:nvSpPr>
          <p:cNvPr id="3" name="Content Placeholder 2">
            <a:extLst>
              <a:ext uri="{FF2B5EF4-FFF2-40B4-BE49-F238E27FC236}">
                <a16:creationId xmlns:a16="http://schemas.microsoft.com/office/drawing/2014/main" id="{26C72B01-FD8C-43BF-9684-D8298628C3EB}"/>
              </a:ext>
            </a:extLst>
          </p:cNvPr>
          <p:cNvSpPr>
            <a:spLocks noGrp="1"/>
          </p:cNvSpPr>
          <p:nvPr>
            <p:ph sz="half" idx="1"/>
          </p:nvPr>
        </p:nvSpPr>
        <p:spPr>
          <a:xfrm>
            <a:off x="1" y="634182"/>
            <a:ext cx="6096000" cy="6061586"/>
          </a:xfrm>
        </p:spPr>
        <p:txBody>
          <a:bodyPr>
            <a:normAutofit/>
          </a:bodyPr>
          <a:lstStyle/>
          <a:p>
            <a:pPr>
              <a:buFont typeface="Wingdings" panose="05000000000000000000" pitchFamily="2" charset="2"/>
              <a:buChar char="Ø"/>
            </a:pPr>
            <a:r>
              <a:rPr lang="en-US" b="1" dirty="0"/>
              <a:t>Observational Errors </a:t>
            </a:r>
          </a:p>
          <a:p>
            <a:r>
              <a:rPr lang="en-US" dirty="0"/>
              <a:t> These errors may be caused by the following reasons</a:t>
            </a:r>
          </a:p>
          <a:p>
            <a:pPr>
              <a:buFont typeface="Wingdings" panose="05000000000000000000" pitchFamily="2" charset="2"/>
              <a:buChar char="ü"/>
            </a:pPr>
            <a:r>
              <a:rPr lang="en-US" dirty="0"/>
              <a:t>Due to the types of instrument display, whether it is analog or digital.</a:t>
            </a:r>
          </a:p>
          <a:p>
            <a:pPr>
              <a:buFont typeface="Wingdings" panose="05000000000000000000" pitchFamily="2" charset="2"/>
              <a:buChar char="ü"/>
            </a:pPr>
            <a:r>
              <a:rPr lang="en-US" dirty="0"/>
              <a:t>Due to parallax (eye should be directly in line with the measurement point).</a:t>
            </a:r>
          </a:p>
          <a:p>
            <a:pPr marL="0" indent="0">
              <a:buNone/>
            </a:pPr>
            <a:r>
              <a:rPr lang="en-US" b="1" u="sng" dirty="0"/>
              <a:t>Note </a:t>
            </a:r>
          </a:p>
          <a:p>
            <a:pPr>
              <a:buFont typeface="Wingdings" panose="05000000000000000000" pitchFamily="2" charset="2"/>
              <a:buChar char="ü"/>
            </a:pPr>
            <a:r>
              <a:rPr lang="en-US" dirty="0"/>
              <a:t>These errors can be eliminated completely by using digital display instruments</a:t>
            </a:r>
          </a:p>
        </p:txBody>
      </p:sp>
      <p:sp>
        <p:nvSpPr>
          <p:cNvPr id="4" name="Content Placeholder 3">
            <a:extLst>
              <a:ext uri="{FF2B5EF4-FFF2-40B4-BE49-F238E27FC236}">
                <a16:creationId xmlns:a16="http://schemas.microsoft.com/office/drawing/2014/main" id="{156BDF60-689B-4A8E-AE32-C723C6632734}"/>
              </a:ext>
            </a:extLst>
          </p:cNvPr>
          <p:cNvSpPr>
            <a:spLocks noGrp="1"/>
          </p:cNvSpPr>
          <p:nvPr>
            <p:ph sz="half" idx="2"/>
          </p:nvPr>
        </p:nvSpPr>
        <p:spPr>
          <a:xfrm>
            <a:off x="6172200" y="634181"/>
            <a:ext cx="5887064" cy="6061586"/>
          </a:xfrm>
        </p:spPr>
        <p:txBody>
          <a:bodyPr>
            <a:normAutofit/>
          </a:bodyPr>
          <a:lstStyle/>
          <a:p>
            <a:pPr>
              <a:buFont typeface="Wingdings" panose="05000000000000000000" pitchFamily="2" charset="2"/>
              <a:buChar char="Ø"/>
            </a:pPr>
            <a:r>
              <a:rPr lang="en-US" b="1" dirty="0"/>
              <a:t>Environmental Errors </a:t>
            </a:r>
          </a:p>
          <a:p>
            <a:r>
              <a:rPr lang="en-US" dirty="0"/>
              <a:t>These are the types of errors that occur due to external conditions of the measuring device such as the area, surrounding the instrument. </a:t>
            </a:r>
          </a:p>
          <a:p>
            <a:r>
              <a:rPr lang="en-US" dirty="0"/>
              <a:t>These conditions may be caused by changes in pressure, humidity, dust, vibration, or external magnetic or electrostatic fields. </a:t>
            </a:r>
          </a:p>
          <a:p>
            <a:r>
              <a:rPr lang="en-US" dirty="0"/>
              <a:t>These errors can be eliminated or reduced by using corrective measure as explained bellow</a:t>
            </a:r>
          </a:p>
        </p:txBody>
      </p:sp>
    </p:spTree>
    <p:extLst>
      <p:ext uri="{BB962C8B-B14F-4D97-AF65-F5344CB8AC3E}">
        <p14:creationId xmlns:p14="http://schemas.microsoft.com/office/powerpoint/2010/main" val="12564188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7C522-0ACD-48EA-B04C-B118E7DE5F33}"/>
              </a:ext>
            </a:extLst>
          </p:cNvPr>
          <p:cNvSpPr>
            <a:spLocks noGrp="1"/>
          </p:cNvSpPr>
          <p:nvPr>
            <p:ph type="title"/>
          </p:nvPr>
        </p:nvSpPr>
        <p:spPr>
          <a:xfrm>
            <a:off x="132735" y="162233"/>
            <a:ext cx="11926529" cy="471948"/>
          </a:xfrm>
        </p:spPr>
        <p:txBody>
          <a:bodyPr>
            <a:normAutofit fontScale="90000"/>
          </a:bodyPr>
          <a:lstStyle/>
          <a:p>
            <a:pPr algn="ctr"/>
            <a:r>
              <a:rPr lang="en-US" b="1" dirty="0">
                <a:effectLst>
                  <a:outerShdw blurRad="38100" dist="38100" dir="2700000" algn="tl">
                    <a:srgbClr val="000000">
                      <a:alpha val="43137"/>
                    </a:srgbClr>
                  </a:outerShdw>
                </a:effectLst>
              </a:rPr>
              <a:t>Cont...</a:t>
            </a:r>
          </a:p>
        </p:txBody>
      </p:sp>
      <p:sp>
        <p:nvSpPr>
          <p:cNvPr id="3" name="Content Placeholder 2">
            <a:extLst>
              <a:ext uri="{FF2B5EF4-FFF2-40B4-BE49-F238E27FC236}">
                <a16:creationId xmlns:a16="http://schemas.microsoft.com/office/drawing/2014/main" id="{26C72B01-FD8C-43BF-9684-D8298628C3EB}"/>
              </a:ext>
            </a:extLst>
          </p:cNvPr>
          <p:cNvSpPr>
            <a:spLocks noGrp="1"/>
          </p:cNvSpPr>
          <p:nvPr>
            <p:ph sz="half" idx="1"/>
          </p:nvPr>
        </p:nvSpPr>
        <p:spPr>
          <a:xfrm>
            <a:off x="1" y="634182"/>
            <a:ext cx="6096000" cy="6061586"/>
          </a:xfrm>
        </p:spPr>
        <p:txBody>
          <a:bodyPr>
            <a:normAutofit lnSpcReduction="10000"/>
          </a:bodyPr>
          <a:lstStyle/>
          <a:p>
            <a:pPr>
              <a:buFont typeface="Wingdings" panose="05000000000000000000" pitchFamily="2" charset="2"/>
              <a:buChar char="ü"/>
            </a:pPr>
            <a:r>
              <a:rPr lang="en-US" dirty="0"/>
              <a:t>Keep the condition as constant as possible. </a:t>
            </a:r>
          </a:p>
          <a:p>
            <a:pPr>
              <a:buFont typeface="Wingdings" panose="05000000000000000000" pitchFamily="2" charset="2"/>
              <a:buChar char="ü"/>
            </a:pPr>
            <a:r>
              <a:rPr lang="en-US" dirty="0"/>
              <a:t>Use an instrument/equipment which is immune (whose external condition to it is negligible) to these effects.</a:t>
            </a:r>
          </a:p>
          <a:p>
            <a:pPr>
              <a:buFont typeface="Wingdings" panose="05000000000000000000" pitchFamily="2" charset="2"/>
              <a:buChar char="ü"/>
            </a:pPr>
            <a:r>
              <a:rPr lang="en-US" dirty="0"/>
              <a:t>Employ a technique that eliminates these disturbances from the external environment</a:t>
            </a:r>
          </a:p>
        </p:txBody>
      </p:sp>
      <p:sp>
        <p:nvSpPr>
          <p:cNvPr id="4" name="Content Placeholder 3">
            <a:extLst>
              <a:ext uri="{FF2B5EF4-FFF2-40B4-BE49-F238E27FC236}">
                <a16:creationId xmlns:a16="http://schemas.microsoft.com/office/drawing/2014/main" id="{156BDF60-689B-4A8E-AE32-C723C6632734}"/>
              </a:ext>
            </a:extLst>
          </p:cNvPr>
          <p:cNvSpPr>
            <a:spLocks noGrp="1"/>
          </p:cNvSpPr>
          <p:nvPr>
            <p:ph sz="half" idx="2"/>
          </p:nvPr>
        </p:nvSpPr>
        <p:spPr>
          <a:xfrm>
            <a:off x="6172200" y="634181"/>
            <a:ext cx="5887064" cy="6061586"/>
          </a:xfrm>
        </p:spPr>
        <p:txBody>
          <a:bodyPr>
            <a:normAutofit lnSpcReduction="10000"/>
          </a:bodyPr>
          <a:lstStyle/>
          <a:p>
            <a:pPr>
              <a:buFont typeface="Wingdings" panose="05000000000000000000" pitchFamily="2" charset="2"/>
              <a:buChar char="Ø"/>
            </a:pPr>
            <a:r>
              <a:rPr lang="en-US" b="1" dirty="0"/>
              <a:t>Random error </a:t>
            </a:r>
          </a:p>
          <a:p>
            <a:r>
              <a:rPr lang="en-US" dirty="0"/>
              <a:t>These are the types of errors whose causes are unpredictable </a:t>
            </a:r>
          </a:p>
          <a:p>
            <a:r>
              <a:rPr lang="en-US" dirty="0"/>
              <a:t>That is its causes have no systematic pattern</a:t>
            </a:r>
          </a:p>
          <a:p>
            <a:r>
              <a:rPr lang="en-US" dirty="0"/>
              <a:t>They keep varying the magnitude and direction of measurement</a:t>
            </a:r>
          </a:p>
          <a:p>
            <a:r>
              <a:rPr lang="en-US" dirty="0"/>
              <a:t>The causes of these errors may be due to the change in experimental conditions such as pressure, humidity, wind, and dust</a:t>
            </a:r>
          </a:p>
          <a:p>
            <a:r>
              <a:rPr lang="en-US" dirty="0"/>
              <a:t>The best way of minimizing random error is to repeat the experiment several times and then find the arithmetic mean of measured data</a:t>
            </a:r>
          </a:p>
        </p:txBody>
      </p:sp>
    </p:spTree>
    <p:extLst>
      <p:ext uri="{BB962C8B-B14F-4D97-AF65-F5344CB8AC3E}">
        <p14:creationId xmlns:p14="http://schemas.microsoft.com/office/powerpoint/2010/main" val="41825900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7C522-0ACD-48EA-B04C-B118E7DE5F33}"/>
              </a:ext>
            </a:extLst>
          </p:cNvPr>
          <p:cNvSpPr>
            <a:spLocks noGrp="1"/>
          </p:cNvSpPr>
          <p:nvPr>
            <p:ph type="title"/>
          </p:nvPr>
        </p:nvSpPr>
        <p:spPr>
          <a:xfrm>
            <a:off x="132735" y="162233"/>
            <a:ext cx="11926529" cy="471948"/>
          </a:xfrm>
        </p:spPr>
        <p:txBody>
          <a:bodyPr>
            <a:normAutofit fontScale="90000"/>
          </a:bodyPr>
          <a:lstStyle/>
          <a:p>
            <a:pPr algn="ctr"/>
            <a:r>
              <a:rPr lang="en-US" b="1" dirty="0">
                <a:effectLst>
                  <a:outerShdw blurRad="38100" dist="38100" dir="2700000" algn="tl">
                    <a:srgbClr val="000000">
                      <a:alpha val="43137"/>
                    </a:srgbClr>
                  </a:outerShdw>
                </a:effectLst>
              </a:rPr>
              <a:t>Cont...</a:t>
            </a:r>
          </a:p>
        </p:txBody>
      </p:sp>
      <p:sp>
        <p:nvSpPr>
          <p:cNvPr id="3" name="Content Placeholder 2">
            <a:extLst>
              <a:ext uri="{FF2B5EF4-FFF2-40B4-BE49-F238E27FC236}">
                <a16:creationId xmlns:a16="http://schemas.microsoft.com/office/drawing/2014/main" id="{26C72B01-FD8C-43BF-9684-D8298628C3EB}"/>
              </a:ext>
            </a:extLst>
          </p:cNvPr>
          <p:cNvSpPr>
            <a:spLocks noGrp="1"/>
          </p:cNvSpPr>
          <p:nvPr>
            <p:ph sz="half" idx="1"/>
          </p:nvPr>
        </p:nvSpPr>
        <p:spPr>
          <a:xfrm>
            <a:off x="1" y="634182"/>
            <a:ext cx="6096000" cy="6061586"/>
          </a:xfrm>
        </p:spPr>
        <p:txBody>
          <a:bodyPr>
            <a:normAutofit/>
          </a:bodyPr>
          <a:lstStyle/>
          <a:p>
            <a:pPr>
              <a:buFont typeface="Wingdings" panose="05000000000000000000" pitchFamily="2" charset="2"/>
              <a:buChar char="v"/>
            </a:pPr>
            <a:r>
              <a:rPr lang="en-US" b="1" dirty="0"/>
              <a:t>Determination of errors in measurement </a:t>
            </a:r>
          </a:p>
          <a:p>
            <a:r>
              <a:rPr lang="en-US" dirty="0"/>
              <a:t>Any measured quantities are always subjected to errors</a:t>
            </a:r>
          </a:p>
          <a:p>
            <a:r>
              <a:rPr lang="en-US" dirty="0"/>
              <a:t>Because of the uncertainties that are involved in measurement, it’s very important to make an analysis and find the magnitude of the error for further interpretation of measured data</a:t>
            </a:r>
          </a:p>
          <a:p>
            <a:r>
              <a:rPr lang="en-US" dirty="0"/>
              <a:t>In understanding the analysis and finding errors involved there are some common terminologies used as follows</a:t>
            </a:r>
          </a:p>
          <a:p>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56BDF60-689B-4A8E-AE32-C723C6632734}"/>
                  </a:ext>
                </a:extLst>
              </p:cNvPr>
              <p:cNvSpPr>
                <a:spLocks noGrp="1"/>
              </p:cNvSpPr>
              <p:nvPr>
                <p:ph sz="half" idx="2"/>
              </p:nvPr>
            </p:nvSpPr>
            <p:spPr>
              <a:xfrm>
                <a:off x="6172200" y="634181"/>
                <a:ext cx="5887064" cy="6061586"/>
              </a:xfrm>
            </p:spPr>
            <p:txBody>
              <a:bodyPr>
                <a:normAutofit/>
              </a:bodyPr>
              <a:lstStyle/>
              <a:p>
                <a:pPr>
                  <a:buFont typeface="Wingdings" panose="05000000000000000000" pitchFamily="2" charset="2"/>
                  <a:buChar char="ü"/>
                </a:pPr>
                <a:r>
                  <a:rPr lang="en-US" b="1" dirty="0"/>
                  <a:t>Absolute error (</a:t>
                </a:r>
                <a14:m>
                  <m:oMath xmlns:m="http://schemas.openxmlformats.org/officeDocument/2006/math">
                    <m:d>
                      <m:dPr>
                        <m:begChr m:val="|"/>
                        <m:endChr m:val="|"/>
                        <m:ctrlPr>
                          <a:rPr lang="en-US" b="1" i="1">
                            <a:latin typeface="Cambria Math" panose="02040503050406030204" pitchFamily="18" charset="0"/>
                            <a:ea typeface="Cambria Math" panose="02040503050406030204" pitchFamily="18" charset="0"/>
                          </a:rPr>
                        </m:ctrlPr>
                      </m:dPr>
                      <m:e>
                        <m:sSub>
                          <m:sSubPr>
                            <m:ctrlPr>
                              <a:rPr lang="en-US" b="1"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𝑿</m:t>
                            </m:r>
                          </m:e>
                          <m:sub>
                            <m:r>
                              <a:rPr lang="en-US" b="1" i="1">
                                <a:latin typeface="Cambria Math" panose="02040503050406030204" pitchFamily="18" charset="0"/>
                                <a:ea typeface="Cambria Math" panose="02040503050406030204" pitchFamily="18" charset="0"/>
                              </a:rPr>
                              <m:t>𝒏</m:t>
                            </m:r>
                          </m:sub>
                        </m:sSub>
                      </m:e>
                    </m:d>
                  </m:oMath>
                </a14:m>
                <a:r>
                  <a:rPr lang="en-US" b="1" dirty="0"/>
                  <a:t>) </a:t>
                </a:r>
              </a:p>
              <a:p>
                <a:r>
                  <a:rPr lang="en-US" dirty="0"/>
                  <a:t>Can be defined as the difference between the expected value of the variable and the measured value of the variable. </a:t>
                </a:r>
              </a:p>
              <a:p>
                <a:pPr marL="0" indent="0">
                  <a:buNone/>
                </a:pPr>
                <a:r>
                  <a:rPr lang="en-US" dirty="0"/>
                  <a:t>     let, </a:t>
                </a:r>
                <a14:m>
                  <m:oMath xmlns:m="http://schemas.openxmlformats.org/officeDocument/2006/math">
                    <m:r>
                      <a:rPr lang="en-US" b="0" i="1" smtClean="0">
                        <a:latin typeface="Cambria Math" panose="02040503050406030204" pitchFamily="18" charset="0"/>
                      </a:rPr>
                      <m:t>𝑋</m:t>
                    </m:r>
                  </m:oMath>
                </a14:m>
                <a:r>
                  <a:rPr lang="en-US" dirty="0"/>
                  <a:t> be the true or expected value</a:t>
                </a:r>
              </a:p>
              <a:p>
                <a:pPr marL="0" indent="0">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𝑚</m:t>
                        </m:r>
                      </m:sub>
                    </m:sSub>
                  </m:oMath>
                </a14:m>
                <a:r>
                  <a:rPr lang="en-US" dirty="0"/>
                  <a:t>be the measured mean value</a:t>
                </a:r>
              </a:p>
              <a:p>
                <a:pPr marL="0" indent="0" algn="ctr">
                  <a:buNone/>
                </a:pPr>
                <a:r>
                  <a:rPr lang="en-US" dirty="0"/>
                  <a:t>Where</a:t>
                </a:r>
              </a:p>
              <a:p>
                <a:pPr marL="0" indent="0" algn="ctr">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𝑚</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b="0" i="1" smtClean="0">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𝑋</m:t>
                            </m:r>
                          </m:e>
                          <m:sub>
                            <m:r>
                              <a:rPr lang="en-US" i="1">
                                <a:latin typeface="Cambria Math" panose="02040503050406030204" pitchFamily="18" charset="0"/>
                              </a:rPr>
                              <m:t>𝑛</m:t>
                            </m:r>
                          </m:sub>
                        </m:sSub>
                      </m:num>
                      <m:den>
                        <m:r>
                          <a:rPr lang="en-US" i="1">
                            <a:latin typeface="Cambria Math" panose="02040503050406030204" pitchFamily="18" charset="0"/>
                          </a:rPr>
                          <m:t>𝑛</m:t>
                        </m:r>
                      </m:den>
                    </m:f>
                  </m:oMath>
                </a14:m>
                <a:r>
                  <a:rPr lang="en-US" dirty="0"/>
                  <a:t> </a:t>
                </a:r>
              </a:p>
              <a:p>
                <a:pPr marL="0" indent="0" algn="ctr">
                  <a:buNone/>
                </a:pPr>
                <a:r>
                  <a:rPr lang="en-US" dirty="0"/>
                  <a:t>Then</a:t>
                </a:r>
              </a:p>
              <a:p>
                <a:pPr marL="0" indent="0" algn="ctr">
                  <a:buNone/>
                </a:pPr>
                <a14:m>
                  <m:oMath xmlns:m="http://schemas.openxmlformats.org/officeDocument/2006/math">
                    <m:d>
                      <m:dPr>
                        <m:begChr m:val="|"/>
                        <m:endChr m:val="|"/>
                        <m:ctrlPr>
                          <a:rPr lang="en-US" i="1" smtClean="0">
                            <a:latin typeface="Cambria Math" panose="02040503050406030204" pitchFamily="18" charset="0"/>
                            <a:ea typeface="Cambria Math" panose="02040503050406030204" pitchFamily="18" charset="0"/>
                          </a:rPr>
                        </m:ctrlPr>
                      </m:dPr>
                      <m:e>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𝑛</m:t>
                            </m:r>
                          </m:sub>
                        </m:sSub>
                      </m:e>
                    </m:d>
                    <m:r>
                      <a:rPr lang="en-US" b="0" i="1" smtClean="0">
                        <a:latin typeface="Cambria Math" panose="02040503050406030204" pitchFamily="18" charset="0"/>
                      </a:rPr>
                      <m:t>=</m:t>
                    </m:r>
                    <m:r>
                      <a:rPr lang="en-US" i="1" smtClean="0">
                        <a:latin typeface="Cambria Math" panose="02040503050406030204" pitchFamily="18" charset="0"/>
                      </a:rPr>
                      <m:t>𝑋</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𝑚</m:t>
                        </m:r>
                      </m:sub>
                    </m:sSub>
                  </m:oMath>
                </a14:m>
                <a:r>
                  <a:rPr lang="en-US" dirty="0"/>
                  <a:t> </a:t>
                </a:r>
              </a:p>
              <a:p>
                <a:pPr marL="0" indent="0">
                  <a:buNone/>
                </a:pPr>
                <a:endParaRPr lang="en-US" dirty="0"/>
              </a:p>
            </p:txBody>
          </p:sp>
        </mc:Choice>
        <mc:Fallback xmlns="">
          <p:sp>
            <p:nvSpPr>
              <p:cNvPr id="4" name="Content Placeholder 3">
                <a:extLst>
                  <a:ext uri="{FF2B5EF4-FFF2-40B4-BE49-F238E27FC236}">
                    <a16:creationId xmlns:a16="http://schemas.microsoft.com/office/drawing/2014/main" id="{156BDF60-689B-4A8E-AE32-C723C6632734}"/>
                  </a:ext>
                </a:extLst>
              </p:cNvPr>
              <p:cNvSpPr>
                <a:spLocks noGrp="1" noRot="1" noChangeAspect="1" noMove="1" noResize="1" noEditPoints="1" noAdjustHandles="1" noChangeArrowheads="1" noChangeShapeType="1" noTextEdit="1"/>
              </p:cNvSpPr>
              <p:nvPr>
                <p:ph sz="half" idx="2"/>
              </p:nvPr>
            </p:nvSpPr>
            <p:spPr>
              <a:xfrm>
                <a:off x="6172200" y="634181"/>
                <a:ext cx="5887064" cy="6061586"/>
              </a:xfrm>
              <a:blipFill>
                <a:blip r:embed="rId3"/>
                <a:stretch>
                  <a:fillRect l="-1865" t="-1610"/>
                </a:stretch>
              </a:blipFill>
            </p:spPr>
            <p:txBody>
              <a:bodyPr/>
              <a:lstStyle/>
              <a:p>
                <a:r>
                  <a:rPr lang="en-US">
                    <a:noFill/>
                  </a:rPr>
                  <a:t> </a:t>
                </a:r>
              </a:p>
            </p:txBody>
          </p:sp>
        </mc:Fallback>
      </mc:AlternateContent>
    </p:spTree>
    <p:extLst>
      <p:ext uri="{BB962C8B-B14F-4D97-AF65-F5344CB8AC3E}">
        <p14:creationId xmlns:p14="http://schemas.microsoft.com/office/powerpoint/2010/main" val="23156118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7C522-0ACD-48EA-B04C-B118E7DE5F33}"/>
              </a:ext>
            </a:extLst>
          </p:cNvPr>
          <p:cNvSpPr>
            <a:spLocks noGrp="1"/>
          </p:cNvSpPr>
          <p:nvPr>
            <p:ph type="title"/>
          </p:nvPr>
        </p:nvSpPr>
        <p:spPr>
          <a:xfrm>
            <a:off x="132735" y="162233"/>
            <a:ext cx="11926529" cy="471948"/>
          </a:xfrm>
        </p:spPr>
        <p:txBody>
          <a:bodyPr>
            <a:normAutofit fontScale="90000"/>
          </a:bodyPr>
          <a:lstStyle/>
          <a:p>
            <a:pPr algn="ctr"/>
            <a:r>
              <a:rPr lang="en-US" b="1" dirty="0">
                <a:effectLst>
                  <a:outerShdw blurRad="38100" dist="38100" dir="2700000" algn="tl">
                    <a:srgbClr val="000000">
                      <a:alpha val="43137"/>
                    </a:srgbClr>
                  </a:outerShdw>
                </a:effectLst>
              </a:rPr>
              <a:t>Cont...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6C72B01-FD8C-43BF-9684-D8298628C3EB}"/>
                  </a:ext>
                </a:extLst>
              </p:cNvPr>
              <p:cNvSpPr>
                <a:spLocks noGrp="1"/>
              </p:cNvSpPr>
              <p:nvPr>
                <p:ph sz="half" idx="1"/>
              </p:nvPr>
            </p:nvSpPr>
            <p:spPr>
              <a:xfrm>
                <a:off x="-191247" y="1411124"/>
                <a:ext cx="6096000" cy="6061586"/>
              </a:xfrm>
            </p:spPr>
            <p:txBody>
              <a:bodyPr>
                <a:normAutofit lnSpcReduction="10000"/>
              </a:bodyPr>
              <a:lstStyle/>
              <a:p>
                <a:pPr>
                  <a:buFont typeface="Wingdings" panose="05000000000000000000" pitchFamily="2" charset="2"/>
                  <a:buChar char="ü"/>
                </a:pPr>
                <a:r>
                  <a:rPr lang="en-US" b="1" dirty="0"/>
                  <a:t>Mean absolute error (</a:t>
                </a:r>
                <a14:m>
                  <m:oMath xmlns:m="http://schemas.openxmlformats.org/officeDocument/2006/math">
                    <m:sSub>
                      <m:sSubPr>
                        <m:ctrlPr>
                          <a:rPr lang="en-US" b="1"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𝑿</m:t>
                        </m:r>
                      </m:e>
                      <m:sub>
                        <m:r>
                          <a:rPr lang="en-US" b="1" i="1">
                            <a:latin typeface="Cambria Math" panose="02040503050406030204" pitchFamily="18" charset="0"/>
                            <a:ea typeface="Cambria Math" panose="02040503050406030204" pitchFamily="18" charset="0"/>
                          </a:rPr>
                          <m:t>𝒎</m:t>
                        </m:r>
                      </m:sub>
                    </m:sSub>
                  </m:oMath>
                </a14:m>
                <a:r>
                  <a:rPr lang="en-US" b="1" dirty="0"/>
                  <a:t>)</a:t>
                </a:r>
              </a:p>
              <a:p>
                <a:r>
                  <a:rPr lang="en-US" dirty="0"/>
                  <a:t>Refer to the arithmetic mean of magnitude of absolute errors</a:t>
                </a:r>
              </a:p>
              <a:p>
                <a:r>
                  <a:rPr lang="en-US" dirty="0"/>
                  <a:t>Suppose a physical quantity (</a:t>
                </a:r>
                <a14:m>
                  <m:oMath xmlns:m="http://schemas.openxmlformats.org/officeDocument/2006/math">
                    <m:r>
                      <a:rPr lang="en-US" b="1" i="1">
                        <a:latin typeface="Cambria Math" panose="02040503050406030204" pitchFamily="18" charset="0"/>
                      </a:rPr>
                      <m:t>𝑿</m:t>
                    </m:r>
                  </m:oMath>
                </a14:m>
                <a:r>
                  <a:rPr lang="en-US" dirty="0"/>
                  <a:t>) was measured in </a:t>
                </a:r>
                <a14:m>
                  <m:oMath xmlns:m="http://schemas.openxmlformats.org/officeDocument/2006/math">
                    <m:r>
                      <a:rPr lang="en-US" b="0" i="1" smtClean="0">
                        <a:latin typeface="Cambria Math" panose="02040503050406030204" pitchFamily="18" charset="0"/>
                      </a:rPr>
                      <m:t>𝑛</m:t>
                    </m:r>
                  </m:oMath>
                </a14:m>
                <a:r>
                  <a:rPr lang="en-US" dirty="0"/>
                  <a:t> times then its absolute errors are given as</a:t>
                </a:r>
              </a:p>
              <a:p>
                <a:pPr marL="0" indent="0" algn="ctr">
                  <a:buNone/>
                </a:pPr>
                <a14:m>
                  <m:oMath xmlns:m="http://schemas.openxmlformats.org/officeDocument/2006/math">
                    <m:d>
                      <m:dPr>
                        <m:begChr m:val="|"/>
                        <m:endChr m:val="|"/>
                        <m:ctrlPr>
                          <a:rPr lang="en-US" i="1">
                            <a:latin typeface="Cambria Math" panose="02040503050406030204" pitchFamily="18" charset="0"/>
                            <a:ea typeface="Cambria Math" panose="02040503050406030204" pitchFamily="18" charset="0"/>
                          </a:rPr>
                        </m:ctrlPr>
                      </m:dPr>
                      <m:e>
                        <m:sSub>
                          <m:sSubPr>
                            <m:ctrlPr>
                              <a:rPr lang="en-US" i="1" smtClean="0">
                                <a:latin typeface="Cambria Math" panose="02040503050406030204" pitchFamily="18" charset="0"/>
                                <a:ea typeface="Cambria Math" panose="02040503050406030204" pitchFamily="18" charset="0"/>
                              </a:rPr>
                            </m:ctrlPr>
                          </m:sSubPr>
                          <m:e>
                            <m:r>
                              <a:rPr lang="en-US" b="0"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1</m:t>
                            </m:r>
                          </m:sub>
                        </m:sSub>
                      </m:e>
                    </m:d>
                    <m:r>
                      <a:rPr lang="en-US" b="0" i="1" smtClean="0">
                        <a:latin typeface="Cambria Math" panose="02040503050406030204" pitchFamily="18" charset="0"/>
                      </a:rPr>
                      <m:t>=</m:t>
                    </m:r>
                    <m:r>
                      <a:rPr lang="en-US" i="1" smtClean="0">
                        <a:latin typeface="Cambria Math" panose="02040503050406030204" pitchFamily="18" charset="0"/>
                      </a:rPr>
                      <m:t>𝑋</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oMath>
                </a14:m>
                <a:r>
                  <a:rPr lang="en-US" dirty="0"/>
                  <a:t> </a:t>
                </a:r>
              </a:p>
              <a:p>
                <a:pPr marL="0" indent="0" algn="ctr">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b="0"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2</m:t>
                              </m:r>
                            </m:sub>
                          </m:sSub>
                        </m:e>
                      </m:d>
                      <m:r>
                        <a:rPr lang="en-US" b="0" i="1">
                          <a:latin typeface="Cambria Math" panose="02040503050406030204" pitchFamily="18" charset="0"/>
                        </a:rPr>
                        <m:t>=</m:t>
                      </m:r>
                      <m:r>
                        <a:rPr lang="en-US" i="1" smtClean="0">
                          <a:latin typeface="Cambria Math" panose="02040503050406030204" pitchFamily="18" charset="0"/>
                        </a:rPr>
                        <m:t>𝑋</m:t>
                      </m:r>
                      <m:r>
                        <a:rPr lang="en-US" b="0"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oMath>
                  </m:oMathPara>
                </a14:m>
                <a:endParaRPr lang="en-US" dirty="0"/>
              </a:p>
              <a:p>
                <a:pPr marL="0" indent="0" algn="ctr">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b="0"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3</m:t>
                              </m:r>
                            </m:sub>
                          </m:sSub>
                        </m:e>
                      </m:d>
                      <m:r>
                        <a:rPr lang="en-US" b="0" i="1">
                          <a:latin typeface="Cambria Math" panose="02040503050406030204" pitchFamily="18" charset="0"/>
                        </a:rPr>
                        <m:t>=</m:t>
                      </m:r>
                      <m:r>
                        <a:rPr lang="en-US" i="1" smtClean="0">
                          <a:latin typeface="Cambria Math" panose="02040503050406030204" pitchFamily="18" charset="0"/>
                        </a:rPr>
                        <m:t>𝑋</m:t>
                      </m:r>
                      <m:r>
                        <a:rPr lang="en-US" b="0"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3</m:t>
                          </m:r>
                        </m:sub>
                      </m:sSub>
                    </m:oMath>
                  </m:oMathPara>
                </a14:m>
                <a:endParaRPr lang="en-US"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b="0"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4</m:t>
                              </m:r>
                            </m:sub>
                          </m:sSub>
                        </m:e>
                      </m:d>
                      <m:r>
                        <a:rPr lang="en-US" b="0" i="1">
                          <a:latin typeface="Cambria Math" panose="02040503050406030204" pitchFamily="18" charset="0"/>
                        </a:rPr>
                        <m:t>=</m:t>
                      </m:r>
                      <m:r>
                        <a:rPr lang="en-US" i="1" smtClean="0">
                          <a:latin typeface="Cambria Math" panose="02040503050406030204" pitchFamily="18" charset="0"/>
                        </a:rPr>
                        <m:t>𝑋</m:t>
                      </m:r>
                      <m:r>
                        <a:rPr lang="en-US" b="0"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4</m:t>
                          </m:r>
                        </m:sub>
                      </m:sSub>
                    </m:oMath>
                  </m:oMathPara>
                </a14:m>
                <a:endParaRPr lang="en-US" dirty="0"/>
              </a:p>
              <a:p>
                <a:pPr marL="0" indent="0" algn="ctr">
                  <a:buNone/>
                </a:pPr>
                <a:r>
                  <a:rPr lang="en-US" dirty="0"/>
                  <a:t>.</a:t>
                </a:r>
              </a:p>
              <a:p>
                <a:pPr marL="0" indent="0" algn="ctr">
                  <a:buNone/>
                </a:pPr>
                <a:r>
                  <a:rPr lang="en-US" dirty="0"/>
                  <a:t>.</a:t>
                </a:r>
              </a:p>
              <a:p>
                <a:pPr marL="0" indent="0" algn="ctr">
                  <a:buNone/>
                </a:pPr>
                <a:r>
                  <a:rPr lang="en-US" dirty="0"/>
                  <a:t>.</a:t>
                </a:r>
              </a:p>
              <a:p>
                <a:pPr marL="0" indent="0" algn="ctr">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b="0"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𝑛</m:t>
                              </m:r>
                            </m:sub>
                          </m:sSub>
                        </m:e>
                      </m:d>
                      <m:r>
                        <a:rPr lang="en-US" b="0" i="1">
                          <a:latin typeface="Cambria Math" panose="02040503050406030204" pitchFamily="18" charset="0"/>
                        </a:rPr>
                        <m:t>=</m:t>
                      </m:r>
                      <m:r>
                        <a:rPr lang="en-US" i="1" smtClean="0">
                          <a:latin typeface="Cambria Math" panose="02040503050406030204" pitchFamily="18" charset="0"/>
                        </a:rPr>
                        <m:t>𝑋</m:t>
                      </m:r>
                      <m:r>
                        <a:rPr lang="en-US" b="0" i="1">
                          <a:latin typeface="Cambria Math" panose="02040503050406030204" pitchFamily="18" charset="0"/>
                        </a:rPr>
                        <m:t>−</m:t>
                      </m:r>
                      <m:sSub>
                        <m:sSubPr>
                          <m:ctrlPr>
                            <a:rPr lang="en-US" i="1">
                              <a:latin typeface="Cambria Math" panose="02040503050406030204" pitchFamily="18" charset="0"/>
                            </a:rPr>
                          </m:ctrlPr>
                        </m:sSubPr>
                        <m:e>
                          <m:r>
                            <a:rPr lang="en-US" b="0" i="1">
                              <a:latin typeface="Cambria Math" panose="02040503050406030204" pitchFamily="18" charset="0"/>
                            </a:rPr>
                            <m:t>𝑋</m:t>
                          </m:r>
                        </m:e>
                        <m:sub>
                          <m:r>
                            <a:rPr lang="en-US" b="0" i="1" smtClean="0">
                              <a:latin typeface="Cambria Math" panose="02040503050406030204" pitchFamily="18" charset="0"/>
                            </a:rPr>
                            <m:t>𝑛</m:t>
                          </m:r>
                        </m:sub>
                      </m:sSub>
                    </m:oMath>
                  </m:oMathPara>
                </a14:m>
                <a:endParaRPr lang="en-US" dirty="0"/>
              </a:p>
            </p:txBody>
          </p:sp>
        </mc:Choice>
        <mc:Fallback>
          <p:sp>
            <p:nvSpPr>
              <p:cNvPr id="3" name="Content Placeholder 2">
                <a:extLst>
                  <a:ext uri="{FF2B5EF4-FFF2-40B4-BE49-F238E27FC236}">
                    <a16:creationId xmlns:a16="http://schemas.microsoft.com/office/drawing/2014/main" id="{26C72B01-FD8C-43BF-9684-D8298628C3EB}"/>
                  </a:ext>
                </a:extLst>
              </p:cNvPr>
              <p:cNvSpPr>
                <a:spLocks noGrp="1" noRot="1" noChangeAspect="1" noMove="1" noResize="1" noEditPoints="1" noAdjustHandles="1" noChangeArrowheads="1" noChangeShapeType="1" noTextEdit="1"/>
              </p:cNvSpPr>
              <p:nvPr>
                <p:ph sz="half" idx="1"/>
              </p:nvPr>
            </p:nvSpPr>
            <p:spPr>
              <a:xfrm>
                <a:off x="-191247" y="1411124"/>
                <a:ext cx="6096000" cy="6061586"/>
              </a:xfrm>
              <a:blipFill>
                <a:blip r:embed="rId2"/>
                <a:stretch>
                  <a:fillRect l="-1800" t="-23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56BDF60-689B-4A8E-AE32-C723C6632734}"/>
                  </a:ext>
                </a:extLst>
              </p:cNvPr>
              <p:cNvSpPr>
                <a:spLocks noGrp="1"/>
              </p:cNvSpPr>
              <p:nvPr>
                <p:ph sz="half" idx="2"/>
              </p:nvPr>
            </p:nvSpPr>
            <p:spPr>
              <a:xfrm>
                <a:off x="6172200" y="634181"/>
                <a:ext cx="5887064" cy="6061586"/>
              </a:xfrm>
            </p:spPr>
            <p:txBody>
              <a:bodyPr>
                <a:normAutofit lnSpcReduction="10000"/>
              </a:bodyPr>
              <a:lstStyle/>
              <a:p>
                <a:pPr marL="0" indent="0" algn="ctr">
                  <a:buNone/>
                </a:pPr>
                <a:r>
                  <a:rPr lang="en-US" dirty="0"/>
                  <a:t>Then mean absolute error</a:t>
                </a:r>
              </a:p>
              <a:p>
                <a:pPr marL="0" indent="0" algn="ctr">
                  <a:buNone/>
                </a:pP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e>
                      <m:sub>
                        <m:r>
                          <a:rPr lang="en-US" b="0" i="1">
                            <a:latin typeface="Cambria Math" panose="02040503050406030204" pitchFamily="18" charset="0"/>
                            <a:ea typeface="Cambria Math" panose="02040503050406030204" pitchFamily="18" charset="0"/>
                          </a:rPr>
                          <m:t>𝑚</m:t>
                        </m:r>
                      </m:sub>
                    </m:sSub>
                    <m:r>
                      <a:rPr lang="en-US" i="1">
                        <a:latin typeface="Cambria Math" panose="02040503050406030204" pitchFamily="18" charset="0"/>
                      </a:rPr>
                      <m:t>=</m:t>
                    </m:r>
                    <m:f>
                      <m:fPr>
                        <m:ctrlPr>
                          <a:rPr lang="en-US" i="1">
                            <a:latin typeface="Cambria Math" panose="02040503050406030204" pitchFamily="18" charset="0"/>
                          </a:rPr>
                        </m:ctrlPr>
                      </m:fPr>
                      <m:num>
                        <m:d>
                          <m:dPr>
                            <m:begChr m:val="|"/>
                            <m:endChr m:val="|"/>
                            <m:ctrlPr>
                              <a:rPr lang="en-US" b="1" i="1">
                                <a:latin typeface="Cambria Math" panose="02040503050406030204" pitchFamily="18" charset="0"/>
                                <a:ea typeface="Cambria Math" panose="02040503050406030204" pitchFamily="18" charset="0"/>
                              </a:rPr>
                            </m:ctrlPr>
                          </m:dPr>
                          <m:e>
                            <m:sSub>
                              <m:sSubPr>
                                <m:ctrlPr>
                                  <a:rPr lang="en-US" b="1"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𝑿</m:t>
                                </m:r>
                              </m:e>
                              <m:sub>
                                <m:r>
                                  <a:rPr lang="en-US" b="1" i="1">
                                    <a:latin typeface="Cambria Math" panose="02040503050406030204" pitchFamily="18" charset="0"/>
                                    <a:ea typeface="Cambria Math" panose="02040503050406030204" pitchFamily="18" charset="0"/>
                                  </a:rPr>
                                  <m:t>𝟏</m:t>
                                </m:r>
                              </m:sub>
                            </m:sSub>
                          </m:e>
                        </m:d>
                        <m:r>
                          <a:rPr lang="en-US" i="1">
                            <a:latin typeface="Cambria Math" panose="02040503050406030204" pitchFamily="18" charset="0"/>
                          </a:rPr>
                          <m:t>+</m:t>
                        </m:r>
                        <m:d>
                          <m:dPr>
                            <m:begChr m:val="|"/>
                            <m:endChr m:val="|"/>
                            <m:ctrlPr>
                              <a:rPr lang="en-US" b="1" i="1">
                                <a:latin typeface="Cambria Math" panose="02040503050406030204" pitchFamily="18" charset="0"/>
                                <a:ea typeface="Cambria Math" panose="02040503050406030204" pitchFamily="18" charset="0"/>
                              </a:rPr>
                            </m:ctrlPr>
                          </m:dPr>
                          <m:e>
                            <m:sSub>
                              <m:sSubPr>
                                <m:ctrlPr>
                                  <a:rPr lang="en-US" b="1"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𝑿</m:t>
                                </m:r>
                              </m:e>
                              <m:sub>
                                <m:r>
                                  <a:rPr lang="en-US" b="1" i="1" smtClean="0">
                                    <a:latin typeface="Cambria Math" panose="02040503050406030204" pitchFamily="18" charset="0"/>
                                    <a:ea typeface="Cambria Math" panose="02040503050406030204" pitchFamily="18" charset="0"/>
                                  </a:rPr>
                                  <m:t>𝟐</m:t>
                                </m:r>
                              </m:sub>
                            </m:sSub>
                          </m:e>
                        </m:d>
                        <m:r>
                          <a:rPr lang="en-US" i="1">
                            <a:latin typeface="Cambria Math" panose="02040503050406030204" pitchFamily="18" charset="0"/>
                          </a:rPr>
                          <m:t>+</m:t>
                        </m:r>
                        <m:d>
                          <m:dPr>
                            <m:begChr m:val="|"/>
                            <m:endChr m:val="|"/>
                            <m:ctrlPr>
                              <a:rPr lang="en-US" b="1" i="1">
                                <a:latin typeface="Cambria Math" panose="02040503050406030204" pitchFamily="18" charset="0"/>
                                <a:ea typeface="Cambria Math" panose="02040503050406030204" pitchFamily="18" charset="0"/>
                              </a:rPr>
                            </m:ctrlPr>
                          </m:dPr>
                          <m:e>
                            <m:sSub>
                              <m:sSubPr>
                                <m:ctrlPr>
                                  <a:rPr lang="en-US" b="1"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𝑿</m:t>
                                </m:r>
                              </m:e>
                              <m:sub>
                                <m:r>
                                  <a:rPr lang="en-US" b="1" i="1" smtClean="0">
                                    <a:latin typeface="Cambria Math" panose="02040503050406030204" pitchFamily="18" charset="0"/>
                                    <a:ea typeface="Cambria Math" panose="02040503050406030204" pitchFamily="18" charset="0"/>
                                  </a:rPr>
                                  <m:t>𝟑</m:t>
                                </m:r>
                              </m:sub>
                            </m:sSub>
                          </m:e>
                        </m:d>
                        <m:r>
                          <a:rPr lang="en-US" i="1">
                            <a:latin typeface="Cambria Math" panose="02040503050406030204" pitchFamily="18" charset="0"/>
                          </a:rPr>
                          <m:t>…….</m:t>
                        </m:r>
                        <m:d>
                          <m:dPr>
                            <m:begChr m:val="|"/>
                            <m:endChr m:val="|"/>
                            <m:ctrlPr>
                              <a:rPr lang="en-US" b="1" i="1">
                                <a:latin typeface="Cambria Math" panose="02040503050406030204" pitchFamily="18" charset="0"/>
                                <a:ea typeface="Cambria Math" panose="02040503050406030204" pitchFamily="18" charset="0"/>
                              </a:rPr>
                            </m:ctrlPr>
                          </m:dPr>
                          <m:e>
                            <m:sSub>
                              <m:sSubPr>
                                <m:ctrlPr>
                                  <a:rPr lang="en-US" b="1"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𝑿</m:t>
                                </m:r>
                              </m:e>
                              <m:sub>
                                <m:r>
                                  <a:rPr lang="en-US" b="1" i="1" smtClean="0">
                                    <a:latin typeface="Cambria Math" panose="02040503050406030204" pitchFamily="18" charset="0"/>
                                    <a:ea typeface="Cambria Math" panose="02040503050406030204" pitchFamily="18" charset="0"/>
                                  </a:rPr>
                                  <m:t>𝒏</m:t>
                                </m:r>
                              </m:sub>
                            </m:sSub>
                          </m:e>
                        </m:d>
                      </m:num>
                      <m:den>
                        <m:r>
                          <a:rPr lang="en-US" i="1">
                            <a:latin typeface="Cambria Math" panose="02040503050406030204" pitchFamily="18" charset="0"/>
                          </a:rPr>
                          <m:t>𝑛</m:t>
                        </m:r>
                      </m:den>
                    </m:f>
                  </m:oMath>
                </a14:m>
                <a:r>
                  <a:rPr lang="en-US" dirty="0"/>
                  <a:t> </a:t>
                </a:r>
              </a:p>
              <a:p>
                <a:r>
                  <a:rPr lang="en-US" dirty="0"/>
                  <a:t>The final result of measurement is then  written as </a:t>
                </a:r>
              </a:p>
              <a:p>
                <a:pPr marL="0" indent="0" algn="ctr">
                  <a:buNone/>
                </a:pPr>
                <a14:m>
                  <m:oMath xmlns:m="http://schemas.openxmlformats.org/officeDocument/2006/math">
                    <m:r>
                      <a:rPr lang="en-US" b="0" i="1">
                        <a:latin typeface="Cambria Math" panose="02040503050406030204" pitchFamily="18" charset="0"/>
                      </a:rPr>
                      <m:t>𝑋</m:t>
                    </m:r>
                    <m:r>
                      <a:rPr lang="en-US" b="0" i="1">
                        <a:latin typeface="Cambria Math" panose="02040503050406030204" pitchFamily="18" charset="0"/>
                      </a:rPr>
                      <m:t> =</m:t>
                    </m:r>
                    <m:sSub>
                      <m:sSubPr>
                        <m:ctrlPr>
                          <a:rPr lang="en-US" i="1">
                            <a:latin typeface="Cambria Math" panose="02040503050406030204" pitchFamily="18" charset="0"/>
                          </a:rPr>
                        </m:ctrlPr>
                      </m:sSubPr>
                      <m:e>
                        <m:r>
                          <a:rPr lang="en-US" b="0" i="1">
                            <a:latin typeface="Cambria Math" panose="02040503050406030204" pitchFamily="18" charset="0"/>
                          </a:rPr>
                          <m:t>𝑋</m:t>
                        </m:r>
                      </m:e>
                      <m:sub>
                        <m:r>
                          <a:rPr lang="en-US" b="0" i="1">
                            <a:latin typeface="Cambria Math" panose="02040503050406030204" pitchFamily="18" charset="0"/>
                          </a:rPr>
                          <m:t>𝑚</m:t>
                        </m:r>
                      </m:sub>
                    </m:sSub>
                    <m:r>
                      <a:rPr lang="en-US" b="0"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𝑋</m:t>
                        </m:r>
                      </m:e>
                      <m:sub>
                        <m:r>
                          <a:rPr lang="en-US" i="1">
                            <a:latin typeface="Cambria Math" panose="02040503050406030204" pitchFamily="18" charset="0"/>
                            <a:ea typeface="Cambria Math" panose="02040503050406030204" pitchFamily="18" charset="0"/>
                          </a:rPr>
                          <m:t>𝑚</m:t>
                        </m:r>
                      </m:sub>
                    </m:sSub>
                  </m:oMath>
                </a14:m>
                <a:r>
                  <a:rPr lang="en-US" dirty="0"/>
                  <a:t> </a:t>
                </a:r>
              </a:p>
              <a:p>
                <a:pPr>
                  <a:buFont typeface="Wingdings" panose="05000000000000000000" pitchFamily="2" charset="2"/>
                  <a:buChar char="ü"/>
                </a:pPr>
                <a:r>
                  <a:rPr lang="en-US" b="1" dirty="0"/>
                  <a:t>Relative or fractional error </a:t>
                </a:r>
              </a:p>
              <a:p>
                <a:r>
                  <a:rPr lang="en-US" dirty="0"/>
                  <a:t>Is the ratio of mean absolute error to the mean value of quantity being measured</a:t>
                </a:r>
              </a:p>
              <a:p>
                <a:pPr marL="0" indent="0" algn="ctr">
                  <a:buNone/>
                </a:pPr>
                <a14:m>
                  <m:oMath xmlns:m="http://schemas.openxmlformats.org/officeDocument/2006/math">
                    <m:r>
                      <a:rPr lang="en-US" b="0" i="1" dirty="0" smtClean="0">
                        <a:latin typeface="Cambria Math" panose="02040503050406030204" pitchFamily="18" charset="0"/>
                      </a:rPr>
                      <m:t>𝑅𝑒𝑙𝑎𝑡𝑖𝑣𝑒</m:t>
                    </m:r>
                    <m:r>
                      <a:rPr lang="en-US" b="0" i="1" dirty="0" smtClean="0">
                        <a:latin typeface="Cambria Math" panose="02040503050406030204" pitchFamily="18" charset="0"/>
                      </a:rPr>
                      <m:t> </m:t>
                    </m:r>
                    <m:r>
                      <a:rPr lang="en-US" b="0" i="1" dirty="0" smtClean="0">
                        <a:latin typeface="Cambria Math" panose="02040503050406030204" pitchFamily="18" charset="0"/>
                      </a:rPr>
                      <m:t>𝑒𝑟𝑟𝑜𝑟</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𝜀</m:t>
                        </m:r>
                      </m:e>
                      <m:sub>
                        <m:r>
                          <a:rPr lang="en-US" b="0" i="1" dirty="0" smtClean="0">
                            <a:latin typeface="Cambria Math" panose="02040503050406030204" pitchFamily="18" charset="0"/>
                          </a:rPr>
                          <m:t>𝑟</m:t>
                        </m:r>
                      </m:sub>
                    </m:sSub>
                    <m:r>
                      <a:rPr lang="en-US" b="0" i="1" dirty="0" smtClean="0">
                        <a:latin typeface="Cambria Math" panose="02040503050406030204" pitchFamily="18" charset="0"/>
                      </a:rPr>
                      <m:t>)</m:t>
                    </m:r>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𝑋</m:t>
                            </m:r>
                          </m:e>
                          <m:sub>
                            <m:r>
                              <a:rPr lang="en-US" i="1">
                                <a:latin typeface="Cambria Math" panose="02040503050406030204" pitchFamily="18" charset="0"/>
                                <a:ea typeface="Cambria Math" panose="02040503050406030204" pitchFamily="18" charset="0"/>
                              </a:rPr>
                              <m:t>𝑚</m:t>
                            </m:r>
                          </m:sub>
                        </m:sSub>
                      </m:num>
                      <m:den>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𝑚</m:t>
                            </m:r>
                          </m:sub>
                        </m:sSub>
                      </m:den>
                    </m:f>
                  </m:oMath>
                </a14:m>
                <a:r>
                  <a:rPr lang="en-US" dirty="0"/>
                  <a:t>  </a:t>
                </a:r>
              </a:p>
              <a:p>
                <a:r>
                  <a:rPr lang="en-US" dirty="0"/>
                  <a:t>It may be expressed in term of percentages </a:t>
                </a:r>
              </a:p>
            </p:txBody>
          </p:sp>
        </mc:Choice>
        <mc:Fallback xmlns="">
          <p:sp>
            <p:nvSpPr>
              <p:cNvPr id="4" name="Content Placeholder 3">
                <a:extLst>
                  <a:ext uri="{FF2B5EF4-FFF2-40B4-BE49-F238E27FC236}">
                    <a16:creationId xmlns:a16="http://schemas.microsoft.com/office/drawing/2014/main" id="{156BDF60-689B-4A8E-AE32-C723C6632734}"/>
                  </a:ext>
                </a:extLst>
              </p:cNvPr>
              <p:cNvSpPr>
                <a:spLocks noGrp="1" noRot="1" noChangeAspect="1" noMove="1" noResize="1" noEditPoints="1" noAdjustHandles="1" noChangeArrowheads="1" noChangeShapeType="1" noTextEdit="1"/>
              </p:cNvSpPr>
              <p:nvPr>
                <p:ph sz="half" idx="2"/>
              </p:nvPr>
            </p:nvSpPr>
            <p:spPr>
              <a:xfrm>
                <a:off x="6172200" y="634181"/>
                <a:ext cx="5887064" cy="6061586"/>
              </a:xfrm>
              <a:blipFill>
                <a:blip r:embed="rId3"/>
                <a:stretch>
                  <a:fillRect l="-1865" t="-2213" r="-1244"/>
                </a:stretch>
              </a:blipFill>
            </p:spPr>
            <p:txBody>
              <a:bodyPr/>
              <a:lstStyle/>
              <a:p>
                <a:r>
                  <a:rPr lang="en-US">
                    <a:noFill/>
                  </a:rPr>
                  <a:t> </a:t>
                </a:r>
              </a:p>
            </p:txBody>
          </p:sp>
        </mc:Fallback>
      </mc:AlternateContent>
    </p:spTree>
    <p:extLst>
      <p:ext uri="{BB962C8B-B14F-4D97-AF65-F5344CB8AC3E}">
        <p14:creationId xmlns:p14="http://schemas.microsoft.com/office/powerpoint/2010/main" val="403083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7C522-0ACD-48EA-B04C-B118E7DE5F33}"/>
              </a:ext>
            </a:extLst>
          </p:cNvPr>
          <p:cNvSpPr>
            <a:spLocks noGrp="1"/>
          </p:cNvSpPr>
          <p:nvPr>
            <p:ph type="title"/>
          </p:nvPr>
        </p:nvSpPr>
        <p:spPr>
          <a:xfrm>
            <a:off x="132735" y="162233"/>
            <a:ext cx="11926529" cy="471948"/>
          </a:xfrm>
        </p:spPr>
        <p:txBody>
          <a:bodyPr>
            <a:normAutofit fontScale="90000"/>
          </a:bodyPr>
          <a:lstStyle/>
          <a:p>
            <a:pPr algn="ctr"/>
            <a:r>
              <a:rPr lang="en-US" b="1" dirty="0">
                <a:effectLst>
                  <a:outerShdw blurRad="38100" dist="38100" dir="2700000" algn="tl">
                    <a:srgbClr val="000000">
                      <a:alpha val="43137"/>
                    </a:srgbClr>
                  </a:outerShdw>
                </a:effectLst>
              </a:rPr>
              <a:t>Cont...</a:t>
            </a:r>
          </a:p>
        </p:txBody>
      </p:sp>
      <p:sp>
        <p:nvSpPr>
          <p:cNvPr id="3" name="Content Placeholder 2">
            <a:extLst>
              <a:ext uri="{FF2B5EF4-FFF2-40B4-BE49-F238E27FC236}">
                <a16:creationId xmlns:a16="http://schemas.microsoft.com/office/drawing/2014/main" id="{26C72B01-FD8C-43BF-9684-D8298628C3EB}"/>
              </a:ext>
            </a:extLst>
          </p:cNvPr>
          <p:cNvSpPr>
            <a:spLocks noGrp="1"/>
          </p:cNvSpPr>
          <p:nvPr>
            <p:ph sz="half" idx="1"/>
          </p:nvPr>
        </p:nvSpPr>
        <p:spPr>
          <a:xfrm>
            <a:off x="1" y="634182"/>
            <a:ext cx="6096000" cy="6061586"/>
          </a:xfrm>
        </p:spPr>
        <p:txBody>
          <a:bodyPr>
            <a:normAutofit/>
          </a:bodyPr>
          <a:lstStyle/>
          <a:p>
            <a:r>
              <a:rPr lang="en-US" dirty="0"/>
              <a:t>Relative error is an indication how good a measurement compared to the measured size of an object</a:t>
            </a:r>
          </a:p>
          <a:p>
            <a:r>
              <a:rPr lang="en-US" dirty="0"/>
              <a:t>It compare a measurement to an exact value</a:t>
            </a:r>
          </a:p>
          <a:p>
            <a:pPr marL="0" indent="0">
              <a:buNone/>
            </a:pPr>
            <a:r>
              <a:rPr lang="en-US" b="1" dirty="0"/>
              <a:t>Example: </a:t>
            </a:r>
            <a:r>
              <a:rPr lang="en-US" dirty="0"/>
              <a:t>The expected value of the voltage across a resistor is 50V; however, measurement yields a value of 49V. Calculate </a:t>
            </a:r>
          </a:p>
          <a:p>
            <a:pPr marL="514350" indent="-514350">
              <a:buAutoNum type="alphaLcParenR"/>
            </a:pPr>
            <a:r>
              <a:rPr lang="en-US" dirty="0"/>
              <a:t>The absolute error </a:t>
            </a:r>
          </a:p>
          <a:p>
            <a:pPr marL="514350" indent="-514350">
              <a:buAutoNum type="alphaLcParenR"/>
            </a:pPr>
            <a:r>
              <a:rPr lang="en-US" dirty="0"/>
              <a:t>The percent of error</a:t>
            </a:r>
          </a:p>
        </p:txBody>
      </p:sp>
      <p:sp>
        <p:nvSpPr>
          <p:cNvPr id="4" name="Content Placeholder 3">
            <a:extLst>
              <a:ext uri="{FF2B5EF4-FFF2-40B4-BE49-F238E27FC236}">
                <a16:creationId xmlns:a16="http://schemas.microsoft.com/office/drawing/2014/main" id="{156BDF60-689B-4A8E-AE32-C723C6632734}"/>
              </a:ext>
            </a:extLst>
          </p:cNvPr>
          <p:cNvSpPr>
            <a:spLocks noGrp="1"/>
          </p:cNvSpPr>
          <p:nvPr>
            <p:ph sz="half" idx="2"/>
          </p:nvPr>
        </p:nvSpPr>
        <p:spPr>
          <a:xfrm>
            <a:off x="6172200" y="634181"/>
            <a:ext cx="5887064" cy="6061586"/>
          </a:xfrm>
        </p:spPr>
        <p:txBody>
          <a:bodyPr>
            <a:normAutofit/>
          </a:bodyPr>
          <a:lstStyle/>
          <a:p>
            <a:pPr marL="0" indent="0">
              <a:buNone/>
            </a:pPr>
            <a:r>
              <a:rPr lang="en-US" b="1" dirty="0"/>
              <a:t>Example: </a:t>
            </a:r>
            <a:r>
              <a:rPr lang="en-US" dirty="0"/>
              <a:t>A food weighs exactly 36.5grams.When weighed on faulty scale it weighs 38grams,Calculate</a:t>
            </a:r>
          </a:p>
          <a:p>
            <a:pPr marL="0" indent="0">
              <a:buNone/>
            </a:pPr>
            <a:r>
              <a:rPr lang="en-US" dirty="0"/>
              <a:t>a)What is percentage error in measurement of faulty scale </a:t>
            </a:r>
          </a:p>
          <a:p>
            <a:pPr marL="0" indent="0">
              <a:buNone/>
            </a:pPr>
            <a:r>
              <a:rPr lang="en-US" dirty="0"/>
              <a:t>b)If another sample of food weighs 14grams on the same defective scale, what is the weight of food in gram ?</a:t>
            </a:r>
          </a:p>
        </p:txBody>
      </p:sp>
    </p:spTree>
    <p:extLst>
      <p:ext uri="{BB962C8B-B14F-4D97-AF65-F5344CB8AC3E}">
        <p14:creationId xmlns:p14="http://schemas.microsoft.com/office/powerpoint/2010/main" val="25885987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7C522-0ACD-48EA-B04C-B118E7DE5F33}"/>
              </a:ext>
            </a:extLst>
          </p:cNvPr>
          <p:cNvSpPr>
            <a:spLocks noGrp="1"/>
          </p:cNvSpPr>
          <p:nvPr>
            <p:ph type="title"/>
          </p:nvPr>
        </p:nvSpPr>
        <p:spPr>
          <a:xfrm>
            <a:off x="132735" y="162233"/>
            <a:ext cx="11926529" cy="471948"/>
          </a:xfrm>
        </p:spPr>
        <p:txBody>
          <a:bodyPr>
            <a:normAutofit fontScale="90000"/>
          </a:bodyPr>
          <a:lstStyle/>
          <a:p>
            <a:pPr algn="ctr"/>
            <a:r>
              <a:rPr lang="en-US" b="1" dirty="0">
                <a:effectLst>
                  <a:outerShdw blurRad="38100" dist="38100" dir="2700000" algn="tl">
                    <a:srgbClr val="000000">
                      <a:alpha val="43137"/>
                    </a:srgbClr>
                  </a:outerShdw>
                </a:effectLst>
              </a:rPr>
              <a:t>Cont...</a:t>
            </a:r>
          </a:p>
        </p:txBody>
      </p:sp>
      <p:sp>
        <p:nvSpPr>
          <p:cNvPr id="3" name="Content Placeholder 2">
            <a:extLst>
              <a:ext uri="{FF2B5EF4-FFF2-40B4-BE49-F238E27FC236}">
                <a16:creationId xmlns:a16="http://schemas.microsoft.com/office/drawing/2014/main" id="{26C72B01-FD8C-43BF-9684-D8298628C3EB}"/>
              </a:ext>
            </a:extLst>
          </p:cNvPr>
          <p:cNvSpPr>
            <a:spLocks noGrp="1"/>
          </p:cNvSpPr>
          <p:nvPr>
            <p:ph sz="half" idx="1"/>
          </p:nvPr>
        </p:nvSpPr>
        <p:spPr>
          <a:xfrm>
            <a:off x="1" y="634182"/>
            <a:ext cx="6096000" cy="6061586"/>
          </a:xfrm>
        </p:spPr>
        <p:txBody>
          <a:bodyPr>
            <a:normAutofit/>
          </a:bodyPr>
          <a:lstStyle/>
          <a:p>
            <a:pPr>
              <a:buFont typeface="Wingdings" panose="05000000000000000000" pitchFamily="2" charset="2"/>
              <a:buChar char="ü"/>
            </a:pPr>
            <a:r>
              <a:rPr lang="en-US" b="1" dirty="0"/>
              <a:t>Accuracy and Precision</a:t>
            </a:r>
          </a:p>
          <a:p>
            <a:pPr>
              <a:buFont typeface="Wingdings" panose="05000000000000000000" pitchFamily="2" charset="2"/>
              <a:buChar char="q"/>
            </a:pPr>
            <a:r>
              <a:rPr lang="en-US" b="1" dirty="0">
                <a:solidFill>
                  <a:srgbClr val="FF0000"/>
                </a:solidFill>
              </a:rPr>
              <a:t>Accuracy</a:t>
            </a:r>
            <a:r>
              <a:rPr lang="en-US" dirty="0"/>
              <a:t> is a closeness with which the instrument reading approaches the true value of the variable under measurement. </a:t>
            </a:r>
          </a:p>
          <a:p>
            <a:r>
              <a:rPr lang="en-US" dirty="0"/>
              <a:t>It is the degree to which instrument reading match the true or accepted values. </a:t>
            </a:r>
          </a:p>
          <a:p>
            <a:r>
              <a:rPr lang="en-US" dirty="0"/>
              <a:t>It indicates the ability of instrument to indicate the true value of the quantity.</a:t>
            </a:r>
          </a:p>
          <a:p>
            <a:r>
              <a:rPr lang="en-US" dirty="0"/>
              <a:t>Accuracy refers to how closely the measured value of a quantity corresponds to its “</a:t>
            </a:r>
            <a:r>
              <a:rPr lang="en-US" b="1" i="1" dirty="0">
                <a:solidFill>
                  <a:srgbClr val="FF0000"/>
                </a:solidFill>
              </a:rPr>
              <a:t>true</a:t>
            </a:r>
            <a:r>
              <a:rPr lang="en-US" dirty="0"/>
              <a:t>” value.</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56BDF60-689B-4A8E-AE32-C723C6632734}"/>
                  </a:ext>
                </a:extLst>
              </p:cNvPr>
              <p:cNvSpPr>
                <a:spLocks noGrp="1"/>
              </p:cNvSpPr>
              <p:nvPr>
                <p:ph sz="half" idx="2"/>
              </p:nvPr>
            </p:nvSpPr>
            <p:spPr>
              <a:xfrm>
                <a:off x="6172200" y="634181"/>
                <a:ext cx="5887064" cy="6061586"/>
              </a:xfrm>
            </p:spPr>
            <p:txBody>
              <a:bodyPr>
                <a:normAutofit/>
              </a:bodyPr>
              <a:lstStyle/>
              <a:p>
                <a:pPr>
                  <a:buFont typeface="Wingdings" panose="05000000000000000000" pitchFamily="2" charset="2"/>
                  <a:buChar char="q"/>
                </a:pPr>
                <a:r>
                  <a:rPr lang="en-US" b="1" dirty="0">
                    <a:solidFill>
                      <a:srgbClr val="FF0000"/>
                    </a:solidFill>
                  </a:rPr>
                  <a:t>Precision </a:t>
                </a:r>
                <a:r>
                  <a:rPr lang="en-US" dirty="0"/>
                  <a:t>is a measure of the reproducibility of the measurement, that is it is a measure of the degree</a:t>
                </a:r>
                <a:br>
                  <a:rPr lang="en-US" dirty="0"/>
                </a:br>
                <a:r>
                  <a:rPr lang="en-US" dirty="0"/>
                  <a:t>to which successive measurements differ from one other. </a:t>
                </a:r>
              </a:p>
              <a:p>
                <a:r>
                  <a:rPr lang="en-US" dirty="0"/>
                  <a:t>It is the degree of agreement within a</a:t>
                </a:r>
                <a:br>
                  <a:rPr lang="en-US" dirty="0"/>
                </a:br>
                <a:r>
                  <a:rPr lang="en-US" dirty="0"/>
                  <a:t>group of measurements or instruments. </a:t>
                </a:r>
              </a:p>
              <a:p>
                <a:pPr>
                  <a:buFont typeface="Wingdings" panose="05000000000000000000" pitchFamily="2" charset="2"/>
                  <a:buChar char="ü"/>
                </a:pPr>
                <a:r>
                  <a:rPr lang="en-US" b="1" dirty="0"/>
                  <a:t>Percentage error</a:t>
                </a:r>
              </a:p>
              <a:p>
                <a:r>
                  <a:rPr lang="en-US" dirty="0"/>
                  <a:t>The ratio of absolute error to the expected value </a:t>
                </a:r>
              </a:p>
              <a:p>
                <a:pPr marL="0" indent="0" algn="ctr">
                  <a:buNone/>
                </a:pPr>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𝐸𝑟𝑟𝑜𝑟</m:t>
                    </m:r>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𝑋</m:t>
                            </m:r>
                          </m:e>
                          <m:sub>
                            <m:r>
                              <a:rPr lang="en-US" i="1">
                                <a:latin typeface="Cambria Math" panose="02040503050406030204" pitchFamily="18" charset="0"/>
                                <a:ea typeface="Cambria Math" panose="02040503050406030204" pitchFamily="18" charset="0"/>
                              </a:rPr>
                              <m:t>𝑚</m:t>
                            </m:r>
                          </m:sub>
                        </m:sSub>
                      </m:num>
                      <m:den>
                        <m:r>
                          <a:rPr lang="en-US" b="0" i="1" smtClean="0">
                            <a:latin typeface="Cambria Math" panose="02040503050406030204" pitchFamily="18" charset="0"/>
                          </a:rPr>
                          <m:t>𝑋</m:t>
                        </m:r>
                      </m:den>
                    </m:f>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𝑋</m:t>
                                </m:r>
                              </m:e>
                              <m:sub>
                                <m:r>
                                  <a:rPr lang="en-US" i="1">
                                    <a:latin typeface="Cambria Math" panose="02040503050406030204" pitchFamily="18" charset="0"/>
                                    <a:ea typeface="Cambria Math" panose="02040503050406030204" pitchFamily="18" charset="0"/>
                                  </a:rPr>
                                  <m:t>𝑚</m:t>
                                </m:r>
                              </m:sub>
                            </m:sSub>
                          </m:num>
                          <m:den>
                            <m:r>
                              <a:rPr lang="en-US" i="1">
                                <a:latin typeface="Cambria Math" panose="02040503050406030204" pitchFamily="18" charset="0"/>
                              </a:rPr>
                              <m:t>𝑋</m:t>
                            </m:r>
                          </m:den>
                        </m:f>
                      </m:e>
                    </m:d>
                    <m:r>
                      <a:rPr lang="en-US" b="0" i="1" smtClean="0">
                        <a:latin typeface="Cambria Math" panose="02040503050406030204" pitchFamily="18" charset="0"/>
                      </a:rPr>
                      <m:t>𝑥</m:t>
                    </m:r>
                    <m:r>
                      <a:rPr lang="en-US" b="0" i="1" smtClean="0">
                        <a:latin typeface="Cambria Math" panose="02040503050406030204" pitchFamily="18" charset="0"/>
                      </a:rPr>
                      <m:t>100</m:t>
                    </m:r>
                  </m:oMath>
                </a14:m>
                <a:r>
                  <a:rPr lang="en-US" dirty="0"/>
                  <a:t> </a:t>
                </a:r>
              </a:p>
              <a:p>
                <a:pPr marL="0" indent="0">
                  <a:buNone/>
                </a:pPr>
                <a:endParaRPr lang="en-US" dirty="0"/>
              </a:p>
            </p:txBody>
          </p:sp>
        </mc:Choice>
        <mc:Fallback xmlns="">
          <p:sp>
            <p:nvSpPr>
              <p:cNvPr id="4" name="Content Placeholder 3">
                <a:extLst>
                  <a:ext uri="{FF2B5EF4-FFF2-40B4-BE49-F238E27FC236}">
                    <a16:creationId xmlns:a16="http://schemas.microsoft.com/office/drawing/2014/main" id="{156BDF60-689B-4A8E-AE32-C723C6632734}"/>
                  </a:ext>
                </a:extLst>
              </p:cNvPr>
              <p:cNvSpPr>
                <a:spLocks noGrp="1" noRot="1" noChangeAspect="1" noMove="1" noResize="1" noEditPoints="1" noAdjustHandles="1" noChangeArrowheads="1" noChangeShapeType="1" noTextEdit="1"/>
              </p:cNvSpPr>
              <p:nvPr>
                <p:ph sz="half" idx="2"/>
              </p:nvPr>
            </p:nvSpPr>
            <p:spPr>
              <a:xfrm>
                <a:off x="6172200" y="634181"/>
                <a:ext cx="5887064" cy="6061586"/>
              </a:xfrm>
              <a:blipFill>
                <a:blip r:embed="rId2"/>
                <a:stretch>
                  <a:fillRect l="-1865" t="-1610" r="-1347"/>
                </a:stretch>
              </a:blipFill>
            </p:spPr>
            <p:txBody>
              <a:bodyPr/>
              <a:lstStyle/>
              <a:p>
                <a:r>
                  <a:rPr lang="en-US">
                    <a:noFill/>
                  </a:rPr>
                  <a:t> </a:t>
                </a:r>
              </a:p>
            </p:txBody>
          </p:sp>
        </mc:Fallback>
      </mc:AlternateContent>
    </p:spTree>
    <p:extLst>
      <p:ext uri="{BB962C8B-B14F-4D97-AF65-F5344CB8AC3E}">
        <p14:creationId xmlns:p14="http://schemas.microsoft.com/office/powerpoint/2010/main" val="11717236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7C522-0ACD-48EA-B04C-B118E7DE5F33}"/>
              </a:ext>
            </a:extLst>
          </p:cNvPr>
          <p:cNvSpPr>
            <a:spLocks noGrp="1"/>
          </p:cNvSpPr>
          <p:nvPr>
            <p:ph type="title"/>
          </p:nvPr>
        </p:nvSpPr>
        <p:spPr>
          <a:xfrm>
            <a:off x="132735" y="162233"/>
            <a:ext cx="11926529" cy="471948"/>
          </a:xfrm>
        </p:spPr>
        <p:txBody>
          <a:bodyPr>
            <a:normAutofit fontScale="90000"/>
          </a:bodyPr>
          <a:lstStyle/>
          <a:p>
            <a:pPr algn="ctr"/>
            <a:r>
              <a:rPr lang="en-US" b="1" dirty="0">
                <a:effectLst>
                  <a:outerShdw blurRad="38100" dist="38100" dir="2700000" algn="tl">
                    <a:srgbClr val="000000">
                      <a:alpha val="43137"/>
                    </a:srgbClr>
                  </a:outerShdw>
                </a:effectLst>
              </a:rPr>
              <a:t>Cont...</a:t>
            </a:r>
          </a:p>
        </p:txBody>
      </p:sp>
      <p:sp>
        <p:nvSpPr>
          <p:cNvPr id="3" name="Content Placeholder 2">
            <a:extLst>
              <a:ext uri="{FF2B5EF4-FFF2-40B4-BE49-F238E27FC236}">
                <a16:creationId xmlns:a16="http://schemas.microsoft.com/office/drawing/2014/main" id="{26C72B01-FD8C-43BF-9684-D8298628C3EB}"/>
              </a:ext>
            </a:extLst>
          </p:cNvPr>
          <p:cNvSpPr>
            <a:spLocks noGrp="1"/>
          </p:cNvSpPr>
          <p:nvPr>
            <p:ph sz="half" idx="1"/>
          </p:nvPr>
        </p:nvSpPr>
        <p:spPr>
          <a:xfrm>
            <a:off x="1" y="634182"/>
            <a:ext cx="6096000" cy="6061586"/>
          </a:xfrm>
        </p:spPr>
        <p:txBody>
          <a:bodyPr>
            <a:normAutofit lnSpcReduction="10000"/>
          </a:bodyPr>
          <a:lstStyle/>
          <a:p>
            <a:pPr marL="514350" indent="-514350">
              <a:buFont typeface="+mj-lt"/>
              <a:buAutoNum type="arabicPeriod"/>
            </a:pPr>
            <a:r>
              <a:rPr lang="en-US" dirty="0"/>
              <a:t>What are the different type of the errors in the field of measurements?</a:t>
            </a:r>
          </a:p>
          <a:p>
            <a:pPr marL="514350" indent="-514350">
              <a:buFont typeface="+mj-lt"/>
              <a:buAutoNum type="arabicPeriod"/>
            </a:pPr>
            <a:r>
              <a:rPr lang="en-US" dirty="0"/>
              <a:t>What is the measurement of the error</a:t>
            </a:r>
          </a:p>
          <a:p>
            <a:pPr marL="514350" indent="-514350">
              <a:buFont typeface="+mj-lt"/>
              <a:buAutoNum type="arabicPeriod"/>
            </a:pPr>
            <a:r>
              <a:rPr lang="en-US" dirty="0"/>
              <a:t>Explain the cause of Gross error?</a:t>
            </a:r>
          </a:p>
          <a:p>
            <a:pPr marL="514350" indent="-514350">
              <a:buFont typeface="+mj-lt"/>
              <a:buAutoNum type="arabicPeriod"/>
            </a:pPr>
            <a:r>
              <a:rPr lang="en-US" dirty="0"/>
              <a:t>Explain the cause of Systematic error?</a:t>
            </a:r>
          </a:p>
          <a:p>
            <a:pPr marL="514350" indent="-514350">
              <a:buFont typeface="+mj-lt"/>
              <a:buAutoNum type="arabicPeriod"/>
            </a:pPr>
            <a:r>
              <a:rPr lang="en-US" dirty="0"/>
              <a:t>Explain the following by suitable example</a:t>
            </a:r>
            <a:br>
              <a:rPr lang="en-US" dirty="0"/>
            </a:br>
            <a:r>
              <a:rPr lang="en-US" dirty="0"/>
              <a:t>(i) Gross Errors</a:t>
            </a:r>
            <a:br>
              <a:rPr lang="en-US" dirty="0"/>
            </a:br>
            <a:r>
              <a:rPr lang="en-US" dirty="0"/>
              <a:t>(ii) Systematic Errors</a:t>
            </a:r>
            <a:br>
              <a:rPr lang="en-US" dirty="0"/>
            </a:br>
            <a:r>
              <a:rPr lang="en-US" dirty="0"/>
              <a:t>(iii) Random Errors </a:t>
            </a:r>
          </a:p>
          <a:p>
            <a:pPr marL="514350" indent="-514350">
              <a:buFont typeface="+mj-lt"/>
              <a:buAutoNum type="arabicPeriod"/>
            </a:pPr>
            <a:r>
              <a:rPr lang="en-US" dirty="0"/>
              <a:t>Explain the causes of random error?</a:t>
            </a:r>
            <a:br>
              <a:rPr lang="en-US" dirty="0"/>
            </a:br>
            <a:endParaRPr lang="en-US" dirty="0"/>
          </a:p>
        </p:txBody>
      </p:sp>
      <p:sp>
        <p:nvSpPr>
          <p:cNvPr id="4" name="Content Placeholder 3">
            <a:extLst>
              <a:ext uri="{FF2B5EF4-FFF2-40B4-BE49-F238E27FC236}">
                <a16:creationId xmlns:a16="http://schemas.microsoft.com/office/drawing/2014/main" id="{156BDF60-689B-4A8E-AE32-C723C6632734}"/>
              </a:ext>
            </a:extLst>
          </p:cNvPr>
          <p:cNvSpPr>
            <a:spLocks noGrp="1"/>
          </p:cNvSpPr>
          <p:nvPr>
            <p:ph sz="half" idx="2"/>
          </p:nvPr>
        </p:nvSpPr>
        <p:spPr>
          <a:xfrm>
            <a:off x="6172200" y="634181"/>
            <a:ext cx="5887064" cy="6061586"/>
          </a:xfrm>
        </p:spPr>
        <p:txBody>
          <a:bodyPr>
            <a:normAutofit lnSpcReduction="10000"/>
          </a:bodyPr>
          <a:lstStyle/>
          <a:p>
            <a:pPr marL="0" indent="0">
              <a:buNone/>
            </a:pPr>
            <a:r>
              <a:rPr lang="en-US" dirty="0"/>
              <a:t>7.List the various steps to minimize errors.</a:t>
            </a:r>
          </a:p>
          <a:p>
            <a:pPr marL="0" indent="0">
              <a:buNone/>
            </a:pPr>
            <a:r>
              <a:rPr lang="en-US" dirty="0"/>
              <a:t>8.What is the accuracy?</a:t>
            </a:r>
          </a:p>
          <a:p>
            <a:pPr marL="0" indent="0">
              <a:buNone/>
            </a:pPr>
            <a:r>
              <a:rPr lang="en-US" dirty="0"/>
              <a:t>9.What is the Precision?</a:t>
            </a:r>
          </a:p>
          <a:p>
            <a:pPr marL="0" indent="0">
              <a:buNone/>
            </a:pPr>
            <a:r>
              <a:rPr lang="en-US" dirty="0"/>
              <a:t>10.Explain the difference illustrate it between accuracy and precision</a:t>
            </a:r>
          </a:p>
          <a:p>
            <a:pPr marL="0" indent="0">
              <a:buNone/>
            </a:pPr>
            <a:r>
              <a:rPr lang="en-US" dirty="0"/>
              <a:t>11.What are the different type of errors in the measurement and how will you minimize these errors?</a:t>
            </a:r>
          </a:p>
          <a:p>
            <a:pPr marL="0" indent="0">
              <a:buNone/>
            </a:pPr>
            <a:r>
              <a:rPr lang="en-US" dirty="0"/>
              <a:t>12.What do you mean by accuracy in instrument? Differentiate it with term Precision. </a:t>
            </a:r>
          </a:p>
        </p:txBody>
      </p:sp>
    </p:spTree>
    <p:extLst>
      <p:ext uri="{BB962C8B-B14F-4D97-AF65-F5344CB8AC3E}">
        <p14:creationId xmlns:p14="http://schemas.microsoft.com/office/powerpoint/2010/main" val="21535499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7C522-0ACD-48EA-B04C-B118E7DE5F33}"/>
              </a:ext>
            </a:extLst>
          </p:cNvPr>
          <p:cNvSpPr>
            <a:spLocks noGrp="1"/>
          </p:cNvSpPr>
          <p:nvPr>
            <p:ph type="title"/>
          </p:nvPr>
        </p:nvSpPr>
        <p:spPr>
          <a:xfrm>
            <a:off x="132735" y="0"/>
            <a:ext cx="11926529" cy="420915"/>
          </a:xfrm>
        </p:spPr>
        <p:txBody>
          <a:bodyPr>
            <a:normAutofit fontScale="90000"/>
          </a:bodyPr>
          <a:lstStyle/>
          <a:p>
            <a:pPr algn="ctr"/>
            <a:r>
              <a:rPr lang="en-US" b="1" dirty="0">
                <a:effectLst>
                  <a:outerShdw blurRad="38100" dist="38100" dir="2700000" algn="tl">
                    <a:srgbClr val="000000">
                      <a:alpha val="43137"/>
                    </a:srgbClr>
                  </a:outerShdw>
                </a:effectLst>
                <a:latin typeface="Arial Black" panose="020B0A04020102020204" pitchFamily="34" charset="0"/>
              </a:rPr>
              <a:t>Propagation of Errors</a:t>
            </a:r>
          </a:p>
        </p:txBody>
      </p:sp>
      <p:sp>
        <p:nvSpPr>
          <p:cNvPr id="3" name="Content Placeholder 2">
            <a:extLst>
              <a:ext uri="{FF2B5EF4-FFF2-40B4-BE49-F238E27FC236}">
                <a16:creationId xmlns:a16="http://schemas.microsoft.com/office/drawing/2014/main" id="{26C72B01-FD8C-43BF-9684-D8298628C3EB}"/>
              </a:ext>
            </a:extLst>
          </p:cNvPr>
          <p:cNvSpPr>
            <a:spLocks noGrp="1"/>
          </p:cNvSpPr>
          <p:nvPr>
            <p:ph sz="half" idx="1"/>
          </p:nvPr>
        </p:nvSpPr>
        <p:spPr>
          <a:xfrm>
            <a:off x="1" y="566057"/>
            <a:ext cx="5619133" cy="6291942"/>
          </a:xfrm>
        </p:spPr>
        <p:txBody>
          <a:bodyPr>
            <a:normAutofit lnSpcReduction="10000"/>
          </a:bodyPr>
          <a:lstStyle/>
          <a:p>
            <a:r>
              <a:rPr lang="en-US" dirty="0"/>
              <a:t>In any scientific experiment it involve series of measurement </a:t>
            </a:r>
          </a:p>
          <a:p>
            <a:r>
              <a:rPr lang="en-US" dirty="0"/>
              <a:t>Each measurement is associated with some errors</a:t>
            </a:r>
          </a:p>
          <a:p>
            <a:r>
              <a:rPr lang="en-US" dirty="0"/>
              <a:t>In order to calculate the final results, we need to perform mathematical operation like addition, subtraction, multiplication, etc.. On these measurements </a:t>
            </a:r>
          </a:p>
          <a:p>
            <a:r>
              <a:rPr lang="en-US" dirty="0"/>
              <a:t>Therefore, we need to calculate the maximum permissible error in different mathematical operation  </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56BDF60-689B-4A8E-AE32-C723C6632734}"/>
                  </a:ext>
                </a:extLst>
              </p:cNvPr>
              <p:cNvSpPr>
                <a:spLocks noGrp="1"/>
              </p:cNvSpPr>
              <p:nvPr>
                <p:ph sz="half" idx="2"/>
              </p:nvPr>
            </p:nvSpPr>
            <p:spPr>
              <a:xfrm>
                <a:off x="5619133" y="566056"/>
                <a:ext cx="6572865" cy="6291943"/>
              </a:xfrm>
            </p:spPr>
            <p:txBody>
              <a:bodyPr>
                <a:normAutofit lnSpcReduction="10000"/>
              </a:bodyPr>
              <a:lstStyle/>
              <a:p>
                <a:pPr>
                  <a:buFont typeface="Wingdings" panose="05000000000000000000" pitchFamily="2" charset="2"/>
                  <a:buChar char="ü"/>
                </a:pPr>
                <a:r>
                  <a:rPr lang="en-US" b="1" dirty="0"/>
                  <a:t>Errors in addition and subtraction </a:t>
                </a:r>
              </a:p>
              <a:p>
                <a:r>
                  <a:rPr lang="en-US" dirty="0"/>
                  <a:t>Suppose the result </a:t>
                </a:r>
                <a14:m>
                  <m:oMath xmlns:m="http://schemas.openxmlformats.org/officeDocument/2006/math">
                    <m:r>
                      <a:rPr lang="en-US" b="1" i="1" smtClean="0">
                        <a:latin typeface="Cambria Math" panose="02040503050406030204" pitchFamily="18" charset="0"/>
                      </a:rPr>
                      <m:t>𝒙</m:t>
                    </m:r>
                  </m:oMath>
                </a14:m>
                <a:r>
                  <a:rPr lang="en-US" dirty="0"/>
                  <a:t> is given as the sum of two observed quantities </a:t>
                </a:r>
                <a14:m>
                  <m:oMath xmlns:m="http://schemas.openxmlformats.org/officeDocument/2006/math">
                    <m:r>
                      <a:rPr lang="en-US" b="1" i="1" dirty="0" smtClean="0">
                        <a:latin typeface="Cambria Math" panose="02040503050406030204" pitchFamily="18" charset="0"/>
                      </a:rPr>
                      <m:t>𝒂</m:t>
                    </m:r>
                  </m:oMath>
                </a14:m>
                <a:r>
                  <a:rPr lang="en-US" dirty="0"/>
                  <a:t> and </a:t>
                </a:r>
                <a14:m>
                  <m:oMath xmlns:m="http://schemas.openxmlformats.org/officeDocument/2006/math">
                    <m:r>
                      <a:rPr lang="en-US" b="1" i="1" dirty="0" smtClean="0">
                        <a:latin typeface="Cambria Math" panose="02040503050406030204" pitchFamily="18" charset="0"/>
                      </a:rPr>
                      <m:t>𝒃</m:t>
                    </m:r>
                  </m:oMath>
                </a14:m>
                <a:endParaRPr lang="en-US" b="1" dirty="0"/>
              </a:p>
              <a:p>
                <a:pPr marL="0" indent="0" algn="ctr">
                  <a:buNone/>
                </a:pPr>
                <a14:m>
                  <m:oMath xmlns:m="http://schemas.openxmlformats.org/officeDocument/2006/math">
                    <m:r>
                      <a:rPr lang="en-US" b="1" i="1" smtClean="0">
                        <a:latin typeface="Cambria Math" panose="02040503050406030204" pitchFamily="18" charset="0"/>
                      </a:rPr>
                      <m:t>𝒙</m:t>
                    </m:r>
                    <m:r>
                      <a:rPr lang="en-US" b="1" i="1" smtClean="0">
                        <a:latin typeface="Cambria Math" panose="02040503050406030204" pitchFamily="18" charset="0"/>
                      </a:rPr>
                      <m:t>=</m:t>
                    </m:r>
                    <m:r>
                      <a:rPr lang="en-US" b="1" i="1" smtClean="0">
                        <a:latin typeface="Cambria Math" panose="02040503050406030204" pitchFamily="18" charset="0"/>
                      </a:rPr>
                      <m:t>𝒂</m:t>
                    </m:r>
                    <m:r>
                      <a:rPr lang="en-US" b="1" i="1" smtClean="0">
                        <a:latin typeface="Cambria Math" panose="02040503050406030204" pitchFamily="18" charset="0"/>
                      </a:rPr>
                      <m:t>+</m:t>
                    </m:r>
                    <m:r>
                      <a:rPr lang="en-US" b="1" i="1" smtClean="0">
                        <a:latin typeface="Cambria Math" panose="02040503050406030204" pitchFamily="18" charset="0"/>
                      </a:rPr>
                      <m:t>𝒃</m:t>
                    </m:r>
                  </m:oMath>
                </a14:m>
                <a:r>
                  <a:rPr lang="en-US" b="1" dirty="0"/>
                  <a:t> </a:t>
                </a:r>
              </a:p>
              <a:p>
                <a:r>
                  <a:rPr lang="en-US" dirty="0"/>
                  <a:t>Let</a:t>
                </a:r>
                <a:r>
                  <a:rPr lang="en-US" b="1" dirty="0"/>
                  <a:t> </a:t>
                </a:r>
                <a14:m>
                  <m:oMath xmlns:m="http://schemas.openxmlformats.org/officeDocument/2006/math">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𝒂</m:t>
                    </m:r>
                  </m:oMath>
                </a14:m>
                <a:r>
                  <a:rPr lang="en-US" b="1" dirty="0"/>
                  <a:t> </a:t>
                </a:r>
                <a:r>
                  <a:rPr lang="en-US" dirty="0"/>
                  <a:t>and</a:t>
                </a:r>
                <a:r>
                  <a:rPr lang="en-US" b="1" dirty="0"/>
                  <a:t> </a:t>
                </a:r>
                <a14:m>
                  <m:oMath xmlns:m="http://schemas.openxmlformats.org/officeDocument/2006/math">
                    <m:r>
                      <a:rPr lang="en-US" b="1" i="1">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𝒃</m:t>
                    </m:r>
                  </m:oMath>
                </a14:m>
                <a:r>
                  <a:rPr lang="en-US" b="1" dirty="0"/>
                  <a:t> </a:t>
                </a:r>
                <a:r>
                  <a:rPr lang="en-US" dirty="0"/>
                  <a:t>be the absolute errors in measurement of </a:t>
                </a:r>
                <a14:m>
                  <m:oMath xmlns:m="http://schemas.openxmlformats.org/officeDocument/2006/math">
                    <m:r>
                      <a:rPr lang="en-US" b="1" i="1" dirty="0" smtClean="0">
                        <a:latin typeface="Cambria Math" panose="02040503050406030204" pitchFamily="18" charset="0"/>
                      </a:rPr>
                      <m:t>𝒂</m:t>
                    </m:r>
                  </m:oMath>
                </a14:m>
                <a:r>
                  <a:rPr lang="en-US" dirty="0"/>
                  <a:t> and </a:t>
                </a:r>
                <a14:m>
                  <m:oMath xmlns:m="http://schemas.openxmlformats.org/officeDocument/2006/math">
                    <m:r>
                      <a:rPr lang="en-US" b="1" i="1" dirty="0" smtClean="0">
                        <a:latin typeface="Cambria Math" panose="02040503050406030204" pitchFamily="18" charset="0"/>
                      </a:rPr>
                      <m:t>𝒃</m:t>
                    </m:r>
                  </m:oMath>
                </a14:m>
                <a:r>
                  <a:rPr lang="en-US" b="1" dirty="0"/>
                  <a:t> </a:t>
                </a:r>
              </a:p>
              <a:p>
                <a:r>
                  <a:rPr lang="en-US" dirty="0"/>
                  <a:t>Also, let  </a:t>
                </a:r>
                <a14:m>
                  <m:oMath xmlns:m="http://schemas.openxmlformats.org/officeDocument/2006/math">
                    <m:r>
                      <a:rPr lang="en-US" b="1" i="1">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oMath>
                </a14:m>
                <a:r>
                  <a:rPr lang="en-US" b="1" dirty="0"/>
                  <a:t> </a:t>
                </a:r>
                <a:r>
                  <a:rPr lang="en-US" dirty="0"/>
                  <a:t>be the errors in adding </a:t>
                </a:r>
                <a14:m>
                  <m:oMath xmlns:m="http://schemas.openxmlformats.org/officeDocument/2006/math">
                    <m:r>
                      <a:rPr lang="en-US" b="1" i="1" dirty="0">
                        <a:latin typeface="Cambria Math" panose="02040503050406030204" pitchFamily="18" charset="0"/>
                      </a:rPr>
                      <m:t>𝒂</m:t>
                    </m:r>
                  </m:oMath>
                </a14:m>
                <a:r>
                  <a:rPr lang="en-US" dirty="0"/>
                  <a:t> and </a:t>
                </a:r>
                <a14:m>
                  <m:oMath xmlns:m="http://schemas.openxmlformats.org/officeDocument/2006/math">
                    <m:r>
                      <a:rPr lang="en-US" b="1" i="1" dirty="0">
                        <a:latin typeface="Cambria Math" panose="02040503050406030204" pitchFamily="18" charset="0"/>
                      </a:rPr>
                      <m:t>𝒃</m:t>
                    </m:r>
                  </m:oMath>
                </a14:m>
                <a:r>
                  <a:rPr lang="en-US" b="1" dirty="0"/>
                  <a:t> </a:t>
                </a:r>
              </a:p>
              <a:p>
                <a:pPr marL="0" indent="0" algn="ctr">
                  <a:buNone/>
                </a:pPr>
                <a:r>
                  <a:rPr lang="en-US" dirty="0"/>
                  <a:t>Now</a:t>
                </a:r>
                <a:r>
                  <a:rPr lang="en-US" b="1" dirty="0"/>
                  <a:t> </a:t>
                </a:r>
              </a:p>
              <a:p>
                <a:pPr marL="0" indent="0" algn="ctr">
                  <a:buNone/>
                </a:pPr>
                <a14:m>
                  <m:oMath xmlns:m="http://schemas.openxmlformats.org/officeDocument/2006/math">
                    <m:r>
                      <a:rPr lang="en-US" b="1" i="1" smtClean="0">
                        <a:latin typeface="Cambria Math" panose="02040503050406030204" pitchFamily="18" charset="0"/>
                      </a:rPr>
                      <m:t>𝒂</m:t>
                    </m:r>
                    <m:r>
                      <a:rPr lang="en-US" b="1" i="1" smtClean="0">
                        <a:latin typeface="Cambria Math" panose="02040503050406030204" pitchFamily="18" charset="0"/>
                      </a:rPr>
                      <m:t>=</m:t>
                    </m:r>
                    <m:r>
                      <a:rPr lang="en-US" b="1" i="1" smtClean="0">
                        <a:latin typeface="Cambria Math" panose="02040503050406030204" pitchFamily="18" charset="0"/>
                      </a:rPr>
                      <m:t>𝒂</m:t>
                    </m:r>
                    <m:r>
                      <a:rPr lang="en-US" b="1" i="1" smtClean="0">
                        <a:latin typeface="Cambria Math" panose="02040503050406030204" pitchFamily="18" charset="0"/>
                      </a:rPr>
                      <m:t>±∆</m:t>
                    </m:r>
                    <m:r>
                      <a:rPr lang="en-US" b="1" i="1">
                        <a:latin typeface="Cambria Math" panose="02040503050406030204" pitchFamily="18" charset="0"/>
                        <a:ea typeface="Cambria Math" panose="02040503050406030204" pitchFamily="18" charset="0"/>
                      </a:rPr>
                      <m:t>𝒂</m:t>
                    </m:r>
                  </m:oMath>
                </a14:m>
                <a:r>
                  <a:rPr lang="en-US" b="1" dirty="0"/>
                  <a:t> </a:t>
                </a:r>
                <a:r>
                  <a:rPr lang="en-US" dirty="0"/>
                  <a:t>and</a:t>
                </a:r>
                <a:r>
                  <a:rPr lang="en-US" b="1" dirty="0"/>
                  <a:t> </a:t>
                </a:r>
                <a14:m>
                  <m:oMath xmlns:m="http://schemas.openxmlformats.org/officeDocument/2006/math">
                    <m:r>
                      <a:rPr lang="en-US" b="1" i="1" smtClean="0">
                        <a:latin typeface="Cambria Math" panose="02040503050406030204" pitchFamily="18" charset="0"/>
                        <a:ea typeface="Cambria Math" panose="02040503050406030204" pitchFamily="18" charset="0"/>
                      </a:rPr>
                      <m:t>𝒃</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𝒃</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𝒃</m:t>
                    </m:r>
                  </m:oMath>
                </a14:m>
                <a:r>
                  <a:rPr lang="en-US" b="1" dirty="0"/>
                  <a:t> </a:t>
                </a:r>
              </a:p>
              <a:p>
                <a:pPr marL="0" indent="0" algn="ctr">
                  <a:buNone/>
                </a:pPr>
                <a:r>
                  <a:rPr lang="en-US" dirty="0"/>
                  <a:t>Then </a:t>
                </a:r>
              </a:p>
              <a:p>
                <a:pPr marL="0" indent="0" algn="ctr">
                  <a:buNone/>
                </a:pPr>
                <a14:m>
                  <m:oMath xmlns:m="http://schemas.openxmlformats.org/officeDocument/2006/math">
                    <m:r>
                      <a:rPr lang="en-US" b="1" i="1" smtClean="0">
                        <a:latin typeface="Cambria Math" panose="02040503050406030204" pitchFamily="18" charset="0"/>
                      </a:rPr>
                      <m:t>𝒙</m:t>
                    </m:r>
                    <m:r>
                      <a:rPr lang="en-US" b="1" i="1" smtClean="0">
                        <a:latin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1" i="1">
                        <a:latin typeface="Cambria Math" panose="02040503050406030204" pitchFamily="18" charset="0"/>
                      </a:rPr>
                      <m:t>=</m:t>
                    </m:r>
                    <m:r>
                      <a:rPr lang="en-US" b="1" i="1">
                        <a:latin typeface="Cambria Math" panose="02040503050406030204" pitchFamily="18" charset="0"/>
                      </a:rPr>
                      <m:t>𝒂</m:t>
                    </m:r>
                    <m:r>
                      <a:rPr lang="en-US" b="1" i="1">
                        <a:latin typeface="Cambria Math" panose="02040503050406030204" pitchFamily="18" charset="0"/>
                      </a:rPr>
                      <m:t>±∆</m:t>
                    </m:r>
                    <m:r>
                      <a:rPr lang="en-US" b="1" i="1">
                        <a:latin typeface="Cambria Math" panose="02040503050406030204" pitchFamily="18" charset="0"/>
                        <a:ea typeface="Cambria Math" panose="02040503050406030204" pitchFamily="18" charset="0"/>
                      </a:rPr>
                      <m:t>𝒂</m:t>
                    </m:r>
                    <m:r>
                      <a:rPr lang="en-US" b="1" i="1" smtClean="0">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𝒃</m:t>
                    </m:r>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𝒃</m:t>
                    </m:r>
                  </m:oMath>
                </a14:m>
                <a:r>
                  <a:rPr lang="en-US" b="1" dirty="0"/>
                  <a:t> </a:t>
                </a:r>
              </a:p>
              <a:p>
                <a:pPr marL="0" indent="0" algn="ctr">
                  <a:buNone/>
                </a:pPr>
                <a:r>
                  <a:rPr lang="en-US" dirty="0"/>
                  <a:t>Now </a:t>
                </a:r>
                <a:endParaRPr lang="en-US" b="1" dirty="0"/>
              </a:p>
              <a:p>
                <a:pPr marL="0" indent="0" algn="ctr">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𝒙</m:t>
                      </m:r>
                      <m:r>
                        <a:rPr lang="en-US" b="1" i="1">
                          <a:latin typeface="Cambria Math" panose="02040503050406030204" pitchFamily="18" charset="0"/>
                        </a:rPr>
                        <m:t>±</m:t>
                      </m:r>
                      <m:r>
                        <a:rPr lang="en-US" b="1" i="1">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1" i="1" smtClean="0">
                          <a:latin typeface="Cambria Math" panose="02040503050406030204" pitchFamily="18" charset="0"/>
                          <a:ea typeface="Cambria Math" panose="02040503050406030204" pitchFamily="18" charset="0"/>
                        </a:rPr>
                        <m:t>=</m:t>
                      </m:r>
                      <m:d>
                        <m:dPr>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𝒂</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𝒃</m:t>
                          </m:r>
                        </m:e>
                      </m:d>
                      <m:r>
                        <a:rPr lang="en-US" b="1" i="1" smtClean="0">
                          <a:latin typeface="Cambria Math" panose="02040503050406030204" pitchFamily="18" charset="0"/>
                          <a:ea typeface="Cambria Math" panose="02040503050406030204" pitchFamily="18" charset="0"/>
                        </a:rPr>
                        <m:t>±(</m:t>
                      </m:r>
                      <m:r>
                        <a:rPr lang="en-US" b="1" i="1">
                          <a:latin typeface="Cambria Math" panose="02040503050406030204" pitchFamily="18" charset="0"/>
                        </a:rPr>
                        <m:t>∆</m:t>
                      </m:r>
                      <m:r>
                        <a:rPr lang="en-US" b="1" i="1">
                          <a:latin typeface="Cambria Math" panose="02040503050406030204" pitchFamily="18" charset="0"/>
                          <a:ea typeface="Cambria Math" panose="02040503050406030204" pitchFamily="18" charset="0"/>
                        </a:rPr>
                        <m:t>𝒂</m:t>
                      </m:r>
                      <m:r>
                        <a:rPr lang="en-US" b="1" i="1" smtClean="0">
                          <a:latin typeface="Cambria Math" panose="02040503050406030204" pitchFamily="18" charset="0"/>
                          <a:ea typeface="Cambria Math" panose="02040503050406030204" pitchFamily="18" charset="0"/>
                        </a:rPr>
                        <m:t>+</m:t>
                      </m:r>
                      <m:r>
                        <a:rPr lang="en-US" b="1" i="1">
                          <a:latin typeface="Cambria Math" panose="02040503050406030204" pitchFamily="18" charset="0"/>
                        </a:rPr>
                        <m:t>∆</m:t>
                      </m:r>
                      <m:r>
                        <a:rPr lang="en-US" b="1" i="1" smtClean="0">
                          <a:latin typeface="Cambria Math" panose="02040503050406030204" pitchFamily="18" charset="0"/>
                        </a:rPr>
                        <m:t>𝒃</m:t>
                      </m:r>
                      <m:r>
                        <a:rPr lang="en-US" b="1" i="1" smtClean="0">
                          <a:latin typeface="Cambria Math" panose="02040503050406030204" pitchFamily="18" charset="0"/>
                          <a:ea typeface="Cambria Math" panose="02040503050406030204" pitchFamily="18" charset="0"/>
                        </a:rPr>
                        <m:t>)</m:t>
                      </m:r>
                    </m:oMath>
                  </m:oMathPara>
                </a14:m>
                <a:endParaRPr lang="en-US" b="1" dirty="0"/>
              </a:p>
            </p:txBody>
          </p:sp>
        </mc:Choice>
        <mc:Fallback xmlns="">
          <p:sp>
            <p:nvSpPr>
              <p:cNvPr id="4" name="Content Placeholder 3">
                <a:extLst>
                  <a:ext uri="{FF2B5EF4-FFF2-40B4-BE49-F238E27FC236}">
                    <a16:creationId xmlns:a16="http://schemas.microsoft.com/office/drawing/2014/main" id="{156BDF60-689B-4A8E-AE32-C723C6632734}"/>
                  </a:ext>
                </a:extLst>
              </p:cNvPr>
              <p:cNvSpPr>
                <a:spLocks noGrp="1" noRot="1" noChangeAspect="1" noMove="1" noResize="1" noEditPoints="1" noAdjustHandles="1" noChangeArrowheads="1" noChangeShapeType="1" noTextEdit="1"/>
              </p:cNvSpPr>
              <p:nvPr>
                <p:ph sz="half" idx="2"/>
              </p:nvPr>
            </p:nvSpPr>
            <p:spPr>
              <a:xfrm>
                <a:off x="5619133" y="566056"/>
                <a:ext cx="6572865" cy="6291943"/>
              </a:xfrm>
              <a:blipFill>
                <a:blip r:embed="rId2"/>
                <a:stretch>
                  <a:fillRect l="-1670" t="-2229" r="-2968"/>
                </a:stretch>
              </a:blipFill>
            </p:spPr>
            <p:txBody>
              <a:bodyPr/>
              <a:lstStyle/>
              <a:p>
                <a:r>
                  <a:rPr lang="en-US">
                    <a:noFill/>
                  </a:rPr>
                  <a:t> </a:t>
                </a:r>
              </a:p>
            </p:txBody>
          </p:sp>
        </mc:Fallback>
      </mc:AlternateContent>
    </p:spTree>
    <p:extLst>
      <p:ext uri="{BB962C8B-B14F-4D97-AF65-F5344CB8AC3E}">
        <p14:creationId xmlns:p14="http://schemas.microsoft.com/office/powerpoint/2010/main" val="19743315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7C522-0ACD-48EA-B04C-B118E7DE5F33}"/>
              </a:ext>
            </a:extLst>
          </p:cNvPr>
          <p:cNvSpPr>
            <a:spLocks noGrp="1"/>
          </p:cNvSpPr>
          <p:nvPr>
            <p:ph type="title"/>
          </p:nvPr>
        </p:nvSpPr>
        <p:spPr>
          <a:xfrm>
            <a:off x="132735" y="162233"/>
            <a:ext cx="11926529" cy="471948"/>
          </a:xfrm>
        </p:spPr>
        <p:txBody>
          <a:bodyPr>
            <a:normAutofit fontScale="90000"/>
          </a:bodyPr>
          <a:lstStyle/>
          <a:p>
            <a:pPr algn="ctr"/>
            <a:r>
              <a:rPr lang="en-US" b="1" dirty="0">
                <a:effectLst>
                  <a:outerShdw blurRad="38100" dist="38100" dir="2700000" algn="tl">
                    <a:srgbClr val="000000">
                      <a:alpha val="43137"/>
                    </a:srgbClr>
                  </a:outerShdw>
                </a:effectLst>
              </a:rPr>
              <a:t>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C72B01-FD8C-43BF-9684-D8298628C3EB}"/>
                  </a:ext>
                </a:extLst>
              </p:cNvPr>
              <p:cNvSpPr>
                <a:spLocks noGrp="1"/>
              </p:cNvSpPr>
              <p:nvPr>
                <p:ph sz="half" idx="1"/>
              </p:nvPr>
            </p:nvSpPr>
            <p:spPr>
              <a:xfrm>
                <a:off x="1" y="634182"/>
                <a:ext cx="5963264" cy="6223818"/>
              </a:xfrm>
            </p:spPr>
            <p:txBody>
              <a:bodyPr>
                <a:normAutofit/>
              </a:bodyPr>
              <a:lstStyle/>
              <a:p>
                <a:pPr marL="0" indent="0" algn="ctr">
                  <a:buNone/>
                </a:pPr>
                <a:r>
                  <a:rPr lang="en-US" dirty="0"/>
                  <a:t>Then </a:t>
                </a:r>
              </a:p>
              <a:p>
                <a:pPr marL="0" indent="0" algn="ctr">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𝒙</m:t>
                      </m:r>
                      <m:r>
                        <a:rPr lang="en-US" b="1" i="1">
                          <a:latin typeface="Cambria Math" panose="02040503050406030204" pitchFamily="18" charset="0"/>
                        </a:rPr>
                        <m:t>±∆</m:t>
                      </m:r>
                      <m:r>
                        <a:rPr lang="en-US" b="1" i="1">
                          <a:latin typeface="Cambria Math" panose="02040503050406030204" pitchFamily="18" charset="0"/>
                          <a:ea typeface="Cambria Math" panose="02040503050406030204" pitchFamily="18" charset="0"/>
                        </a:rPr>
                        <m:t>𝒙</m:t>
                      </m:r>
                      <m:r>
                        <a:rPr lang="en-US" b="1" i="1">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rPr>
                        <m:t>∆</m:t>
                      </m:r>
                      <m:r>
                        <a:rPr lang="en-US" b="1" i="1">
                          <a:latin typeface="Cambria Math" panose="02040503050406030204" pitchFamily="18" charset="0"/>
                          <a:ea typeface="Cambria Math" panose="02040503050406030204" pitchFamily="18" charset="0"/>
                        </a:rPr>
                        <m:t>𝒂</m:t>
                      </m:r>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rPr>
                        <m:t>𝒃</m:t>
                      </m:r>
                    </m:oMath>
                  </m:oMathPara>
                </a14:m>
                <a:endParaRPr lang="en-US" b="1" i="1" dirty="0">
                  <a:latin typeface="Cambria Math" panose="02040503050406030204" pitchFamily="18" charset="0"/>
                  <a:ea typeface="Cambria Math" panose="02040503050406030204" pitchFamily="18" charset="0"/>
                </a:endParaRPr>
              </a:p>
              <a:p>
                <a:pPr marL="0" indent="0" algn="ctr">
                  <a:buNone/>
                </a:pPr>
                <a:r>
                  <a:rPr lang="en-US" dirty="0">
                    <a:latin typeface="Calibri" panose="020F0502020204030204" pitchFamily="34" charset="0"/>
                    <a:ea typeface="Cambria Math" panose="02040503050406030204" pitchFamily="18" charset="0"/>
                    <a:cs typeface="Calibri" panose="020F0502020204030204" pitchFamily="34" charset="0"/>
                  </a:rPr>
                  <a:t>Maximum error in </a:t>
                </a:r>
                <a14:m>
                  <m:oMath xmlns:m="http://schemas.openxmlformats.org/officeDocument/2006/math">
                    <m:r>
                      <a:rPr lang="en-US" b="1" i="1" smtClean="0">
                        <a:latin typeface="Cambria Math" panose="02040503050406030204" pitchFamily="18" charset="0"/>
                        <a:ea typeface="Cambria Math" panose="02040503050406030204" pitchFamily="18" charset="0"/>
                        <a:cs typeface="Calibri" panose="020F0502020204030204" pitchFamily="34" charset="0"/>
                      </a:rPr>
                      <m:t>𝒙</m:t>
                    </m:r>
                  </m:oMath>
                </a14:m>
                <a:r>
                  <a:rPr lang="en-US" b="1" dirty="0">
                    <a:latin typeface="Calibri" panose="020F0502020204030204" pitchFamily="34" charset="0"/>
                    <a:ea typeface="Cambria Math" panose="02040503050406030204" pitchFamily="18" charset="0"/>
                    <a:cs typeface="Calibri" panose="020F0502020204030204" pitchFamily="34" charset="0"/>
                  </a:rPr>
                  <a:t> </a:t>
                </a:r>
                <a:r>
                  <a:rPr lang="en-US" dirty="0">
                    <a:latin typeface="Calibri" panose="020F0502020204030204" pitchFamily="34" charset="0"/>
                    <a:ea typeface="Cambria Math" panose="02040503050406030204" pitchFamily="18" charset="0"/>
                    <a:cs typeface="Calibri" panose="020F0502020204030204" pitchFamily="34" charset="0"/>
                  </a:rPr>
                  <a:t>will be </a:t>
                </a:r>
              </a:p>
              <a:p>
                <a:pPr marL="0" indent="0" algn="ctr">
                  <a:buNone/>
                </a:pPr>
                <a14:m>
                  <m:oMath xmlns:m="http://schemas.openxmlformats.org/officeDocument/2006/math">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𝒙</m:t>
                    </m:r>
                    <m:r>
                      <a:rPr lang="en-US" b="1" i="1">
                        <a:latin typeface="Cambria Math" panose="02040503050406030204" pitchFamily="18" charset="0"/>
                      </a:rPr>
                      <m:t>=</m:t>
                    </m:r>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rPr>
                      <m:t>∆</m:t>
                    </m:r>
                    <m:r>
                      <a:rPr lang="en-US" b="1" i="1">
                        <a:latin typeface="Cambria Math" panose="02040503050406030204" pitchFamily="18" charset="0"/>
                        <a:ea typeface="Cambria Math" panose="02040503050406030204" pitchFamily="18" charset="0"/>
                      </a:rPr>
                      <m:t>𝒂</m:t>
                    </m:r>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rPr>
                      <m:t>𝒃</m:t>
                    </m:r>
                    <m:r>
                      <a:rPr lang="en-US" b="1" i="1">
                        <a:latin typeface="Cambria Math" panose="02040503050406030204" pitchFamily="18" charset="0"/>
                        <a:ea typeface="Cambria Math" panose="02040503050406030204" pitchFamily="18" charset="0"/>
                      </a:rPr>
                      <m:t>)</m:t>
                    </m:r>
                  </m:oMath>
                </a14:m>
                <a:r>
                  <a:rPr lang="en-US" b="1" dirty="0"/>
                  <a:t> </a:t>
                </a:r>
              </a:p>
              <a:p>
                <a:pPr marL="0" indent="0" algn="ctr">
                  <a:buNone/>
                </a:pPr>
                <a:r>
                  <a:rPr lang="en-US" b="1" dirty="0"/>
                  <a:t>Also</a:t>
                </a:r>
              </a:p>
              <a:p>
                <a:pPr marL="0" indent="0" algn="ctr">
                  <a:buNone/>
                </a:pPr>
                <a:r>
                  <a:rPr lang="en-US" dirty="0"/>
                  <a:t>Percentage errors will be </a:t>
                </a:r>
              </a:p>
              <a:p>
                <a:pPr marL="0" indent="0" algn="ctr">
                  <a:buNone/>
                </a:pP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f>
                      <m:fPr>
                        <m:ctrlPr>
                          <a:rPr lang="en-US" i="1">
                            <a:latin typeface="Cambria Math" panose="02040503050406030204" pitchFamily="18" charset="0"/>
                          </a:rPr>
                        </m:ctrlPr>
                      </m:fPr>
                      <m:num>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rPr>
                          <m:t>∆</m:t>
                        </m:r>
                        <m:r>
                          <a:rPr lang="en-US" b="1" i="1">
                            <a:latin typeface="Cambria Math" panose="02040503050406030204" pitchFamily="18" charset="0"/>
                            <a:ea typeface="Cambria Math" panose="02040503050406030204" pitchFamily="18" charset="0"/>
                          </a:rPr>
                          <m:t>𝒂</m:t>
                        </m:r>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rPr>
                          <m:t>𝒃</m:t>
                        </m:r>
                        <m:r>
                          <a:rPr lang="en-US" b="1" i="1">
                            <a:latin typeface="Cambria Math" panose="02040503050406030204" pitchFamily="18" charset="0"/>
                            <a:ea typeface="Cambria Math" panose="02040503050406030204" pitchFamily="18" charset="0"/>
                          </a:rPr>
                          <m:t>)</m:t>
                        </m:r>
                      </m:num>
                      <m:den>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den>
                    </m:f>
                    <m:r>
                      <a:rPr lang="en-US" i="1">
                        <a:latin typeface="Cambria Math" panose="02040503050406030204" pitchFamily="18" charset="0"/>
                      </a:rPr>
                      <m:t>𝑥</m:t>
                    </m:r>
                    <m:r>
                      <a:rPr lang="en-US" i="1">
                        <a:latin typeface="Cambria Math" panose="02040503050406030204" pitchFamily="18" charset="0"/>
                      </a:rPr>
                      <m:t>100</m:t>
                    </m:r>
                  </m:oMath>
                </a14:m>
                <a:r>
                  <a:rPr lang="en-US" dirty="0"/>
                  <a:t> </a:t>
                </a:r>
              </a:p>
              <a:p>
                <a:pPr marL="0" indent="0" algn="ctr">
                  <a:buNone/>
                </a:pPr>
                <a:endParaRPr lang="en-US" b="1" dirty="0"/>
              </a:p>
              <a:p>
                <a:pPr marL="0" indent="0" algn="ctr">
                  <a:buNone/>
                </a:pPr>
                <a:r>
                  <a:rPr lang="en-US" b="1"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26C72B01-FD8C-43BF-9684-D8298628C3EB}"/>
                  </a:ext>
                </a:extLst>
              </p:cNvPr>
              <p:cNvSpPr>
                <a:spLocks noGrp="1" noRot="1" noChangeAspect="1" noMove="1" noResize="1" noEditPoints="1" noAdjustHandles="1" noChangeArrowheads="1" noChangeShapeType="1" noTextEdit="1"/>
              </p:cNvSpPr>
              <p:nvPr>
                <p:ph sz="half" idx="1"/>
              </p:nvPr>
            </p:nvSpPr>
            <p:spPr>
              <a:xfrm>
                <a:off x="1" y="634182"/>
                <a:ext cx="5963264" cy="6223818"/>
              </a:xfrm>
              <a:blipFill>
                <a:blip r:embed="rId2"/>
                <a:stretch>
                  <a:fillRect t="-15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56BDF60-689B-4A8E-AE32-C723C6632734}"/>
                  </a:ext>
                </a:extLst>
              </p:cNvPr>
              <p:cNvSpPr>
                <a:spLocks noGrp="1"/>
              </p:cNvSpPr>
              <p:nvPr>
                <p:ph sz="half" idx="2"/>
              </p:nvPr>
            </p:nvSpPr>
            <p:spPr>
              <a:xfrm>
                <a:off x="5963265" y="634181"/>
                <a:ext cx="6095999" cy="6223818"/>
              </a:xfrm>
            </p:spPr>
            <p:txBody>
              <a:bodyPr>
                <a:normAutofit/>
              </a:bodyPr>
              <a:lstStyle/>
              <a:p>
                <a:pPr marL="0" indent="0" algn="ctr">
                  <a:buNone/>
                </a:pPr>
                <a:r>
                  <a:rPr lang="en-US" dirty="0"/>
                  <a:t>Similarly for subtraction</a:t>
                </a:r>
              </a:p>
              <a:p>
                <a:pPr marL="0" indent="0" algn="ctr">
                  <a:buNone/>
                </a:pPr>
                <a:r>
                  <a:rPr lang="en-US" dirty="0"/>
                  <a:t>Given </a:t>
                </a:r>
              </a:p>
              <a:p>
                <a:pPr marL="0" indent="0" algn="ctr">
                  <a:buNone/>
                </a:pPr>
                <a:r>
                  <a:rPr lang="en-US" dirty="0"/>
                  <a:t> </a:t>
                </a:r>
                <a14:m>
                  <m:oMath xmlns:m="http://schemas.openxmlformats.org/officeDocument/2006/math">
                    <m:r>
                      <a:rPr lang="en-US" b="1" i="1">
                        <a:latin typeface="Cambria Math" panose="02040503050406030204" pitchFamily="18" charset="0"/>
                      </a:rPr>
                      <m:t>𝒙</m:t>
                    </m:r>
                    <m:r>
                      <a:rPr lang="en-US" b="1" i="1">
                        <a:latin typeface="Cambria Math" panose="02040503050406030204" pitchFamily="18" charset="0"/>
                      </a:rPr>
                      <m:t>=</m:t>
                    </m:r>
                    <m:r>
                      <a:rPr lang="en-US" b="1" i="1">
                        <a:latin typeface="Cambria Math" panose="02040503050406030204" pitchFamily="18" charset="0"/>
                      </a:rPr>
                      <m:t>𝒂</m:t>
                    </m:r>
                    <m:r>
                      <a:rPr lang="en-US" b="1" i="1">
                        <a:latin typeface="Cambria Math" panose="02040503050406030204" pitchFamily="18" charset="0"/>
                      </a:rPr>
                      <m:t>−</m:t>
                    </m:r>
                    <m:r>
                      <a:rPr lang="en-US" b="1" i="1">
                        <a:latin typeface="Cambria Math" panose="02040503050406030204" pitchFamily="18" charset="0"/>
                      </a:rPr>
                      <m:t>𝒃</m:t>
                    </m:r>
                  </m:oMath>
                </a14:m>
                <a:endParaRPr lang="en-US" b="1" dirty="0"/>
              </a:p>
              <a:p>
                <a:pPr marL="0" indent="0" algn="ctr">
                  <a:buNone/>
                </a:pPr>
                <a14:m>
                  <m:oMath xmlns:m="http://schemas.openxmlformats.org/officeDocument/2006/math">
                    <m:r>
                      <a:rPr lang="en-US" b="1" i="1">
                        <a:latin typeface="Cambria Math" panose="02040503050406030204" pitchFamily="18" charset="0"/>
                      </a:rPr>
                      <m:t>𝒂</m:t>
                    </m:r>
                    <m:r>
                      <a:rPr lang="en-US" b="1" i="1">
                        <a:latin typeface="Cambria Math" panose="02040503050406030204" pitchFamily="18" charset="0"/>
                      </a:rPr>
                      <m:t>=</m:t>
                    </m:r>
                    <m:r>
                      <a:rPr lang="en-US" b="1" i="1">
                        <a:latin typeface="Cambria Math" panose="02040503050406030204" pitchFamily="18" charset="0"/>
                      </a:rPr>
                      <m:t>𝒂</m:t>
                    </m:r>
                    <m:r>
                      <a:rPr lang="en-US" b="1" i="1">
                        <a:latin typeface="Cambria Math" panose="02040503050406030204" pitchFamily="18" charset="0"/>
                      </a:rPr>
                      <m:t>±∆</m:t>
                    </m:r>
                    <m:r>
                      <a:rPr lang="en-US" b="1" i="1">
                        <a:latin typeface="Cambria Math" panose="02040503050406030204" pitchFamily="18" charset="0"/>
                        <a:ea typeface="Cambria Math" panose="02040503050406030204" pitchFamily="18" charset="0"/>
                      </a:rPr>
                      <m:t>𝒂</m:t>
                    </m:r>
                  </m:oMath>
                </a14:m>
                <a:r>
                  <a:rPr lang="en-US" b="1" dirty="0"/>
                  <a:t> </a:t>
                </a:r>
                <a:r>
                  <a:rPr lang="en-US" dirty="0"/>
                  <a:t>and</a:t>
                </a:r>
                <a:r>
                  <a:rPr lang="en-US" b="1" dirty="0"/>
                  <a:t> </a:t>
                </a:r>
                <a14:m>
                  <m:oMath xmlns:m="http://schemas.openxmlformats.org/officeDocument/2006/math">
                    <m:r>
                      <a:rPr lang="en-US" b="1" i="1">
                        <a:latin typeface="Cambria Math" panose="02040503050406030204" pitchFamily="18" charset="0"/>
                        <a:ea typeface="Cambria Math" panose="02040503050406030204" pitchFamily="18" charset="0"/>
                      </a:rPr>
                      <m:t>𝒃</m:t>
                    </m:r>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𝒃</m:t>
                    </m:r>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𝒃</m:t>
                    </m:r>
                  </m:oMath>
                </a14:m>
                <a:r>
                  <a:rPr lang="en-US" b="1" dirty="0"/>
                  <a:t> </a:t>
                </a:r>
              </a:p>
              <a:p>
                <a:pPr marL="0" indent="0" algn="ctr">
                  <a:buNone/>
                </a:pPr>
                <a:r>
                  <a:rPr lang="en-US" dirty="0"/>
                  <a:t>Then </a:t>
                </a:r>
              </a:p>
              <a:p>
                <a:pPr marL="0" indent="0" algn="ctr">
                  <a:buNone/>
                </a:pPr>
                <a14:m>
                  <m:oMath xmlns:m="http://schemas.openxmlformats.org/officeDocument/2006/math">
                    <m:r>
                      <a:rPr lang="en-US" b="1" i="1">
                        <a:latin typeface="Cambria Math" panose="02040503050406030204" pitchFamily="18" charset="0"/>
                      </a:rPr>
                      <m:t>𝒙</m:t>
                    </m:r>
                    <m:r>
                      <a:rPr lang="en-US" b="1" i="1">
                        <a:latin typeface="Cambria Math" panose="02040503050406030204" pitchFamily="18" charset="0"/>
                      </a:rPr>
                      <m:t>±∆</m:t>
                    </m:r>
                    <m:r>
                      <a:rPr lang="en-US" b="1" i="1">
                        <a:latin typeface="Cambria Math" panose="02040503050406030204" pitchFamily="18" charset="0"/>
                        <a:ea typeface="Cambria Math" panose="02040503050406030204" pitchFamily="18" charset="0"/>
                      </a:rPr>
                      <m:t>𝒙</m:t>
                    </m:r>
                    <m:r>
                      <a:rPr lang="en-US" b="1" i="1">
                        <a:latin typeface="Cambria Math" panose="02040503050406030204" pitchFamily="18" charset="0"/>
                      </a:rPr>
                      <m:t>=(</m:t>
                    </m:r>
                    <m:r>
                      <a:rPr lang="en-US" b="1" i="1">
                        <a:latin typeface="Cambria Math" panose="02040503050406030204" pitchFamily="18" charset="0"/>
                      </a:rPr>
                      <m:t>𝒂</m:t>
                    </m:r>
                    <m:r>
                      <a:rPr lang="en-US" b="1" i="1">
                        <a:latin typeface="Cambria Math" panose="02040503050406030204" pitchFamily="18" charset="0"/>
                      </a:rPr>
                      <m:t>±∆</m:t>
                    </m:r>
                    <m:r>
                      <a:rPr lang="en-US" b="1" i="1">
                        <a:latin typeface="Cambria Math" panose="02040503050406030204" pitchFamily="18" charset="0"/>
                        <a:ea typeface="Cambria Math" panose="02040503050406030204" pitchFamily="18" charset="0"/>
                      </a:rPr>
                      <m:t>𝒂</m:t>
                    </m:r>
                    <m:r>
                      <a:rPr lang="en-US" b="1" i="1">
                        <a:latin typeface="Cambria Math" panose="02040503050406030204" pitchFamily="18" charset="0"/>
                        <a:ea typeface="Cambria Math" panose="02040503050406030204" pitchFamily="18" charset="0"/>
                      </a:rPr>
                      <m:t>)−</m:t>
                    </m:r>
                    <m:d>
                      <m:dPr>
                        <m:ctrlPr>
                          <a:rPr lang="en-US" b="1"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ea typeface="Cambria Math" panose="02040503050406030204" pitchFamily="18" charset="0"/>
                          </a:rPr>
                          <m:t>𝒃</m:t>
                        </m:r>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𝒃</m:t>
                        </m:r>
                      </m:e>
                    </m:d>
                  </m:oMath>
                </a14:m>
                <a:r>
                  <a:rPr lang="en-US" b="1" dirty="0"/>
                  <a:t> </a:t>
                </a:r>
              </a:p>
              <a:p>
                <a:pPr marL="0" indent="0" algn="ctr">
                  <a:buNone/>
                </a:pPr>
                <a:r>
                  <a:rPr lang="en-US" dirty="0"/>
                  <a:t>Now </a:t>
                </a:r>
                <a:endParaRPr lang="en-US" b="1" dirty="0"/>
              </a:p>
              <a:p>
                <a:pPr marL="0" indent="0" algn="ctr">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𝒙</m:t>
                      </m:r>
                      <m:r>
                        <a:rPr lang="en-US" b="1" i="1">
                          <a:latin typeface="Cambria Math" panose="02040503050406030204" pitchFamily="18" charset="0"/>
                        </a:rPr>
                        <m:t>±∆</m:t>
                      </m:r>
                      <m:r>
                        <a:rPr lang="en-US" b="1" i="1">
                          <a:latin typeface="Cambria Math" panose="02040503050406030204" pitchFamily="18" charset="0"/>
                          <a:ea typeface="Cambria Math" panose="02040503050406030204" pitchFamily="18" charset="0"/>
                        </a:rPr>
                        <m:t>𝒙</m:t>
                      </m:r>
                      <m:r>
                        <a:rPr lang="en-US" b="1" i="1">
                          <a:latin typeface="Cambria Math" panose="02040503050406030204" pitchFamily="18" charset="0"/>
                          <a:ea typeface="Cambria Math" panose="02040503050406030204" pitchFamily="18" charset="0"/>
                        </a:rPr>
                        <m:t>=</m:t>
                      </m:r>
                      <m:d>
                        <m:dPr>
                          <m:ctrlPr>
                            <a:rPr lang="en-US" b="1"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ea typeface="Cambria Math" panose="02040503050406030204" pitchFamily="18" charset="0"/>
                            </a:rPr>
                            <m:t>𝒂</m:t>
                          </m:r>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𝒃</m:t>
                          </m:r>
                        </m:e>
                      </m:d>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rPr>
                        <m:t>∆</m:t>
                      </m:r>
                      <m:r>
                        <a:rPr lang="en-US" b="1" i="1">
                          <a:latin typeface="Cambria Math" panose="02040503050406030204" pitchFamily="18" charset="0"/>
                          <a:ea typeface="Cambria Math" panose="02040503050406030204" pitchFamily="18" charset="0"/>
                        </a:rPr>
                        <m:t>𝒂</m:t>
                      </m:r>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rPr>
                        <m:t>𝒃</m:t>
                      </m:r>
                    </m:oMath>
                  </m:oMathPara>
                </a14:m>
                <a:endParaRPr lang="en-US" b="1" dirty="0"/>
              </a:p>
              <a:p>
                <a:pPr marL="0" indent="0" algn="ctr">
                  <a:buNone/>
                </a:pPr>
                <a:r>
                  <a:rPr lang="en-US" dirty="0"/>
                  <a:t>Then </a:t>
                </a:r>
              </a:p>
              <a:p>
                <a:pPr marL="0" indent="0" algn="ctr">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𝒙</m:t>
                      </m:r>
                      <m:r>
                        <a:rPr lang="en-US" b="1" i="1">
                          <a:latin typeface="Cambria Math" panose="02040503050406030204" pitchFamily="18" charset="0"/>
                        </a:rPr>
                        <m:t>±∆</m:t>
                      </m:r>
                      <m:r>
                        <a:rPr lang="en-US" b="1" i="1">
                          <a:latin typeface="Cambria Math" panose="02040503050406030204" pitchFamily="18" charset="0"/>
                          <a:ea typeface="Cambria Math" panose="02040503050406030204" pitchFamily="18" charset="0"/>
                        </a:rPr>
                        <m:t>𝒙</m:t>
                      </m:r>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𝒙</m:t>
                      </m:r>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𝒂</m:t>
                      </m:r>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rPr>
                        <m:t>𝒃</m:t>
                      </m:r>
                    </m:oMath>
                  </m:oMathPara>
                </a14:m>
                <a:endParaRPr lang="en-US" dirty="0"/>
              </a:p>
              <a:p>
                <a:pPr marL="0" indent="0" algn="ctr">
                  <a:buNone/>
                </a:pPr>
                <a:r>
                  <a:rPr lang="en-US" dirty="0"/>
                  <a:t>Hence </a:t>
                </a:r>
              </a:p>
              <a:p>
                <a:pPr marL="0" indent="0" algn="ctr">
                  <a:buNone/>
                </a:pPr>
                <a14:m>
                  <m:oMath xmlns:m="http://schemas.openxmlformats.org/officeDocument/2006/math">
                    <m:r>
                      <a:rPr lang="en-US" b="1" i="1">
                        <a:latin typeface="Cambria Math" panose="02040503050406030204" pitchFamily="18" charset="0"/>
                      </a:rPr>
                      <m:t>±</m:t>
                    </m:r>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𝒙</m:t>
                    </m:r>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𝒂</m:t>
                    </m:r>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rPr>
                      <m:t>𝒃</m:t>
                    </m:r>
                  </m:oMath>
                </a14:m>
                <a:r>
                  <a:rPr lang="en-US" dirty="0"/>
                  <a:t> </a:t>
                </a:r>
              </a:p>
              <a:p>
                <a:pPr marL="0" indent="0">
                  <a:buNone/>
                </a:pPr>
                <a:endParaRPr lang="en-US" dirty="0"/>
              </a:p>
            </p:txBody>
          </p:sp>
        </mc:Choice>
        <mc:Fallback xmlns="">
          <p:sp>
            <p:nvSpPr>
              <p:cNvPr id="4" name="Content Placeholder 3">
                <a:extLst>
                  <a:ext uri="{FF2B5EF4-FFF2-40B4-BE49-F238E27FC236}">
                    <a16:creationId xmlns:a16="http://schemas.microsoft.com/office/drawing/2014/main" id="{156BDF60-689B-4A8E-AE32-C723C6632734}"/>
                  </a:ext>
                </a:extLst>
              </p:cNvPr>
              <p:cNvSpPr>
                <a:spLocks noGrp="1" noRot="1" noChangeAspect="1" noMove="1" noResize="1" noEditPoints="1" noAdjustHandles="1" noChangeArrowheads="1" noChangeShapeType="1" noTextEdit="1"/>
              </p:cNvSpPr>
              <p:nvPr>
                <p:ph sz="half" idx="2"/>
              </p:nvPr>
            </p:nvSpPr>
            <p:spPr>
              <a:xfrm>
                <a:off x="5963265" y="634181"/>
                <a:ext cx="6095999" cy="6223818"/>
              </a:xfrm>
              <a:blipFill>
                <a:blip r:embed="rId3"/>
                <a:stretch>
                  <a:fillRect t="-1567"/>
                </a:stretch>
              </a:blipFill>
            </p:spPr>
            <p:txBody>
              <a:bodyPr/>
              <a:lstStyle/>
              <a:p>
                <a:r>
                  <a:rPr lang="en-US">
                    <a:noFill/>
                  </a:rPr>
                  <a:t> </a:t>
                </a:r>
              </a:p>
            </p:txBody>
          </p:sp>
        </mc:Fallback>
      </mc:AlternateContent>
    </p:spTree>
    <p:extLst>
      <p:ext uri="{BB962C8B-B14F-4D97-AF65-F5344CB8AC3E}">
        <p14:creationId xmlns:p14="http://schemas.microsoft.com/office/powerpoint/2010/main" val="1776084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D40FE-26CD-4951-9F73-FDED9270F31C}"/>
              </a:ext>
            </a:extLst>
          </p:cNvPr>
          <p:cNvSpPr>
            <a:spLocks noGrp="1"/>
          </p:cNvSpPr>
          <p:nvPr>
            <p:ph type="title"/>
          </p:nvPr>
        </p:nvSpPr>
        <p:spPr>
          <a:xfrm>
            <a:off x="246743" y="101600"/>
            <a:ext cx="11800114" cy="696686"/>
          </a:xfrm>
        </p:spPr>
        <p:txBody>
          <a:bodyPr>
            <a:normAutofit/>
          </a:bodyPr>
          <a:lstStyle/>
          <a:p>
            <a:pPr algn="ctr"/>
            <a:r>
              <a:rPr lang="en-US" sz="2800" b="1" dirty="0">
                <a:latin typeface="Arial Black" panose="020B0A04020102020204" pitchFamily="34" charset="0"/>
              </a:rPr>
              <a:t>Learning objective</a:t>
            </a:r>
            <a:endParaRPr lang="en-US" sz="2800" b="1" dirty="0">
              <a:effectLst>
                <a:outerShdw blurRad="38100" dist="38100" dir="2700000" algn="tl">
                  <a:srgbClr val="000000">
                    <a:alpha val="43137"/>
                  </a:srgbClr>
                </a:outerShdw>
              </a:effectLst>
              <a:latin typeface="Arial Black" panose="020B0A04020102020204" pitchFamily="34" charset="0"/>
            </a:endParaRPr>
          </a:p>
        </p:txBody>
      </p:sp>
      <p:sp>
        <p:nvSpPr>
          <p:cNvPr id="3" name="Content Placeholder 2">
            <a:extLst>
              <a:ext uri="{FF2B5EF4-FFF2-40B4-BE49-F238E27FC236}">
                <a16:creationId xmlns:a16="http://schemas.microsoft.com/office/drawing/2014/main" id="{AB65EE82-DC17-470F-B65A-D75373F2FBFE}"/>
              </a:ext>
            </a:extLst>
          </p:cNvPr>
          <p:cNvSpPr>
            <a:spLocks noGrp="1"/>
          </p:cNvSpPr>
          <p:nvPr>
            <p:ph idx="1"/>
          </p:nvPr>
        </p:nvSpPr>
        <p:spPr>
          <a:xfrm>
            <a:off x="145143" y="798286"/>
            <a:ext cx="11901714" cy="5776685"/>
          </a:xfrm>
        </p:spPr>
        <p:txBody>
          <a:bodyPr/>
          <a:lstStyle/>
          <a:p>
            <a:r>
              <a:rPr lang="en-US" dirty="0"/>
              <a:t>After going through this chapter, you should be able to;</a:t>
            </a:r>
          </a:p>
          <a:p>
            <a:pPr>
              <a:buFont typeface="Wingdings" panose="05000000000000000000" pitchFamily="2" charset="2"/>
              <a:buChar char="ü"/>
            </a:pPr>
            <a:r>
              <a:rPr lang="en-US" i="1" dirty="0"/>
              <a:t>Understand physical quantities, fundamental and derived</a:t>
            </a:r>
          </a:p>
          <a:p>
            <a:pPr>
              <a:buFont typeface="Wingdings" panose="05000000000000000000" pitchFamily="2" charset="2"/>
              <a:buChar char="ü"/>
            </a:pPr>
            <a:r>
              <a:rPr lang="en-US" i="1" dirty="0"/>
              <a:t>Describe different systems of units</a:t>
            </a:r>
          </a:p>
          <a:p>
            <a:pPr>
              <a:buFont typeface="Wingdings" panose="05000000000000000000" pitchFamily="2" charset="2"/>
              <a:buChar char="ü"/>
            </a:pPr>
            <a:r>
              <a:rPr lang="en-US" i="1" dirty="0"/>
              <a:t>Define dimensions and formulate dimensional formulae</a:t>
            </a:r>
          </a:p>
          <a:p>
            <a:pPr>
              <a:buFont typeface="Wingdings" panose="05000000000000000000" pitchFamily="2" charset="2"/>
              <a:buChar char="ü"/>
            </a:pPr>
            <a:r>
              <a:rPr lang="en-US" i="1" dirty="0"/>
              <a:t>Write dimensional equations and apply these to verify various formulations </a:t>
            </a:r>
          </a:p>
          <a:p>
            <a:pPr marL="0" indent="0">
              <a:buNone/>
            </a:pPr>
            <a:r>
              <a:rPr lang="en-US" dirty="0"/>
              <a:t> </a:t>
            </a:r>
          </a:p>
        </p:txBody>
      </p:sp>
    </p:spTree>
    <p:extLst>
      <p:ext uri="{BB962C8B-B14F-4D97-AF65-F5344CB8AC3E}">
        <p14:creationId xmlns:p14="http://schemas.microsoft.com/office/powerpoint/2010/main" val="8129886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7C522-0ACD-48EA-B04C-B118E7DE5F33}"/>
              </a:ext>
            </a:extLst>
          </p:cNvPr>
          <p:cNvSpPr>
            <a:spLocks noGrp="1"/>
          </p:cNvSpPr>
          <p:nvPr>
            <p:ph type="title"/>
          </p:nvPr>
        </p:nvSpPr>
        <p:spPr>
          <a:xfrm>
            <a:off x="132735" y="1"/>
            <a:ext cx="11926529" cy="348342"/>
          </a:xfrm>
        </p:spPr>
        <p:txBody>
          <a:bodyPr>
            <a:normAutofit fontScale="90000"/>
          </a:bodyPr>
          <a:lstStyle/>
          <a:p>
            <a:pPr algn="ctr"/>
            <a:r>
              <a:rPr lang="en-US" b="1" dirty="0">
                <a:effectLst>
                  <a:outerShdw blurRad="38100" dist="38100" dir="2700000" algn="tl">
                    <a:srgbClr val="000000">
                      <a:alpha val="43137"/>
                    </a:srgbClr>
                  </a:outerShdw>
                </a:effectLst>
              </a:rPr>
              <a:t>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C72B01-FD8C-43BF-9684-D8298628C3EB}"/>
                  </a:ext>
                </a:extLst>
              </p:cNvPr>
              <p:cNvSpPr>
                <a:spLocks noGrp="1"/>
              </p:cNvSpPr>
              <p:nvPr>
                <p:ph sz="half" idx="1"/>
              </p:nvPr>
            </p:nvSpPr>
            <p:spPr>
              <a:xfrm>
                <a:off x="1" y="348343"/>
                <a:ext cx="5963264" cy="6509657"/>
              </a:xfrm>
            </p:spPr>
            <p:txBody>
              <a:bodyPr>
                <a:normAutofit/>
              </a:bodyPr>
              <a:lstStyle/>
              <a:p>
                <a:pPr marL="0" indent="0" algn="ctr">
                  <a:buNone/>
                </a:pPr>
                <a:r>
                  <a:rPr lang="en-US" dirty="0">
                    <a:latin typeface="Calibri" panose="020F0502020204030204" pitchFamily="34" charset="0"/>
                    <a:ea typeface="Cambria Math" panose="02040503050406030204" pitchFamily="18" charset="0"/>
                    <a:cs typeface="Calibri" panose="020F0502020204030204" pitchFamily="34" charset="0"/>
                  </a:rPr>
                  <a:t>Maximum error in </a:t>
                </a:r>
                <a14:m>
                  <m:oMath xmlns:m="http://schemas.openxmlformats.org/officeDocument/2006/math">
                    <m:r>
                      <a:rPr lang="en-US" b="1" i="1">
                        <a:latin typeface="Cambria Math" panose="02040503050406030204" pitchFamily="18" charset="0"/>
                        <a:ea typeface="Cambria Math" panose="02040503050406030204" pitchFamily="18" charset="0"/>
                        <a:cs typeface="Calibri" panose="020F0502020204030204" pitchFamily="34" charset="0"/>
                      </a:rPr>
                      <m:t>𝒙</m:t>
                    </m:r>
                  </m:oMath>
                </a14:m>
                <a:r>
                  <a:rPr lang="en-US" b="1" dirty="0">
                    <a:latin typeface="Calibri" panose="020F0502020204030204" pitchFamily="34" charset="0"/>
                    <a:ea typeface="Cambria Math" panose="02040503050406030204" pitchFamily="18" charset="0"/>
                    <a:cs typeface="Calibri" panose="020F0502020204030204" pitchFamily="34" charset="0"/>
                  </a:rPr>
                  <a:t> </a:t>
                </a:r>
                <a:r>
                  <a:rPr lang="en-US" dirty="0">
                    <a:latin typeface="Calibri" panose="020F0502020204030204" pitchFamily="34" charset="0"/>
                    <a:ea typeface="Cambria Math" panose="02040503050406030204" pitchFamily="18" charset="0"/>
                    <a:cs typeface="Calibri" panose="020F0502020204030204" pitchFamily="34" charset="0"/>
                  </a:rPr>
                  <a:t>will be </a:t>
                </a:r>
              </a:p>
              <a:p>
                <a:pPr marL="0" indent="0" algn="ctr">
                  <a:buNone/>
                </a:pPr>
                <a14:m>
                  <m:oMath xmlns:m="http://schemas.openxmlformats.org/officeDocument/2006/math">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𝒙</m:t>
                    </m:r>
                    <m:r>
                      <a:rPr lang="en-US" b="1" i="1">
                        <a:latin typeface="Cambria Math" panose="02040503050406030204" pitchFamily="18" charset="0"/>
                      </a:rPr>
                      <m:t>=</m:t>
                    </m:r>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rPr>
                      <m:t>∆</m:t>
                    </m:r>
                    <m:r>
                      <a:rPr lang="en-US" b="1" i="1">
                        <a:latin typeface="Cambria Math" panose="02040503050406030204" pitchFamily="18" charset="0"/>
                        <a:ea typeface="Cambria Math" panose="02040503050406030204" pitchFamily="18" charset="0"/>
                      </a:rPr>
                      <m:t>𝒂</m:t>
                    </m:r>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rPr>
                      <m:t>𝒃</m:t>
                    </m:r>
                    <m:r>
                      <a:rPr lang="en-US" b="1" i="1">
                        <a:latin typeface="Cambria Math" panose="02040503050406030204" pitchFamily="18" charset="0"/>
                        <a:ea typeface="Cambria Math" panose="02040503050406030204" pitchFamily="18" charset="0"/>
                      </a:rPr>
                      <m:t>)</m:t>
                    </m:r>
                  </m:oMath>
                </a14:m>
                <a:r>
                  <a:rPr lang="en-US" b="1" dirty="0"/>
                  <a:t> </a:t>
                </a:r>
              </a:p>
              <a:p>
                <a:pPr marL="0" indent="0" algn="ctr">
                  <a:buNone/>
                </a:pPr>
                <a:r>
                  <a:rPr lang="en-US" b="1" dirty="0"/>
                  <a:t>Also</a:t>
                </a:r>
              </a:p>
              <a:p>
                <a:pPr marL="0" indent="0" algn="ctr">
                  <a:buNone/>
                </a:pPr>
                <a:r>
                  <a:rPr lang="en-US" dirty="0"/>
                  <a:t>Percentage errors will be </a:t>
                </a:r>
              </a:p>
              <a:p>
                <a:pPr marL="0" indent="0" algn="ctr">
                  <a:buNone/>
                </a:pP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f>
                      <m:fPr>
                        <m:ctrlPr>
                          <a:rPr lang="en-US" i="1">
                            <a:latin typeface="Cambria Math" panose="02040503050406030204" pitchFamily="18" charset="0"/>
                          </a:rPr>
                        </m:ctrlPr>
                      </m:fPr>
                      <m:num>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rPr>
                          <m:t>∆</m:t>
                        </m:r>
                        <m:r>
                          <a:rPr lang="en-US" b="1" i="1">
                            <a:latin typeface="Cambria Math" panose="02040503050406030204" pitchFamily="18" charset="0"/>
                            <a:ea typeface="Cambria Math" panose="02040503050406030204" pitchFamily="18" charset="0"/>
                          </a:rPr>
                          <m:t>𝒂</m:t>
                        </m:r>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rPr>
                          <m:t>𝒃</m:t>
                        </m:r>
                        <m:r>
                          <a:rPr lang="en-US" b="1" i="1">
                            <a:latin typeface="Cambria Math" panose="02040503050406030204" pitchFamily="18" charset="0"/>
                            <a:ea typeface="Cambria Math" panose="02040503050406030204" pitchFamily="18" charset="0"/>
                          </a:rPr>
                          <m:t>)</m:t>
                        </m:r>
                      </m:num>
                      <m:den>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den>
                    </m:f>
                    <m:r>
                      <a:rPr lang="en-US" i="1">
                        <a:latin typeface="Cambria Math" panose="02040503050406030204" pitchFamily="18" charset="0"/>
                      </a:rPr>
                      <m:t>𝑥</m:t>
                    </m:r>
                    <m:r>
                      <a:rPr lang="en-US" i="1">
                        <a:latin typeface="Cambria Math" panose="02040503050406030204" pitchFamily="18" charset="0"/>
                      </a:rPr>
                      <m:t>100</m:t>
                    </m:r>
                  </m:oMath>
                </a14:m>
                <a:r>
                  <a:rPr lang="en-US" dirty="0"/>
                  <a:t> </a:t>
                </a:r>
              </a:p>
              <a:p>
                <a:r>
                  <a:rPr lang="en-US" dirty="0"/>
                  <a:t>From above its true that when two physical quantities are added or subtracted then the maximum absolute error is equal to the sum in absolute errors in two quantities </a:t>
                </a:r>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26C72B01-FD8C-43BF-9684-D8298628C3EB}"/>
                  </a:ext>
                </a:extLst>
              </p:cNvPr>
              <p:cNvSpPr>
                <a:spLocks noGrp="1" noRot="1" noChangeAspect="1" noMove="1" noResize="1" noEditPoints="1" noAdjustHandles="1" noChangeArrowheads="1" noChangeShapeType="1" noTextEdit="1"/>
              </p:cNvSpPr>
              <p:nvPr>
                <p:ph sz="half" idx="1"/>
              </p:nvPr>
            </p:nvSpPr>
            <p:spPr>
              <a:xfrm>
                <a:off x="1" y="348343"/>
                <a:ext cx="5963264" cy="6509657"/>
              </a:xfrm>
              <a:blipFill>
                <a:blip r:embed="rId2"/>
                <a:stretch>
                  <a:fillRect l="-1840" t="-14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56BDF60-689B-4A8E-AE32-C723C6632734}"/>
                  </a:ext>
                </a:extLst>
              </p:cNvPr>
              <p:cNvSpPr>
                <a:spLocks noGrp="1"/>
              </p:cNvSpPr>
              <p:nvPr>
                <p:ph sz="half" idx="2"/>
              </p:nvPr>
            </p:nvSpPr>
            <p:spPr>
              <a:xfrm>
                <a:off x="5963265" y="348343"/>
                <a:ext cx="6228733" cy="6509657"/>
              </a:xfrm>
            </p:spPr>
            <p:txBody>
              <a:bodyPr>
                <a:normAutofit/>
              </a:bodyPr>
              <a:lstStyle/>
              <a:p>
                <a:pPr>
                  <a:buFont typeface="Wingdings" panose="05000000000000000000" pitchFamily="2" charset="2"/>
                  <a:buChar char="ü"/>
                </a:pPr>
                <a:r>
                  <a:rPr lang="en-US" b="1" dirty="0"/>
                  <a:t>Errors in multiplication </a:t>
                </a:r>
              </a:p>
              <a:p>
                <a:r>
                  <a:rPr lang="en-US" dirty="0"/>
                  <a:t>Suppose the result </a:t>
                </a:r>
                <a14:m>
                  <m:oMath xmlns:m="http://schemas.openxmlformats.org/officeDocument/2006/math">
                    <m:r>
                      <a:rPr lang="en-US" b="1" i="1">
                        <a:latin typeface="Cambria Math" panose="02040503050406030204" pitchFamily="18" charset="0"/>
                      </a:rPr>
                      <m:t>𝒙</m:t>
                    </m:r>
                  </m:oMath>
                </a14:m>
                <a:r>
                  <a:rPr lang="en-US" dirty="0"/>
                  <a:t> is given as the product of two observed quantities </a:t>
                </a:r>
                <a14:m>
                  <m:oMath xmlns:m="http://schemas.openxmlformats.org/officeDocument/2006/math">
                    <m:r>
                      <a:rPr lang="en-US" b="1" i="1" dirty="0">
                        <a:latin typeface="Cambria Math" panose="02040503050406030204" pitchFamily="18" charset="0"/>
                      </a:rPr>
                      <m:t>𝒂</m:t>
                    </m:r>
                  </m:oMath>
                </a14:m>
                <a:r>
                  <a:rPr lang="en-US" dirty="0"/>
                  <a:t> and </a:t>
                </a:r>
                <a14:m>
                  <m:oMath xmlns:m="http://schemas.openxmlformats.org/officeDocument/2006/math">
                    <m:r>
                      <a:rPr lang="en-US" b="1" i="1" dirty="0">
                        <a:latin typeface="Cambria Math" panose="02040503050406030204" pitchFamily="18" charset="0"/>
                      </a:rPr>
                      <m:t>𝒃</m:t>
                    </m:r>
                  </m:oMath>
                </a14:m>
                <a:endParaRPr lang="en-US" b="1" dirty="0"/>
              </a:p>
              <a:p>
                <a:pPr marL="0" indent="0" algn="ctr">
                  <a:buNone/>
                </a:pPr>
                <a14:m>
                  <m:oMath xmlns:m="http://schemas.openxmlformats.org/officeDocument/2006/math">
                    <m:r>
                      <a:rPr lang="en-US" b="1" i="1">
                        <a:latin typeface="Cambria Math" panose="02040503050406030204" pitchFamily="18" charset="0"/>
                      </a:rPr>
                      <m:t>𝒙</m:t>
                    </m:r>
                    <m:r>
                      <a:rPr lang="en-US" b="1" i="1">
                        <a:latin typeface="Cambria Math" panose="02040503050406030204" pitchFamily="18" charset="0"/>
                      </a:rPr>
                      <m:t>=</m:t>
                    </m:r>
                    <m:r>
                      <a:rPr lang="en-US" b="1" i="1">
                        <a:latin typeface="Cambria Math" panose="02040503050406030204" pitchFamily="18" charset="0"/>
                      </a:rPr>
                      <m:t>𝒂𝒃</m:t>
                    </m:r>
                  </m:oMath>
                </a14:m>
                <a:r>
                  <a:rPr lang="en-US" b="1" dirty="0"/>
                  <a:t> </a:t>
                </a:r>
              </a:p>
              <a:p>
                <a:r>
                  <a:rPr lang="en-US" dirty="0"/>
                  <a:t>Let</a:t>
                </a:r>
                <a:r>
                  <a:rPr lang="en-US" b="1" dirty="0"/>
                  <a:t> </a:t>
                </a:r>
                <a14:m>
                  <m:oMath xmlns:m="http://schemas.openxmlformats.org/officeDocument/2006/math">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𝒂</m:t>
                    </m:r>
                  </m:oMath>
                </a14:m>
                <a:r>
                  <a:rPr lang="en-US" b="1" dirty="0"/>
                  <a:t> </a:t>
                </a:r>
                <a:r>
                  <a:rPr lang="en-US" dirty="0"/>
                  <a:t>and</a:t>
                </a:r>
                <a:r>
                  <a:rPr lang="en-US" b="1" dirty="0"/>
                  <a:t> </a:t>
                </a:r>
                <a14:m>
                  <m:oMath xmlns:m="http://schemas.openxmlformats.org/officeDocument/2006/math">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𝒃</m:t>
                    </m:r>
                  </m:oMath>
                </a14:m>
                <a:r>
                  <a:rPr lang="en-US" b="1" dirty="0"/>
                  <a:t> </a:t>
                </a:r>
                <a:r>
                  <a:rPr lang="en-US" dirty="0"/>
                  <a:t>be the absolute errors in measurement of </a:t>
                </a:r>
                <a14:m>
                  <m:oMath xmlns:m="http://schemas.openxmlformats.org/officeDocument/2006/math">
                    <m:r>
                      <a:rPr lang="en-US" b="1" i="1" dirty="0">
                        <a:latin typeface="Cambria Math" panose="02040503050406030204" pitchFamily="18" charset="0"/>
                      </a:rPr>
                      <m:t>𝒂</m:t>
                    </m:r>
                  </m:oMath>
                </a14:m>
                <a:r>
                  <a:rPr lang="en-US" dirty="0"/>
                  <a:t> and </a:t>
                </a:r>
                <a14:m>
                  <m:oMath xmlns:m="http://schemas.openxmlformats.org/officeDocument/2006/math">
                    <m:r>
                      <a:rPr lang="en-US" b="1" i="1" dirty="0">
                        <a:latin typeface="Cambria Math" panose="02040503050406030204" pitchFamily="18" charset="0"/>
                      </a:rPr>
                      <m:t>𝒃</m:t>
                    </m:r>
                  </m:oMath>
                </a14:m>
                <a:r>
                  <a:rPr lang="en-US" b="1" dirty="0"/>
                  <a:t> </a:t>
                </a:r>
              </a:p>
              <a:p>
                <a:r>
                  <a:rPr lang="en-US" dirty="0"/>
                  <a:t>Let</a:t>
                </a:r>
                <a:r>
                  <a:rPr lang="en-US" b="1" dirty="0"/>
                  <a:t> </a:t>
                </a:r>
                <a14:m>
                  <m:oMath xmlns:m="http://schemas.openxmlformats.org/officeDocument/2006/math">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𝒂</m:t>
                    </m:r>
                  </m:oMath>
                </a14:m>
                <a:r>
                  <a:rPr lang="en-US" b="1" dirty="0"/>
                  <a:t> </a:t>
                </a:r>
                <a:r>
                  <a:rPr lang="en-US" dirty="0"/>
                  <a:t>and</a:t>
                </a:r>
                <a:r>
                  <a:rPr lang="en-US" b="1" dirty="0"/>
                  <a:t> </a:t>
                </a:r>
                <a14:m>
                  <m:oMath xmlns:m="http://schemas.openxmlformats.org/officeDocument/2006/math">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𝒃</m:t>
                    </m:r>
                  </m:oMath>
                </a14:m>
                <a:r>
                  <a:rPr lang="en-US" b="1" dirty="0"/>
                  <a:t> </a:t>
                </a:r>
                <a:r>
                  <a:rPr lang="en-US" dirty="0"/>
                  <a:t>be the absolute errors in measurement of </a:t>
                </a:r>
                <a14:m>
                  <m:oMath xmlns:m="http://schemas.openxmlformats.org/officeDocument/2006/math">
                    <m:r>
                      <a:rPr lang="en-US" b="1" i="1" dirty="0">
                        <a:latin typeface="Cambria Math" panose="02040503050406030204" pitchFamily="18" charset="0"/>
                      </a:rPr>
                      <m:t>𝒂</m:t>
                    </m:r>
                  </m:oMath>
                </a14:m>
                <a:r>
                  <a:rPr lang="en-US" dirty="0"/>
                  <a:t> and </a:t>
                </a:r>
                <a14:m>
                  <m:oMath xmlns:m="http://schemas.openxmlformats.org/officeDocument/2006/math">
                    <m:r>
                      <a:rPr lang="en-US" b="1" i="1" dirty="0">
                        <a:latin typeface="Cambria Math" panose="02040503050406030204" pitchFamily="18" charset="0"/>
                      </a:rPr>
                      <m:t>𝒃</m:t>
                    </m:r>
                  </m:oMath>
                </a14:m>
                <a:r>
                  <a:rPr lang="en-US" b="1" dirty="0"/>
                  <a:t> </a:t>
                </a:r>
              </a:p>
              <a:p>
                <a:r>
                  <a:rPr lang="en-US" dirty="0"/>
                  <a:t>Also, let  </a:t>
                </a:r>
                <a14:m>
                  <m:oMath xmlns:m="http://schemas.openxmlformats.org/officeDocument/2006/math">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𝒙</m:t>
                    </m:r>
                  </m:oMath>
                </a14:m>
                <a:r>
                  <a:rPr lang="en-US" b="1" dirty="0"/>
                  <a:t> </a:t>
                </a:r>
                <a:r>
                  <a:rPr lang="en-US" dirty="0"/>
                  <a:t>be the errors in multiplication of </a:t>
                </a:r>
                <a14:m>
                  <m:oMath xmlns:m="http://schemas.openxmlformats.org/officeDocument/2006/math">
                    <m:r>
                      <a:rPr lang="en-US" b="1" i="1" dirty="0">
                        <a:latin typeface="Cambria Math" panose="02040503050406030204" pitchFamily="18" charset="0"/>
                      </a:rPr>
                      <m:t>𝒂</m:t>
                    </m:r>
                  </m:oMath>
                </a14:m>
                <a:r>
                  <a:rPr lang="en-US" dirty="0"/>
                  <a:t> and </a:t>
                </a:r>
                <a14:m>
                  <m:oMath xmlns:m="http://schemas.openxmlformats.org/officeDocument/2006/math">
                    <m:r>
                      <a:rPr lang="en-US" b="1" i="1" dirty="0">
                        <a:latin typeface="Cambria Math" panose="02040503050406030204" pitchFamily="18" charset="0"/>
                      </a:rPr>
                      <m:t>𝒃</m:t>
                    </m:r>
                  </m:oMath>
                </a14:m>
                <a:r>
                  <a:rPr lang="en-US" b="1" dirty="0"/>
                  <a:t> </a:t>
                </a:r>
              </a:p>
              <a:p>
                <a:pPr marL="0" indent="0" algn="ctr">
                  <a:buNone/>
                </a:pPr>
                <a:r>
                  <a:rPr lang="en-US" dirty="0"/>
                  <a:t>Now</a:t>
                </a:r>
                <a:r>
                  <a:rPr lang="en-US" b="1" dirty="0"/>
                  <a:t> </a:t>
                </a:r>
              </a:p>
              <a:p>
                <a:pPr marL="0" indent="0" algn="ctr">
                  <a:buNone/>
                </a:pPr>
                <a14:m>
                  <m:oMath xmlns:m="http://schemas.openxmlformats.org/officeDocument/2006/math">
                    <m:r>
                      <a:rPr lang="en-US" b="1" i="1">
                        <a:latin typeface="Cambria Math" panose="02040503050406030204" pitchFamily="18" charset="0"/>
                      </a:rPr>
                      <m:t>𝒂</m:t>
                    </m:r>
                    <m:r>
                      <a:rPr lang="en-US" b="1" i="1">
                        <a:latin typeface="Cambria Math" panose="02040503050406030204" pitchFamily="18" charset="0"/>
                      </a:rPr>
                      <m:t>=</m:t>
                    </m:r>
                    <m:r>
                      <a:rPr lang="en-US" b="1" i="1">
                        <a:latin typeface="Cambria Math" panose="02040503050406030204" pitchFamily="18" charset="0"/>
                      </a:rPr>
                      <m:t>𝒂</m:t>
                    </m:r>
                    <m:r>
                      <a:rPr lang="en-US" b="1" i="1">
                        <a:latin typeface="Cambria Math" panose="02040503050406030204" pitchFamily="18" charset="0"/>
                      </a:rPr>
                      <m:t>±∆</m:t>
                    </m:r>
                    <m:r>
                      <a:rPr lang="en-US" b="1" i="1">
                        <a:latin typeface="Cambria Math" panose="02040503050406030204" pitchFamily="18" charset="0"/>
                        <a:ea typeface="Cambria Math" panose="02040503050406030204" pitchFamily="18" charset="0"/>
                      </a:rPr>
                      <m:t>𝒂</m:t>
                    </m:r>
                  </m:oMath>
                </a14:m>
                <a:r>
                  <a:rPr lang="en-US" b="1" dirty="0"/>
                  <a:t> </a:t>
                </a:r>
                <a:r>
                  <a:rPr lang="en-US" dirty="0"/>
                  <a:t>and</a:t>
                </a:r>
                <a:r>
                  <a:rPr lang="en-US" b="1" dirty="0"/>
                  <a:t> </a:t>
                </a:r>
                <a14:m>
                  <m:oMath xmlns:m="http://schemas.openxmlformats.org/officeDocument/2006/math">
                    <m:r>
                      <a:rPr lang="en-US" b="1" i="1">
                        <a:latin typeface="Cambria Math" panose="02040503050406030204" pitchFamily="18" charset="0"/>
                        <a:ea typeface="Cambria Math" panose="02040503050406030204" pitchFamily="18" charset="0"/>
                      </a:rPr>
                      <m:t>𝒃</m:t>
                    </m:r>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𝒃</m:t>
                    </m:r>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𝒃</m:t>
                    </m:r>
                  </m:oMath>
                </a14:m>
                <a:r>
                  <a:rPr lang="en-US" b="1" dirty="0"/>
                  <a:t> </a:t>
                </a:r>
              </a:p>
              <a:p>
                <a:pPr marL="0" indent="0">
                  <a:buNone/>
                </a:pPr>
                <a:endParaRPr lang="en-US" b="1" dirty="0"/>
              </a:p>
            </p:txBody>
          </p:sp>
        </mc:Choice>
        <mc:Fallback xmlns="">
          <p:sp>
            <p:nvSpPr>
              <p:cNvPr id="4" name="Content Placeholder 3">
                <a:extLst>
                  <a:ext uri="{FF2B5EF4-FFF2-40B4-BE49-F238E27FC236}">
                    <a16:creationId xmlns:a16="http://schemas.microsoft.com/office/drawing/2014/main" id="{156BDF60-689B-4A8E-AE32-C723C6632734}"/>
                  </a:ext>
                </a:extLst>
              </p:cNvPr>
              <p:cNvSpPr>
                <a:spLocks noGrp="1" noRot="1" noChangeAspect="1" noMove="1" noResize="1" noEditPoints="1" noAdjustHandles="1" noChangeArrowheads="1" noChangeShapeType="1" noTextEdit="1"/>
              </p:cNvSpPr>
              <p:nvPr>
                <p:ph sz="half" idx="2"/>
              </p:nvPr>
            </p:nvSpPr>
            <p:spPr>
              <a:xfrm>
                <a:off x="5963265" y="348343"/>
                <a:ext cx="6228733" cy="6509657"/>
              </a:xfrm>
              <a:blipFill>
                <a:blip r:embed="rId3"/>
                <a:stretch>
                  <a:fillRect l="-1761" t="-1498" r="-1761"/>
                </a:stretch>
              </a:blipFill>
            </p:spPr>
            <p:txBody>
              <a:bodyPr/>
              <a:lstStyle/>
              <a:p>
                <a:r>
                  <a:rPr lang="en-US">
                    <a:noFill/>
                  </a:rPr>
                  <a:t> </a:t>
                </a:r>
              </a:p>
            </p:txBody>
          </p:sp>
        </mc:Fallback>
      </mc:AlternateContent>
    </p:spTree>
    <p:extLst>
      <p:ext uri="{BB962C8B-B14F-4D97-AF65-F5344CB8AC3E}">
        <p14:creationId xmlns:p14="http://schemas.microsoft.com/office/powerpoint/2010/main" val="9243091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7C522-0ACD-48EA-B04C-B118E7DE5F33}"/>
              </a:ext>
            </a:extLst>
          </p:cNvPr>
          <p:cNvSpPr>
            <a:spLocks noGrp="1"/>
          </p:cNvSpPr>
          <p:nvPr>
            <p:ph type="title"/>
          </p:nvPr>
        </p:nvSpPr>
        <p:spPr>
          <a:xfrm>
            <a:off x="132735" y="162233"/>
            <a:ext cx="11926529" cy="471948"/>
          </a:xfrm>
        </p:spPr>
        <p:txBody>
          <a:bodyPr>
            <a:normAutofit fontScale="90000"/>
          </a:bodyPr>
          <a:lstStyle/>
          <a:p>
            <a:pPr algn="ctr"/>
            <a:r>
              <a:rPr lang="en-US" b="1" dirty="0">
                <a:effectLst>
                  <a:outerShdw blurRad="38100" dist="38100" dir="2700000" algn="tl">
                    <a:srgbClr val="000000">
                      <a:alpha val="43137"/>
                    </a:srgbClr>
                  </a:outerShdw>
                </a:effectLst>
              </a:rPr>
              <a:t>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C72B01-FD8C-43BF-9684-D8298628C3EB}"/>
                  </a:ext>
                </a:extLst>
              </p:cNvPr>
              <p:cNvSpPr>
                <a:spLocks noGrp="1"/>
              </p:cNvSpPr>
              <p:nvPr>
                <p:ph sz="half" idx="1"/>
              </p:nvPr>
            </p:nvSpPr>
            <p:spPr>
              <a:xfrm>
                <a:off x="0" y="634182"/>
                <a:ext cx="12059263" cy="6223818"/>
              </a:xfrm>
            </p:spPr>
            <p:txBody>
              <a:bodyPr>
                <a:normAutofit/>
              </a:bodyPr>
              <a:lstStyle/>
              <a:p>
                <a:pPr marL="0" indent="0" algn="ctr">
                  <a:buNone/>
                </a:pPr>
                <a:r>
                  <a:rPr lang="en-US" dirty="0"/>
                  <a:t>Then </a:t>
                </a:r>
              </a:p>
              <a:p>
                <a:pPr marL="0" indent="0" algn="ctr">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𝒙</m:t>
                      </m:r>
                      <m:r>
                        <a:rPr lang="en-US" b="1" i="1">
                          <a:latin typeface="Cambria Math" panose="02040503050406030204" pitchFamily="18" charset="0"/>
                        </a:rPr>
                        <m:t>±∆</m:t>
                      </m:r>
                      <m:r>
                        <a:rPr lang="en-US" b="1" i="1">
                          <a:latin typeface="Cambria Math" panose="02040503050406030204" pitchFamily="18" charset="0"/>
                          <a:ea typeface="Cambria Math" panose="02040503050406030204" pitchFamily="18" charset="0"/>
                        </a:rPr>
                        <m:t>𝒙</m:t>
                      </m:r>
                      <m:r>
                        <a:rPr lang="en-US" b="1" i="1">
                          <a:latin typeface="Cambria Math" panose="02040503050406030204" pitchFamily="18" charset="0"/>
                        </a:rPr>
                        <m:t>=</m:t>
                      </m:r>
                      <m:r>
                        <a:rPr lang="en-US" b="1" i="1" smtClean="0">
                          <a:latin typeface="Cambria Math" panose="02040503050406030204" pitchFamily="18" charset="0"/>
                        </a:rPr>
                        <m:t>(</m:t>
                      </m:r>
                      <m:r>
                        <a:rPr lang="en-US" b="1" i="1">
                          <a:latin typeface="Cambria Math" panose="02040503050406030204" pitchFamily="18" charset="0"/>
                        </a:rPr>
                        <m:t>𝒂</m:t>
                      </m:r>
                      <m:r>
                        <a:rPr lang="en-US" b="1" i="1">
                          <a:latin typeface="Cambria Math" panose="02040503050406030204" pitchFamily="18" charset="0"/>
                        </a:rPr>
                        <m:t>±∆</m:t>
                      </m:r>
                      <m:r>
                        <a:rPr lang="en-US" b="1" i="1">
                          <a:latin typeface="Cambria Math" panose="02040503050406030204" pitchFamily="18" charset="0"/>
                          <a:ea typeface="Cambria Math" panose="02040503050406030204" pitchFamily="18" charset="0"/>
                        </a:rPr>
                        <m:t>𝒂</m:t>
                      </m:r>
                      <m:r>
                        <a:rPr lang="en-US" b="1" i="1" smtClean="0">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𝒃</m:t>
                      </m:r>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𝒃</m:t>
                      </m:r>
                      <m:r>
                        <a:rPr lang="en-US" b="1" i="1" smtClean="0">
                          <a:latin typeface="Cambria Math" panose="02040503050406030204" pitchFamily="18" charset="0"/>
                          <a:ea typeface="Cambria Math" panose="02040503050406030204" pitchFamily="18" charset="0"/>
                        </a:rPr>
                        <m:t>)</m:t>
                      </m:r>
                    </m:oMath>
                  </m:oMathPara>
                </a14:m>
                <a:endParaRPr lang="en-US" b="1" dirty="0"/>
              </a:p>
              <a:p>
                <a:pPr marL="0" indent="0" algn="ctr">
                  <a:buNone/>
                </a:pPr>
                <a:r>
                  <a:rPr lang="en-US" dirty="0"/>
                  <a:t>Upon expansion  </a:t>
                </a:r>
              </a:p>
              <a:p>
                <a:pPr marL="0" indent="0" algn="ctr">
                  <a:buNone/>
                </a:pPr>
                <a14:m>
                  <m:oMath xmlns:m="http://schemas.openxmlformats.org/officeDocument/2006/math">
                    <m:r>
                      <a:rPr lang="en-US" b="1" i="1">
                        <a:latin typeface="Cambria Math" panose="02040503050406030204" pitchFamily="18" charset="0"/>
                      </a:rPr>
                      <m:t>𝒙</m:t>
                    </m:r>
                    <m:r>
                      <a:rPr lang="en-US" b="1" i="1">
                        <a:latin typeface="Cambria Math" panose="02040503050406030204" pitchFamily="18" charset="0"/>
                      </a:rPr>
                      <m:t>±∆</m:t>
                    </m:r>
                    <m:r>
                      <a:rPr lang="en-US" b="1" i="1">
                        <a:latin typeface="Cambria Math" panose="02040503050406030204" pitchFamily="18" charset="0"/>
                        <a:ea typeface="Cambria Math" panose="02040503050406030204" pitchFamily="18" charset="0"/>
                      </a:rPr>
                      <m:t>𝒙</m:t>
                    </m:r>
                    <m:r>
                      <a:rPr lang="en-US" b="1" i="1">
                        <a:latin typeface="Cambria Math" panose="02040503050406030204" pitchFamily="18" charset="0"/>
                      </a:rPr>
                      <m:t>=</m:t>
                    </m:r>
                    <m:r>
                      <a:rPr lang="en-US" b="1" i="1" smtClean="0">
                        <a:latin typeface="Cambria Math" panose="02040503050406030204" pitchFamily="18" charset="0"/>
                      </a:rPr>
                      <m:t>𝒂𝒃</m:t>
                    </m:r>
                    <m:r>
                      <a:rPr lang="en-US" b="1" i="1">
                        <a:latin typeface="Cambria Math" panose="02040503050406030204" pitchFamily="18" charset="0"/>
                      </a:rPr>
                      <m:t>±</m:t>
                    </m:r>
                    <m:r>
                      <a:rPr lang="en-US" b="1" i="1" smtClean="0">
                        <a:latin typeface="Cambria Math" panose="02040503050406030204" pitchFamily="18" charset="0"/>
                      </a:rPr>
                      <m:t>𝒂</m:t>
                    </m:r>
                    <m:r>
                      <a:rPr lang="en-US" b="1" i="1">
                        <a:latin typeface="Cambria Math" panose="02040503050406030204" pitchFamily="18" charset="0"/>
                      </a:rPr>
                      <m:t>∆</m:t>
                    </m:r>
                    <m:r>
                      <a:rPr lang="en-US" b="1" i="1" smtClean="0">
                        <a:latin typeface="Cambria Math" panose="02040503050406030204" pitchFamily="18" charset="0"/>
                      </a:rPr>
                      <m:t>𝒃</m:t>
                    </m:r>
                    <m:r>
                      <a:rPr lang="en-US" b="1" i="1">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𝒃</m:t>
                    </m:r>
                    <m:r>
                      <a:rPr lang="en-US" b="1" i="1">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𝒂</m:t>
                    </m:r>
                    <m:r>
                      <a:rPr lang="en-US" b="1" i="1" smtClean="0">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𝒂</m:t>
                    </m:r>
                    <m:r>
                      <a:rPr lang="en-US" b="1" i="1">
                        <a:latin typeface="Cambria Math" panose="02040503050406030204" pitchFamily="18" charset="0"/>
                      </a:rPr>
                      <m:t>∆</m:t>
                    </m:r>
                    <m:r>
                      <a:rPr lang="en-US" b="1" i="1" smtClean="0">
                        <a:latin typeface="Cambria Math" panose="02040503050406030204" pitchFamily="18" charset="0"/>
                      </a:rPr>
                      <m:t>𝒃</m:t>
                    </m:r>
                  </m:oMath>
                </a14:m>
                <a:r>
                  <a:rPr lang="en-US" b="1" dirty="0"/>
                  <a:t> </a:t>
                </a:r>
              </a:p>
              <a:p>
                <a:pPr marL="0" indent="0" algn="ctr">
                  <a:buNone/>
                </a:pPr>
                <a:r>
                  <a:rPr lang="en-US" dirty="0"/>
                  <a:t>Then </a:t>
                </a:r>
              </a:p>
              <a:p>
                <a:pPr marL="0" indent="0" algn="ctr">
                  <a:buNone/>
                </a:pPr>
                <a14:m>
                  <m:oMath xmlns:m="http://schemas.openxmlformats.org/officeDocument/2006/math">
                    <m:r>
                      <a:rPr lang="en-US" b="1" i="1" smtClean="0">
                        <a:latin typeface="Cambria Math" panose="02040503050406030204" pitchFamily="18" charset="0"/>
                      </a:rPr>
                      <m:t>𝒙</m:t>
                    </m:r>
                    <m:d>
                      <m:dPr>
                        <m:ctrlPr>
                          <a:rPr lang="en-US" b="1" i="1" smtClean="0">
                            <a:latin typeface="Cambria Math" panose="02040503050406030204" pitchFamily="18" charset="0"/>
                          </a:rPr>
                        </m:ctrlPr>
                      </m:dPr>
                      <m:e>
                        <m:r>
                          <a:rPr lang="en-US" b="1" i="1" smtClean="0">
                            <a:latin typeface="Cambria Math" panose="02040503050406030204" pitchFamily="18" charset="0"/>
                          </a:rPr>
                          <m:t>𝟏</m:t>
                        </m:r>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a:latin typeface="Cambria Math" panose="02040503050406030204" pitchFamily="18" charset="0"/>
                              </a:rPr>
                              <m:t>∆</m:t>
                            </m:r>
                            <m:r>
                              <a:rPr lang="en-US" b="1" i="1">
                                <a:latin typeface="Cambria Math" panose="02040503050406030204" pitchFamily="18" charset="0"/>
                                <a:ea typeface="Cambria Math" panose="02040503050406030204" pitchFamily="18" charset="0"/>
                              </a:rPr>
                              <m:t>𝒙</m:t>
                            </m:r>
                          </m:num>
                          <m:den>
                            <m:r>
                              <a:rPr lang="en-US" b="1" i="1" smtClean="0">
                                <a:latin typeface="Cambria Math" panose="02040503050406030204" pitchFamily="18" charset="0"/>
                              </a:rPr>
                              <m:t>𝒙</m:t>
                            </m:r>
                          </m:den>
                        </m:f>
                      </m:e>
                    </m:d>
                    <m:r>
                      <a:rPr lang="en-US" b="1" i="1" smtClean="0">
                        <a:latin typeface="Cambria Math" panose="02040503050406030204" pitchFamily="18" charset="0"/>
                      </a:rPr>
                      <m:t>=</m:t>
                    </m:r>
                    <m:r>
                      <a:rPr lang="en-US" b="1" i="1" smtClean="0">
                        <a:latin typeface="Cambria Math" panose="02040503050406030204" pitchFamily="18" charset="0"/>
                      </a:rPr>
                      <m:t>𝒂𝒃</m:t>
                    </m:r>
                    <m:d>
                      <m:dPr>
                        <m:ctrlPr>
                          <a:rPr lang="en-US" b="1" i="1" smtClean="0">
                            <a:latin typeface="Cambria Math" panose="02040503050406030204" pitchFamily="18" charset="0"/>
                          </a:rPr>
                        </m:ctrlPr>
                      </m:dPr>
                      <m:e>
                        <m:r>
                          <a:rPr lang="en-US" b="1" i="1" smtClean="0">
                            <a:latin typeface="Cambria Math" panose="02040503050406030204" pitchFamily="18" charset="0"/>
                          </a:rPr>
                          <m:t>𝟏</m:t>
                        </m:r>
                        <m:r>
                          <a:rPr lang="en-US" b="1" i="1" smtClean="0">
                            <a:latin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𝒂</m:t>
                            </m:r>
                            <m:r>
                              <a:rPr lang="en-US" b="1" i="1">
                                <a:latin typeface="Cambria Math" panose="02040503050406030204" pitchFamily="18" charset="0"/>
                              </a:rPr>
                              <m:t>∆</m:t>
                            </m:r>
                            <m:r>
                              <a:rPr lang="en-US" b="1" i="1">
                                <a:latin typeface="Cambria Math" panose="02040503050406030204" pitchFamily="18" charset="0"/>
                              </a:rPr>
                              <m:t>𝒃</m:t>
                            </m:r>
                          </m:num>
                          <m:den>
                            <m:r>
                              <a:rPr lang="en-US" b="1" i="1" smtClean="0">
                                <a:latin typeface="Cambria Math" panose="02040503050406030204" pitchFamily="18" charset="0"/>
                                <a:ea typeface="Cambria Math" panose="02040503050406030204" pitchFamily="18" charset="0"/>
                              </a:rPr>
                              <m:t>𝒂𝒃</m:t>
                            </m:r>
                          </m:den>
                        </m:f>
                        <m:r>
                          <a:rPr lang="en-US" b="1" i="1" smtClean="0">
                            <a:latin typeface="Cambria Math" panose="02040503050406030204" pitchFamily="18" charset="0"/>
                          </a:rPr>
                          <m:t>±</m:t>
                        </m:r>
                        <m:f>
                          <m:fPr>
                            <m:ctrlPr>
                              <a:rPr lang="en-US" b="1" i="1">
                                <a:latin typeface="Cambria Math" panose="02040503050406030204" pitchFamily="18" charset="0"/>
                              </a:rPr>
                            </m:ctrlPr>
                          </m:fPr>
                          <m:num>
                            <m:r>
                              <a:rPr lang="en-US" b="1" i="1" smtClean="0">
                                <a:latin typeface="Cambria Math" panose="02040503050406030204" pitchFamily="18" charset="0"/>
                              </a:rPr>
                              <m:t>𝒃</m:t>
                            </m:r>
                            <m:r>
                              <a:rPr lang="en-US" b="1" i="1">
                                <a:latin typeface="Cambria Math" panose="02040503050406030204" pitchFamily="18" charset="0"/>
                              </a:rPr>
                              <m:t>∆</m:t>
                            </m:r>
                            <m:r>
                              <a:rPr lang="en-US" b="1" i="1" smtClean="0">
                                <a:latin typeface="Cambria Math" panose="02040503050406030204" pitchFamily="18" charset="0"/>
                              </a:rPr>
                              <m:t>𝒂</m:t>
                            </m:r>
                          </m:num>
                          <m:den>
                            <m:r>
                              <a:rPr lang="en-US" b="1" i="1">
                                <a:latin typeface="Cambria Math" panose="02040503050406030204" pitchFamily="18" charset="0"/>
                                <a:ea typeface="Cambria Math" panose="02040503050406030204" pitchFamily="18" charset="0"/>
                              </a:rPr>
                              <m:t>𝒂𝒃</m:t>
                            </m:r>
                          </m:den>
                        </m:f>
                        <m:r>
                          <a:rPr lang="en-US" b="1" i="1" smtClean="0">
                            <a:latin typeface="Cambria Math" panose="02040503050406030204" pitchFamily="18" charset="0"/>
                            <a:ea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m:t>
                            </m:r>
                            <m:r>
                              <a:rPr lang="en-US" b="1" i="1">
                                <a:latin typeface="Cambria Math" panose="02040503050406030204" pitchFamily="18" charset="0"/>
                                <a:ea typeface="Cambria Math" panose="02040503050406030204" pitchFamily="18" charset="0"/>
                              </a:rPr>
                              <m:t>𝒂</m:t>
                            </m:r>
                            <m:r>
                              <a:rPr lang="en-US" b="1" i="1">
                                <a:latin typeface="Cambria Math" panose="02040503050406030204" pitchFamily="18" charset="0"/>
                              </a:rPr>
                              <m:t>∆</m:t>
                            </m:r>
                            <m:r>
                              <a:rPr lang="en-US" b="1" i="1">
                                <a:latin typeface="Cambria Math" panose="02040503050406030204" pitchFamily="18" charset="0"/>
                              </a:rPr>
                              <m:t>𝒃</m:t>
                            </m:r>
                          </m:num>
                          <m:den>
                            <m:r>
                              <a:rPr lang="en-US" b="1" i="1">
                                <a:latin typeface="Cambria Math" panose="02040503050406030204" pitchFamily="18" charset="0"/>
                                <a:ea typeface="Cambria Math" panose="02040503050406030204" pitchFamily="18" charset="0"/>
                              </a:rPr>
                              <m:t>𝒂𝒃</m:t>
                            </m:r>
                          </m:den>
                        </m:f>
                      </m:e>
                    </m:d>
                  </m:oMath>
                </a14:m>
                <a:r>
                  <a:rPr lang="en-US" b="1" dirty="0"/>
                  <a:t>  if </a:t>
                </a:r>
                <a14:m>
                  <m:oMath xmlns:m="http://schemas.openxmlformats.org/officeDocument/2006/math">
                    <m:r>
                      <a:rPr lang="en-US" b="1" i="1">
                        <a:latin typeface="Cambria Math" panose="02040503050406030204" pitchFamily="18" charset="0"/>
                      </a:rPr>
                      <m:t>𝒂𝒃</m:t>
                    </m:r>
                    <m:r>
                      <a:rPr lang="en-US" b="1" i="1" smtClean="0">
                        <a:latin typeface="Cambria Math" panose="02040503050406030204" pitchFamily="18" charset="0"/>
                      </a:rPr>
                      <m:t>=</m:t>
                    </m:r>
                    <m:r>
                      <a:rPr lang="en-US" b="1" i="1" smtClean="0">
                        <a:latin typeface="Cambria Math" panose="02040503050406030204" pitchFamily="18" charset="0"/>
                      </a:rPr>
                      <m:t>𝒙</m:t>
                    </m:r>
                  </m:oMath>
                </a14:m>
                <a:endParaRPr lang="en-US" b="1" dirty="0"/>
              </a:p>
              <a:p>
                <a:pPr marL="0" indent="0" algn="ctr">
                  <a:buNone/>
                </a:pPr>
                <a:r>
                  <a:rPr lang="en-US" dirty="0"/>
                  <a:t>Now </a:t>
                </a:r>
              </a:p>
              <a:p>
                <a:pPr marL="0" indent="0" algn="ctr">
                  <a:buNone/>
                </a:pPr>
                <a14:m>
                  <m:oMath xmlns:m="http://schemas.openxmlformats.org/officeDocument/2006/math">
                    <m:r>
                      <a:rPr lang="en-US" b="1" i="1">
                        <a:latin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m:t>
                        </m:r>
                        <m:r>
                          <a:rPr lang="en-US" b="1" i="1">
                            <a:latin typeface="Cambria Math" panose="02040503050406030204" pitchFamily="18" charset="0"/>
                            <a:ea typeface="Cambria Math" panose="02040503050406030204" pitchFamily="18" charset="0"/>
                          </a:rPr>
                          <m:t>𝒙</m:t>
                        </m:r>
                      </m:num>
                      <m:den>
                        <m:r>
                          <a:rPr lang="en-US" b="1" i="1">
                            <a:latin typeface="Cambria Math" panose="02040503050406030204" pitchFamily="18" charset="0"/>
                          </a:rPr>
                          <m:t>𝒙</m:t>
                        </m:r>
                      </m:den>
                    </m:f>
                    <m:r>
                      <a:rPr lang="en-US" b="1" i="1">
                        <a:latin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𝒂</m:t>
                        </m:r>
                        <m:r>
                          <a:rPr lang="en-US" b="1" i="1">
                            <a:latin typeface="Cambria Math" panose="02040503050406030204" pitchFamily="18" charset="0"/>
                          </a:rPr>
                          <m:t>∆</m:t>
                        </m:r>
                        <m:r>
                          <a:rPr lang="en-US" b="1" i="1">
                            <a:latin typeface="Cambria Math" panose="02040503050406030204" pitchFamily="18" charset="0"/>
                          </a:rPr>
                          <m:t>𝒃</m:t>
                        </m:r>
                      </m:num>
                      <m:den>
                        <m:r>
                          <a:rPr lang="en-US" b="1" i="1">
                            <a:latin typeface="Cambria Math" panose="02040503050406030204" pitchFamily="18" charset="0"/>
                            <a:ea typeface="Cambria Math" panose="02040503050406030204" pitchFamily="18" charset="0"/>
                          </a:rPr>
                          <m:t>𝒂𝒃</m:t>
                        </m:r>
                      </m:den>
                    </m:f>
                    <m:r>
                      <a:rPr lang="en-US" b="1" i="1">
                        <a:latin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𝒃</m:t>
                        </m:r>
                        <m:r>
                          <a:rPr lang="en-US" b="1" i="1">
                            <a:latin typeface="Cambria Math" panose="02040503050406030204" pitchFamily="18" charset="0"/>
                          </a:rPr>
                          <m:t>∆</m:t>
                        </m:r>
                        <m:r>
                          <a:rPr lang="en-US" b="1" i="1">
                            <a:latin typeface="Cambria Math" panose="02040503050406030204" pitchFamily="18" charset="0"/>
                          </a:rPr>
                          <m:t>𝒂</m:t>
                        </m:r>
                      </m:num>
                      <m:den>
                        <m:r>
                          <a:rPr lang="en-US" b="1" i="1">
                            <a:latin typeface="Cambria Math" panose="02040503050406030204" pitchFamily="18" charset="0"/>
                            <a:ea typeface="Cambria Math" panose="02040503050406030204" pitchFamily="18" charset="0"/>
                          </a:rPr>
                          <m:t>𝒂𝒃</m:t>
                        </m:r>
                      </m:den>
                    </m:f>
                    <m:r>
                      <a:rPr lang="en-US" b="1" i="1">
                        <a:latin typeface="Cambria Math" panose="02040503050406030204" pitchFamily="18" charset="0"/>
                        <a:ea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m:t>
                        </m:r>
                        <m:r>
                          <a:rPr lang="en-US" b="1" i="1">
                            <a:latin typeface="Cambria Math" panose="02040503050406030204" pitchFamily="18" charset="0"/>
                            <a:ea typeface="Cambria Math" panose="02040503050406030204" pitchFamily="18" charset="0"/>
                          </a:rPr>
                          <m:t>𝒂</m:t>
                        </m:r>
                        <m:r>
                          <a:rPr lang="en-US" b="1" i="1">
                            <a:latin typeface="Cambria Math" panose="02040503050406030204" pitchFamily="18" charset="0"/>
                          </a:rPr>
                          <m:t>∆</m:t>
                        </m:r>
                        <m:r>
                          <a:rPr lang="en-US" b="1" i="1">
                            <a:latin typeface="Cambria Math" panose="02040503050406030204" pitchFamily="18" charset="0"/>
                          </a:rPr>
                          <m:t>𝒃</m:t>
                        </m:r>
                      </m:num>
                      <m:den>
                        <m:r>
                          <a:rPr lang="en-US" b="1" i="1">
                            <a:latin typeface="Cambria Math" panose="02040503050406030204" pitchFamily="18" charset="0"/>
                            <a:ea typeface="Cambria Math" panose="02040503050406030204" pitchFamily="18" charset="0"/>
                          </a:rPr>
                          <m:t>𝒂𝒃</m:t>
                        </m:r>
                      </m:den>
                    </m:f>
                  </m:oMath>
                </a14:m>
                <a:r>
                  <a:rPr lang="en-US" b="1" dirty="0"/>
                  <a:t>  </a:t>
                </a:r>
              </a:p>
              <a:p>
                <a:pPr marL="0" indent="0" algn="ctr">
                  <a:buNone/>
                </a:pPr>
                <a:r>
                  <a:rPr lang="en-US" dirty="0"/>
                  <a:t>Since </a:t>
                </a:r>
                <a14:m>
                  <m:oMath xmlns:m="http://schemas.openxmlformats.org/officeDocument/2006/math">
                    <m:r>
                      <a:rPr lang="en-US" b="1" i="1">
                        <a:latin typeface="Cambria Math" panose="02040503050406030204" pitchFamily="18" charset="0"/>
                      </a:rPr>
                      <m:t>∆</m:t>
                    </m:r>
                    <m:r>
                      <a:rPr lang="en-US" b="1" i="1">
                        <a:latin typeface="Cambria Math" panose="02040503050406030204" pitchFamily="18" charset="0"/>
                        <a:ea typeface="Cambria Math" panose="02040503050406030204" pitchFamily="18" charset="0"/>
                      </a:rPr>
                      <m:t>𝒂</m:t>
                    </m:r>
                  </m:oMath>
                </a14:m>
                <a:r>
                  <a:rPr lang="en-US" b="1" dirty="0"/>
                  <a:t> </a:t>
                </a:r>
                <a:r>
                  <a:rPr lang="en-US" dirty="0"/>
                  <a:t>and</a:t>
                </a:r>
                <a:r>
                  <a:rPr lang="en-US" b="1" dirty="0"/>
                  <a:t> </a:t>
                </a:r>
                <a14:m>
                  <m:oMath xmlns:m="http://schemas.openxmlformats.org/officeDocument/2006/math">
                    <m:r>
                      <a:rPr lang="en-US" b="1" i="1">
                        <a:latin typeface="Cambria Math" panose="02040503050406030204" pitchFamily="18" charset="0"/>
                      </a:rPr>
                      <m:t>∆</m:t>
                    </m:r>
                    <m:r>
                      <a:rPr lang="en-US" b="1" i="1">
                        <a:latin typeface="Cambria Math" panose="02040503050406030204" pitchFamily="18" charset="0"/>
                      </a:rPr>
                      <m:t>𝒃</m:t>
                    </m:r>
                  </m:oMath>
                </a14:m>
                <a:r>
                  <a:rPr lang="en-US" b="1" dirty="0"/>
                  <a:t> </a:t>
                </a:r>
                <a:r>
                  <a:rPr lang="en-US" dirty="0"/>
                  <a:t>are tool small then </a:t>
                </a:r>
                <a14:m>
                  <m:oMath xmlns:m="http://schemas.openxmlformats.org/officeDocument/2006/math">
                    <m:f>
                      <m:fPr>
                        <m:ctrlPr>
                          <a:rPr lang="en-US" b="1" i="1">
                            <a:latin typeface="Cambria Math" panose="02040503050406030204" pitchFamily="18" charset="0"/>
                          </a:rPr>
                        </m:ctrlPr>
                      </m:fPr>
                      <m:num>
                        <m:r>
                          <a:rPr lang="en-US" b="1" i="1">
                            <a:latin typeface="Cambria Math" panose="02040503050406030204" pitchFamily="18" charset="0"/>
                          </a:rPr>
                          <m:t>∆</m:t>
                        </m:r>
                        <m:r>
                          <a:rPr lang="en-US" b="1" i="1">
                            <a:latin typeface="Cambria Math" panose="02040503050406030204" pitchFamily="18" charset="0"/>
                            <a:ea typeface="Cambria Math" panose="02040503050406030204" pitchFamily="18" charset="0"/>
                          </a:rPr>
                          <m:t>𝒂</m:t>
                        </m:r>
                        <m:r>
                          <a:rPr lang="en-US" b="1" i="1">
                            <a:latin typeface="Cambria Math" panose="02040503050406030204" pitchFamily="18" charset="0"/>
                          </a:rPr>
                          <m:t>∆</m:t>
                        </m:r>
                        <m:r>
                          <a:rPr lang="en-US" b="1" i="1">
                            <a:latin typeface="Cambria Math" panose="02040503050406030204" pitchFamily="18" charset="0"/>
                          </a:rPr>
                          <m:t>𝒃</m:t>
                        </m:r>
                      </m:num>
                      <m:den>
                        <m:r>
                          <a:rPr lang="en-US" b="1" i="1">
                            <a:latin typeface="Cambria Math" panose="02040503050406030204" pitchFamily="18" charset="0"/>
                            <a:ea typeface="Cambria Math" panose="02040503050406030204" pitchFamily="18" charset="0"/>
                          </a:rPr>
                          <m:t>𝒂𝒃</m:t>
                        </m:r>
                      </m:den>
                    </m:f>
                  </m:oMath>
                </a14:m>
                <a:r>
                  <a:rPr lang="en-US" dirty="0"/>
                  <a:t>  can be neglected </a:t>
                </a:r>
              </a:p>
              <a:p>
                <a:pPr marL="0" indent="0" algn="ctr">
                  <a:buNone/>
                </a:pPr>
                <a:r>
                  <a:rPr lang="en-US" dirty="0">
                    <a:latin typeface="Calibri" panose="020F0502020204030204" pitchFamily="34" charset="0"/>
                    <a:ea typeface="Cambria Math" panose="02040503050406030204" pitchFamily="18" charset="0"/>
                    <a:cs typeface="Calibri" panose="020F0502020204030204" pitchFamily="34" charset="0"/>
                  </a:rPr>
                  <a:t>Then maximum error in </a:t>
                </a:r>
                <a14:m>
                  <m:oMath xmlns:m="http://schemas.openxmlformats.org/officeDocument/2006/math">
                    <m:r>
                      <a:rPr lang="en-US" b="1" i="1">
                        <a:latin typeface="Cambria Math" panose="02040503050406030204" pitchFamily="18" charset="0"/>
                        <a:ea typeface="Cambria Math" panose="02040503050406030204" pitchFamily="18" charset="0"/>
                        <a:cs typeface="Calibri" panose="020F0502020204030204" pitchFamily="34" charset="0"/>
                      </a:rPr>
                      <m:t>𝒙</m:t>
                    </m:r>
                  </m:oMath>
                </a14:m>
                <a:r>
                  <a:rPr lang="en-US" b="1" dirty="0">
                    <a:latin typeface="Calibri" panose="020F0502020204030204" pitchFamily="34" charset="0"/>
                    <a:ea typeface="Cambria Math" panose="02040503050406030204" pitchFamily="18" charset="0"/>
                    <a:cs typeface="Calibri" panose="020F0502020204030204" pitchFamily="34" charset="0"/>
                  </a:rPr>
                  <a:t> </a:t>
                </a:r>
                <a:r>
                  <a:rPr lang="en-US" dirty="0">
                    <a:latin typeface="Calibri" panose="020F0502020204030204" pitchFamily="34" charset="0"/>
                    <a:ea typeface="Cambria Math" panose="02040503050406030204" pitchFamily="18" charset="0"/>
                    <a:cs typeface="Calibri" panose="020F0502020204030204" pitchFamily="34" charset="0"/>
                  </a:rPr>
                  <a:t>will be </a:t>
                </a:r>
              </a:p>
              <a:p>
                <a:pPr marL="0" indent="0" algn="ctr">
                  <a:buNone/>
                </a:pPr>
                <a14:m>
                  <m:oMath xmlns:m="http://schemas.openxmlformats.org/officeDocument/2006/math">
                    <m:f>
                      <m:fPr>
                        <m:ctrlPr>
                          <a:rPr lang="en-US" b="1" i="1">
                            <a:latin typeface="Cambria Math" panose="02040503050406030204" pitchFamily="18" charset="0"/>
                          </a:rPr>
                        </m:ctrlPr>
                      </m:fPr>
                      <m:num>
                        <m:r>
                          <a:rPr lang="en-US" b="1" i="1">
                            <a:latin typeface="Cambria Math" panose="02040503050406030204" pitchFamily="18" charset="0"/>
                          </a:rPr>
                          <m:t>∆</m:t>
                        </m:r>
                        <m:r>
                          <a:rPr lang="en-US" b="1" i="1">
                            <a:latin typeface="Cambria Math" panose="02040503050406030204" pitchFamily="18" charset="0"/>
                            <a:ea typeface="Cambria Math" panose="02040503050406030204" pitchFamily="18" charset="0"/>
                          </a:rPr>
                          <m:t>𝒙</m:t>
                        </m:r>
                      </m:num>
                      <m:den>
                        <m:r>
                          <a:rPr lang="en-US" b="1" i="1">
                            <a:latin typeface="Cambria Math" panose="02040503050406030204" pitchFamily="18" charset="0"/>
                          </a:rPr>
                          <m:t>𝒙</m:t>
                        </m:r>
                      </m:den>
                    </m:f>
                    <m:r>
                      <a:rPr lang="en-US" b="1" i="1" smtClean="0">
                        <a:latin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m:t>
                        </m:r>
                        <m:r>
                          <a:rPr lang="en-US" b="1" i="1">
                            <a:latin typeface="Cambria Math" panose="02040503050406030204" pitchFamily="18" charset="0"/>
                          </a:rPr>
                          <m:t>𝒂</m:t>
                        </m:r>
                      </m:num>
                      <m:den>
                        <m:r>
                          <a:rPr lang="en-US" b="1" i="1">
                            <a:latin typeface="Cambria Math" panose="02040503050406030204" pitchFamily="18" charset="0"/>
                            <a:ea typeface="Cambria Math" panose="02040503050406030204" pitchFamily="18" charset="0"/>
                          </a:rPr>
                          <m:t>𝒂</m:t>
                        </m:r>
                      </m:den>
                    </m:f>
                    <m:r>
                      <a:rPr lang="en-US" b="1" i="1" smtClean="0">
                        <a:latin typeface="Cambria Math" panose="02040503050406030204" pitchFamily="18" charset="0"/>
                        <a:ea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m:t>
                        </m:r>
                        <m:r>
                          <a:rPr lang="en-US" b="1" i="1">
                            <a:latin typeface="Cambria Math" panose="02040503050406030204" pitchFamily="18" charset="0"/>
                          </a:rPr>
                          <m:t>𝒃</m:t>
                        </m:r>
                      </m:num>
                      <m:den>
                        <m:r>
                          <a:rPr lang="en-US" b="1" i="1">
                            <a:latin typeface="Cambria Math" panose="02040503050406030204" pitchFamily="18" charset="0"/>
                            <a:ea typeface="Cambria Math" panose="02040503050406030204" pitchFamily="18" charset="0"/>
                          </a:rPr>
                          <m:t>𝒃</m:t>
                        </m:r>
                      </m:den>
                    </m:f>
                  </m:oMath>
                </a14:m>
                <a:r>
                  <a:rPr lang="en-US" b="1" dirty="0"/>
                  <a:t> </a:t>
                </a:r>
              </a:p>
            </p:txBody>
          </p:sp>
        </mc:Choice>
        <mc:Fallback xmlns="">
          <p:sp>
            <p:nvSpPr>
              <p:cNvPr id="3" name="Content Placeholder 2">
                <a:extLst>
                  <a:ext uri="{FF2B5EF4-FFF2-40B4-BE49-F238E27FC236}">
                    <a16:creationId xmlns:a16="http://schemas.microsoft.com/office/drawing/2014/main" id="{26C72B01-FD8C-43BF-9684-D8298628C3EB}"/>
                  </a:ext>
                </a:extLst>
              </p:cNvPr>
              <p:cNvSpPr>
                <a:spLocks noGrp="1" noRot="1" noChangeAspect="1" noMove="1" noResize="1" noEditPoints="1" noAdjustHandles="1" noChangeArrowheads="1" noChangeShapeType="1" noTextEdit="1"/>
              </p:cNvSpPr>
              <p:nvPr>
                <p:ph sz="half" idx="1"/>
              </p:nvPr>
            </p:nvSpPr>
            <p:spPr>
              <a:xfrm>
                <a:off x="0" y="634182"/>
                <a:ext cx="12059263" cy="6223818"/>
              </a:xfrm>
              <a:blipFill>
                <a:blip r:embed="rId2"/>
                <a:stretch>
                  <a:fillRect t="-1567"/>
                </a:stretch>
              </a:blipFill>
            </p:spPr>
            <p:txBody>
              <a:bodyPr/>
              <a:lstStyle/>
              <a:p>
                <a:r>
                  <a:rPr lang="en-US">
                    <a:noFill/>
                  </a:rPr>
                  <a:t> </a:t>
                </a:r>
              </a:p>
            </p:txBody>
          </p:sp>
        </mc:Fallback>
      </mc:AlternateContent>
    </p:spTree>
    <p:extLst>
      <p:ext uri="{BB962C8B-B14F-4D97-AF65-F5344CB8AC3E}">
        <p14:creationId xmlns:p14="http://schemas.microsoft.com/office/powerpoint/2010/main" val="20335356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7C522-0ACD-48EA-B04C-B118E7DE5F33}"/>
              </a:ext>
            </a:extLst>
          </p:cNvPr>
          <p:cNvSpPr>
            <a:spLocks noGrp="1"/>
          </p:cNvSpPr>
          <p:nvPr>
            <p:ph type="title"/>
          </p:nvPr>
        </p:nvSpPr>
        <p:spPr>
          <a:xfrm>
            <a:off x="132735" y="162233"/>
            <a:ext cx="11926529" cy="471948"/>
          </a:xfrm>
        </p:spPr>
        <p:txBody>
          <a:bodyPr>
            <a:normAutofit fontScale="90000"/>
          </a:bodyPr>
          <a:lstStyle/>
          <a:p>
            <a:pPr algn="ctr"/>
            <a:r>
              <a:rPr lang="en-US" b="1" dirty="0">
                <a:effectLst>
                  <a:outerShdw blurRad="38100" dist="38100" dir="2700000" algn="tl">
                    <a:srgbClr val="000000">
                      <a:alpha val="43137"/>
                    </a:srgbClr>
                  </a:outerShdw>
                </a:effectLst>
              </a:rPr>
              <a:t>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C72B01-FD8C-43BF-9684-D8298628C3EB}"/>
                  </a:ext>
                </a:extLst>
              </p:cNvPr>
              <p:cNvSpPr>
                <a:spLocks noGrp="1"/>
              </p:cNvSpPr>
              <p:nvPr>
                <p:ph sz="half" idx="1"/>
              </p:nvPr>
            </p:nvSpPr>
            <p:spPr>
              <a:xfrm>
                <a:off x="0" y="634182"/>
                <a:ext cx="12192000" cy="6061586"/>
              </a:xfrm>
            </p:spPr>
            <p:txBody>
              <a:bodyPr>
                <a:normAutofit lnSpcReduction="10000"/>
              </a:bodyPr>
              <a:lstStyle/>
              <a:p>
                <a:r>
                  <a:rPr lang="en-US" dirty="0"/>
                  <a:t>Percentage error in the value of </a:t>
                </a:r>
                <a14:m>
                  <m:oMath xmlns:m="http://schemas.openxmlformats.org/officeDocument/2006/math">
                    <m:r>
                      <a:rPr lang="en-US" b="1" i="1" dirty="0" smtClean="0">
                        <a:latin typeface="Cambria Math" panose="02040503050406030204" pitchFamily="18" charset="0"/>
                      </a:rPr>
                      <m:t>𝒙</m:t>
                    </m:r>
                  </m:oMath>
                </a14:m>
                <a:r>
                  <a:rPr lang="en-US" dirty="0"/>
                  <a:t> is given as the sum of the % error in measuring </a:t>
                </a:r>
                <a14:m>
                  <m:oMath xmlns:m="http://schemas.openxmlformats.org/officeDocument/2006/math">
                    <m:r>
                      <a:rPr lang="en-US" b="1" i="1" dirty="0" smtClean="0">
                        <a:latin typeface="Cambria Math" panose="02040503050406030204" pitchFamily="18" charset="0"/>
                      </a:rPr>
                      <m:t>𝒂</m:t>
                    </m:r>
                  </m:oMath>
                </a14:m>
                <a:r>
                  <a:rPr lang="en-US" dirty="0"/>
                  <a:t> and %error in measuring </a:t>
                </a:r>
                <a14:m>
                  <m:oMath xmlns:m="http://schemas.openxmlformats.org/officeDocument/2006/math">
                    <m:r>
                      <a:rPr lang="en-US" b="1" i="1" dirty="0" smtClean="0">
                        <a:latin typeface="Cambria Math" panose="02040503050406030204" pitchFamily="18" charset="0"/>
                      </a:rPr>
                      <m:t>𝒃</m:t>
                    </m:r>
                  </m:oMath>
                </a14:m>
                <a:endParaRPr lang="en-US" b="1" dirty="0"/>
              </a:p>
              <a:p>
                <a:pPr marL="0" indent="0" algn="ctr">
                  <a:buNone/>
                </a:pPr>
                <a:r>
                  <a:rPr lang="en-US" dirty="0"/>
                  <a:t>Mathematically </a:t>
                </a:r>
              </a:p>
              <a:p>
                <a:pPr marL="0" indent="0" algn="ctr">
                  <a:buNone/>
                </a:pP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𝑒𝑟𝑟𝑜𝑟</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1" i="1" smtClean="0">
                        <a:latin typeface="Cambria Math" panose="02040503050406030204" pitchFamily="18" charset="0"/>
                      </a:rPr>
                      <m:t>𝒙</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 </m:t>
                        </m:r>
                        <m:r>
                          <a:rPr lang="en-US" b="0" i="1" smtClean="0">
                            <a:latin typeface="Cambria Math" panose="02040503050406030204" pitchFamily="18" charset="0"/>
                          </a:rPr>
                          <m:t>𝑒𝑟𝑟𝑜𝑟</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1" i="1" smtClean="0">
                            <a:latin typeface="Cambria Math" panose="02040503050406030204" pitchFamily="18" charset="0"/>
                          </a:rPr>
                          <m:t>𝒂</m:t>
                        </m:r>
                      </m:e>
                    </m:d>
                    <m:r>
                      <a:rPr lang="en-US" b="0" i="1" smtClean="0">
                        <a:latin typeface="Cambria Math" panose="02040503050406030204" pitchFamily="18" charset="0"/>
                      </a:rPr>
                      <m:t>+</m:t>
                    </m:r>
                    <m:r>
                      <a:rPr lang="en-US" i="1">
                        <a:latin typeface="Cambria Math" panose="02040503050406030204" pitchFamily="18" charset="0"/>
                      </a:rPr>
                      <m:t>(% </m:t>
                    </m:r>
                    <m:r>
                      <a:rPr lang="en-US" i="1">
                        <a:latin typeface="Cambria Math" panose="02040503050406030204" pitchFamily="18" charset="0"/>
                      </a:rPr>
                      <m:t>𝑒𝑟𝑟𝑜𝑟</m:t>
                    </m:r>
                    <m:r>
                      <a:rPr lang="en-US" i="1">
                        <a:latin typeface="Cambria Math" panose="02040503050406030204" pitchFamily="18" charset="0"/>
                      </a:rPr>
                      <m:t> </m:t>
                    </m:r>
                    <m:r>
                      <a:rPr lang="en-US" i="1">
                        <a:latin typeface="Cambria Math" panose="02040503050406030204" pitchFamily="18" charset="0"/>
                      </a:rPr>
                      <m:t>𝑖𝑛</m:t>
                    </m:r>
                    <m:r>
                      <a:rPr lang="en-US" i="1">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1" i="1" smtClean="0">
                        <a:latin typeface="Cambria Math" panose="02040503050406030204" pitchFamily="18" charset="0"/>
                      </a:rPr>
                      <m:t>𝒃</m:t>
                    </m:r>
                    <m:r>
                      <a:rPr lang="en-US" i="1">
                        <a:latin typeface="Cambria Math" panose="02040503050406030204" pitchFamily="18" charset="0"/>
                      </a:rPr>
                      <m:t>)</m:t>
                    </m:r>
                  </m:oMath>
                </a14:m>
                <a:r>
                  <a:rPr lang="en-US" dirty="0"/>
                  <a:t> </a:t>
                </a:r>
              </a:p>
              <a:p>
                <a:pPr>
                  <a:buFont typeface="Wingdings" panose="05000000000000000000" pitchFamily="2" charset="2"/>
                  <a:buChar char="ü"/>
                </a:pPr>
                <a:r>
                  <a:rPr lang="en-US" dirty="0"/>
                  <a:t>  </a:t>
                </a:r>
                <a:r>
                  <a:rPr lang="en-US" b="1" dirty="0"/>
                  <a:t>Errors in division </a:t>
                </a:r>
              </a:p>
              <a:p>
                <a:r>
                  <a:rPr lang="en-US" dirty="0"/>
                  <a:t>Suppose the result </a:t>
                </a:r>
                <a14:m>
                  <m:oMath xmlns:m="http://schemas.openxmlformats.org/officeDocument/2006/math">
                    <m:r>
                      <a:rPr lang="en-US" b="1" i="1">
                        <a:latin typeface="Cambria Math" panose="02040503050406030204" pitchFamily="18" charset="0"/>
                      </a:rPr>
                      <m:t>𝒙</m:t>
                    </m:r>
                  </m:oMath>
                </a14:m>
                <a:r>
                  <a:rPr lang="en-US" dirty="0"/>
                  <a:t> is given as the quotient of two observed quantities </a:t>
                </a:r>
                <a14:m>
                  <m:oMath xmlns:m="http://schemas.openxmlformats.org/officeDocument/2006/math">
                    <m:r>
                      <a:rPr lang="en-US" b="1" i="1" dirty="0">
                        <a:latin typeface="Cambria Math" panose="02040503050406030204" pitchFamily="18" charset="0"/>
                      </a:rPr>
                      <m:t>𝒂</m:t>
                    </m:r>
                  </m:oMath>
                </a14:m>
                <a:r>
                  <a:rPr lang="en-US" dirty="0"/>
                  <a:t> and </a:t>
                </a:r>
                <a14:m>
                  <m:oMath xmlns:m="http://schemas.openxmlformats.org/officeDocument/2006/math">
                    <m:r>
                      <a:rPr lang="en-US" b="1" i="1" dirty="0">
                        <a:latin typeface="Cambria Math" panose="02040503050406030204" pitchFamily="18" charset="0"/>
                      </a:rPr>
                      <m:t>𝒃</m:t>
                    </m:r>
                  </m:oMath>
                </a14:m>
                <a:endParaRPr lang="en-US" b="1" dirty="0"/>
              </a:p>
              <a:p>
                <a:pPr marL="0" indent="0" algn="ctr">
                  <a:buNone/>
                </a:pPr>
                <a14:m>
                  <m:oMath xmlns:m="http://schemas.openxmlformats.org/officeDocument/2006/math">
                    <m:r>
                      <a:rPr lang="en-US" b="1" i="1">
                        <a:latin typeface="Cambria Math" panose="02040503050406030204" pitchFamily="18" charset="0"/>
                      </a:rPr>
                      <m:t>𝒙</m:t>
                    </m:r>
                    <m:r>
                      <a:rPr lang="en-US" b="1" i="1">
                        <a:latin typeface="Cambria Math" panose="02040503050406030204" pitchFamily="18" charset="0"/>
                      </a:rPr>
                      <m:t>=</m:t>
                    </m:r>
                    <m:f>
                      <m:fPr>
                        <m:ctrlPr>
                          <a:rPr lang="en-US" b="1" i="1" smtClean="0">
                            <a:latin typeface="Cambria Math" panose="02040503050406030204" pitchFamily="18" charset="0"/>
                          </a:rPr>
                        </m:ctrlPr>
                      </m:fPr>
                      <m:num>
                        <m:r>
                          <a:rPr lang="en-US" b="1" i="1">
                            <a:latin typeface="Cambria Math" panose="02040503050406030204" pitchFamily="18" charset="0"/>
                          </a:rPr>
                          <m:t>𝒂</m:t>
                        </m:r>
                      </m:num>
                      <m:den>
                        <m:r>
                          <a:rPr lang="en-US" b="1" i="1" smtClean="0">
                            <a:latin typeface="Cambria Math" panose="02040503050406030204" pitchFamily="18" charset="0"/>
                          </a:rPr>
                          <m:t>𝒃</m:t>
                        </m:r>
                      </m:den>
                    </m:f>
                  </m:oMath>
                </a14:m>
                <a:r>
                  <a:rPr lang="en-US" b="1" dirty="0"/>
                  <a:t>  </a:t>
                </a:r>
              </a:p>
              <a:p>
                <a:r>
                  <a:rPr lang="en-US" dirty="0"/>
                  <a:t>Let</a:t>
                </a:r>
                <a:r>
                  <a:rPr lang="en-US" b="1" dirty="0"/>
                  <a:t> </a:t>
                </a:r>
                <a14:m>
                  <m:oMath xmlns:m="http://schemas.openxmlformats.org/officeDocument/2006/math">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𝒂</m:t>
                    </m:r>
                  </m:oMath>
                </a14:m>
                <a:r>
                  <a:rPr lang="en-US" b="1" dirty="0"/>
                  <a:t> </a:t>
                </a:r>
                <a:r>
                  <a:rPr lang="en-US" dirty="0"/>
                  <a:t>and</a:t>
                </a:r>
                <a:r>
                  <a:rPr lang="en-US" b="1" dirty="0"/>
                  <a:t> </a:t>
                </a:r>
                <a14:m>
                  <m:oMath xmlns:m="http://schemas.openxmlformats.org/officeDocument/2006/math">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𝒃</m:t>
                    </m:r>
                  </m:oMath>
                </a14:m>
                <a:r>
                  <a:rPr lang="en-US" b="1" dirty="0"/>
                  <a:t> </a:t>
                </a:r>
                <a:r>
                  <a:rPr lang="en-US" dirty="0"/>
                  <a:t>be the absolute errors in measurement of </a:t>
                </a:r>
                <a14:m>
                  <m:oMath xmlns:m="http://schemas.openxmlformats.org/officeDocument/2006/math">
                    <m:r>
                      <a:rPr lang="en-US" b="1" i="1" dirty="0">
                        <a:latin typeface="Cambria Math" panose="02040503050406030204" pitchFamily="18" charset="0"/>
                      </a:rPr>
                      <m:t>𝒂</m:t>
                    </m:r>
                  </m:oMath>
                </a14:m>
                <a:r>
                  <a:rPr lang="en-US" dirty="0"/>
                  <a:t> and </a:t>
                </a:r>
                <a14:m>
                  <m:oMath xmlns:m="http://schemas.openxmlformats.org/officeDocument/2006/math">
                    <m:r>
                      <a:rPr lang="en-US" b="1" i="1" dirty="0">
                        <a:latin typeface="Cambria Math" panose="02040503050406030204" pitchFamily="18" charset="0"/>
                      </a:rPr>
                      <m:t>𝒃</m:t>
                    </m:r>
                  </m:oMath>
                </a14:m>
                <a:r>
                  <a:rPr lang="en-US" b="1" dirty="0"/>
                  <a:t> </a:t>
                </a:r>
              </a:p>
              <a:p>
                <a:r>
                  <a:rPr lang="en-US" dirty="0"/>
                  <a:t>Let</a:t>
                </a:r>
                <a:r>
                  <a:rPr lang="en-US" b="1" dirty="0"/>
                  <a:t> </a:t>
                </a:r>
                <a14:m>
                  <m:oMath xmlns:m="http://schemas.openxmlformats.org/officeDocument/2006/math">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𝒂</m:t>
                    </m:r>
                  </m:oMath>
                </a14:m>
                <a:r>
                  <a:rPr lang="en-US" b="1" dirty="0"/>
                  <a:t> </a:t>
                </a:r>
                <a:r>
                  <a:rPr lang="en-US" dirty="0"/>
                  <a:t>and</a:t>
                </a:r>
                <a:r>
                  <a:rPr lang="en-US" b="1" dirty="0"/>
                  <a:t> </a:t>
                </a:r>
                <a14:m>
                  <m:oMath xmlns:m="http://schemas.openxmlformats.org/officeDocument/2006/math">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𝒃</m:t>
                    </m:r>
                  </m:oMath>
                </a14:m>
                <a:r>
                  <a:rPr lang="en-US" b="1" dirty="0"/>
                  <a:t> </a:t>
                </a:r>
                <a:r>
                  <a:rPr lang="en-US" dirty="0"/>
                  <a:t>be the absolute errors in measurement of </a:t>
                </a:r>
                <a14:m>
                  <m:oMath xmlns:m="http://schemas.openxmlformats.org/officeDocument/2006/math">
                    <m:r>
                      <a:rPr lang="en-US" b="1" i="1" dirty="0">
                        <a:latin typeface="Cambria Math" panose="02040503050406030204" pitchFamily="18" charset="0"/>
                      </a:rPr>
                      <m:t>𝒂</m:t>
                    </m:r>
                  </m:oMath>
                </a14:m>
                <a:r>
                  <a:rPr lang="en-US" dirty="0"/>
                  <a:t> and </a:t>
                </a:r>
                <a14:m>
                  <m:oMath xmlns:m="http://schemas.openxmlformats.org/officeDocument/2006/math">
                    <m:r>
                      <a:rPr lang="en-US" b="1" i="1" dirty="0">
                        <a:latin typeface="Cambria Math" panose="02040503050406030204" pitchFamily="18" charset="0"/>
                      </a:rPr>
                      <m:t>𝒃</m:t>
                    </m:r>
                  </m:oMath>
                </a14:m>
                <a:r>
                  <a:rPr lang="en-US" b="1" dirty="0"/>
                  <a:t> </a:t>
                </a:r>
              </a:p>
              <a:p>
                <a:r>
                  <a:rPr lang="en-US" dirty="0"/>
                  <a:t>Also, let  </a:t>
                </a:r>
                <a14:m>
                  <m:oMath xmlns:m="http://schemas.openxmlformats.org/officeDocument/2006/math">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𝒙</m:t>
                    </m:r>
                  </m:oMath>
                </a14:m>
                <a:r>
                  <a:rPr lang="en-US" b="1" dirty="0"/>
                  <a:t> </a:t>
                </a:r>
                <a:r>
                  <a:rPr lang="en-US" dirty="0"/>
                  <a:t>be the errors in the quotient of </a:t>
                </a:r>
                <a14:m>
                  <m:oMath xmlns:m="http://schemas.openxmlformats.org/officeDocument/2006/math">
                    <m:r>
                      <a:rPr lang="en-US" b="1" i="1" dirty="0">
                        <a:latin typeface="Cambria Math" panose="02040503050406030204" pitchFamily="18" charset="0"/>
                      </a:rPr>
                      <m:t>𝒂</m:t>
                    </m:r>
                  </m:oMath>
                </a14:m>
                <a:r>
                  <a:rPr lang="en-US" dirty="0"/>
                  <a:t> and </a:t>
                </a:r>
                <a14:m>
                  <m:oMath xmlns:m="http://schemas.openxmlformats.org/officeDocument/2006/math">
                    <m:r>
                      <a:rPr lang="en-US" b="1" i="1" dirty="0">
                        <a:latin typeface="Cambria Math" panose="02040503050406030204" pitchFamily="18" charset="0"/>
                      </a:rPr>
                      <m:t>𝒃</m:t>
                    </m:r>
                  </m:oMath>
                </a14:m>
                <a:r>
                  <a:rPr lang="en-US" b="1" dirty="0"/>
                  <a:t>  </a:t>
                </a:r>
              </a:p>
              <a:p>
                <a:pPr marL="0" indent="0" algn="ctr">
                  <a:buNone/>
                </a:pPr>
                <a:r>
                  <a:rPr lang="en-US" dirty="0"/>
                  <a:t>Now</a:t>
                </a:r>
                <a:r>
                  <a:rPr lang="en-US" b="1" dirty="0"/>
                  <a:t> </a:t>
                </a:r>
              </a:p>
              <a:p>
                <a:pPr marL="0" indent="0" algn="ctr">
                  <a:buNone/>
                </a:pPr>
                <a14:m>
                  <m:oMath xmlns:m="http://schemas.openxmlformats.org/officeDocument/2006/math">
                    <m:r>
                      <a:rPr lang="en-US" b="1" i="1">
                        <a:latin typeface="Cambria Math" panose="02040503050406030204" pitchFamily="18" charset="0"/>
                      </a:rPr>
                      <m:t>𝒂</m:t>
                    </m:r>
                    <m:r>
                      <a:rPr lang="en-US" b="1" i="1">
                        <a:latin typeface="Cambria Math" panose="02040503050406030204" pitchFamily="18" charset="0"/>
                      </a:rPr>
                      <m:t>=</m:t>
                    </m:r>
                    <m:r>
                      <a:rPr lang="en-US" b="1" i="1">
                        <a:latin typeface="Cambria Math" panose="02040503050406030204" pitchFamily="18" charset="0"/>
                      </a:rPr>
                      <m:t>𝒂</m:t>
                    </m:r>
                    <m:r>
                      <a:rPr lang="en-US" b="1" i="1">
                        <a:latin typeface="Cambria Math" panose="02040503050406030204" pitchFamily="18" charset="0"/>
                      </a:rPr>
                      <m:t>±∆</m:t>
                    </m:r>
                    <m:r>
                      <a:rPr lang="en-US" b="1" i="1">
                        <a:latin typeface="Cambria Math" panose="02040503050406030204" pitchFamily="18" charset="0"/>
                        <a:ea typeface="Cambria Math" panose="02040503050406030204" pitchFamily="18" charset="0"/>
                      </a:rPr>
                      <m:t>𝒂</m:t>
                    </m:r>
                  </m:oMath>
                </a14:m>
                <a:r>
                  <a:rPr lang="en-US" b="1" dirty="0"/>
                  <a:t> </a:t>
                </a:r>
                <a:r>
                  <a:rPr lang="en-US" dirty="0"/>
                  <a:t>and</a:t>
                </a:r>
                <a:r>
                  <a:rPr lang="en-US" b="1" dirty="0"/>
                  <a:t> </a:t>
                </a:r>
                <a14:m>
                  <m:oMath xmlns:m="http://schemas.openxmlformats.org/officeDocument/2006/math">
                    <m:r>
                      <a:rPr lang="en-US" b="1" i="1">
                        <a:latin typeface="Cambria Math" panose="02040503050406030204" pitchFamily="18" charset="0"/>
                        <a:ea typeface="Cambria Math" panose="02040503050406030204" pitchFamily="18" charset="0"/>
                      </a:rPr>
                      <m:t>𝒃</m:t>
                    </m:r>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𝒃</m:t>
                    </m:r>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𝒃</m:t>
                    </m:r>
                  </m:oMath>
                </a14:m>
                <a:br>
                  <a:rPr lang="en-US" dirty="0"/>
                </a:br>
                <a:endParaRPr lang="en-US" dirty="0"/>
              </a:p>
            </p:txBody>
          </p:sp>
        </mc:Choice>
        <mc:Fallback xmlns="">
          <p:sp>
            <p:nvSpPr>
              <p:cNvPr id="3" name="Content Placeholder 2">
                <a:extLst>
                  <a:ext uri="{FF2B5EF4-FFF2-40B4-BE49-F238E27FC236}">
                    <a16:creationId xmlns:a16="http://schemas.microsoft.com/office/drawing/2014/main" id="{26C72B01-FD8C-43BF-9684-D8298628C3EB}"/>
                  </a:ext>
                </a:extLst>
              </p:cNvPr>
              <p:cNvSpPr>
                <a:spLocks noGrp="1" noRot="1" noChangeAspect="1" noMove="1" noResize="1" noEditPoints="1" noAdjustHandles="1" noChangeArrowheads="1" noChangeShapeType="1" noTextEdit="1"/>
              </p:cNvSpPr>
              <p:nvPr>
                <p:ph sz="half" idx="1"/>
              </p:nvPr>
            </p:nvSpPr>
            <p:spPr>
              <a:xfrm>
                <a:off x="0" y="634182"/>
                <a:ext cx="12192000" cy="6061586"/>
              </a:xfrm>
              <a:blipFill>
                <a:blip r:embed="rId2"/>
                <a:stretch>
                  <a:fillRect l="-900" t="-2213" r="-800"/>
                </a:stretch>
              </a:blipFill>
            </p:spPr>
            <p:txBody>
              <a:bodyPr/>
              <a:lstStyle/>
              <a:p>
                <a:r>
                  <a:rPr lang="en-US">
                    <a:noFill/>
                  </a:rPr>
                  <a:t> </a:t>
                </a:r>
              </a:p>
            </p:txBody>
          </p:sp>
        </mc:Fallback>
      </mc:AlternateContent>
    </p:spTree>
    <p:extLst>
      <p:ext uri="{BB962C8B-B14F-4D97-AF65-F5344CB8AC3E}">
        <p14:creationId xmlns:p14="http://schemas.microsoft.com/office/powerpoint/2010/main" val="8127821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7C522-0ACD-48EA-B04C-B118E7DE5F33}"/>
              </a:ext>
            </a:extLst>
          </p:cNvPr>
          <p:cNvSpPr>
            <a:spLocks noGrp="1"/>
          </p:cNvSpPr>
          <p:nvPr>
            <p:ph type="title"/>
          </p:nvPr>
        </p:nvSpPr>
        <p:spPr>
          <a:xfrm>
            <a:off x="132735" y="1"/>
            <a:ext cx="11926529" cy="420914"/>
          </a:xfrm>
        </p:spPr>
        <p:txBody>
          <a:bodyPr>
            <a:normAutofit fontScale="90000"/>
          </a:bodyPr>
          <a:lstStyle/>
          <a:p>
            <a:pPr algn="ctr"/>
            <a:r>
              <a:rPr lang="en-US" b="1" dirty="0">
                <a:effectLst>
                  <a:outerShdw blurRad="38100" dist="38100" dir="2700000" algn="tl">
                    <a:srgbClr val="000000">
                      <a:alpha val="43137"/>
                    </a:srgbClr>
                  </a:outerShdw>
                </a:effectLst>
              </a:rPr>
              <a:t>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C72B01-FD8C-43BF-9684-D8298628C3EB}"/>
                  </a:ext>
                </a:extLst>
              </p:cNvPr>
              <p:cNvSpPr>
                <a:spLocks noGrp="1"/>
              </p:cNvSpPr>
              <p:nvPr>
                <p:ph sz="half" idx="1"/>
              </p:nvPr>
            </p:nvSpPr>
            <p:spPr>
              <a:xfrm>
                <a:off x="0" y="420915"/>
                <a:ext cx="12059263" cy="6437085"/>
              </a:xfrm>
            </p:spPr>
            <p:txBody>
              <a:bodyPr>
                <a:normAutofit fontScale="92500" lnSpcReduction="10000"/>
              </a:bodyPr>
              <a:lstStyle/>
              <a:p>
                <a:pPr marL="0" indent="0" algn="ctr">
                  <a:buNone/>
                </a:pPr>
                <a14:m>
                  <m:oMath xmlns:m="http://schemas.openxmlformats.org/officeDocument/2006/math">
                    <m:r>
                      <a:rPr lang="en-US" b="1" i="1" smtClean="0">
                        <a:latin typeface="Cambria Math" panose="02040503050406030204" pitchFamily="18" charset="0"/>
                      </a:rPr>
                      <m:t>𝒙</m:t>
                    </m:r>
                    <m:r>
                      <a:rPr lang="en-US" b="1" i="1" smtClean="0">
                        <a:latin typeface="Cambria Math" panose="02040503050406030204" pitchFamily="18" charset="0"/>
                      </a:rPr>
                      <m:t>±∆</m:t>
                    </m:r>
                    <m:r>
                      <a:rPr lang="en-US" b="1" i="1" smtClean="0">
                        <a:latin typeface="Cambria Math" panose="02040503050406030204" pitchFamily="18" charset="0"/>
                      </a:rPr>
                      <m:t>𝒙</m:t>
                    </m:r>
                    <m:r>
                      <a:rPr lang="en-US" b="1" i="1">
                        <a:latin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𝒂</m:t>
                        </m:r>
                        <m:r>
                          <a:rPr lang="en-US" b="1" i="1" smtClean="0">
                            <a:latin typeface="Cambria Math" panose="02040503050406030204" pitchFamily="18" charset="0"/>
                          </a:rPr>
                          <m:t>±</m:t>
                        </m:r>
                        <m:r>
                          <a:rPr lang="en-US" b="1" i="1">
                            <a:latin typeface="Cambria Math" panose="02040503050406030204" pitchFamily="18" charset="0"/>
                          </a:rPr>
                          <m:t>∆</m:t>
                        </m:r>
                        <m:r>
                          <a:rPr lang="en-US" b="1" i="1">
                            <a:latin typeface="Cambria Math" panose="02040503050406030204" pitchFamily="18" charset="0"/>
                            <a:ea typeface="Cambria Math" panose="02040503050406030204" pitchFamily="18" charset="0"/>
                          </a:rPr>
                          <m:t>𝒂</m:t>
                        </m:r>
                      </m:num>
                      <m:den>
                        <m:r>
                          <a:rPr lang="en-US" b="1" i="1">
                            <a:latin typeface="Cambria Math" panose="02040503050406030204" pitchFamily="18" charset="0"/>
                          </a:rPr>
                          <m:t>𝒃</m:t>
                        </m:r>
                        <m:r>
                          <a:rPr lang="en-US" b="1" i="1" smtClean="0">
                            <a:latin typeface="Cambria Math" panose="02040503050406030204" pitchFamily="18" charset="0"/>
                          </a:rPr>
                          <m:t>±</m:t>
                        </m:r>
                        <m:r>
                          <a:rPr lang="en-US" b="1" i="1">
                            <a:latin typeface="Cambria Math" panose="02040503050406030204" pitchFamily="18" charset="0"/>
                          </a:rPr>
                          <m:t>∆</m:t>
                        </m:r>
                        <m:r>
                          <a:rPr lang="en-US" b="1" i="1" smtClean="0">
                            <a:latin typeface="Cambria Math" panose="02040503050406030204" pitchFamily="18" charset="0"/>
                          </a:rPr>
                          <m:t>𝒃</m:t>
                        </m:r>
                      </m:den>
                    </m:f>
                  </m:oMath>
                </a14:m>
                <a:r>
                  <a:rPr lang="en-US" b="1" dirty="0"/>
                  <a:t>  </a:t>
                </a:r>
              </a:p>
              <a:p>
                <a:pPr marL="0" indent="0" algn="ctr">
                  <a:buNone/>
                </a:pPr>
                <a:r>
                  <a:rPr lang="en-US" dirty="0"/>
                  <a:t>Then </a:t>
                </a:r>
              </a:p>
              <a:p>
                <a:pPr marL="0" indent="0" algn="ctr">
                  <a:buNone/>
                </a:pPr>
                <a14:m>
                  <m:oMath xmlns:m="http://schemas.openxmlformats.org/officeDocument/2006/math">
                    <m:r>
                      <a:rPr lang="en-US" b="1" i="1">
                        <a:latin typeface="Cambria Math" panose="02040503050406030204" pitchFamily="18" charset="0"/>
                      </a:rPr>
                      <m:t>𝒙</m:t>
                    </m:r>
                    <m:d>
                      <m:dPr>
                        <m:ctrlPr>
                          <a:rPr lang="en-US" b="1" i="1">
                            <a:latin typeface="Cambria Math" panose="02040503050406030204" pitchFamily="18" charset="0"/>
                          </a:rPr>
                        </m:ctrlPr>
                      </m:dPr>
                      <m:e>
                        <m:r>
                          <a:rPr lang="en-US" b="1" i="1">
                            <a:latin typeface="Cambria Math" panose="02040503050406030204" pitchFamily="18" charset="0"/>
                          </a:rPr>
                          <m:t>𝟏</m:t>
                        </m:r>
                        <m:r>
                          <a:rPr lang="en-US" b="1" i="1">
                            <a:latin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m:t>
                            </m:r>
                            <m:r>
                              <a:rPr lang="en-US" b="1" i="1">
                                <a:latin typeface="Cambria Math" panose="02040503050406030204" pitchFamily="18" charset="0"/>
                                <a:ea typeface="Cambria Math" panose="02040503050406030204" pitchFamily="18" charset="0"/>
                              </a:rPr>
                              <m:t>𝒙</m:t>
                            </m:r>
                          </m:num>
                          <m:den>
                            <m:r>
                              <a:rPr lang="en-US" b="1" i="1">
                                <a:latin typeface="Cambria Math" panose="02040503050406030204" pitchFamily="18" charset="0"/>
                              </a:rPr>
                              <m:t>𝒙</m:t>
                            </m:r>
                          </m:den>
                        </m:f>
                      </m:e>
                    </m:d>
                    <m:r>
                      <a:rPr lang="en-US" b="1" i="1">
                        <a:latin typeface="Cambria Math" panose="02040503050406030204" pitchFamily="18" charset="0"/>
                      </a:rPr>
                      <m:t>=</m:t>
                    </m:r>
                    <m:f>
                      <m:fPr>
                        <m:ctrlPr>
                          <a:rPr lang="en-US" b="1" i="1">
                            <a:latin typeface="Cambria Math" panose="02040503050406030204" pitchFamily="18" charset="0"/>
                          </a:rPr>
                        </m:ctrlPr>
                      </m:fPr>
                      <m:num>
                        <m:r>
                          <a:rPr lang="en-US" b="1" i="1" smtClean="0">
                            <a:latin typeface="Cambria Math" panose="02040503050406030204" pitchFamily="18" charset="0"/>
                          </a:rPr>
                          <m:t>𝒂</m:t>
                        </m:r>
                        <m:d>
                          <m:dPr>
                            <m:ctrlPr>
                              <a:rPr lang="en-US" b="1" i="1">
                                <a:latin typeface="Cambria Math" panose="02040503050406030204" pitchFamily="18" charset="0"/>
                              </a:rPr>
                            </m:ctrlPr>
                          </m:dPr>
                          <m:e>
                            <m:r>
                              <a:rPr lang="en-US" b="1" i="1">
                                <a:latin typeface="Cambria Math" panose="02040503050406030204" pitchFamily="18" charset="0"/>
                              </a:rPr>
                              <m:t>𝟏</m:t>
                            </m:r>
                            <m:r>
                              <a:rPr lang="en-US" b="1" i="1">
                                <a:latin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m:t>
                                </m:r>
                                <m:r>
                                  <a:rPr lang="en-US" b="1" i="1" smtClean="0">
                                    <a:latin typeface="Cambria Math" panose="02040503050406030204" pitchFamily="18" charset="0"/>
                                  </a:rPr>
                                  <m:t>𝒂</m:t>
                                </m:r>
                              </m:num>
                              <m:den>
                                <m:r>
                                  <a:rPr lang="en-US" b="1" i="1" smtClean="0">
                                    <a:latin typeface="Cambria Math" panose="02040503050406030204" pitchFamily="18" charset="0"/>
                                    <a:ea typeface="Cambria Math" panose="02040503050406030204" pitchFamily="18" charset="0"/>
                                  </a:rPr>
                                  <m:t>𝒂</m:t>
                                </m:r>
                              </m:den>
                            </m:f>
                          </m:e>
                        </m:d>
                      </m:num>
                      <m:den>
                        <m:r>
                          <a:rPr lang="en-US" b="1" i="1" smtClean="0">
                            <a:latin typeface="Cambria Math" panose="02040503050406030204" pitchFamily="18" charset="0"/>
                            <a:ea typeface="Cambria Math" panose="02040503050406030204" pitchFamily="18" charset="0"/>
                          </a:rPr>
                          <m:t>𝒃</m:t>
                        </m:r>
                        <m:d>
                          <m:dPr>
                            <m:ctrlPr>
                              <a:rPr lang="en-US" b="1" i="1">
                                <a:latin typeface="Cambria Math" panose="02040503050406030204" pitchFamily="18" charset="0"/>
                              </a:rPr>
                            </m:ctrlPr>
                          </m:dPr>
                          <m:e>
                            <m:r>
                              <a:rPr lang="en-US" b="1" i="1">
                                <a:latin typeface="Cambria Math" panose="02040503050406030204" pitchFamily="18" charset="0"/>
                              </a:rPr>
                              <m:t>𝟏</m:t>
                            </m:r>
                            <m:r>
                              <a:rPr lang="en-US" b="1" i="1">
                                <a:latin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m:t>
                                </m:r>
                                <m:r>
                                  <a:rPr lang="en-US" b="1" i="1" smtClean="0">
                                    <a:latin typeface="Cambria Math" panose="02040503050406030204" pitchFamily="18" charset="0"/>
                                  </a:rPr>
                                  <m:t>𝒃</m:t>
                                </m:r>
                              </m:num>
                              <m:den>
                                <m:r>
                                  <a:rPr lang="en-US" b="1" i="1" smtClean="0">
                                    <a:latin typeface="Cambria Math" panose="02040503050406030204" pitchFamily="18" charset="0"/>
                                  </a:rPr>
                                  <m:t>𝒃</m:t>
                                </m:r>
                              </m:den>
                            </m:f>
                          </m:e>
                        </m:d>
                      </m:den>
                    </m:f>
                  </m:oMath>
                </a14:m>
                <a:r>
                  <a:rPr lang="en-US" b="1" dirty="0"/>
                  <a:t> </a:t>
                </a:r>
                <a:r>
                  <a:rPr lang="en-US" dirty="0"/>
                  <a:t>since </a:t>
                </a:r>
                <a14:m>
                  <m:oMath xmlns:m="http://schemas.openxmlformats.org/officeDocument/2006/math">
                    <m:r>
                      <a:rPr lang="en-US" b="1" i="1">
                        <a:latin typeface="Cambria Math" panose="02040503050406030204" pitchFamily="18" charset="0"/>
                      </a:rPr>
                      <m:t>𝒙</m:t>
                    </m:r>
                    <m:r>
                      <a:rPr lang="en-US" b="1" i="1">
                        <a:latin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𝒂</m:t>
                        </m:r>
                      </m:num>
                      <m:den>
                        <m:r>
                          <a:rPr lang="en-US" b="1" i="1">
                            <a:latin typeface="Cambria Math" panose="02040503050406030204" pitchFamily="18" charset="0"/>
                          </a:rPr>
                          <m:t>𝒃</m:t>
                        </m:r>
                      </m:den>
                    </m:f>
                  </m:oMath>
                </a14:m>
                <a:r>
                  <a:rPr lang="en-US" b="1" dirty="0"/>
                  <a:t>  </a:t>
                </a:r>
              </a:p>
              <a:p>
                <a:pPr marL="0" indent="0" algn="ctr">
                  <a:buNone/>
                </a:pPr>
                <a:r>
                  <a:rPr lang="en-US" dirty="0"/>
                  <a:t>Now </a:t>
                </a:r>
              </a:p>
              <a:p>
                <a:pPr marL="0" indent="0" algn="ctr">
                  <a:buNone/>
                </a:pPr>
                <a14:m>
                  <m:oMath xmlns:m="http://schemas.openxmlformats.org/officeDocument/2006/math">
                    <m:d>
                      <m:dPr>
                        <m:ctrlPr>
                          <a:rPr lang="en-US" b="1" i="1">
                            <a:latin typeface="Cambria Math" panose="02040503050406030204" pitchFamily="18" charset="0"/>
                          </a:rPr>
                        </m:ctrlPr>
                      </m:dPr>
                      <m:e>
                        <m:r>
                          <a:rPr lang="en-US" b="1" i="1">
                            <a:latin typeface="Cambria Math" panose="02040503050406030204" pitchFamily="18" charset="0"/>
                          </a:rPr>
                          <m:t>𝟏</m:t>
                        </m:r>
                        <m:r>
                          <a:rPr lang="en-US" b="1" i="1">
                            <a:latin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m:t>
                            </m:r>
                            <m:r>
                              <a:rPr lang="en-US" b="1" i="1">
                                <a:latin typeface="Cambria Math" panose="02040503050406030204" pitchFamily="18" charset="0"/>
                                <a:ea typeface="Cambria Math" panose="02040503050406030204" pitchFamily="18" charset="0"/>
                              </a:rPr>
                              <m:t>𝒙</m:t>
                            </m:r>
                          </m:num>
                          <m:den>
                            <m:r>
                              <a:rPr lang="en-US" b="1" i="1">
                                <a:latin typeface="Cambria Math" panose="02040503050406030204" pitchFamily="18" charset="0"/>
                              </a:rPr>
                              <m:t>𝒙</m:t>
                            </m:r>
                          </m:den>
                        </m:f>
                      </m:e>
                    </m:d>
                    <m:r>
                      <a:rPr lang="en-US" b="1" i="1">
                        <a:latin typeface="Cambria Math" panose="02040503050406030204" pitchFamily="18" charset="0"/>
                      </a:rPr>
                      <m:t>=</m:t>
                    </m:r>
                    <m:f>
                      <m:fPr>
                        <m:ctrlPr>
                          <a:rPr lang="en-US" b="1" i="1" smtClean="0">
                            <a:latin typeface="Cambria Math" panose="02040503050406030204" pitchFamily="18" charset="0"/>
                          </a:rPr>
                        </m:ctrlPr>
                      </m:fPr>
                      <m:num>
                        <m:d>
                          <m:dPr>
                            <m:ctrlPr>
                              <a:rPr lang="en-US" b="1" i="1">
                                <a:latin typeface="Cambria Math" panose="02040503050406030204" pitchFamily="18" charset="0"/>
                              </a:rPr>
                            </m:ctrlPr>
                          </m:dPr>
                          <m:e>
                            <m:r>
                              <a:rPr lang="en-US" b="1" i="1">
                                <a:latin typeface="Cambria Math" panose="02040503050406030204" pitchFamily="18" charset="0"/>
                              </a:rPr>
                              <m:t>𝟏</m:t>
                            </m:r>
                            <m:r>
                              <a:rPr lang="en-US" b="1" i="1">
                                <a:latin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m:t>
                                </m:r>
                                <m:r>
                                  <a:rPr lang="en-US" b="1" i="1">
                                    <a:latin typeface="Cambria Math" panose="02040503050406030204" pitchFamily="18" charset="0"/>
                                  </a:rPr>
                                  <m:t>𝒂</m:t>
                                </m:r>
                              </m:num>
                              <m:den>
                                <m:r>
                                  <a:rPr lang="en-US" b="1" i="1">
                                    <a:latin typeface="Cambria Math" panose="02040503050406030204" pitchFamily="18" charset="0"/>
                                    <a:ea typeface="Cambria Math" panose="02040503050406030204" pitchFamily="18" charset="0"/>
                                  </a:rPr>
                                  <m:t>𝒂</m:t>
                                </m:r>
                              </m:den>
                            </m:f>
                          </m:e>
                        </m:d>
                      </m:num>
                      <m:den>
                        <m:d>
                          <m:dPr>
                            <m:ctrlPr>
                              <a:rPr lang="en-US" b="1" i="1">
                                <a:latin typeface="Cambria Math" panose="02040503050406030204" pitchFamily="18" charset="0"/>
                              </a:rPr>
                            </m:ctrlPr>
                          </m:dPr>
                          <m:e>
                            <m:r>
                              <a:rPr lang="en-US" b="1" i="1">
                                <a:latin typeface="Cambria Math" panose="02040503050406030204" pitchFamily="18" charset="0"/>
                              </a:rPr>
                              <m:t>𝟏</m:t>
                            </m:r>
                            <m:r>
                              <a:rPr lang="en-US" b="1" i="1">
                                <a:latin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m:t>
                                </m:r>
                                <m:r>
                                  <a:rPr lang="en-US" b="1" i="1">
                                    <a:latin typeface="Cambria Math" panose="02040503050406030204" pitchFamily="18" charset="0"/>
                                  </a:rPr>
                                  <m:t>𝒃</m:t>
                                </m:r>
                              </m:num>
                              <m:den>
                                <m:r>
                                  <a:rPr lang="en-US" b="1" i="1">
                                    <a:latin typeface="Cambria Math" panose="02040503050406030204" pitchFamily="18" charset="0"/>
                                  </a:rPr>
                                  <m:t>𝒃</m:t>
                                </m:r>
                              </m:den>
                            </m:f>
                          </m:e>
                        </m:d>
                      </m:den>
                    </m:f>
                    <m:r>
                      <a:rPr lang="en-US" b="1" i="1" smtClean="0">
                        <a:latin typeface="Cambria Math" panose="02040503050406030204" pitchFamily="18" charset="0"/>
                      </a:rPr>
                      <m:t>=</m:t>
                    </m:r>
                    <m:d>
                      <m:dPr>
                        <m:ctrlPr>
                          <a:rPr lang="en-US" b="1" i="1">
                            <a:latin typeface="Cambria Math" panose="02040503050406030204" pitchFamily="18" charset="0"/>
                          </a:rPr>
                        </m:ctrlPr>
                      </m:dPr>
                      <m:e>
                        <m:r>
                          <a:rPr lang="en-US" b="1" i="1">
                            <a:latin typeface="Cambria Math" panose="02040503050406030204" pitchFamily="18" charset="0"/>
                          </a:rPr>
                          <m:t>𝟏</m:t>
                        </m:r>
                        <m:r>
                          <a:rPr lang="en-US" b="1" i="1">
                            <a:latin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m:t>
                            </m:r>
                            <m:r>
                              <a:rPr lang="en-US" b="1" i="1">
                                <a:latin typeface="Cambria Math" panose="02040503050406030204" pitchFamily="18" charset="0"/>
                              </a:rPr>
                              <m:t>𝒂</m:t>
                            </m:r>
                          </m:num>
                          <m:den>
                            <m:r>
                              <a:rPr lang="en-US" b="1" i="1">
                                <a:latin typeface="Cambria Math" panose="02040503050406030204" pitchFamily="18" charset="0"/>
                                <a:ea typeface="Cambria Math" panose="02040503050406030204" pitchFamily="18" charset="0"/>
                              </a:rPr>
                              <m:t>𝒂</m:t>
                            </m:r>
                          </m:den>
                        </m:f>
                      </m:e>
                    </m:d>
                    <m:sSup>
                      <m:sSupPr>
                        <m:ctrlPr>
                          <a:rPr lang="en-US" b="1" i="1" smtClean="0">
                            <a:latin typeface="Cambria Math" panose="02040503050406030204" pitchFamily="18" charset="0"/>
                            <a:ea typeface="Cambria Math" panose="02040503050406030204" pitchFamily="18" charset="0"/>
                          </a:rPr>
                        </m:ctrlPr>
                      </m:sSupPr>
                      <m:e>
                        <m:d>
                          <m:dPr>
                            <m:ctrlPr>
                              <a:rPr lang="en-US" b="1" i="1">
                                <a:latin typeface="Cambria Math" panose="02040503050406030204" pitchFamily="18" charset="0"/>
                              </a:rPr>
                            </m:ctrlPr>
                          </m:dPr>
                          <m:e>
                            <m:r>
                              <a:rPr lang="en-US" b="1" i="1">
                                <a:latin typeface="Cambria Math" panose="02040503050406030204" pitchFamily="18" charset="0"/>
                              </a:rPr>
                              <m:t>𝟏</m:t>
                            </m:r>
                            <m:r>
                              <a:rPr lang="en-US" b="1" i="1">
                                <a:latin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m:t>
                                </m:r>
                                <m:r>
                                  <a:rPr lang="en-US" b="1" i="1">
                                    <a:latin typeface="Cambria Math" panose="02040503050406030204" pitchFamily="18" charset="0"/>
                                  </a:rPr>
                                  <m:t>𝒃</m:t>
                                </m:r>
                              </m:num>
                              <m:den>
                                <m:r>
                                  <a:rPr lang="en-US" b="1" i="1">
                                    <a:latin typeface="Cambria Math" panose="02040503050406030204" pitchFamily="18" charset="0"/>
                                  </a:rPr>
                                  <m:t>𝒃</m:t>
                                </m:r>
                              </m:den>
                            </m:f>
                          </m:e>
                        </m:d>
                      </m:e>
                      <m:sup>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sup>
                    </m:sSup>
                  </m:oMath>
                </a14:m>
                <a:r>
                  <a:rPr lang="en-US" b="1" dirty="0"/>
                  <a:t> </a:t>
                </a:r>
              </a:p>
              <a:p>
                <a:pPr marL="0" indent="0" algn="ctr">
                  <a:buNone/>
                </a:pPr>
                <a:r>
                  <a:rPr lang="en-US" dirty="0"/>
                  <a:t>If </a:t>
                </a:r>
              </a:p>
              <a:p>
                <a:pPr marL="0" indent="0" algn="ctr">
                  <a:buNone/>
                </a:pP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e>
                      <m:sup>
                        <m:r>
                          <a:rPr lang="en-US" b="1" i="1" smtClean="0">
                            <a:latin typeface="Cambria Math" panose="02040503050406030204" pitchFamily="18" charset="0"/>
                          </a:rPr>
                          <m:t>𝒎</m:t>
                        </m:r>
                      </m:sup>
                    </m:sSup>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𝒎𝒙</m:t>
                    </m:r>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𝒎</m:t>
                        </m:r>
                        <m:r>
                          <a:rPr lang="en-US" b="1" i="1" smtClean="0">
                            <a:latin typeface="Cambria Math" panose="02040503050406030204" pitchFamily="18" charset="0"/>
                          </a:rPr>
                          <m:t>(</m:t>
                        </m:r>
                        <m:r>
                          <a:rPr lang="en-US" b="1" i="1" smtClean="0">
                            <a:latin typeface="Cambria Math" panose="02040503050406030204" pitchFamily="18" charset="0"/>
                          </a:rPr>
                          <m:t>𝒎</m:t>
                        </m:r>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 </m:t>
                        </m:r>
                      </m:num>
                      <m:den>
                        <m:r>
                          <a:rPr lang="en-US" b="1" i="1" smtClean="0">
                            <a:latin typeface="Cambria Math" panose="02040503050406030204" pitchFamily="18" charset="0"/>
                          </a:rPr>
                          <m:t>𝟐</m:t>
                        </m:r>
                      </m:den>
                    </m:f>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𝟐</m:t>
                        </m:r>
                      </m:sup>
                    </m:sSup>
                    <m:r>
                      <a:rPr lang="en-US" b="1" i="1" smtClean="0">
                        <a:latin typeface="Cambria Math" panose="02040503050406030204" pitchFamily="18" charset="0"/>
                      </a:rPr>
                      <m:t>+…</m:t>
                    </m:r>
                  </m:oMath>
                </a14:m>
                <a:r>
                  <a:rPr lang="en-US" b="1" dirty="0"/>
                  <a:t> </a:t>
                </a:r>
              </a:p>
              <a:p>
                <a:pPr marL="0" indent="0" algn="ctr">
                  <a:buNone/>
                </a:pPr>
                <a:r>
                  <a:rPr lang="en-US" dirty="0"/>
                  <a:t>Then</a:t>
                </a:r>
              </a:p>
              <a:p>
                <a:pPr marL="0" indent="0" algn="ctr">
                  <a:buNone/>
                </a:pPr>
                <a:r>
                  <a:rPr lang="en-US" b="1" dirty="0"/>
                  <a:t> </a:t>
                </a:r>
                <a14:m>
                  <m:oMath xmlns:m="http://schemas.openxmlformats.org/officeDocument/2006/math">
                    <m:sSup>
                      <m:sSupPr>
                        <m:ctrlPr>
                          <a:rPr lang="en-US" b="1" i="1">
                            <a:latin typeface="Cambria Math" panose="02040503050406030204" pitchFamily="18" charset="0"/>
                            <a:ea typeface="Cambria Math" panose="02040503050406030204" pitchFamily="18" charset="0"/>
                          </a:rPr>
                        </m:ctrlPr>
                      </m:sSupPr>
                      <m:e>
                        <m:d>
                          <m:dPr>
                            <m:ctrlPr>
                              <a:rPr lang="en-US" b="1" i="1">
                                <a:latin typeface="Cambria Math" panose="02040503050406030204" pitchFamily="18" charset="0"/>
                              </a:rPr>
                            </m:ctrlPr>
                          </m:dPr>
                          <m:e>
                            <m:r>
                              <a:rPr lang="en-US" b="1" i="1">
                                <a:latin typeface="Cambria Math" panose="02040503050406030204" pitchFamily="18" charset="0"/>
                              </a:rPr>
                              <m:t>𝟏</m:t>
                            </m:r>
                            <m:r>
                              <a:rPr lang="en-US" b="1" i="1">
                                <a:latin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m:t>
                                </m:r>
                                <m:r>
                                  <a:rPr lang="en-US" b="1" i="1">
                                    <a:latin typeface="Cambria Math" panose="02040503050406030204" pitchFamily="18" charset="0"/>
                                  </a:rPr>
                                  <m:t>𝒃</m:t>
                                </m:r>
                              </m:num>
                              <m:den>
                                <m:r>
                                  <a:rPr lang="en-US" b="1" i="1">
                                    <a:latin typeface="Cambria Math" panose="02040503050406030204" pitchFamily="18" charset="0"/>
                                  </a:rPr>
                                  <m:t>𝒃</m:t>
                                </m:r>
                              </m:den>
                            </m:f>
                          </m:e>
                        </m:d>
                      </m:e>
                      <m:sup>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𝟏</m:t>
                        </m:r>
                      </m:sup>
                    </m:sSup>
                    <m:r>
                      <a:rPr lang="en-US" b="1" i="1" smtClean="0">
                        <a:latin typeface="Cambria Math" panose="02040503050406030204" pitchFamily="18" charset="0"/>
                        <a:ea typeface="Cambria Math" panose="02040503050406030204" pitchFamily="18" charset="0"/>
                      </a:rPr>
                      <m:t>=</m:t>
                    </m:r>
                    <m:d>
                      <m:dPr>
                        <m:ctrlPr>
                          <a:rPr lang="en-US" b="1" i="1" smtClean="0">
                            <a:latin typeface="Cambria Math" panose="02040503050406030204" pitchFamily="18" charset="0"/>
                            <a:ea typeface="Cambria Math" panose="02040503050406030204" pitchFamily="18" charset="0"/>
                          </a:rPr>
                        </m:ctrlPr>
                      </m:dPr>
                      <m:e>
                        <m:r>
                          <a:rPr lang="en-US" b="1" i="1">
                            <a:latin typeface="Cambria Math" panose="02040503050406030204" pitchFamily="18" charset="0"/>
                          </a:rPr>
                          <m:t>𝟏</m:t>
                        </m:r>
                        <m:r>
                          <a:rPr lang="en-US" b="1" i="1" smtClean="0">
                            <a:latin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m:t>
                            </m:r>
                            <m:r>
                              <a:rPr lang="en-US" b="1" i="1">
                                <a:latin typeface="Cambria Math" panose="02040503050406030204" pitchFamily="18" charset="0"/>
                              </a:rPr>
                              <m:t>𝒃</m:t>
                            </m:r>
                          </m:num>
                          <m:den>
                            <m:r>
                              <a:rPr lang="en-US" b="1" i="1">
                                <a:latin typeface="Cambria Math" panose="02040503050406030204" pitchFamily="18" charset="0"/>
                              </a:rPr>
                              <m:t>𝒃</m:t>
                            </m:r>
                          </m:den>
                        </m:f>
                      </m:e>
                    </m:d>
                  </m:oMath>
                </a14:m>
                <a:r>
                  <a:rPr lang="en-US" b="1" dirty="0"/>
                  <a:t>  </a:t>
                </a:r>
              </a:p>
              <a:p>
                <a:pPr marL="0" indent="0" algn="ctr">
                  <a:buNone/>
                </a:pPr>
                <a:r>
                  <a:rPr lang="en-US" dirty="0"/>
                  <a:t>Now </a:t>
                </a:r>
              </a:p>
              <a:p>
                <a:pPr marL="0" indent="0" algn="ctr">
                  <a:buNone/>
                </a:pPr>
                <a14:m>
                  <m:oMath xmlns:m="http://schemas.openxmlformats.org/officeDocument/2006/math">
                    <m:d>
                      <m:dPr>
                        <m:ctrlPr>
                          <a:rPr lang="en-US" b="1" i="1">
                            <a:latin typeface="Cambria Math" panose="02040503050406030204" pitchFamily="18" charset="0"/>
                          </a:rPr>
                        </m:ctrlPr>
                      </m:dPr>
                      <m:e>
                        <m:r>
                          <a:rPr lang="en-US" b="1" i="1">
                            <a:latin typeface="Cambria Math" panose="02040503050406030204" pitchFamily="18" charset="0"/>
                          </a:rPr>
                          <m:t>𝟏</m:t>
                        </m:r>
                        <m:r>
                          <a:rPr lang="en-US" b="1" i="1">
                            <a:latin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m:t>
                            </m:r>
                            <m:r>
                              <a:rPr lang="en-US" b="1" i="1">
                                <a:latin typeface="Cambria Math" panose="02040503050406030204" pitchFamily="18" charset="0"/>
                                <a:ea typeface="Cambria Math" panose="02040503050406030204" pitchFamily="18" charset="0"/>
                              </a:rPr>
                              <m:t>𝒙</m:t>
                            </m:r>
                          </m:num>
                          <m:den>
                            <m:r>
                              <a:rPr lang="en-US" b="1" i="1">
                                <a:latin typeface="Cambria Math" panose="02040503050406030204" pitchFamily="18" charset="0"/>
                              </a:rPr>
                              <m:t>𝒙</m:t>
                            </m:r>
                          </m:den>
                        </m:f>
                      </m:e>
                    </m:d>
                    <m:r>
                      <a:rPr lang="en-US" b="1" i="1">
                        <a:latin typeface="Cambria Math" panose="02040503050406030204" pitchFamily="18" charset="0"/>
                      </a:rPr>
                      <m:t>=</m:t>
                    </m:r>
                    <m:d>
                      <m:dPr>
                        <m:ctrlPr>
                          <a:rPr lang="en-US" b="1" i="1">
                            <a:latin typeface="Cambria Math" panose="02040503050406030204" pitchFamily="18" charset="0"/>
                          </a:rPr>
                        </m:ctrlPr>
                      </m:dPr>
                      <m:e>
                        <m:r>
                          <a:rPr lang="en-US" b="1" i="1">
                            <a:latin typeface="Cambria Math" panose="02040503050406030204" pitchFamily="18" charset="0"/>
                          </a:rPr>
                          <m:t>𝟏</m:t>
                        </m:r>
                        <m:r>
                          <a:rPr lang="en-US" b="1" i="1">
                            <a:latin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m:t>
                            </m:r>
                            <m:r>
                              <a:rPr lang="en-US" b="1" i="1">
                                <a:latin typeface="Cambria Math" panose="02040503050406030204" pitchFamily="18" charset="0"/>
                              </a:rPr>
                              <m:t>𝒂</m:t>
                            </m:r>
                          </m:num>
                          <m:den>
                            <m:r>
                              <a:rPr lang="en-US" b="1" i="1">
                                <a:latin typeface="Cambria Math" panose="02040503050406030204" pitchFamily="18" charset="0"/>
                                <a:ea typeface="Cambria Math" panose="02040503050406030204" pitchFamily="18" charset="0"/>
                              </a:rPr>
                              <m:t>𝒂</m:t>
                            </m:r>
                          </m:den>
                        </m:f>
                      </m:e>
                    </m:d>
                    <m:d>
                      <m:dPr>
                        <m:ctrlPr>
                          <a:rPr lang="en-US" b="1"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rPr>
                          <m:t>𝟏</m:t>
                        </m:r>
                        <m:r>
                          <a:rPr lang="en-US" b="1" i="1">
                            <a:latin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m:t>
                            </m:r>
                            <m:r>
                              <a:rPr lang="en-US" b="1" i="1">
                                <a:latin typeface="Cambria Math" panose="02040503050406030204" pitchFamily="18" charset="0"/>
                              </a:rPr>
                              <m:t>𝒃</m:t>
                            </m:r>
                          </m:num>
                          <m:den>
                            <m:r>
                              <a:rPr lang="en-US" b="1" i="1">
                                <a:latin typeface="Cambria Math" panose="02040503050406030204" pitchFamily="18" charset="0"/>
                              </a:rPr>
                              <m:t>𝒃</m:t>
                            </m:r>
                          </m:den>
                        </m:f>
                      </m:e>
                    </m:d>
                  </m:oMath>
                </a14:m>
                <a:r>
                  <a:rPr lang="en-US" b="1" dirty="0"/>
                  <a:t>  </a:t>
                </a:r>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26C72B01-FD8C-43BF-9684-D8298628C3EB}"/>
                  </a:ext>
                </a:extLst>
              </p:cNvPr>
              <p:cNvSpPr>
                <a:spLocks noGrp="1" noRot="1" noChangeAspect="1" noMove="1" noResize="1" noEditPoints="1" noAdjustHandles="1" noChangeArrowheads="1" noChangeShapeType="1" noTextEdit="1"/>
              </p:cNvSpPr>
              <p:nvPr>
                <p:ph sz="half" idx="1"/>
              </p:nvPr>
            </p:nvSpPr>
            <p:spPr>
              <a:xfrm>
                <a:off x="0" y="420915"/>
                <a:ext cx="12059263" cy="6437085"/>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856446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7C522-0ACD-48EA-B04C-B118E7DE5F33}"/>
              </a:ext>
            </a:extLst>
          </p:cNvPr>
          <p:cNvSpPr>
            <a:spLocks noGrp="1"/>
          </p:cNvSpPr>
          <p:nvPr>
            <p:ph type="title"/>
          </p:nvPr>
        </p:nvSpPr>
        <p:spPr>
          <a:xfrm>
            <a:off x="132735" y="162233"/>
            <a:ext cx="11926529" cy="471948"/>
          </a:xfrm>
        </p:spPr>
        <p:txBody>
          <a:bodyPr>
            <a:normAutofit fontScale="90000"/>
          </a:bodyPr>
          <a:lstStyle/>
          <a:p>
            <a:pPr algn="ctr"/>
            <a:r>
              <a:rPr lang="en-US" b="1" dirty="0">
                <a:effectLst>
                  <a:outerShdw blurRad="38100" dist="38100" dir="2700000" algn="tl">
                    <a:srgbClr val="000000">
                      <a:alpha val="43137"/>
                    </a:srgbClr>
                  </a:outerShdw>
                </a:effectLst>
              </a:rPr>
              <a:t>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C72B01-FD8C-43BF-9684-D8298628C3EB}"/>
                  </a:ext>
                </a:extLst>
              </p:cNvPr>
              <p:cNvSpPr>
                <a:spLocks noGrp="1"/>
              </p:cNvSpPr>
              <p:nvPr>
                <p:ph sz="half" idx="1"/>
              </p:nvPr>
            </p:nvSpPr>
            <p:spPr>
              <a:xfrm>
                <a:off x="0" y="634182"/>
                <a:ext cx="12191999" cy="6061586"/>
              </a:xfrm>
            </p:spPr>
            <p:txBody>
              <a:bodyPr>
                <a:normAutofit/>
              </a:bodyPr>
              <a:lstStyle/>
              <a:p>
                <a:pPr marL="0" indent="0" algn="ctr">
                  <a:buNone/>
                </a:pPr>
                <a14:m>
                  <m:oMath xmlns:m="http://schemas.openxmlformats.org/officeDocument/2006/math">
                    <m:r>
                      <a:rPr lang="en-US" b="1" i="1">
                        <a:latin typeface="Cambria Math" panose="02040503050406030204" pitchFamily="18" charset="0"/>
                      </a:rPr>
                      <m:t>𝟏</m:t>
                    </m:r>
                    <m:r>
                      <a:rPr lang="en-US" b="1" i="1">
                        <a:latin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m:t>
                        </m:r>
                        <m:r>
                          <a:rPr lang="en-US" b="1" i="1">
                            <a:latin typeface="Cambria Math" panose="02040503050406030204" pitchFamily="18" charset="0"/>
                            <a:ea typeface="Cambria Math" panose="02040503050406030204" pitchFamily="18" charset="0"/>
                          </a:rPr>
                          <m:t>𝒙</m:t>
                        </m:r>
                      </m:num>
                      <m:den>
                        <m:r>
                          <a:rPr lang="en-US" b="1" i="1">
                            <a:latin typeface="Cambria Math" panose="02040503050406030204" pitchFamily="18" charset="0"/>
                          </a:rPr>
                          <m:t>𝒙</m:t>
                        </m:r>
                      </m:den>
                    </m:f>
                    <m:r>
                      <a:rPr lang="en-US" b="1" i="1">
                        <a:latin typeface="Cambria Math" panose="02040503050406030204" pitchFamily="18" charset="0"/>
                      </a:rPr>
                      <m:t>=</m:t>
                    </m:r>
                    <m:r>
                      <a:rPr lang="en-US" b="1" i="1" smtClean="0">
                        <a:latin typeface="Cambria Math" panose="02040503050406030204" pitchFamily="18" charset="0"/>
                      </a:rPr>
                      <m:t>𝟏</m:t>
                    </m:r>
                    <m:r>
                      <a:rPr lang="en-US" b="1" i="1">
                        <a:latin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m:t>
                        </m:r>
                        <m:r>
                          <a:rPr lang="en-US" b="1" i="1">
                            <a:latin typeface="Cambria Math" panose="02040503050406030204" pitchFamily="18" charset="0"/>
                          </a:rPr>
                          <m:t>𝒃</m:t>
                        </m:r>
                      </m:num>
                      <m:den>
                        <m:r>
                          <a:rPr lang="en-US" b="1" i="1">
                            <a:latin typeface="Cambria Math" panose="02040503050406030204" pitchFamily="18" charset="0"/>
                          </a:rPr>
                          <m:t>𝒃</m:t>
                        </m:r>
                      </m:den>
                    </m:f>
                    <m:r>
                      <a:rPr lang="en-US" b="1" i="1" smtClean="0">
                        <a:latin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m:t>
                        </m:r>
                        <m:r>
                          <a:rPr lang="en-US" b="1" i="1">
                            <a:latin typeface="Cambria Math" panose="02040503050406030204" pitchFamily="18" charset="0"/>
                          </a:rPr>
                          <m:t>𝒂</m:t>
                        </m:r>
                      </m:num>
                      <m:den>
                        <m:r>
                          <a:rPr lang="en-US" b="1" i="1">
                            <a:latin typeface="Cambria Math" panose="02040503050406030204" pitchFamily="18" charset="0"/>
                            <a:ea typeface="Cambria Math" panose="02040503050406030204" pitchFamily="18" charset="0"/>
                          </a:rPr>
                          <m:t>𝒂</m:t>
                        </m:r>
                      </m:den>
                    </m:f>
                    <m:r>
                      <a:rPr lang="en-US" b="1" i="1" smtClean="0">
                        <a:latin typeface="Cambria Math" panose="02040503050406030204" pitchFamily="18" charset="0"/>
                        <a:ea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m:t>
                        </m:r>
                        <m:r>
                          <a:rPr lang="en-US" b="1" i="1">
                            <a:latin typeface="Cambria Math" panose="02040503050406030204" pitchFamily="18" charset="0"/>
                          </a:rPr>
                          <m:t>𝒂</m:t>
                        </m:r>
                      </m:num>
                      <m:den>
                        <m:r>
                          <a:rPr lang="en-US" b="1" i="1">
                            <a:latin typeface="Cambria Math" panose="02040503050406030204" pitchFamily="18" charset="0"/>
                            <a:ea typeface="Cambria Math" panose="02040503050406030204" pitchFamily="18" charset="0"/>
                          </a:rPr>
                          <m:t>𝒂</m:t>
                        </m:r>
                      </m:den>
                    </m:f>
                    <m:f>
                      <m:fPr>
                        <m:ctrlPr>
                          <a:rPr lang="en-US" b="1" i="1">
                            <a:latin typeface="Cambria Math" panose="02040503050406030204" pitchFamily="18" charset="0"/>
                          </a:rPr>
                        </m:ctrlPr>
                      </m:fPr>
                      <m:num>
                        <m:r>
                          <a:rPr lang="en-US" b="1" i="1">
                            <a:latin typeface="Cambria Math" panose="02040503050406030204" pitchFamily="18" charset="0"/>
                          </a:rPr>
                          <m:t>∆</m:t>
                        </m:r>
                        <m:r>
                          <a:rPr lang="en-US" b="1" i="1">
                            <a:latin typeface="Cambria Math" panose="02040503050406030204" pitchFamily="18" charset="0"/>
                          </a:rPr>
                          <m:t>𝒃</m:t>
                        </m:r>
                      </m:num>
                      <m:den>
                        <m:r>
                          <a:rPr lang="en-US" b="1" i="1">
                            <a:latin typeface="Cambria Math" panose="02040503050406030204" pitchFamily="18" charset="0"/>
                          </a:rPr>
                          <m:t>𝒃</m:t>
                        </m:r>
                      </m:den>
                    </m:f>
                  </m:oMath>
                </a14:m>
                <a:r>
                  <a:rPr lang="en-US" dirty="0"/>
                  <a:t>  </a:t>
                </a:r>
              </a:p>
              <a:p>
                <a:pPr marL="0" indent="0" algn="ctr">
                  <a:buNone/>
                </a:pPr>
                <a:r>
                  <a:rPr lang="en-US" dirty="0"/>
                  <a:t>Since </a:t>
                </a:r>
                <a14:m>
                  <m:oMath xmlns:m="http://schemas.openxmlformats.org/officeDocument/2006/math">
                    <m:r>
                      <a:rPr lang="en-US" b="1" i="1">
                        <a:latin typeface="Cambria Math" panose="02040503050406030204" pitchFamily="18" charset="0"/>
                      </a:rPr>
                      <m:t>∆</m:t>
                    </m:r>
                    <m:r>
                      <a:rPr lang="en-US" b="1" i="1">
                        <a:latin typeface="Cambria Math" panose="02040503050406030204" pitchFamily="18" charset="0"/>
                        <a:ea typeface="Cambria Math" panose="02040503050406030204" pitchFamily="18" charset="0"/>
                      </a:rPr>
                      <m:t>𝒂</m:t>
                    </m:r>
                  </m:oMath>
                </a14:m>
                <a:r>
                  <a:rPr lang="en-US" b="1" dirty="0"/>
                  <a:t> </a:t>
                </a:r>
                <a:r>
                  <a:rPr lang="en-US" dirty="0"/>
                  <a:t>and</a:t>
                </a:r>
                <a:r>
                  <a:rPr lang="en-US" b="1" dirty="0"/>
                  <a:t> </a:t>
                </a:r>
                <a14:m>
                  <m:oMath xmlns:m="http://schemas.openxmlformats.org/officeDocument/2006/math">
                    <m:r>
                      <a:rPr lang="en-US" b="1" i="1">
                        <a:latin typeface="Cambria Math" panose="02040503050406030204" pitchFamily="18" charset="0"/>
                      </a:rPr>
                      <m:t>∆</m:t>
                    </m:r>
                    <m:r>
                      <a:rPr lang="en-US" b="1" i="1">
                        <a:latin typeface="Cambria Math" panose="02040503050406030204" pitchFamily="18" charset="0"/>
                      </a:rPr>
                      <m:t>𝒃</m:t>
                    </m:r>
                  </m:oMath>
                </a14:m>
                <a:r>
                  <a:rPr lang="en-US" b="1" dirty="0"/>
                  <a:t> </a:t>
                </a:r>
                <a:r>
                  <a:rPr lang="en-US" dirty="0"/>
                  <a:t>are tool small then </a:t>
                </a:r>
                <a14:m>
                  <m:oMath xmlns:m="http://schemas.openxmlformats.org/officeDocument/2006/math">
                    <m:f>
                      <m:fPr>
                        <m:ctrlPr>
                          <a:rPr lang="en-US" b="1" i="1">
                            <a:latin typeface="Cambria Math" panose="02040503050406030204" pitchFamily="18" charset="0"/>
                          </a:rPr>
                        </m:ctrlPr>
                      </m:fPr>
                      <m:num>
                        <m:r>
                          <a:rPr lang="en-US" b="1" i="1">
                            <a:latin typeface="Cambria Math" panose="02040503050406030204" pitchFamily="18" charset="0"/>
                          </a:rPr>
                          <m:t>∆</m:t>
                        </m:r>
                        <m:r>
                          <a:rPr lang="en-US" b="1" i="1">
                            <a:latin typeface="Cambria Math" panose="02040503050406030204" pitchFamily="18" charset="0"/>
                          </a:rPr>
                          <m:t>𝒂</m:t>
                        </m:r>
                      </m:num>
                      <m:den>
                        <m:r>
                          <a:rPr lang="en-US" b="1" i="1">
                            <a:latin typeface="Cambria Math" panose="02040503050406030204" pitchFamily="18" charset="0"/>
                            <a:ea typeface="Cambria Math" panose="02040503050406030204" pitchFamily="18" charset="0"/>
                          </a:rPr>
                          <m:t>𝒂</m:t>
                        </m:r>
                      </m:den>
                    </m:f>
                    <m:f>
                      <m:fPr>
                        <m:ctrlPr>
                          <a:rPr lang="en-US" b="1" i="1">
                            <a:latin typeface="Cambria Math" panose="02040503050406030204" pitchFamily="18" charset="0"/>
                          </a:rPr>
                        </m:ctrlPr>
                      </m:fPr>
                      <m:num>
                        <m:r>
                          <a:rPr lang="en-US" b="1" i="1">
                            <a:latin typeface="Cambria Math" panose="02040503050406030204" pitchFamily="18" charset="0"/>
                          </a:rPr>
                          <m:t>∆</m:t>
                        </m:r>
                        <m:r>
                          <a:rPr lang="en-US" b="1" i="1">
                            <a:latin typeface="Cambria Math" panose="02040503050406030204" pitchFamily="18" charset="0"/>
                          </a:rPr>
                          <m:t>𝒃</m:t>
                        </m:r>
                      </m:num>
                      <m:den>
                        <m:r>
                          <a:rPr lang="en-US" b="1" i="1">
                            <a:latin typeface="Cambria Math" panose="02040503050406030204" pitchFamily="18" charset="0"/>
                          </a:rPr>
                          <m:t>𝒃</m:t>
                        </m:r>
                      </m:den>
                    </m:f>
                  </m:oMath>
                </a14:m>
                <a:r>
                  <a:rPr lang="en-US" dirty="0"/>
                  <a:t> can be neglected </a:t>
                </a:r>
              </a:p>
              <a:p>
                <a:pPr marL="0" indent="0" algn="ctr">
                  <a:buNone/>
                </a:pPr>
                <a:r>
                  <a:rPr lang="en-US" dirty="0"/>
                  <a:t>Then </a:t>
                </a:r>
              </a:p>
              <a:p>
                <a:pPr marL="0" indent="0" algn="ctr">
                  <a:buNone/>
                </a:pPr>
                <a14:m>
                  <m:oMath xmlns:m="http://schemas.openxmlformats.org/officeDocument/2006/math">
                    <m:r>
                      <a:rPr lang="en-US" b="1" i="1">
                        <a:latin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m:t>
                        </m:r>
                        <m:r>
                          <a:rPr lang="en-US" b="1" i="1">
                            <a:latin typeface="Cambria Math" panose="02040503050406030204" pitchFamily="18" charset="0"/>
                            <a:ea typeface="Cambria Math" panose="02040503050406030204" pitchFamily="18" charset="0"/>
                          </a:rPr>
                          <m:t>𝒙</m:t>
                        </m:r>
                      </m:num>
                      <m:den>
                        <m:r>
                          <a:rPr lang="en-US" b="1" i="1">
                            <a:latin typeface="Cambria Math" panose="02040503050406030204" pitchFamily="18" charset="0"/>
                          </a:rPr>
                          <m:t>𝒙</m:t>
                        </m:r>
                      </m:den>
                    </m:f>
                    <m:r>
                      <a:rPr lang="en-US" b="1" i="1">
                        <a:latin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m:t>
                        </m:r>
                        <m:r>
                          <a:rPr lang="en-US" b="1" i="1">
                            <a:latin typeface="Cambria Math" panose="02040503050406030204" pitchFamily="18" charset="0"/>
                          </a:rPr>
                          <m:t>𝒃</m:t>
                        </m:r>
                      </m:num>
                      <m:den>
                        <m:r>
                          <a:rPr lang="en-US" b="1" i="1">
                            <a:latin typeface="Cambria Math" panose="02040503050406030204" pitchFamily="18" charset="0"/>
                          </a:rPr>
                          <m:t>𝒃</m:t>
                        </m:r>
                      </m:den>
                    </m:f>
                    <m:r>
                      <a:rPr lang="en-US" b="1" i="1">
                        <a:latin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m:t>
                        </m:r>
                        <m:r>
                          <a:rPr lang="en-US" b="1" i="1">
                            <a:latin typeface="Cambria Math" panose="02040503050406030204" pitchFamily="18" charset="0"/>
                          </a:rPr>
                          <m:t>𝒂</m:t>
                        </m:r>
                      </m:num>
                      <m:den>
                        <m:r>
                          <a:rPr lang="en-US" b="1" i="1">
                            <a:latin typeface="Cambria Math" panose="02040503050406030204" pitchFamily="18" charset="0"/>
                            <a:ea typeface="Cambria Math" panose="02040503050406030204" pitchFamily="18" charset="0"/>
                          </a:rPr>
                          <m:t>𝒂</m:t>
                        </m:r>
                      </m:den>
                    </m:f>
                  </m:oMath>
                </a14:m>
                <a:r>
                  <a:rPr lang="en-US" dirty="0"/>
                  <a:t> </a:t>
                </a:r>
              </a:p>
              <a:p>
                <a:pPr marL="0" indent="0" algn="ctr">
                  <a:buNone/>
                </a:pPr>
                <a:r>
                  <a:rPr lang="en-US" dirty="0">
                    <a:latin typeface="Calibri" panose="020F0502020204030204" pitchFamily="34" charset="0"/>
                    <a:ea typeface="Cambria Math" panose="02040503050406030204" pitchFamily="18" charset="0"/>
                    <a:cs typeface="Calibri" panose="020F0502020204030204" pitchFamily="34" charset="0"/>
                  </a:rPr>
                  <a:t>Then maximum error in </a:t>
                </a:r>
                <a14:m>
                  <m:oMath xmlns:m="http://schemas.openxmlformats.org/officeDocument/2006/math">
                    <m:r>
                      <a:rPr lang="en-US" b="1" i="1">
                        <a:latin typeface="Cambria Math" panose="02040503050406030204" pitchFamily="18" charset="0"/>
                        <a:ea typeface="Cambria Math" panose="02040503050406030204" pitchFamily="18" charset="0"/>
                        <a:cs typeface="Calibri" panose="020F0502020204030204" pitchFamily="34" charset="0"/>
                      </a:rPr>
                      <m:t>𝒙</m:t>
                    </m:r>
                  </m:oMath>
                </a14:m>
                <a:r>
                  <a:rPr lang="en-US" b="1" dirty="0">
                    <a:latin typeface="Calibri" panose="020F0502020204030204" pitchFamily="34" charset="0"/>
                    <a:ea typeface="Cambria Math" panose="02040503050406030204" pitchFamily="18" charset="0"/>
                    <a:cs typeface="Calibri" panose="020F0502020204030204" pitchFamily="34" charset="0"/>
                  </a:rPr>
                  <a:t> </a:t>
                </a:r>
                <a:r>
                  <a:rPr lang="en-US" dirty="0">
                    <a:latin typeface="Calibri" panose="020F0502020204030204" pitchFamily="34" charset="0"/>
                    <a:ea typeface="Cambria Math" panose="02040503050406030204" pitchFamily="18" charset="0"/>
                    <a:cs typeface="Calibri" panose="020F0502020204030204" pitchFamily="34" charset="0"/>
                  </a:rPr>
                  <a:t>will be </a:t>
                </a:r>
              </a:p>
              <a:p>
                <a:pPr marL="0" indent="0" algn="ctr">
                  <a:buNone/>
                </a:pPr>
                <a14:m>
                  <m:oMath xmlns:m="http://schemas.openxmlformats.org/officeDocument/2006/math">
                    <m:f>
                      <m:fPr>
                        <m:ctrlPr>
                          <a:rPr lang="en-US" b="1" i="1">
                            <a:latin typeface="Cambria Math" panose="02040503050406030204" pitchFamily="18" charset="0"/>
                          </a:rPr>
                        </m:ctrlPr>
                      </m:fPr>
                      <m:num>
                        <m:r>
                          <a:rPr lang="en-US" b="1" i="1">
                            <a:latin typeface="Cambria Math" panose="02040503050406030204" pitchFamily="18" charset="0"/>
                          </a:rPr>
                          <m:t>∆</m:t>
                        </m:r>
                        <m:r>
                          <a:rPr lang="en-US" b="1" i="1">
                            <a:latin typeface="Cambria Math" panose="02040503050406030204" pitchFamily="18" charset="0"/>
                            <a:ea typeface="Cambria Math" panose="02040503050406030204" pitchFamily="18" charset="0"/>
                          </a:rPr>
                          <m:t>𝒙</m:t>
                        </m:r>
                      </m:num>
                      <m:den>
                        <m:r>
                          <a:rPr lang="en-US" b="1" i="1">
                            <a:latin typeface="Cambria Math" panose="02040503050406030204" pitchFamily="18" charset="0"/>
                          </a:rPr>
                          <m:t>𝒙</m:t>
                        </m:r>
                      </m:den>
                    </m:f>
                    <m:r>
                      <a:rPr lang="en-US" b="1" i="1">
                        <a:latin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m:t>
                        </m:r>
                        <m:r>
                          <a:rPr lang="en-US" b="1" i="1">
                            <a:latin typeface="Cambria Math" panose="02040503050406030204" pitchFamily="18" charset="0"/>
                          </a:rPr>
                          <m:t>𝒂</m:t>
                        </m:r>
                      </m:num>
                      <m:den>
                        <m:r>
                          <a:rPr lang="en-US" b="1" i="1">
                            <a:latin typeface="Cambria Math" panose="02040503050406030204" pitchFamily="18" charset="0"/>
                            <a:ea typeface="Cambria Math" panose="02040503050406030204" pitchFamily="18" charset="0"/>
                          </a:rPr>
                          <m:t>𝒂</m:t>
                        </m:r>
                      </m:den>
                    </m:f>
                    <m:r>
                      <a:rPr lang="en-US" b="1" i="1">
                        <a:latin typeface="Cambria Math" panose="02040503050406030204" pitchFamily="18" charset="0"/>
                        <a:ea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m:t>
                        </m:r>
                        <m:r>
                          <a:rPr lang="en-US" b="1" i="1">
                            <a:latin typeface="Cambria Math" panose="02040503050406030204" pitchFamily="18" charset="0"/>
                          </a:rPr>
                          <m:t>𝒃</m:t>
                        </m:r>
                      </m:num>
                      <m:den>
                        <m:r>
                          <a:rPr lang="en-US" b="1" i="1">
                            <a:latin typeface="Cambria Math" panose="02040503050406030204" pitchFamily="18" charset="0"/>
                            <a:ea typeface="Cambria Math" panose="02040503050406030204" pitchFamily="18" charset="0"/>
                          </a:rPr>
                          <m:t>𝒃</m:t>
                        </m:r>
                      </m:den>
                    </m:f>
                  </m:oMath>
                </a14:m>
                <a:r>
                  <a:rPr lang="en-US" b="1" dirty="0"/>
                  <a:t> </a:t>
                </a:r>
              </a:p>
              <a:p>
                <a:r>
                  <a:rPr lang="en-US" dirty="0"/>
                  <a:t>Percentage error in the value of </a:t>
                </a:r>
                <a14:m>
                  <m:oMath xmlns:m="http://schemas.openxmlformats.org/officeDocument/2006/math">
                    <m:r>
                      <a:rPr lang="en-US" b="1" i="1" dirty="0">
                        <a:latin typeface="Cambria Math" panose="02040503050406030204" pitchFamily="18" charset="0"/>
                      </a:rPr>
                      <m:t>𝒙</m:t>
                    </m:r>
                  </m:oMath>
                </a14:m>
                <a:r>
                  <a:rPr lang="en-US" dirty="0"/>
                  <a:t> is given as the sum of the % error in measuring </a:t>
                </a:r>
                <a14:m>
                  <m:oMath xmlns:m="http://schemas.openxmlformats.org/officeDocument/2006/math">
                    <m:r>
                      <a:rPr lang="en-US" b="1" i="1" dirty="0">
                        <a:latin typeface="Cambria Math" panose="02040503050406030204" pitchFamily="18" charset="0"/>
                      </a:rPr>
                      <m:t>𝒂</m:t>
                    </m:r>
                  </m:oMath>
                </a14:m>
                <a:r>
                  <a:rPr lang="en-US" dirty="0"/>
                  <a:t> and %error in measuring </a:t>
                </a:r>
                <a14:m>
                  <m:oMath xmlns:m="http://schemas.openxmlformats.org/officeDocument/2006/math">
                    <m:r>
                      <a:rPr lang="en-US" b="1" i="1" dirty="0">
                        <a:latin typeface="Cambria Math" panose="02040503050406030204" pitchFamily="18" charset="0"/>
                      </a:rPr>
                      <m:t>𝒃</m:t>
                    </m:r>
                  </m:oMath>
                </a14:m>
                <a:endParaRPr lang="en-US" b="1" dirty="0"/>
              </a:p>
              <a:p>
                <a:pPr marL="0" indent="0" algn="ctr">
                  <a:buNone/>
                </a:pPr>
                <a:r>
                  <a:rPr lang="en-US" dirty="0"/>
                  <a:t>Mathematically</a:t>
                </a:r>
              </a:p>
              <a:p>
                <a:pPr marL="0" indent="0" algn="ctr">
                  <a:buNone/>
                </a:pP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𝑒𝑟𝑟𝑜𝑟</m:t>
                    </m:r>
                    <m:r>
                      <a:rPr lang="en-US" i="1">
                        <a:latin typeface="Cambria Math" panose="02040503050406030204" pitchFamily="18" charset="0"/>
                      </a:rPr>
                      <m:t> </m:t>
                    </m:r>
                    <m:r>
                      <a:rPr lang="en-US" i="1">
                        <a:latin typeface="Cambria Math" panose="02040503050406030204" pitchFamily="18" charset="0"/>
                      </a:rPr>
                      <m:t>𝑖𝑛</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 </m:t>
                        </m:r>
                        <m:r>
                          <a:rPr lang="en-US" i="1">
                            <a:latin typeface="Cambria Math" panose="02040503050406030204" pitchFamily="18" charset="0"/>
                          </a:rPr>
                          <m:t>𝑒𝑟𝑟𝑜𝑟</m:t>
                        </m:r>
                        <m:r>
                          <a:rPr lang="en-US" i="1">
                            <a:latin typeface="Cambria Math" panose="02040503050406030204" pitchFamily="18" charset="0"/>
                          </a:rPr>
                          <m:t> </m:t>
                        </m:r>
                        <m:r>
                          <a:rPr lang="en-US" i="1">
                            <a:latin typeface="Cambria Math" panose="02040503050406030204" pitchFamily="18" charset="0"/>
                          </a:rPr>
                          <m:t>𝑖𝑛</m:t>
                        </m:r>
                        <m:r>
                          <a:rPr lang="en-US" i="1">
                            <a:latin typeface="Cambria Math" panose="02040503050406030204" pitchFamily="18" charset="0"/>
                          </a:rPr>
                          <m:t> </m:t>
                        </m:r>
                        <m:r>
                          <a:rPr lang="en-US" i="1">
                            <a:latin typeface="Cambria Math" panose="02040503050406030204" pitchFamily="18" charset="0"/>
                          </a:rPr>
                          <m:t>𝑡h𝑒</m:t>
                        </m:r>
                        <m:r>
                          <a:rPr lang="en-US" i="1">
                            <a:latin typeface="Cambria Math" panose="02040503050406030204" pitchFamily="18" charset="0"/>
                          </a:rPr>
                          <m:t> </m:t>
                        </m:r>
                        <m:r>
                          <a:rPr lang="en-US" i="1">
                            <a:latin typeface="Cambria Math" panose="02040503050406030204" pitchFamily="18" charset="0"/>
                          </a:rPr>
                          <m:t>𝑣𝑎𝑙𝑢𝑒</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𝑎</m:t>
                        </m:r>
                      </m:e>
                    </m:d>
                    <m:r>
                      <a:rPr lang="en-US" i="1">
                        <a:latin typeface="Cambria Math" panose="02040503050406030204" pitchFamily="18" charset="0"/>
                      </a:rPr>
                      <m:t>+(% </m:t>
                    </m:r>
                    <m:r>
                      <a:rPr lang="en-US" i="1">
                        <a:latin typeface="Cambria Math" panose="02040503050406030204" pitchFamily="18" charset="0"/>
                      </a:rPr>
                      <m:t>𝑒𝑟𝑟𝑜𝑟</m:t>
                    </m:r>
                    <m:r>
                      <a:rPr lang="en-US" i="1">
                        <a:latin typeface="Cambria Math" panose="02040503050406030204" pitchFamily="18" charset="0"/>
                      </a:rPr>
                      <m:t> </m:t>
                    </m:r>
                    <m:r>
                      <a:rPr lang="en-US" i="1">
                        <a:latin typeface="Cambria Math" panose="02040503050406030204" pitchFamily="18" charset="0"/>
                      </a:rPr>
                      <m:t>𝑖𝑛</m:t>
                    </m:r>
                    <m:r>
                      <a:rPr lang="en-US" i="1">
                        <a:latin typeface="Cambria Math" panose="02040503050406030204" pitchFamily="18" charset="0"/>
                      </a:rPr>
                      <m:t> </m:t>
                    </m:r>
                    <m:r>
                      <a:rPr lang="en-US" i="1">
                        <a:latin typeface="Cambria Math" panose="02040503050406030204" pitchFamily="18" charset="0"/>
                      </a:rPr>
                      <m:t>𝑡h𝑒</m:t>
                    </m:r>
                    <m:r>
                      <a:rPr lang="en-US" i="1">
                        <a:latin typeface="Cambria Math" panose="02040503050406030204" pitchFamily="18" charset="0"/>
                      </a:rPr>
                      <m:t> </m:t>
                    </m:r>
                    <m:r>
                      <a:rPr lang="en-US" i="1">
                        <a:latin typeface="Cambria Math" panose="02040503050406030204" pitchFamily="18" charset="0"/>
                      </a:rPr>
                      <m:t>𝑣𝑎𝑙𝑢𝑒</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𝑏</m:t>
                    </m:r>
                    <m:r>
                      <a:rPr lang="en-US" i="1">
                        <a:latin typeface="Cambria Math" panose="02040503050406030204" pitchFamily="18" charset="0"/>
                      </a:rPr>
                      <m:t>)</m:t>
                    </m:r>
                  </m:oMath>
                </a14:m>
                <a:r>
                  <a:rPr lang="en-US" dirty="0"/>
                  <a:t> </a:t>
                </a:r>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26C72B01-FD8C-43BF-9684-D8298628C3EB}"/>
                  </a:ext>
                </a:extLst>
              </p:cNvPr>
              <p:cNvSpPr>
                <a:spLocks noGrp="1" noRot="1" noChangeAspect="1" noMove="1" noResize="1" noEditPoints="1" noAdjustHandles="1" noChangeArrowheads="1" noChangeShapeType="1" noTextEdit="1"/>
              </p:cNvSpPr>
              <p:nvPr>
                <p:ph sz="half" idx="1"/>
              </p:nvPr>
            </p:nvSpPr>
            <p:spPr>
              <a:xfrm>
                <a:off x="0" y="634182"/>
                <a:ext cx="12191999" cy="6061586"/>
              </a:xfrm>
              <a:blipFill>
                <a:blip r:embed="rId2"/>
                <a:stretch>
                  <a:fillRect l="-900" r="-800"/>
                </a:stretch>
              </a:blipFill>
            </p:spPr>
            <p:txBody>
              <a:bodyPr/>
              <a:lstStyle/>
              <a:p>
                <a:r>
                  <a:rPr lang="en-US">
                    <a:noFill/>
                  </a:rPr>
                  <a:t> </a:t>
                </a:r>
              </a:p>
            </p:txBody>
          </p:sp>
        </mc:Fallback>
      </mc:AlternateContent>
    </p:spTree>
    <p:extLst>
      <p:ext uri="{BB962C8B-B14F-4D97-AF65-F5344CB8AC3E}">
        <p14:creationId xmlns:p14="http://schemas.microsoft.com/office/powerpoint/2010/main" val="42560131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7C522-0ACD-48EA-B04C-B118E7DE5F33}"/>
              </a:ext>
            </a:extLst>
          </p:cNvPr>
          <p:cNvSpPr>
            <a:spLocks noGrp="1"/>
          </p:cNvSpPr>
          <p:nvPr>
            <p:ph type="title"/>
          </p:nvPr>
        </p:nvSpPr>
        <p:spPr>
          <a:xfrm>
            <a:off x="132735" y="162233"/>
            <a:ext cx="11926529" cy="471948"/>
          </a:xfrm>
        </p:spPr>
        <p:txBody>
          <a:bodyPr>
            <a:normAutofit fontScale="90000"/>
          </a:bodyPr>
          <a:lstStyle/>
          <a:p>
            <a:pPr algn="ctr"/>
            <a:r>
              <a:rPr lang="en-US" b="1" dirty="0">
                <a:effectLst>
                  <a:outerShdw blurRad="38100" dist="38100" dir="2700000" algn="tl">
                    <a:srgbClr val="000000">
                      <a:alpha val="43137"/>
                    </a:srgbClr>
                  </a:outerShdw>
                </a:effectLst>
              </a:rPr>
              <a:t>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C72B01-FD8C-43BF-9684-D8298628C3EB}"/>
                  </a:ext>
                </a:extLst>
              </p:cNvPr>
              <p:cNvSpPr>
                <a:spLocks noGrp="1"/>
              </p:cNvSpPr>
              <p:nvPr>
                <p:ph sz="half" idx="1"/>
              </p:nvPr>
            </p:nvSpPr>
            <p:spPr>
              <a:xfrm>
                <a:off x="0" y="634182"/>
                <a:ext cx="12059263" cy="6061586"/>
              </a:xfrm>
            </p:spPr>
            <p:txBody>
              <a:bodyPr>
                <a:normAutofit/>
              </a:bodyPr>
              <a:lstStyle/>
              <a:p>
                <a:pPr>
                  <a:buFont typeface="Wingdings" panose="05000000000000000000" pitchFamily="2" charset="2"/>
                  <a:buChar char="ü"/>
                </a:pPr>
                <a:r>
                  <a:rPr lang="en-US" b="1" dirty="0"/>
                  <a:t>Errors in powers</a:t>
                </a:r>
              </a:p>
              <a:p>
                <a:r>
                  <a:rPr lang="en-US" b="1" dirty="0"/>
                  <a:t> </a:t>
                </a:r>
                <a:r>
                  <a:rPr lang="en-US" dirty="0"/>
                  <a:t>Suppose the result </a:t>
                </a:r>
                <a14:m>
                  <m:oMath xmlns:m="http://schemas.openxmlformats.org/officeDocument/2006/math">
                    <m:r>
                      <a:rPr lang="en-US" b="1" i="1">
                        <a:latin typeface="Cambria Math" panose="02040503050406030204" pitchFamily="18" charset="0"/>
                      </a:rPr>
                      <m:t>𝒙</m:t>
                    </m:r>
                  </m:oMath>
                </a14:m>
                <a:r>
                  <a:rPr lang="en-US" dirty="0"/>
                  <a:t> is given as </a:t>
                </a:r>
              </a:p>
              <a:p>
                <a:pPr marL="0" indent="0" algn="ctr">
                  <a:buNone/>
                </a:pPr>
                <a14:m>
                  <m:oMath xmlns:m="http://schemas.openxmlformats.org/officeDocument/2006/math">
                    <m:r>
                      <a:rPr lang="en-US" b="1" i="1" smtClean="0">
                        <a:latin typeface="Cambria Math" panose="02040503050406030204" pitchFamily="18" charset="0"/>
                      </a:rPr>
                      <m:t>𝒙</m:t>
                    </m:r>
                    <m:r>
                      <a:rPr lang="en-US" b="1" i="1" smtClean="0">
                        <a:latin typeface="Cambria Math" panose="02040503050406030204" pitchFamily="18" charset="0"/>
                      </a:rPr>
                      <m:t>=</m:t>
                    </m:r>
                    <m:f>
                      <m:fPr>
                        <m:ctrlPr>
                          <a:rPr lang="en-US" b="1" i="1" smtClean="0">
                            <a:latin typeface="Cambria Math" panose="02040503050406030204" pitchFamily="18" charset="0"/>
                          </a:rPr>
                        </m:ctrlPr>
                      </m:fPr>
                      <m:num>
                        <m:sSup>
                          <m:sSupPr>
                            <m:ctrlPr>
                              <a:rPr lang="en-US" b="1" i="1" smtClean="0">
                                <a:latin typeface="Cambria Math" panose="02040503050406030204" pitchFamily="18" charset="0"/>
                              </a:rPr>
                            </m:ctrlPr>
                          </m:sSupPr>
                          <m:e>
                            <m:r>
                              <a:rPr lang="en-US" b="1" i="1" smtClean="0">
                                <a:latin typeface="Cambria Math" panose="02040503050406030204" pitchFamily="18" charset="0"/>
                              </a:rPr>
                              <m:t>𝒂</m:t>
                            </m:r>
                          </m:e>
                          <m:sup>
                            <m:r>
                              <a:rPr lang="en-US" b="1" i="1" smtClean="0">
                                <a:latin typeface="Cambria Math" panose="02040503050406030204" pitchFamily="18" charset="0"/>
                              </a:rPr>
                              <m:t>𝒏</m:t>
                            </m:r>
                          </m:sup>
                        </m:sSup>
                      </m:num>
                      <m:den>
                        <m:sSup>
                          <m:sSupPr>
                            <m:ctrlPr>
                              <a:rPr lang="en-US" b="1" i="1" smtClean="0">
                                <a:latin typeface="Cambria Math" panose="02040503050406030204" pitchFamily="18" charset="0"/>
                              </a:rPr>
                            </m:ctrlPr>
                          </m:sSupPr>
                          <m:e>
                            <m:r>
                              <a:rPr lang="en-US" b="1" i="1" smtClean="0">
                                <a:latin typeface="Cambria Math" panose="02040503050406030204" pitchFamily="18" charset="0"/>
                              </a:rPr>
                              <m:t>𝒃</m:t>
                            </m:r>
                          </m:e>
                          <m:sup>
                            <m:r>
                              <a:rPr lang="en-US" b="1" i="1" smtClean="0">
                                <a:latin typeface="Cambria Math" panose="02040503050406030204" pitchFamily="18" charset="0"/>
                              </a:rPr>
                              <m:t>𝒎</m:t>
                            </m:r>
                          </m:sup>
                        </m:sSup>
                      </m:den>
                    </m:f>
                  </m:oMath>
                </a14:m>
                <a:r>
                  <a:rPr lang="en-US" dirty="0"/>
                  <a:t>........(i)</a:t>
                </a:r>
              </a:p>
              <a:p>
                <a:r>
                  <a:rPr lang="en-US" dirty="0"/>
                  <a:t>Let</a:t>
                </a:r>
                <a:r>
                  <a:rPr lang="en-US" b="1" dirty="0"/>
                  <a:t> </a:t>
                </a:r>
                <a14:m>
                  <m:oMath xmlns:m="http://schemas.openxmlformats.org/officeDocument/2006/math">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𝒂</m:t>
                    </m:r>
                  </m:oMath>
                </a14:m>
                <a:r>
                  <a:rPr lang="en-US" b="1" dirty="0"/>
                  <a:t> </a:t>
                </a:r>
                <a:r>
                  <a:rPr lang="en-US" dirty="0"/>
                  <a:t>and</a:t>
                </a:r>
                <a:r>
                  <a:rPr lang="en-US" b="1" dirty="0"/>
                  <a:t> </a:t>
                </a:r>
                <a14:m>
                  <m:oMath xmlns:m="http://schemas.openxmlformats.org/officeDocument/2006/math">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𝒃</m:t>
                    </m:r>
                  </m:oMath>
                </a14:m>
                <a:r>
                  <a:rPr lang="en-US" b="1" dirty="0"/>
                  <a:t> </a:t>
                </a:r>
                <a:r>
                  <a:rPr lang="en-US" dirty="0"/>
                  <a:t>be the absolute errors in measurement of </a:t>
                </a:r>
                <a14:m>
                  <m:oMath xmlns:m="http://schemas.openxmlformats.org/officeDocument/2006/math">
                    <m:r>
                      <a:rPr lang="en-US" b="1" i="1" dirty="0">
                        <a:latin typeface="Cambria Math" panose="02040503050406030204" pitchFamily="18" charset="0"/>
                      </a:rPr>
                      <m:t>𝒂</m:t>
                    </m:r>
                  </m:oMath>
                </a14:m>
                <a:r>
                  <a:rPr lang="en-US" dirty="0"/>
                  <a:t> and </a:t>
                </a:r>
                <a14:m>
                  <m:oMath xmlns:m="http://schemas.openxmlformats.org/officeDocument/2006/math">
                    <m:r>
                      <a:rPr lang="en-US" b="1" i="1" dirty="0">
                        <a:latin typeface="Cambria Math" panose="02040503050406030204" pitchFamily="18" charset="0"/>
                      </a:rPr>
                      <m:t>𝒃</m:t>
                    </m:r>
                  </m:oMath>
                </a14:m>
                <a:r>
                  <a:rPr lang="en-US" b="1" dirty="0"/>
                  <a:t> </a:t>
                </a:r>
              </a:p>
              <a:p>
                <a:r>
                  <a:rPr lang="en-US" dirty="0"/>
                  <a:t>Let</a:t>
                </a:r>
                <a:r>
                  <a:rPr lang="en-US" b="1" dirty="0"/>
                  <a:t> </a:t>
                </a:r>
                <a14:m>
                  <m:oMath xmlns:m="http://schemas.openxmlformats.org/officeDocument/2006/math">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𝒂</m:t>
                    </m:r>
                  </m:oMath>
                </a14:m>
                <a:r>
                  <a:rPr lang="en-US" b="1" dirty="0"/>
                  <a:t> </a:t>
                </a:r>
                <a:r>
                  <a:rPr lang="en-US" dirty="0"/>
                  <a:t>and</a:t>
                </a:r>
                <a:r>
                  <a:rPr lang="en-US" b="1" dirty="0"/>
                  <a:t> </a:t>
                </a:r>
                <a14:m>
                  <m:oMath xmlns:m="http://schemas.openxmlformats.org/officeDocument/2006/math">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𝒃</m:t>
                    </m:r>
                  </m:oMath>
                </a14:m>
                <a:r>
                  <a:rPr lang="en-US" b="1" dirty="0"/>
                  <a:t> </a:t>
                </a:r>
                <a:r>
                  <a:rPr lang="en-US" dirty="0"/>
                  <a:t>be the absolute errors in measurement of </a:t>
                </a:r>
                <a14:m>
                  <m:oMath xmlns:m="http://schemas.openxmlformats.org/officeDocument/2006/math">
                    <m:r>
                      <a:rPr lang="en-US" b="1" i="1" dirty="0">
                        <a:latin typeface="Cambria Math" panose="02040503050406030204" pitchFamily="18" charset="0"/>
                      </a:rPr>
                      <m:t>𝒂</m:t>
                    </m:r>
                  </m:oMath>
                </a14:m>
                <a:r>
                  <a:rPr lang="en-US" dirty="0"/>
                  <a:t> and </a:t>
                </a:r>
                <a14:m>
                  <m:oMath xmlns:m="http://schemas.openxmlformats.org/officeDocument/2006/math">
                    <m:r>
                      <a:rPr lang="en-US" b="1" i="1" dirty="0">
                        <a:latin typeface="Cambria Math" panose="02040503050406030204" pitchFamily="18" charset="0"/>
                      </a:rPr>
                      <m:t>𝒃</m:t>
                    </m:r>
                  </m:oMath>
                </a14:m>
                <a:r>
                  <a:rPr lang="en-US" b="1" dirty="0"/>
                  <a:t> </a:t>
                </a:r>
              </a:p>
              <a:p>
                <a:r>
                  <a:rPr lang="en-US" dirty="0"/>
                  <a:t>Also, let  </a:t>
                </a:r>
                <a14:m>
                  <m:oMath xmlns:m="http://schemas.openxmlformats.org/officeDocument/2006/math">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𝒙</m:t>
                    </m:r>
                  </m:oMath>
                </a14:m>
                <a:r>
                  <a:rPr lang="en-US" b="1" dirty="0"/>
                  <a:t> </a:t>
                </a:r>
                <a:r>
                  <a:rPr lang="en-US" dirty="0"/>
                  <a:t>be the errors in </a:t>
                </a:r>
                <a14:m>
                  <m:oMath xmlns:m="http://schemas.openxmlformats.org/officeDocument/2006/math">
                    <m:r>
                      <a:rPr lang="en-US" b="1" i="1">
                        <a:latin typeface="Cambria Math" panose="02040503050406030204" pitchFamily="18" charset="0"/>
                      </a:rPr>
                      <m:t>𝒙</m:t>
                    </m:r>
                  </m:oMath>
                </a14:m>
                <a:endParaRPr lang="en-US" b="1" dirty="0"/>
              </a:p>
              <a:p>
                <a:pPr marL="0" indent="0" algn="ctr">
                  <a:buNone/>
                </a:pPr>
                <a:r>
                  <a:rPr lang="en-US" dirty="0"/>
                  <a:t>Now</a:t>
                </a:r>
                <a:r>
                  <a:rPr lang="en-US" b="1" dirty="0"/>
                  <a:t> </a:t>
                </a:r>
              </a:p>
              <a:p>
                <a:pPr marL="0" indent="0" algn="ctr">
                  <a:buNone/>
                </a:pPr>
                <a14:m>
                  <m:oMath xmlns:m="http://schemas.openxmlformats.org/officeDocument/2006/math">
                    <m:r>
                      <a:rPr lang="en-US" b="1" i="1">
                        <a:latin typeface="Cambria Math" panose="02040503050406030204" pitchFamily="18" charset="0"/>
                      </a:rPr>
                      <m:t>𝒂</m:t>
                    </m:r>
                    <m:r>
                      <a:rPr lang="en-US" b="1" i="1">
                        <a:latin typeface="Cambria Math" panose="02040503050406030204" pitchFamily="18" charset="0"/>
                      </a:rPr>
                      <m:t>=</m:t>
                    </m:r>
                    <m:r>
                      <a:rPr lang="en-US" b="1" i="1">
                        <a:latin typeface="Cambria Math" panose="02040503050406030204" pitchFamily="18" charset="0"/>
                      </a:rPr>
                      <m:t>𝒂</m:t>
                    </m:r>
                    <m:r>
                      <a:rPr lang="en-US" b="1" i="1">
                        <a:latin typeface="Cambria Math" panose="02040503050406030204" pitchFamily="18" charset="0"/>
                      </a:rPr>
                      <m:t>±∆</m:t>
                    </m:r>
                    <m:r>
                      <a:rPr lang="en-US" b="1" i="1">
                        <a:latin typeface="Cambria Math" panose="02040503050406030204" pitchFamily="18" charset="0"/>
                        <a:ea typeface="Cambria Math" panose="02040503050406030204" pitchFamily="18" charset="0"/>
                      </a:rPr>
                      <m:t>𝒂</m:t>
                    </m:r>
                  </m:oMath>
                </a14:m>
                <a:r>
                  <a:rPr lang="en-US" b="1" dirty="0"/>
                  <a:t> </a:t>
                </a:r>
                <a:r>
                  <a:rPr lang="en-US" dirty="0"/>
                  <a:t>and</a:t>
                </a:r>
                <a:r>
                  <a:rPr lang="en-US" b="1" dirty="0"/>
                  <a:t> </a:t>
                </a:r>
                <a14:m>
                  <m:oMath xmlns:m="http://schemas.openxmlformats.org/officeDocument/2006/math">
                    <m:r>
                      <a:rPr lang="en-US" b="1" i="1">
                        <a:latin typeface="Cambria Math" panose="02040503050406030204" pitchFamily="18" charset="0"/>
                        <a:ea typeface="Cambria Math" panose="02040503050406030204" pitchFamily="18" charset="0"/>
                      </a:rPr>
                      <m:t>𝒃</m:t>
                    </m:r>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𝒃</m:t>
                    </m:r>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𝒃</m:t>
                    </m:r>
                  </m:oMath>
                </a14:m>
                <a:r>
                  <a:rPr lang="en-US" b="1" dirty="0"/>
                  <a:t> </a:t>
                </a:r>
              </a:p>
              <a:p>
                <a:pPr marL="0" indent="0" algn="ctr">
                  <a:buNone/>
                </a:pPr>
                <a:r>
                  <a:rPr lang="en-US" dirty="0"/>
                  <a:t>Apply natural logarithm both side of eqn (i)</a:t>
                </a:r>
              </a:p>
              <a:p>
                <a:pPr marL="0" indent="0" algn="ctr">
                  <a:buNone/>
                </a:pPr>
                <a14:m>
                  <m:oMath xmlns:m="http://schemas.openxmlformats.org/officeDocument/2006/math">
                    <m:func>
                      <m:funcPr>
                        <m:ctrlPr>
                          <a:rPr lang="en-US" b="1" i="1" smtClean="0">
                            <a:latin typeface="Cambria Math" panose="02040503050406030204" pitchFamily="18" charset="0"/>
                          </a:rPr>
                        </m:ctrlPr>
                      </m:funcPr>
                      <m:fName>
                        <m:r>
                          <m:rPr>
                            <m:sty m:val="p"/>
                          </m:rPr>
                          <a:rPr lang="en-US" b="0" i="0" smtClean="0">
                            <a:latin typeface="Cambria Math" panose="02040503050406030204" pitchFamily="18" charset="0"/>
                          </a:rPr>
                          <m:t>ln</m:t>
                        </m:r>
                      </m:fName>
                      <m:e>
                        <m:r>
                          <a:rPr lang="en-US" b="1" i="1" smtClean="0">
                            <a:latin typeface="Cambria Math" panose="02040503050406030204" pitchFamily="18" charset="0"/>
                          </a:rPr>
                          <m:t>𝒙</m:t>
                        </m:r>
                      </m:e>
                    </m:func>
                    <m:r>
                      <a:rPr lang="en-US" b="1" i="1" smtClean="0">
                        <a:latin typeface="Cambria Math" panose="02040503050406030204" pitchFamily="18" charset="0"/>
                      </a:rPr>
                      <m:t>=</m:t>
                    </m:r>
                    <m:func>
                      <m:funcPr>
                        <m:ctrlPr>
                          <a:rPr lang="en-US" b="1"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f>
                              <m:fPr>
                                <m:ctrlPr>
                                  <a:rPr lang="en-US" b="1" i="1">
                                    <a:latin typeface="Cambria Math" panose="02040503050406030204" pitchFamily="18" charset="0"/>
                                  </a:rPr>
                                </m:ctrlPr>
                              </m:fPr>
                              <m:num>
                                <m:sSup>
                                  <m:sSupPr>
                                    <m:ctrlPr>
                                      <a:rPr lang="en-US" b="1" i="1">
                                        <a:latin typeface="Cambria Math" panose="02040503050406030204" pitchFamily="18" charset="0"/>
                                      </a:rPr>
                                    </m:ctrlPr>
                                  </m:sSupPr>
                                  <m:e>
                                    <m:r>
                                      <a:rPr lang="en-US" b="1" i="1">
                                        <a:latin typeface="Cambria Math" panose="02040503050406030204" pitchFamily="18" charset="0"/>
                                      </a:rPr>
                                      <m:t>𝒂</m:t>
                                    </m:r>
                                  </m:e>
                                  <m:sup>
                                    <m:r>
                                      <a:rPr lang="en-US" b="1" i="1">
                                        <a:latin typeface="Cambria Math" panose="02040503050406030204" pitchFamily="18" charset="0"/>
                                      </a:rPr>
                                      <m:t>𝒏</m:t>
                                    </m:r>
                                  </m:sup>
                                </m:sSup>
                              </m:num>
                              <m:den>
                                <m:sSup>
                                  <m:sSupPr>
                                    <m:ctrlPr>
                                      <a:rPr lang="en-US" b="1" i="1">
                                        <a:latin typeface="Cambria Math" panose="02040503050406030204" pitchFamily="18" charset="0"/>
                                      </a:rPr>
                                    </m:ctrlPr>
                                  </m:sSupPr>
                                  <m:e>
                                    <m:r>
                                      <a:rPr lang="en-US" b="1" i="1">
                                        <a:latin typeface="Cambria Math" panose="02040503050406030204" pitchFamily="18" charset="0"/>
                                      </a:rPr>
                                      <m:t>𝒃</m:t>
                                    </m:r>
                                  </m:e>
                                  <m:sup>
                                    <m:r>
                                      <a:rPr lang="en-US" b="1" i="1">
                                        <a:latin typeface="Cambria Math" panose="02040503050406030204" pitchFamily="18" charset="0"/>
                                      </a:rPr>
                                      <m:t>𝒎</m:t>
                                    </m:r>
                                  </m:sup>
                                </m:sSup>
                              </m:den>
                            </m:f>
                          </m:e>
                        </m:d>
                      </m:e>
                    </m:func>
                    <m:r>
                      <a:rPr lang="en-US" b="1" i="1" smtClean="0">
                        <a:latin typeface="Cambria Math" panose="02040503050406030204" pitchFamily="18" charset="0"/>
                      </a:rPr>
                      <m:t>=</m:t>
                    </m:r>
                    <m:r>
                      <a:rPr lang="en-US" b="1" i="1" smtClean="0">
                        <a:latin typeface="Cambria Math" panose="02040503050406030204" pitchFamily="18" charset="0"/>
                      </a:rPr>
                      <m:t>𝒏</m:t>
                    </m:r>
                    <m:func>
                      <m:funcPr>
                        <m:ctrlPr>
                          <a:rPr lang="en-US" b="1" i="1" smtClean="0">
                            <a:latin typeface="Cambria Math" panose="02040503050406030204" pitchFamily="18" charset="0"/>
                          </a:rPr>
                        </m:ctrlPr>
                      </m:funcPr>
                      <m:fName>
                        <m:r>
                          <m:rPr>
                            <m:sty m:val="p"/>
                          </m:rPr>
                          <a:rPr lang="en-US" b="0" i="0" smtClean="0">
                            <a:latin typeface="Cambria Math" panose="02040503050406030204" pitchFamily="18" charset="0"/>
                          </a:rPr>
                          <m:t>ln</m:t>
                        </m:r>
                      </m:fName>
                      <m:e>
                        <m:r>
                          <a:rPr lang="en-US" b="1" i="1" smtClean="0">
                            <a:latin typeface="Cambria Math" panose="02040503050406030204" pitchFamily="18" charset="0"/>
                          </a:rPr>
                          <m:t>𝒂</m:t>
                        </m:r>
                      </m:e>
                    </m:func>
                    <m:r>
                      <a:rPr lang="en-US" b="1" i="1" smtClean="0">
                        <a:latin typeface="Cambria Math" panose="02040503050406030204" pitchFamily="18" charset="0"/>
                      </a:rPr>
                      <m:t>−</m:t>
                    </m:r>
                    <m:r>
                      <a:rPr lang="en-US" b="1" i="1" smtClean="0">
                        <a:latin typeface="Cambria Math" panose="02040503050406030204" pitchFamily="18" charset="0"/>
                      </a:rPr>
                      <m:t>𝒎</m:t>
                    </m:r>
                    <m:func>
                      <m:funcPr>
                        <m:ctrlPr>
                          <a:rPr lang="en-US" b="1" i="1" smtClean="0">
                            <a:latin typeface="Cambria Math" panose="02040503050406030204" pitchFamily="18" charset="0"/>
                          </a:rPr>
                        </m:ctrlPr>
                      </m:funcPr>
                      <m:fName>
                        <m:r>
                          <m:rPr>
                            <m:sty m:val="p"/>
                          </m:rPr>
                          <a:rPr lang="en-US" b="0" i="0" smtClean="0">
                            <a:latin typeface="Cambria Math" panose="02040503050406030204" pitchFamily="18" charset="0"/>
                          </a:rPr>
                          <m:t>ln</m:t>
                        </m:r>
                      </m:fName>
                      <m:e>
                        <m:r>
                          <a:rPr lang="en-US" b="1" i="1" smtClean="0">
                            <a:latin typeface="Cambria Math" panose="02040503050406030204" pitchFamily="18" charset="0"/>
                          </a:rPr>
                          <m:t>𝒃</m:t>
                        </m:r>
                      </m:e>
                    </m:func>
                  </m:oMath>
                </a14:m>
                <a:r>
                  <a:rPr lang="en-US" dirty="0"/>
                  <a:t> .............(ii) </a:t>
                </a:r>
              </a:p>
              <a:p>
                <a:pPr marL="0" indent="0" algn="ctr">
                  <a:buNone/>
                </a:pPr>
                <a:r>
                  <a:rPr lang="en-US" dirty="0"/>
                  <a:t>Differentiating eqn (ii) in both sides</a:t>
                </a:r>
              </a:p>
            </p:txBody>
          </p:sp>
        </mc:Choice>
        <mc:Fallback xmlns="">
          <p:sp>
            <p:nvSpPr>
              <p:cNvPr id="3" name="Content Placeholder 2">
                <a:extLst>
                  <a:ext uri="{FF2B5EF4-FFF2-40B4-BE49-F238E27FC236}">
                    <a16:creationId xmlns:a16="http://schemas.microsoft.com/office/drawing/2014/main" id="{26C72B01-FD8C-43BF-9684-D8298628C3EB}"/>
                  </a:ext>
                </a:extLst>
              </p:cNvPr>
              <p:cNvSpPr>
                <a:spLocks noGrp="1" noRot="1" noChangeAspect="1" noMove="1" noResize="1" noEditPoints="1" noAdjustHandles="1" noChangeArrowheads="1" noChangeShapeType="1" noTextEdit="1"/>
              </p:cNvSpPr>
              <p:nvPr>
                <p:ph sz="half" idx="1"/>
              </p:nvPr>
            </p:nvSpPr>
            <p:spPr>
              <a:xfrm>
                <a:off x="0" y="634182"/>
                <a:ext cx="12059263" cy="6061586"/>
              </a:xfrm>
              <a:blipFill>
                <a:blip r:embed="rId2"/>
                <a:stretch>
                  <a:fillRect l="-910" t="-1610" b="-1610"/>
                </a:stretch>
              </a:blipFill>
            </p:spPr>
            <p:txBody>
              <a:bodyPr/>
              <a:lstStyle/>
              <a:p>
                <a:r>
                  <a:rPr lang="en-US">
                    <a:noFill/>
                  </a:rPr>
                  <a:t> </a:t>
                </a:r>
              </a:p>
            </p:txBody>
          </p:sp>
        </mc:Fallback>
      </mc:AlternateContent>
    </p:spTree>
    <p:extLst>
      <p:ext uri="{BB962C8B-B14F-4D97-AF65-F5344CB8AC3E}">
        <p14:creationId xmlns:p14="http://schemas.microsoft.com/office/powerpoint/2010/main" val="38911176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7C522-0ACD-48EA-B04C-B118E7DE5F33}"/>
              </a:ext>
            </a:extLst>
          </p:cNvPr>
          <p:cNvSpPr>
            <a:spLocks noGrp="1"/>
          </p:cNvSpPr>
          <p:nvPr>
            <p:ph type="title"/>
          </p:nvPr>
        </p:nvSpPr>
        <p:spPr>
          <a:xfrm>
            <a:off x="132735" y="162233"/>
            <a:ext cx="11926529" cy="471948"/>
          </a:xfrm>
        </p:spPr>
        <p:txBody>
          <a:bodyPr>
            <a:normAutofit fontScale="90000"/>
          </a:bodyPr>
          <a:lstStyle/>
          <a:p>
            <a:pPr algn="ctr"/>
            <a:r>
              <a:rPr lang="en-US" b="1" dirty="0">
                <a:effectLst>
                  <a:outerShdw blurRad="38100" dist="38100" dir="2700000" algn="tl">
                    <a:srgbClr val="000000">
                      <a:alpha val="43137"/>
                    </a:srgbClr>
                  </a:outerShdw>
                </a:effectLst>
              </a:rPr>
              <a:t>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C72B01-FD8C-43BF-9684-D8298628C3EB}"/>
                  </a:ext>
                </a:extLst>
              </p:cNvPr>
              <p:cNvSpPr>
                <a:spLocks noGrp="1"/>
              </p:cNvSpPr>
              <p:nvPr>
                <p:ph sz="half" idx="1"/>
              </p:nvPr>
            </p:nvSpPr>
            <p:spPr>
              <a:xfrm>
                <a:off x="0" y="634182"/>
                <a:ext cx="12192000" cy="6061586"/>
              </a:xfrm>
            </p:spPr>
            <p:txBody>
              <a:bodyPr>
                <a:normAutofit/>
              </a:bodyPr>
              <a:lstStyle/>
              <a:p>
                <a:pPr marL="0" indent="0" algn="ctr">
                  <a:buNone/>
                </a:pPr>
                <a14:m>
                  <m:oMath xmlns:m="http://schemas.openxmlformats.org/officeDocument/2006/math">
                    <m:f>
                      <m:fPr>
                        <m:ctrlPr>
                          <a:rPr lang="en-US" b="1" i="1" smtClean="0">
                            <a:latin typeface="Cambria Math" panose="02040503050406030204" pitchFamily="18" charset="0"/>
                          </a:rPr>
                        </m:ctrlPr>
                      </m:fPr>
                      <m:num>
                        <m:r>
                          <a:rPr lang="en-US" b="1" i="1" smtClean="0">
                            <a:latin typeface="Cambria Math" panose="02040503050406030204" pitchFamily="18" charset="0"/>
                          </a:rPr>
                          <m:t>𝒅𝒙</m:t>
                        </m:r>
                      </m:num>
                      <m:den>
                        <m:r>
                          <a:rPr lang="en-US" b="1" i="1" smtClean="0">
                            <a:latin typeface="Cambria Math" panose="02040503050406030204" pitchFamily="18" charset="0"/>
                          </a:rPr>
                          <m:t>𝒙</m:t>
                        </m:r>
                      </m:den>
                    </m:f>
                    <m:r>
                      <a:rPr lang="en-US" b="1" i="1" smtClean="0">
                        <a:latin typeface="Cambria Math" panose="02040503050406030204" pitchFamily="18" charset="0"/>
                      </a:rPr>
                      <m:t>=</m:t>
                    </m:r>
                    <m:r>
                      <a:rPr lang="en-US" b="1" i="1" smtClean="0">
                        <a:latin typeface="Cambria Math" panose="02040503050406030204" pitchFamily="18" charset="0"/>
                      </a:rPr>
                      <m:t>𝒏</m:t>
                    </m:r>
                    <m:f>
                      <m:fPr>
                        <m:ctrlPr>
                          <a:rPr lang="en-US" b="1" i="1" smtClean="0">
                            <a:latin typeface="Cambria Math" panose="02040503050406030204" pitchFamily="18" charset="0"/>
                          </a:rPr>
                        </m:ctrlPr>
                      </m:fPr>
                      <m:num>
                        <m:r>
                          <a:rPr lang="en-US" b="1" i="1" smtClean="0">
                            <a:latin typeface="Cambria Math" panose="02040503050406030204" pitchFamily="18" charset="0"/>
                          </a:rPr>
                          <m:t>𝒅𝒂</m:t>
                        </m:r>
                      </m:num>
                      <m:den>
                        <m:r>
                          <a:rPr lang="en-US" b="1" i="1" smtClean="0">
                            <a:latin typeface="Cambria Math" panose="02040503050406030204" pitchFamily="18" charset="0"/>
                          </a:rPr>
                          <m:t>𝒂</m:t>
                        </m:r>
                      </m:den>
                    </m:f>
                    <m:r>
                      <a:rPr lang="en-US" b="1" i="1" smtClean="0">
                        <a:latin typeface="Cambria Math" panose="02040503050406030204" pitchFamily="18" charset="0"/>
                      </a:rPr>
                      <m:t>−</m:t>
                    </m:r>
                    <m:r>
                      <a:rPr lang="en-US" b="1" i="1" smtClean="0">
                        <a:latin typeface="Cambria Math" panose="02040503050406030204" pitchFamily="18" charset="0"/>
                      </a:rPr>
                      <m:t>𝒎</m:t>
                    </m:r>
                    <m:f>
                      <m:fPr>
                        <m:ctrlPr>
                          <a:rPr lang="en-US" b="1" i="1" smtClean="0">
                            <a:latin typeface="Cambria Math" panose="02040503050406030204" pitchFamily="18" charset="0"/>
                          </a:rPr>
                        </m:ctrlPr>
                      </m:fPr>
                      <m:num>
                        <m:r>
                          <a:rPr lang="en-US" b="1" i="1" smtClean="0">
                            <a:latin typeface="Cambria Math" panose="02040503050406030204" pitchFamily="18" charset="0"/>
                          </a:rPr>
                          <m:t>𝒅𝒃</m:t>
                        </m:r>
                      </m:num>
                      <m:den>
                        <m:r>
                          <a:rPr lang="en-US" b="1" i="1" smtClean="0">
                            <a:latin typeface="Cambria Math" panose="02040503050406030204" pitchFamily="18" charset="0"/>
                          </a:rPr>
                          <m:t>𝒃</m:t>
                        </m:r>
                      </m:den>
                    </m:f>
                  </m:oMath>
                </a14:m>
                <a:r>
                  <a:rPr lang="en-US" b="1" dirty="0"/>
                  <a:t> </a:t>
                </a:r>
              </a:p>
              <a:p>
                <a:pPr marL="0" indent="0" algn="ctr">
                  <a:buNone/>
                </a:pPr>
                <a:r>
                  <a:rPr lang="en-US" dirty="0"/>
                  <a:t>For large change </a:t>
                </a:r>
              </a:p>
              <a:p>
                <a:pPr marL="0" indent="0" algn="ctr">
                  <a:buNone/>
                </a:pPr>
                <a14:m>
                  <m:oMath xmlns:m="http://schemas.openxmlformats.org/officeDocument/2006/math">
                    <m:r>
                      <a:rPr lang="en-US" b="1" i="1" smtClean="0">
                        <a:latin typeface="Cambria Math" panose="02040503050406030204" pitchFamily="18" charset="0"/>
                      </a:rPr>
                      <m:t>𝒅𝒙</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oMath>
                </a14:m>
                <a:r>
                  <a:rPr lang="en-US" b="1" dirty="0"/>
                  <a:t> , </a:t>
                </a:r>
                <a14:m>
                  <m:oMath xmlns:m="http://schemas.openxmlformats.org/officeDocument/2006/math">
                    <m:r>
                      <a:rPr lang="en-US" b="1" i="1">
                        <a:latin typeface="Cambria Math" panose="02040503050406030204" pitchFamily="18" charset="0"/>
                      </a:rPr>
                      <m:t>𝒅</m:t>
                    </m:r>
                    <m:r>
                      <a:rPr lang="en-US" b="1" i="1" smtClean="0">
                        <a:latin typeface="Cambria Math" panose="02040503050406030204" pitchFamily="18" charset="0"/>
                      </a:rPr>
                      <m:t>𝒂</m:t>
                    </m:r>
                    <m:r>
                      <a:rPr lang="en-US" b="1" i="1">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𝒂</m:t>
                    </m:r>
                  </m:oMath>
                </a14:m>
                <a:r>
                  <a:rPr lang="en-US" b="1" dirty="0"/>
                  <a:t> </a:t>
                </a:r>
                <a:r>
                  <a:rPr lang="en-US" dirty="0"/>
                  <a:t>and </a:t>
                </a:r>
                <a14:m>
                  <m:oMath xmlns:m="http://schemas.openxmlformats.org/officeDocument/2006/math">
                    <m:r>
                      <a:rPr lang="en-US" b="1" i="1">
                        <a:latin typeface="Cambria Math" panose="02040503050406030204" pitchFamily="18" charset="0"/>
                      </a:rPr>
                      <m:t>𝒅</m:t>
                    </m:r>
                    <m:r>
                      <a:rPr lang="en-US" b="1" i="1" smtClean="0">
                        <a:latin typeface="Cambria Math" panose="02040503050406030204" pitchFamily="18" charset="0"/>
                      </a:rPr>
                      <m:t>𝒃</m:t>
                    </m:r>
                    <m:r>
                      <a:rPr lang="en-US" b="1" i="1">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𝒃</m:t>
                    </m:r>
                  </m:oMath>
                </a14:m>
                <a:r>
                  <a:rPr lang="en-US" b="1" dirty="0"/>
                  <a:t> </a:t>
                </a:r>
                <a:r>
                  <a:rPr lang="en-US" dirty="0"/>
                  <a:t>Then </a:t>
                </a:r>
                <a14:m>
                  <m:oMath xmlns:m="http://schemas.openxmlformats.org/officeDocument/2006/math">
                    <m:f>
                      <m:fPr>
                        <m:ctrlPr>
                          <a:rPr lang="en-US" b="1" i="1">
                            <a:latin typeface="Cambria Math" panose="02040503050406030204" pitchFamily="18" charset="0"/>
                          </a:rPr>
                        </m:ctrlPr>
                      </m:fPr>
                      <m:num>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𝒙</m:t>
                        </m:r>
                      </m:num>
                      <m:den>
                        <m:r>
                          <a:rPr lang="en-US" b="1" i="1">
                            <a:latin typeface="Cambria Math" panose="02040503050406030204" pitchFamily="18" charset="0"/>
                          </a:rPr>
                          <m:t>𝒙</m:t>
                        </m:r>
                      </m:den>
                    </m:f>
                    <m:r>
                      <a:rPr lang="en-US" b="1" i="1">
                        <a:latin typeface="Cambria Math" panose="02040503050406030204" pitchFamily="18" charset="0"/>
                      </a:rPr>
                      <m:t>=</m:t>
                    </m:r>
                    <m:r>
                      <a:rPr lang="en-US" b="1" i="1">
                        <a:latin typeface="Cambria Math" panose="02040503050406030204" pitchFamily="18" charset="0"/>
                      </a:rPr>
                      <m:t>𝒏</m:t>
                    </m:r>
                    <m:f>
                      <m:fPr>
                        <m:ctrlPr>
                          <a:rPr lang="en-US" b="1" i="1">
                            <a:latin typeface="Cambria Math" panose="02040503050406030204" pitchFamily="18" charset="0"/>
                          </a:rPr>
                        </m:ctrlPr>
                      </m:fPr>
                      <m:num>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𝒂</m:t>
                        </m:r>
                      </m:num>
                      <m:den>
                        <m:r>
                          <a:rPr lang="en-US" b="1" i="1">
                            <a:latin typeface="Cambria Math" panose="02040503050406030204" pitchFamily="18" charset="0"/>
                          </a:rPr>
                          <m:t>𝒂</m:t>
                        </m:r>
                      </m:den>
                    </m:f>
                    <m:r>
                      <a:rPr lang="en-US" b="1" i="1">
                        <a:latin typeface="Cambria Math" panose="02040503050406030204" pitchFamily="18" charset="0"/>
                      </a:rPr>
                      <m:t>−</m:t>
                    </m:r>
                    <m:r>
                      <a:rPr lang="en-US" b="1" i="1">
                        <a:latin typeface="Cambria Math" panose="02040503050406030204" pitchFamily="18" charset="0"/>
                      </a:rPr>
                      <m:t>𝒎</m:t>
                    </m:r>
                    <m:f>
                      <m:fPr>
                        <m:ctrlPr>
                          <a:rPr lang="en-US" b="1" i="1">
                            <a:latin typeface="Cambria Math" panose="02040503050406030204" pitchFamily="18" charset="0"/>
                          </a:rPr>
                        </m:ctrlPr>
                      </m:fPr>
                      <m:num>
                        <m:r>
                          <a:rPr lang="en-US" b="1" i="1">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𝒃</m:t>
                        </m:r>
                      </m:num>
                      <m:den>
                        <m:r>
                          <a:rPr lang="en-US" b="1" i="1">
                            <a:latin typeface="Cambria Math" panose="02040503050406030204" pitchFamily="18" charset="0"/>
                          </a:rPr>
                          <m:t>𝒃</m:t>
                        </m:r>
                      </m:den>
                    </m:f>
                  </m:oMath>
                </a14:m>
                <a:r>
                  <a:rPr lang="en-US" dirty="0"/>
                  <a:t>  </a:t>
                </a:r>
              </a:p>
              <a:p>
                <a:pPr marL="0" indent="0" algn="ctr">
                  <a:buNone/>
                </a:pPr>
                <a:r>
                  <a:rPr lang="en-US" dirty="0"/>
                  <a:t>For maximum error: </a:t>
                </a:r>
                <a14:m>
                  <m:oMath xmlns:m="http://schemas.openxmlformats.org/officeDocument/2006/math">
                    <m:f>
                      <m:fPr>
                        <m:ctrlPr>
                          <a:rPr lang="en-US" b="1" i="1">
                            <a:latin typeface="Cambria Math" panose="02040503050406030204" pitchFamily="18" charset="0"/>
                          </a:rPr>
                        </m:ctrlPr>
                      </m:fPr>
                      <m:num>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𝒙</m:t>
                        </m:r>
                      </m:num>
                      <m:den>
                        <m:r>
                          <a:rPr lang="en-US" b="1" i="1">
                            <a:latin typeface="Cambria Math" panose="02040503050406030204" pitchFamily="18" charset="0"/>
                          </a:rPr>
                          <m:t>𝒙</m:t>
                        </m:r>
                      </m:den>
                    </m:f>
                    <m:r>
                      <a:rPr lang="en-US" b="1" i="1">
                        <a:latin typeface="Cambria Math" panose="02040503050406030204" pitchFamily="18" charset="0"/>
                      </a:rPr>
                      <m:t>=</m:t>
                    </m:r>
                    <m:r>
                      <a:rPr lang="en-US" b="1" i="1">
                        <a:latin typeface="Cambria Math" panose="02040503050406030204" pitchFamily="18" charset="0"/>
                      </a:rPr>
                      <m:t>𝒏</m:t>
                    </m:r>
                    <m:f>
                      <m:fPr>
                        <m:ctrlPr>
                          <a:rPr lang="en-US" b="1" i="1">
                            <a:latin typeface="Cambria Math" panose="02040503050406030204" pitchFamily="18" charset="0"/>
                          </a:rPr>
                        </m:ctrlPr>
                      </m:fPr>
                      <m:num>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𝒂</m:t>
                        </m:r>
                      </m:num>
                      <m:den>
                        <m:r>
                          <a:rPr lang="en-US" b="1" i="1">
                            <a:latin typeface="Cambria Math" panose="02040503050406030204" pitchFamily="18" charset="0"/>
                          </a:rPr>
                          <m:t>𝒂</m:t>
                        </m:r>
                      </m:den>
                    </m:f>
                    <m:r>
                      <a:rPr lang="en-US" b="1" i="1" smtClean="0">
                        <a:latin typeface="Cambria Math" panose="02040503050406030204" pitchFamily="18" charset="0"/>
                      </a:rPr>
                      <m:t>+</m:t>
                    </m:r>
                    <m:r>
                      <a:rPr lang="en-US" b="1" i="1">
                        <a:latin typeface="Cambria Math" panose="02040503050406030204" pitchFamily="18" charset="0"/>
                      </a:rPr>
                      <m:t>𝒎</m:t>
                    </m:r>
                    <m:f>
                      <m:fPr>
                        <m:ctrlPr>
                          <a:rPr lang="en-US" b="1" i="1">
                            <a:latin typeface="Cambria Math" panose="02040503050406030204" pitchFamily="18" charset="0"/>
                          </a:rPr>
                        </m:ctrlPr>
                      </m:fPr>
                      <m:num>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𝒃</m:t>
                        </m:r>
                      </m:num>
                      <m:den>
                        <m:r>
                          <a:rPr lang="en-US" b="1" i="1">
                            <a:latin typeface="Cambria Math" panose="02040503050406030204" pitchFamily="18" charset="0"/>
                          </a:rPr>
                          <m:t>𝒃</m:t>
                        </m:r>
                      </m:den>
                    </m:f>
                  </m:oMath>
                </a14:m>
                <a:r>
                  <a:rPr lang="en-US" dirty="0"/>
                  <a:t> </a:t>
                </a:r>
              </a:p>
              <a:p>
                <a:pPr marL="0" indent="0" algn="ctr">
                  <a:buNone/>
                </a:pPr>
                <a:r>
                  <a:rPr lang="en-US" dirty="0"/>
                  <a:t>In general case for: </a:t>
                </a:r>
                <a14:m>
                  <m:oMath xmlns:m="http://schemas.openxmlformats.org/officeDocument/2006/math">
                    <m:r>
                      <a:rPr lang="en-US" b="1" i="1">
                        <a:latin typeface="Cambria Math" panose="02040503050406030204" pitchFamily="18" charset="0"/>
                      </a:rPr>
                      <m:t>𝒙</m:t>
                    </m:r>
                    <m:r>
                      <a:rPr lang="en-US" b="1" i="1">
                        <a:latin typeface="Cambria Math" panose="02040503050406030204" pitchFamily="18" charset="0"/>
                      </a:rPr>
                      <m:t>=</m:t>
                    </m:r>
                    <m:f>
                      <m:fPr>
                        <m:ctrlPr>
                          <a:rPr lang="en-US" b="1" i="1">
                            <a:latin typeface="Cambria Math" panose="02040503050406030204" pitchFamily="18" charset="0"/>
                          </a:rPr>
                        </m:ctrlPr>
                      </m:fPr>
                      <m:num>
                        <m:sSup>
                          <m:sSupPr>
                            <m:ctrlPr>
                              <a:rPr lang="en-US" b="1" i="1">
                                <a:latin typeface="Cambria Math" panose="02040503050406030204" pitchFamily="18" charset="0"/>
                              </a:rPr>
                            </m:ctrlPr>
                          </m:sSupPr>
                          <m:e>
                            <m:r>
                              <a:rPr lang="en-US" b="1" i="1">
                                <a:latin typeface="Cambria Math" panose="02040503050406030204" pitchFamily="18" charset="0"/>
                              </a:rPr>
                              <m:t>𝒂</m:t>
                            </m:r>
                          </m:e>
                          <m:sup>
                            <m:r>
                              <a:rPr lang="en-US" b="1" i="1">
                                <a:latin typeface="Cambria Math" panose="02040503050406030204" pitchFamily="18" charset="0"/>
                              </a:rPr>
                              <m:t>𝒏</m:t>
                            </m:r>
                          </m:sup>
                        </m:sSup>
                        <m:sSup>
                          <m:sSupPr>
                            <m:ctrlPr>
                              <a:rPr lang="en-US" b="1" i="1">
                                <a:latin typeface="Cambria Math" panose="02040503050406030204" pitchFamily="18" charset="0"/>
                              </a:rPr>
                            </m:ctrlPr>
                          </m:sSupPr>
                          <m:e>
                            <m:r>
                              <a:rPr lang="en-US" b="1" i="1">
                                <a:latin typeface="Cambria Math" panose="02040503050406030204" pitchFamily="18" charset="0"/>
                              </a:rPr>
                              <m:t>𝒃</m:t>
                            </m:r>
                          </m:e>
                          <m:sup>
                            <m:r>
                              <a:rPr lang="en-US" b="1" i="1">
                                <a:latin typeface="Cambria Math" panose="02040503050406030204" pitchFamily="18" charset="0"/>
                              </a:rPr>
                              <m:t>𝒎</m:t>
                            </m:r>
                          </m:sup>
                        </m:sSup>
                      </m:num>
                      <m:den>
                        <m:sSup>
                          <m:sSupPr>
                            <m:ctrlPr>
                              <a:rPr lang="en-US" b="1" i="1">
                                <a:latin typeface="Cambria Math" panose="02040503050406030204" pitchFamily="18" charset="0"/>
                              </a:rPr>
                            </m:ctrlPr>
                          </m:sSupPr>
                          <m:e>
                            <m:r>
                              <a:rPr lang="en-US" b="1" i="1" smtClean="0">
                                <a:latin typeface="Cambria Math" panose="02040503050406030204" pitchFamily="18" charset="0"/>
                              </a:rPr>
                              <m:t>𝒄</m:t>
                            </m:r>
                          </m:e>
                          <m:sup>
                            <m:r>
                              <a:rPr lang="en-US" b="1" i="1" smtClean="0">
                                <a:latin typeface="Cambria Math" panose="02040503050406030204" pitchFamily="18" charset="0"/>
                              </a:rPr>
                              <m:t>𝒍</m:t>
                            </m:r>
                          </m:sup>
                        </m:sSup>
                      </m:den>
                    </m:f>
                  </m:oMath>
                </a14:m>
                <a:endParaRPr lang="en-US" dirty="0"/>
              </a:p>
              <a:p>
                <a:pPr marL="0" indent="0" algn="ctr">
                  <a:buNone/>
                </a:pPr>
                <a14:m>
                  <m:oMath xmlns:m="http://schemas.openxmlformats.org/officeDocument/2006/math">
                    <m:f>
                      <m:fPr>
                        <m:ctrlPr>
                          <a:rPr lang="en-US" b="1" i="1">
                            <a:latin typeface="Cambria Math" panose="02040503050406030204" pitchFamily="18" charset="0"/>
                          </a:rPr>
                        </m:ctrlPr>
                      </m:fPr>
                      <m:num>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𝒙</m:t>
                        </m:r>
                      </m:num>
                      <m:den>
                        <m:r>
                          <a:rPr lang="en-US" b="1" i="1">
                            <a:latin typeface="Cambria Math" panose="02040503050406030204" pitchFamily="18" charset="0"/>
                          </a:rPr>
                          <m:t>𝒙</m:t>
                        </m:r>
                      </m:den>
                    </m:f>
                    <m:r>
                      <a:rPr lang="en-US" b="1" i="1">
                        <a:latin typeface="Cambria Math" panose="02040503050406030204" pitchFamily="18" charset="0"/>
                      </a:rPr>
                      <m:t>=</m:t>
                    </m:r>
                    <m:r>
                      <a:rPr lang="en-US" b="1" i="1">
                        <a:latin typeface="Cambria Math" panose="02040503050406030204" pitchFamily="18" charset="0"/>
                      </a:rPr>
                      <m:t>𝒏</m:t>
                    </m:r>
                    <m:f>
                      <m:fPr>
                        <m:ctrlPr>
                          <a:rPr lang="en-US" b="1" i="1">
                            <a:latin typeface="Cambria Math" panose="02040503050406030204" pitchFamily="18" charset="0"/>
                          </a:rPr>
                        </m:ctrlPr>
                      </m:fPr>
                      <m:num>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𝒂</m:t>
                        </m:r>
                      </m:num>
                      <m:den>
                        <m:r>
                          <a:rPr lang="en-US" b="1" i="1">
                            <a:latin typeface="Cambria Math" panose="02040503050406030204" pitchFamily="18" charset="0"/>
                          </a:rPr>
                          <m:t>𝒂</m:t>
                        </m:r>
                      </m:den>
                    </m:f>
                    <m:r>
                      <a:rPr lang="en-US" b="1" i="1" smtClean="0">
                        <a:latin typeface="Cambria Math" panose="02040503050406030204" pitchFamily="18" charset="0"/>
                      </a:rPr>
                      <m:t>+</m:t>
                    </m:r>
                    <m:r>
                      <a:rPr lang="en-US" b="1" i="1">
                        <a:latin typeface="Cambria Math" panose="02040503050406030204" pitchFamily="18" charset="0"/>
                      </a:rPr>
                      <m:t>𝒎</m:t>
                    </m:r>
                    <m:f>
                      <m:fPr>
                        <m:ctrlPr>
                          <a:rPr lang="en-US" b="1" i="1">
                            <a:latin typeface="Cambria Math" panose="02040503050406030204" pitchFamily="18" charset="0"/>
                          </a:rPr>
                        </m:ctrlPr>
                      </m:fPr>
                      <m:num>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𝒃</m:t>
                        </m:r>
                      </m:num>
                      <m:den>
                        <m:r>
                          <a:rPr lang="en-US" b="1" i="1">
                            <a:latin typeface="Cambria Math" panose="02040503050406030204" pitchFamily="18" charset="0"/>
                          </a:rPr>
                          <m:t>𝒃</m:t>
                        </m:r>
                      </m:den>
                    </m:f>
                    <m:r>
                      <a:rPr lang="en-US" b="1" i="1" smtClean="0">
                        <a:latin typeface="Cambria Math" panose="02040503050406030204" pitchFamily="18" charset="0"/>
                      </a:rPr>
                      <m:t>+</m:t>
                    </m:r>
                    <m:r>
                      <a:rPr lang="en-US" b="1" i="1" smtClean="0">
                        <a:latin typeface="Cambria Math" panose="02040503050406030204" pitchFamily="18" charset="0"/>
                      </a:rPr>
                      <m:t>𝒍</m:t>
                    </m:r>
                    <m:f>
                      <m:fPr>
                        <m:ctrlPr>
                          <a:rPr lang="en-US" b="1" i="1">
                            <a:latin typeface="Cambria Math" panose="02040503050406030204" pitchFamily="18" charset="0"/>
                          </a:rPr>
                        </m:ctrlPr>
                      </m:fPr>
                      <m:num>
                        <m:r>
                          <a:rPr lang="en-US" b="1" i="1">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𝒄</m:t>
                        </m:r>
                      </m:num>
                      <m:den>
                        <m:r>
                          <a:rPr lang="en-US" b="1" i="1" smtClean="0">
                            <a:latin typeface="Cambria Math" panose="02040503050406030204" pitchFamily="18" charset="0"/>
                            <a:ea typeface="Cambria Math" panose="02040503050406030204" pitchFamily="18" charset="0"/>
                          </a:rPr>
                          <m:t>𝒄</m:t>
                        </m:r>
                      </m:den>
                    </m:f>
                  </m:oMath>
                </a14:m>
                <a:r>
                  <a:rPr lang="en-US" b="1" dirty="0"/>
                  <a:t> </a:t>
                </a:r>
              </a:p>
              <a:p>
                <a:r>
                  <a:rPr lang="en-US" dirty="0"/>
                  <a:t>Percentage error in the value of </a:t>
                </a:r>
                <a14:m>
                  <m:oMath xmlns:m="http://schemas.openxmlformats.org/officeDocument/2006/math">
                    <m:r>
                      <a:rPr lang="en-US" b="1" i="1" dirty="0">
                        <a:latin typeface="Cambria Math" panose="02040503050406030204" pitchFamily="18" charset="0"/>
                      </a:rPr>
                      <m:t>𝒙</m:t>
                    </m:r>
                  </m:oMath>
                </a14:m>
                <a:r>
                  <a:rPr lang="en-US" dirty="0"/>
                  <a:t> is given as the sum of the % error in measuring </a:t>
                </a:r>
                <a14:m>
                  <m:oMath xmlns:m="http://schemas.openxmlformats.org/officeDocument/2006/math">
                    <m:r>
                      <a:rPr lang="en-US" b="1" i="1" dirty="0">
                        <a:latin typeface="Cambria Math" panose="02040503050406030204" pitchFamily="18" charset="0"/>
                      </a:rPr>
                      <m:t>𝒂</m:t>
                    </m:r>
                  </m:oMath>
                </a14:m>
                <a:r>
                  <a:rPr lang="en-US" dirty="0"/>
                  <a:t> and %error in measuring </a:t>
                </a:r>
                <a14:m>
                  <m:oMath xmlns:m="http://schemas.openxmlformats.org/officeDocument/2006/math">
                    <m:r>
                      <a:rPr lang="en-US" b="1" i="1" dirty="0">
                        <a:latin typeface="Cambria Math" panose="02040503050406030204" pitchFamily="18" charset="0"/>
                      </a:rPr>
                      <m:t>𝒃</m:t>
                    </m:r>
                  </m:oMath>
                </a14:m>
                <a:endParaRPr lang="en-US" b="1" dirty="0"/>
              </a:p>
              <a:p>
                <a:pPr marL="0" indent="0" algn="ctr">
                  <a:buNone/>
                </a:pPr>
                <a:r>
                  <a:rPr lang="en-US" dirty="0"/>
                  <a:t>Mathematically</a:t>
                </a:r>
              </a:p>
              <a:p>
                <a:pPr marL="0" indent="0" algn="ctr">
                  <a:buNone/>
                </a:pP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𝑒𝑟𝑟𝑜𝑟</m:t>
                    </m:r>
                    <m:r>
                      <a:rPr lang="en-US" i="1">
                        <a:latin typeface="Cambria Math" panose="02040503050406030204" pitchFamily="18" charset="0"/>
                      </a:rPr>
                      <m:t> </m:t>
                    </m:r>
                    <m:r>
                      <a:rPr lang="en-US" i="1">
                        <a:latin typeface="Cambria Math" panose="02040503050406030204" pitchFamily="18" charset="0"/>
                      </a:rPr>
                      <m:t>𝑖𝑛</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 </m:t>
                        </m:r>
                        <m:r>
                          <a:rPr lang="en-US" i="1">
                            <a:latin typeface="Cambria Math" panose="02040503050406030204" pitchFamily="18" charset="0"/>
                          </a:rPr>
                          <m:t>𝑒𝑟𝑟𝑜𝑟</m:t>
                        </m:r>
                        <m:r>
                          <a:rPr lang="en-US" i="1">
                            <a:latin typeface="Cambria Math" panose="02040503050406030204" pitchFamily="18" charset="0"/>
                          </a:rPr>
                          <m:t> </m:t>
                        </m:r>
                        <m:r>
                          <a:rPr lang="en-US" i="1">
                            <a:latin typeface="Cambria Math" panose="02040503050406030204" pitchFamily="18" charset="0"/>
                          </a:rPr>
                          <m:t>𝑖𝑛</m:t>
                        </m:r>
                        <m:r>
                          <a:rPr lang="en-US" i="1">
                            <a:latin typeface="Cambria Math" panose="02040503050406030204" pitchFamily="18" charset="0"/>
                          </a:rPr>
                          <m:t> </m:t>
                        </m:r>
                        <m:r>
                          <a:rPr lang="en-US" i="1">
                            <a:latin typeface="Cambria Math" panose="02040503050406030204" pitchFamily="18" charset="0"/>
                          </a:rPr>
                          <m:t>𝑡h𝑒</m:t>
                        </m:r>
                        <m:r>
                          <a:rPr lang="en-US" i="1">
                            <a:latin typeface="Cambria Math" panose="02040503050406030204" pitchFamily="18" charset="0"/>
                          </a:rPr>
                          <m:t> </m:t>
                        </m:r>
                        <m:r>
                          <a:rPr lang="en-US" i="1">
                            <a:latin typeface="Cambria Math" panose="02040503050406030204" pitchFamily="18" charset="0"/>
                          </a:rPr>
                          <m:t>𝑣𝑎𝑙𝑢𝑒</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𝑎</m:t>
                        </m:r>
                      </m:e>
                    </m:d>
                    <m:r>
                      <a:rPr lang="en-US" i="1">
                        <a:latin typeface="Cambria Math" panose="02040503050406030204" pitchFamily="18" charset="0"/>
                      </a:rPr>
                      <m:t>+(% </m:t>
                    </m:r>
                    <m:r>
                      <a:rPr lang="en-US" i="1">
                        <a:latin typeface="Cambria Math" panose="02040503050406030204" pitchFamily="18" charset="0"/>
                      </a:rPr>
                      <m:t>𝑒𝑟𝑟𝑜𝑟</m:t>
                    </m:r>
                    <m:r>
                      <a:rPr lang="en-US" i="1">
                        <a:latin typeface="Cambria Math" panose="02040503050406030204" pitchFamily="18" charset="0"/>
                      </a:rPr>
                      <m:t> </m:t>
                    </m:r>
                    <m:r>
                      <a:rPr lang="en-US" i="1">
                        <a:latin typeface="Cambria Math" panose="02040503050406030204" pitchFamily="18" charset="0"/>
                      </a:rPr>
                      <m:t>𝑖𝑛</m:t>
                    </m:r>
                    <m:r>
                      <a:rPr lang="en-US" i="1">
                        <a:latin typeface="Cambria Math" panose="02040503050406030204" pitchFamily="18" charset="0"/>
                      </a:rPr>
                      <m:t> </m:t>
                    </m:r>
                    <m:r>
                      <a:rPr lang="en-US" i="1">
                        <a:latin typeface="Cambria Math" panose="02040503050406030204" pitchFamily="18" charset="0"/>
                      </a:rPr>
                      <m:t>𝑡h𝑒</m:t>
                    </m:r>
                    <m:r>
                      <a:rPr lang="en-US" i="1">
                        <a:latin typeface="Cambria Math" panose="02040503050406030204" pitchFamily="18" charset="0"/>
                      </a:rPr>
                      <m:t> </m:t>
                    </m:r>
                    <m:r>
                      <a:rPr lang="en-US" i="1">
                        <a:latin typeface="Cambria Math" panose="02040503050406030204" pitchFamily="18" charset="0"/>
                      </a:rPr>
                      <m:t>𝑣𝑎𝑙𝑢𝑒</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𝑏</m:t>
                    </m:r>
                    <m:r>
                      <a:rPr lang="en-US" i="1">
                        <a:latin typeface="Cambria Math" panose="02040503050406030204" pitchFamily="18" charset="0"/>
                      </a:rPr>
                      <m:t>)</m:t>
                    </m:r>
                  </m:oMath>
                </a14:m>
                <a:r>
                  <a:rPr lang="en-US" dirty="0"/>
                  <a:t> </a:t>
                </a:r>
              </a:p>
              <a:p>
                <a:pPr marL="0" indent="0" algn="ctr">
                  <a:buNone/>
                </a:pPr>
                <a:endParaRPr lang="en-US" b="1" dirty="0"/>
              </a:p>
            </p:txBody>
          </p:sp>
        </mc:Choice>
        <mc:Fallback xmlns="">
          <p:sp>
            <p:nvSpPr>
              <p:cNvPr id="3" name="Content Placeholder 2">
                <a:extLst>
                  <a:ext uri="{FF2B5EF4-FFF2-40B4-BE49-F238E27FC236}">
                    <a16:creationId xmlns:a16="http://schemas.microsoft.com/office/drawing/2014/main" id="{26C72B01-FD8C-43BF-9684-D8298628C3EB}"/>
                  </a:ext>
                </a:extLst>
              </p:cNvPr>
              <p:cNvSpPr>
                <a:spLocks noGrp="1" noRot="1" noChangeAspect="1" noMove="1" noResize="1" noEditPoints="1" noAdjustHandles="1" noChangeArrowheads="1" noChangeShapeType="1" noTextEdit="1"/>
              </p:cNvSpPr>
              <p:nvPr>
                <p:ph sz="half" idx="1"/>
              </p:nvPr>
            </p:nvSpPr>
            <p:spPr>
              <a:xfrm>
                <a:off x="0" y="634182"/>
                <a:ext cx="12192000" cy="6061586"/>
              </a:xfrm>
              <a:blipFill>
                <a:blip r:embed="rId2"/>
                <a:stretch>
                  <a:fillRect l="-900" r="-800"/>
                </a:stretch>
              </a:blipFill>
            </p:spPr>
            <p:txBody>
              <a:bodyPr/>
              <a:lstStyle/>
              <a:p>
                <a:r>
                  <a:rPr lang="en-US">
                    <a:noFill/>
                  </a:rPr>
                  <a:t> </a:t>
                </a:r>
              </a:p>
            </p:txBody>
          </p:sp>
        </mc:Fallback>
      </mc:AlternateContent>
    </p:spTree>
    <p:extLst>
      <p:ext uri="{BB962C8B-B14F-4D97-AF65-F5344CB8AC3E}">
        <p14:creationId xmlns:p14="http://schemas.microsoft.com/office/powerpoint/2010/main" val="11132031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7C522-0ACD-48EA-B04C-B118E7DE5F33}"/>
              </a:ext>
            </a:extLst>
          </p:cNvPr>
          <p:cNvSpPr>
            <a:spLocks noGrp="1"/>
          </p:cNvSpPr>
          <p:nvPr>
            <p:ph type="title"/>
          </p:nvPr>
        </p:nvSpPr>
        <p:spPr>
          <a:xfrm>
            <a:off x="132735" y="162233"/>
            <a:ext cx="11926529" cy="471948"/>
          </a:xfrm>
        </p:spPr>
        <p:txBody>
          <a:bodyPr>
            <a:normAutofit fontScale="90000"/>
          </a:bodyPr>
          <a:lstStyle/>
          <a:p>
            <a:pPr algn="ctr"/>
            <a:r>
              <a:rPr lang="en-US" b="1" dirty="0">
                <a:effectLst>
                  <a:outerShdw blurRad="38100" dist="38100" dir="2700000" algn="tl">
                    <a:srgbClr val="000000">
                      <a:alpha val="43137"/>
                    </a:srgbClr>
                  </a:outerShdw>
                </a:effectLst>
              </a:rPr>
              <a:t>Cont...</a:t>
            </a:r>
          </a:p>
        </p:txBody>
      </p:sp>
      <p:sp>
        <p:nvSpPr>
          <p:cNvPr id="3" name="Content Placeholder 2">
            <a:extLst>
              <a:ext uri="{FF2B5EF4-FFF2-40B4-BE49-F238E27FC236}">
                <a16:creationId xmlns:a16="http://schemas.microsoft.com/office/drawing/2014/main" id="{26C72B01-FD8C-43BF-9684-D8298628C3EB}"/>
              </a:ext>
            </a:extLst>
          </p:cNvPr>
          <p:cNvSpPr>
            <a:spLocks noGrp="1"/>
          </p:cNvSpPr>
          <p:nvPr>
            <p:ph sz="half" idx="1"/>
          </p:nvPr>
        </p:nvSpPr>
        <p:spPr>
          <a:xfrm>
            <a:off x="0" y="634182"/>
            <a:ext cx="12059263" cy="6061586"/>
          </a:xfrm>
        </p:spPr>
        <p:txBody>
          <a:bodyPr>
            <a:normAutofit/>
          </a:bodyPr>
          <a:lstStyle/>
          <a:p>
            <a:pPr marL="0" indent="0">
              <a:buNone/>
            </a:pPr>
            <a:endParaRPr lang="en-US" dirty="0"/>
          </a:p>
        </p:txBody>
      </p:sp>
      <p:pic>
        <p:nvPicPr>
          <p:cNvPr id="5" name="Picture 4">
            <a:extLst>
              <a:ext uri="{FF2B5EF4-FFF2-40B4-BE49-F238E27FC236}">
                <a16:creationId xmlns:a16="http://schemas.microsoft.com/office/drawing/2014/main" id="{94945E8F-DD2E-4FCE-83F0-1603AE704982}"/>
              </a:ext>
            </a:extLst>
          </p:cNvPr>
          <p:cNvPicPr>
            <a:picLocks noChangeAspect="1"/>
          </p:cNvPicPr>
          <p:nvPr/>
        </p:nvPicPr>
        <p:blipFill>
          <a:blip r:embed="rId2"/>
          <a:stretch>
            <a:fillRect/>
          </a:stretch>
        </p:blipFill>
        <p:spPr>
          <a:xfrm>
            <a:off x="-1" y="744304"/>
            <a:ext cx="11646085" cy="2920671"/>
          </a:xfrm>
          <a:prstGeom prst="rect">
            <a:avLst/>
          </a:prstGeom>
        </p:spPr>
      </p:pic>
      <p:pic>
        <p:nvPicPr>
          <p:cNvPr id="4" name="Picture 3">
            <a:extLst>
              <a:ext uri="{FF2B5EF4-FFF2-40B4-BE49-F238E27FC236}">
                <a16:creationId xmlns:a16="http://schemas.microsoft.com/office/drawing/2014/main" id="{09D2EBED-3419-4FB0-AFC1-C984728D1F2D}"/>
              </a:ext>
            </a:extLst>
          </p:cNvPr>
          <p:cNvPicPr>
            <a:picLocks noChangeAspect="1"/>
          </p:cNvPicPr>
          <p:nvPr/>
        </p:nvPicPr>
        <p:blipFill>
          <a:blip r:embed="rId3"/>
          <a:stretch>
            <a:fillRect/>
          </a:stretch>
        </p:blipFill>
        <p:spPr>
          <a:xfrm>
            <a:off x="173390" y="3664975"/>
            <a:ext cx="11885873" cy="1505368"/>
          </a:xfrm>
          <a:prstGeom prst="rect">
            <a:avLst/>
          </a:prstGeom>
        </p:spPr>
      </p:pic>
    </p:spTree>
    <p:extLst>
      <p:ext uri="{BB962C8B-B14F-4D97-AF65-F5344CB8AC3E}">
        <p14:creationId xmlns:p14="http://schemas.microsoft.com/office/powerpoint/2010/main" val="29839966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0298F5-9165-4714-B4C1-D8B2D1B75DB6}"/>
                  </a:ext>
                </a:extLst>
              </p:cNvPr>
              <p:cNvSpPr>
                <a:spLocks noGrp="1"/>
              </p:cNvSpPr>
              <p:nvPr>
                <p:ph idx="1"/>
              </p:nvPr>
            </p:nvSpPr>
            <p:spPr>
              <a:xfrm>
                <a:off x="130629" y="203200"/>
                <a:ext cx="12061371" cy="6654800"/>
              </a:xfrm>
            </p:spPr>
            <p:txBody>
              <a:bodyPr>
                <a:normAutofit/>
              </a:bodyPr>
              <a:lstStyle/>
              <a:p>
                <a:pPr marL="0" indent="0">
                  <a:buNone/>
                </a:pPr>
                <a:r>
                  <a:rPr lang="en-US" b="1" dirty="0">
                    <a:effectLst/>
                    <a:latin typeface="Algerian" panose="04020705040A02060702" pitchFamily="82" charset="0"/>
                  </a:rPr>
                  <a:t>QN: T</a:t>
                </a:r>
                <a:r>
                  <a:rPr lang="en-US" b="1" dirty="0">
                    <a:effectLst/>
                  </a:rPr>
                  <a:t>he  force acting on the object of mass,</a:t>
                </a:r>
                <a14:m>
                  <m:oMath xmlns:m="http://schemas.openxmlformats.org/officeDocument/2006/math">
                    <m:r>
                      <a:rPr lang="en-US" b="1" i="1" dirty="0" smtClean="0">
                        <a:effectLst/>
                        <a:latin typeface="Cambria Math" panose="02040503050406030204" pitchFamily="18" charset="0"/>
                      </a:rPr>
                      <m:t>𝒎</m:t>
                    </m:r>
                    <m:r>
                      <a:rPr lang="en-US" b="1" i="1" dirty="0" smtClean="0">
                        <a:effectLst/>
                        <a:latin typeface="Cambria Math" panose="02040503050406030204" pitchFamily="18" charset="0"/>
                      </a:rPr>
                      <m:t> </m:t>
                    </m:r>
                  </m:oMath>
                </a14:m>
                <a:r>
                  <a:rPr lang="en-US" b="1" dirty="0">
                    <a:effectLst/>
                  </a:rPr>
                  <a:t>travelling at velocity </a:t>
                </a:r>
                <a14:m>
                  <m:oMath xmlns:m="http://schemas.openxmlformats.org/officeDocument/2006/math">
                    <m:r>
                      <a:rPr lang="en-US" b="1" i="1" dirty="0" smtClean="0">
                        <a:effectLst/>
                        <a:latin typeface="Cambria Math" panose="02040503050406030204" pitchFamily="18" charset="0"/>
                      </a:rPr>
                      <m:t>𝒗</m:t>
                    </m:r>
                  </m:oMath>
                </a14:m>
                <a:r>
                  <a:rPr lang="en-US" b="1" dirty="0">
                    <a:effectLst/>
                  </a:rPr>
                  <a:t> in a circle of radius </a:t>
                </a:r>
                <a14:m>
                  <m:oMath xmlns:m="http://schemas.openxmlformats.org/officeDocument/2006/math">
                    <m:r>
                      <a:rPr lang="en-US" b="1" i="1" dirty="0" smtClean="0">
                        <a:effectLst/>
                        <a:latin typeface="Cambria Math" panose="02040503050406030204" pitchFamily="18" charset="0"/>
                      </a:rPr>
                      <m:t>𝒓</m:t>
                    </m:r>
                  </m:oMath>
                </a14:m>
                <a:r>
                  <a:rPr lang="en-US" b="1" dirty="0">
                    <a:effectLst/>
                  </a:rPr>
                  <a:t> is given </a:t>
                </a:r>
                <a14:m>
                  <m:oMath xmlns:m="http://schemas.openxmlformats.org/officeDocument/2006/math">
                    <m:r>
                      <a:rPr lang="en-US" b="1" i="1" smtClean="0">
                        <a:effectLst/>
                        <a:latin typeface="Cambria Math" panose="02040503050406030204" pitchFamily="18" charset="0"/>
                      </a:rPr>
                      <m:t>𝑭</m:t>
                    </m:r>
                    <m:r>
                      <a:rPr lang="en-US" b="1" i="1" smtClean="0">
                        <a:effectLst/>
                        <a:latin typeface="Cambria Math" panose="02040503050406030204" pitchFamily="18" charset="0"/>
                      </a:rPr>
                      <m:t>=</m:t>
                    </m:r>
                    <m:f>
                      <m:fPr>
                        <m:ctrlPr>
                          <a:rPr lang="en-US" b="1" i="1" smtClean="0">
                            <a:effectLst/>
                            <a:latin typeface="Cambria Math" panose="02040503050406030204" pitchFamily="18" charset="0"/>
                          </a:rPr>
                        </m:ctrlPr>
                      </m:fPr>
                      <m:num>
                        <m:r>
                          <a:rPr lang="en-US" b="1" i="1" smtClean="0">
                            <a:effectLst/>
                            <a:latin typeface="Cambria Math" panose="02040503050406030204" pitchFamily="18" charset="0"/>
                          </a:rPr>
                          <m:t>𝒎</m:t>
                        </m:r>
                        <m:sSup>
                          <m:sSupPr>
                            <m:ctrlPr>
                              <a:rPr lang="en-US" b="1" i="1" smtClean="0">
                                <a:effectLst/>
                                <a:latin typeface="Cambria Math" panose="02040503050406030204" pitchFamily="18" charset="0"/>
                              </a:rPr>
                            </m:ctrlPr>
                          </m:sSupPr>
                          <m:e>
                            <m:r>
                              <a:rPr lang="en-US" b="1" i="1" smtClean="0">
                                <a:effectLst/>
                                <a:latin typeface="Cambria Math" panose="02040503050406030204" pitchFamily="18" charset="0"/>
                              </a:rPr>
                              <m:t>𝒗</m:t>
                            </m:r>
                          </m:e>
                          <m:sup>
                            <m:r>
                              <a:rPr lang="en-US" b="1" i="1" smtClean="0">
                                <a:effectLst/>
                                <a:latin typeface="Cambria Math" panose="02040503050406030204" pitchFamily="18" charset="0"/>
                              </a:rPr>
                              <m:t>𝟐</m:t>
                            </m:r>
                          </m:sup>
                        </m:sSup>
                      </m:num>
                      <m:den>
                        <m:r>
                          <a:rPr lang="en-US" b="1" i="1" smtClean="0">
                            <a:effectLst/>
                            <a:latin typeface="Cambria Math" panose="02040503050406030204" pitchFamily="18" charset="0"/>
                          </a:rPr>
                          <m:t>𝒓</m:t>
                        </m:r>
                      </m:den>
                    </m:f>
                  </m:oMath>
                </a14:m>
                <a:r>
                  <a:rPr lang="en-US" b="1" dirty="0">
                    <a:effectLst/>
                    <a:latin typeface="Algerian" panose="04020705040A02060702" pitchFamily="82" charset="0"/>
                  </a:rPr>
                  <a:t> .</a:t>
                </a:r>
                <a:r>
                  <a:rPr lang="en-US" b="1" dirty="0">
                    <a:effectLst/>
                  </a:rPr>
                  <a:t>The measurements are recorded as </a:t>
                </a:r>
              </a:p>
              <a:p>
                <a:pPr marL="0" indent="0" algn="ctr">
                  <a:buNone/>
                </a:pPr>
                <a14:m>
                  <m:oMath xmlns:m="http://schemas.openxmlformats.org/officeDocument/2006/math">
                    <m:r>
                      <a:rPr lang="en-US" b="1" i="1" smtClean="0">
                        <a:effectLst/>
                        <a:latin typeface="Cambria Math" panose="02040503050406030204" pitchFamily="18" charset="0"/>
                      </a:rPr>
                      <m:t>𝒎</m:t>
                    </m:r>
                    <m:r>
                      <a:rPr lang="en-US" b="1" i="1" smtClean="0">
                        <a:effectLst/>
                        <a:latin typeface="Cambria Math" panose="02040503050406030204" pitchFamily="18" charset="0"/>
                      </a:rPr>
                      <m:t>=</m:t>
                    </m:r>
                    <m:r>
                      <a:rPr lang="en-US" b="1" i="1" smtClean="0">
                        <a:effectLst/>
                        <a:latin typeface="Cambria Math" panose="02040503050406030204" pitchFamily="18" charset="0"/>
                      </a:rPr>
                      <m:t>𝟑</m:t>
                    </m:r>
                    <m:r>
                      <a:rPr lang="en-US" b="1" i="1" smtClean="0">
                        <a:effectLst/>
                        <a:latin typeface="Cambria Math" panose="02040503050406030204" pitchFamily="18" charset="0"/>
                      </a:rPr>
                      <m:t>.</m:t>
                    </m:r>
                    <m:r>
                      <a:rPr lang="en-US" b="1" i="1" smtClean="0">
                        <a:effectLst/>
                        <a:latin typeface="Cambria Math" panose="02040503050406030204" pitchFamily="18" charset="0"/>
                      </a:rPr>
                      <m:t>𝟓</m:t>
                    </m:r>
                    <m:r>
                      <a:rPr lang="en-US" b="1" i="1" smtClean="0">
                        <a:effectLst/>
                        <a:latin typeface="Cambria Math" panose="02040503050406030204" pitchFamily="18" charset="0"/>
                      </a:rPr>
                      <m:t>𝒌𝒈</m:t>
                    </m:r>
                    <m:r>
                      <a:rPr lang="en-US" b="1" i="1" smtClean="0">
                        <a:effectLst/>
                        <a:latin typeface="Cambria Math" panose="02040503050406030204" pitchFamily="18" charset="0"/>
                      </a:rPr>
                      <m:t>±</m:t>
                    </m:r>
                    <m:r>
                      <a:rPr lang="en-US" b="1" i="1" smtClean="0">
                        <a:effectLst/>
                        <a:latin typeface="Cambria Math" panose="02040503050406030204" pitchFamily="18" charset="0"/>
                      </a:rPr>
                      <m:t>𝟎</m:t>
                    </m:r>
                    <m:r>
                      <a:rPr lang="en-US" b="1" i="1" smtClean="0">
                        <a:effectLst/>
                        <a:latin typeface="Cambria Math" panose="02040503050406030204" pitchFamily="18" charset="0"/>
                      </a:rPr>
                      <m:t>.</m:t>
                    </m:r>
                    <m:r>
                      <a:rPr lang="en-US" b="1" i="1" smtClean="0">
                        <a:effectLst/>
                        <a:latin typeface="Cambria Math" panose="02040503050406030204" pitchFamily="18" charset="0"/>
                      </a:rPr>
                      <m:t>𝟏</m:t>
                    </m:r>
                    <m:r>
                      <a:rPr lang="en-US" b="1" i="1" smtClean="0">
                        <a:effectLst/>
                        <a:latin typeface="Cambria Math" panose="02040503050406030204" pitchFamily="18" charset="0"/>
                      </a:rPr>
                      <m:t>𝒌𝒈</m:t>
                    </m:r>
                    <m:r>
                      <a:rPr lang="en-US" b="1" i="1" smtClean="0">
                        <a:effectLst/>
                        <a:latin typeface="Cambria Math" panose="02040503050406030204" pitchFamily="18" charset="0"/>
                      </a:rPr>
                      <m:t>;</m:t>
                    </m:r>
                    <m:r>
                      <a:rPr lang="en-US" b="1" i="1" smtClean="0">
                        <a:effectLst/>
                        <a:latin typeface="Cambria Math" panose="02040503050406030204" pitchFamily="18" charset="0"/>
                      </a:rPr>
                      <m:t>𝒗</m:t>
                    </m:r>
                    <m:r>
                      <a:rPr lang="en-US" b="1" i="1" smtClean="0">
                        <a:effectLst/>
                        <a:latin typeface="Cambria Math" panose="02040503050406030204" pitchFamily="18" charset="0"/>
                      </a:rPr>
                      <m:t>=</m:t>
                    </m:r>
                    <m:r>
                      <a:rPr lang="en-US" b="1" i="1" smtClean="0">
                        <a:effectLst/>
                        <a:latin typeface="Cambria Math" panose="02040503050406030204" pitchFamily="18" charset="0"/>
                      </a:rPr>
                      <m:t>𝟐𝟎</m:t>
                    </m:r>
                    <m:r>
                      <a:rPr lang="en-US" b="1" i="1" smtClean="0">
                        <a:effectLst/>
                        <a:latin typeface="Cambria Math" panose="02040503050406030204" pitchFamily="18" charset="0"/>
                      </a:rPr>
                      <m:t>𝒎</m:t>
                    </m:r>
                    <m:r>
                      <a:rPr lang="en-US" b="1" i="1" smtClean="0">
                        <a:effectLst/>
                        <a:latin typeface="Cambria Math" panose="02040503050406030204" pitchFamily="18" charset="0"/>
                      </a:rPr>
                      <m:t>/</m:t>
                    </m:r>
                    <m:r>
                      <a:rPr lang="en-US" b="1" i="1" smtClean="0">
                        <a:effectLst/>
                        <a:latin typeface="Cambria Math" panose="02040503050406030204" pitchFamily="18" charset="0"/>
                      </a:rPr>
                      <m:t>𝒔</m:t>
                    </m:r>
                    <m:r>
                      <a:rPr lang="en-US" b="1" i="1" smtClean="0">
                        <a:effectLst/>
                        <a:latin typeface="Cambria Math" panose="02040503050406030204" pitchFamily="18" charset="0"/>
                      </a:rPr>
                      <m:t>±</m:t>
                    </m:r>
                    <m:r>
                      <a:rPr lang="en-US" b="1" i="1" smtClean="0">
                        <a:effectLst/>
                        <a:latin typeface="Cambria Math" panose="02040503050406030204" pitchFamily="18" charset="0"/>
                      </a:rPr>
                      <m:t>𝟏</m:t>
                    </m:r>
                    <m:r>
                      <a:rPr lang="en-US" b="1" i="1" smtClean="0">
                        <a:effectLst/>
                        <a:latin typeface="Cambria Math" panose="02040503050406030204" pitchFamily="18" charset="0"/>
                      </a:rPr>
                      <m:t>𝒎</m:t>
                    </m:r>
                    <m:r>
                      <a:rPr lang="en-US" b="1" i="1" smtClean="0">
                        <a:effectLst/>
                        <a:latin typeface="Cambria Math" panose="02040503050406030204" pitchFamily="18" charset="0"/>
                      </a:rPr>
                      <m:t>/</m:t>
                    </m:r>
                    <m:r>
                      <a:rPr lang="en-US" b="1" i="1" smtClean="0">
                        <a:effectLst/>
                        <a:latin typeface="Cambria Math" panose="02040503050406030204" pitchFamily="18" charset="0"/>
                      </a:rPr>
                      <m:t>𝒔</m:t>
                    </m:r>
                    <m:r>
                      <a:rPr lang="en-US" b="1" i="1" smtClean="0">
                        <a:effectLst/>
                        <a:latin typeface="Cambria Math" panose="02040503050406030204" pitchFamily="18" charset="0"/>
                      </a:rPr>
                      <m:t>;</m:t>
                    </m:r>
                    <m:r>
                      <a:rPr lang="en-US" b="1" i="1" smtClean="0">
                        <a:effectLst/>
                        <a:latin typeface="Cambria Math" panose="02040503050406030204" pitchFamily="18" charset="0"/>
                      </a:rPr>
                      <m:t>𝒓</m:t>
                    </m:r>
                    <m:r>
                      <a:rPr lang="en-US" b="1" i="1" smtClean="0">
                        <a:effectLst/>
                        <a:latin typeface="Cambria Math" panose="02040503050406030204" pitchFamily="18" charset="0"/>
                      </a:rPr>
                      <m:t>=</m:t>
                    </m:r>
                    <m:r>
                      <a:rPr lang="en-US" b="1" i="1" smtClean="0">
                        <a:effectLst/>
                        <a:latin typeface="Cambria Math" panose="02040503050406030204" pitchFamily="18" charset="0"/>
                      </a:rPr>
                      <m:t>𝟏𝟐</m:t>
                    </m:r>
                    <m:r>
                      <a:rPr lang="en-US" b="1" i="1" smtClean="0">
                        <a:effectLst/>
                        <a:latin typeface="Cambria Math" panose="02040503050406030204" pitchFamily="18" charset="0"/>
                      </a:rPr>
                      <m:t>.</m:t>
                    </m:r>
                    <m:r>
                      <a:rPr lang="en-US" b="1" i="1" smtClean="0">
                        <a:effectLst/>
                        <a:latin typeface="Cambria Math" panose="02040503050406030204" pitchFamily="18" charset="0"/>
                      </a:rPr>
                      <m:t>𝟓</m:t>
                    </m:r>
                    <m:r>
                      <a:rPr lang="en-US" b="1" i="1" smtClean="0">
                        <a:effectLst/>
                        <a:latin typeface="Cambria Math" panose="02040503050406030204" pitchFamily="18" charset="0"/>
                      </a:rPr>
                      <m:t>𝒎</m:t>
                    </m:r>
                    <m:r>
                      <a:rPr lang="en-US" b="1" i="1" smtClean="0">
                        <a:effectLst/>
                        <a:latin typeface="Cambria Math" panose="02040503050406030204" pitchFamily="18" charset="0"/>
                      </a:rPr>
                      <m:t>±</m:t>
                    </m:r>
                    <m:r>
                      <a:rPr lang="en-US" b="1" i="1" smtClean="0">
                        <a:effectLst/>
                        <a:latin typeface="Cambria Math" panose="02040503050406030204" pitchFamily="18" charset="0"/>
                      </a:rPr>
                      <m:t>𝟎</m:t>
                    </m:r>
                    <m:r>
                      <a:rPr lang="en-US" b="1" i="1" smtClean="0">
                        <a:effectLst/>
                        <a:latin typeface="Cambria Math" panose="02040503050406030204" pitchFamily="18" charset="0"/>
                      </a:rPr>
                      <m:t>.</m:t>
                    </m:r>
                    <m:r>
                      <a:rPr lang="en-US" b="1" i="1" smtClean="0">
                        <a:effectLst/>
                        <a:latin typeface="Cambria Math" panose="02040503050406030204" pitchFamily="18" charset="0"/>
                      </a:rPr>
                      <m:t>𝟓</m:t>
                    </m:r>
                    <m:r>
                      <a:rPr lang="en-US" b="1" i="1" smtClean="0">
                        <a:effectLst/>
                        <a:latin typeface="Cambria Math" panose="02040503050406030204" pitchFamily="18" charset="0"/>
                      </a:rPr>
                      <m:t>𝒎</m:t>
                    </m:r>
                  </m:oMath>
                </a14:m>
                <a:r>
                  <a:rPr lang="en-US" b="1" dirty="0">
                    <a:effectLst/>
                  </a:rPr>
                  <a:t> </a:t>
                </a:r>
              </a:p>
              <a:p>
                <a:pPr marL="0" indent="0">
                  <a:buNone/>
                </a:pPr>
                <a:r>
                  <a:rPr lang="en-US" b="1" dirty="0">
                    <a:effectLst/>
                  </a:rPr>
                  <a:t>Find the maximum possible (a)Fractional error (b)%error in the measurement of the force (c)How will you record the reading </a:t>
                </a:r>
              </a:p>
              <a:p>
                <a:pPr marL="0" indent="0" algn="ctr">
                  <a:buNone/>
                </a:pPr>
                <a:endParaRPr lang="en-US" sz="4000" b="1" dirty="0">
                  <a:effectLst>
                    <a:outerShdw blurRad="38100" dist="38100" dir="2700000" algn="tl">
                      <a:srgbClr val="000000">
                        <a:alpha val="43137"/>
                      </a:srgbClr>
                    </a:outerShdw>
                  </a:effectLst>
                  <a:latin typeface="Algerian" panose="04020705040A02060702" pitchFamily="82" charset="0"/>
                </a:endParaRPr>
              </a:p>
              <a:p>
                <a:pPr marL="0" indent="0" algn="ctr">
                  <a:buNone/>
                </a:pPr>
                <a:endParaRPr lang="en-US" sz="4000" b="1" dirty="0">
                  <a:effectLst>
                    <a:outerShdw blurRad="38100" dist="38100" dir="2700000" algn="tl">
                      <a:srgbClr val="000000">
                        <a:alpha val="43137"/>
                      </a:srgbClr>
                    </a:outerShdw>
                  </a:effectLst>
                  <a:latin typeface="Algerian" panose="04020705040A02060702" pitchFamily="82" charset="0"/>
                </a:endParaRPr>
              </a:p>
              <a:p>
                <a:pPr marL="0" indent="0" algn="ctr">
                  <a:buNone/>
                </a:pPr>
                <a:endParaRPr lang="en-US" sz="4000" b="1" dirty="0">
                  <a:effectLst>
                    <a:outerShdw blurRad="38100" dist="38100" dir="2700000" algn="tl">
                      <a:srgbClr val="000000">
                        <a:alpha val="43137"/>
                      </a:srgbClr>
                    </a:outerShdw>
                  </a:effectLst>
                  <a:latin typeface="Algerian" panose="04020705040A02060702" pitchFamily="82" charset="0"/>
                </a:endParaRPr>
              </a:p>
              <a:p>
                <a:pPr marL="0" indent="0" algn="ctr">
                  <a:buNone/>
                </a:pPr>
                <a:r>
                  <a:rPr lang="en-US" sz="4000" b="1" dirty="0">
                    <a:effectLst>
                      <a:outerShdw blurRad="38100" dist="38100" dir="2700000" algn="tl">
                        <a:srgbClr val="000000">
                          <a:alpha val="43137"/>
                        </a:srgbClr>
                      </a:outerShdw>
                    </a:effectLst>
                    <a:latin typeface="Algerian" panose="04020705040A02060702" pitchFamily="82" charset="0"/>
                  </a:rPr>
                  <a:t>END</a:t>
                </a:r>
              </a:p>
            </p:txBody>
          </p:sp>
        </mc:Choice>
        <mc:Fallback xmlns="">
          <p:sp>
            <p:nvSpPr>
              <p:cNvPr id="3" name="Content Placeholder 2">
                <a:extLst>
                  <a:ext uri="{FF2B5EF4-FFF2-40B4-BE49-F238E27FC236}">
                    <a16:creationId xmlns:a16="http://schemas.microsoft.com/office/drawing/2014/main" id="{BC0298F5-9165-4714-B4C1-D8B2D1B75DB6}"/>
                  </a:ext>
                </a:extLst>
              </p:cNvPr>
              <p:cNvSpPr>
                <a:spLocks noGrp="1" noRot="1" noChangeAspect="1" noMove="1" noResize="1" noEditPoints="1" noAdjustHandles="1" noChangeArrowheads="1" noChangeShapeType="1" noTextEdit="1"/>
              </p:cNvSpPr>
              <p:nvPr>
                <p:ph idx="1"/>
              </p:nvPr>
            </p:nvSpPr>
            <p:spPr>
              <a:xfrm>
                <a:off x="130629" y="203200"/>
                <a:ext cx="12061371" cy="6654800"/>
              </a:xfrm>
              <a:blipFill>
                <a:blip r:embed="rId2"/>
                <a:stretch>
                  <a:fillRect l="-1011" t="-1648" r="-910"/>
                </a:stretch>
              </a:blipFill>
            </p:spPr>
            <p:txBody>
              <a:bodyPr/>
              <a:lstStyle/>
              <a:p>
                <a:r>
                  <a:rPr lang="en-US">
                    <a:noFill/>
                  </a:rPr>
                  <a:t> </a:t>
                </a:r>
              </a:p>
            </p:txBody>
          </p:sp>
        </mc:Fallback>
      </mc:AlternateContent>
    </p:spTree>
    <p:extLst>
      <p:ext uri="{BB962C8B-B14F-4D97-AF65-F5344CB8AC3E}">
        <p14:creationId xmlns:p14="http://schemas.microsoft.com/office/powerpoint/2010/main" val="36547541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0298F5-9165-4714-B4C1-D8B2D1B75DB6}"/>
              </a:ext>
            </a:extLst>
          </p:cNvPr>
          <p:cNvSpPr>
            <a:spLocks noGrp="1"/>
          </p:cNvSpPr>
          <p:nvPr>
            <p:ph idx="1"/>
          </p:nvPr>
        </p:nvSpPr>
        <p:spPr>
          <a:xfrm>
            <a:off x="838200" y="1364343"/>
            <a:ext cx="10515600" cy="4812620"/>
          </a:xfrm>
        </p:spPr>
        <p:txBody>
          <a:bodyPr>
            <a:normAutofit/>
          </a:bodyPr>
          <a:lstStyle/>
          <a:p>
            <a:pPr marL="0" indent="0" algn="ctr">
              <a:buNone/>
            </a:pPr>
            <a:endParaRPr lang="en-US" sz="4000" b="1" dirty="0">
              <a:effectLst>
                <a:outerShdw blurRad="38100" dist="38100" dir="2700000" algn="tl">
                  <a:srgbClr val="000000">
                    <a:alpha val="43137"/>
                  </a:srgbClr>
                </a:outerShdw>
              </a:effectLst>
              <a:latin typeface="Algerian" panose="04020705040A02060702" pitchFamily="82" charset="0"/>
            </a:endParaRPr>
          </a:p>
          <a:p>
            <a:pPr marL="0" indent="0" algn="ctr">
              <a:buNone/>
            </a:pPr>
            <a:r>
              <a:rPr lang="en-US" sz="4000" b="1" dirty="0">
                <a:effectLst>
                  <a:outerShdw blurRad="38100" dist="38100" dir="2700000" algn="tl">
                    <a:srgbClr val="000000">
                      <a:alpha val="43137"/>
                    </a:srgbClr>
                  </a:outerShdw>
                </a:effectLst>
                <a:latin typeface="Algerian" panose="04020705040A02060702" pitchFamily="82" charset="0"/>
              </a:rPr>
              <a:t>END</a:t>
            </a:r>
          </a:p>
        </p:txBody>
      </p:sp>
    </p:spTree>
    <p:extLst>
      <p:ext uri="{BB962C8B-B14F-4D97-AF65-F5344CB8AC3E}">
        <p14:creationId xmlns:p14="http://schemas.microsoft.com/office/powerpoint/2010/main" val="2741791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B45B7-61D1-4268-887D-8CD9E7C7B0E6}"/>
              </a:ext>
            </a:extLst>
          </p:cNvPr>
          <p:cNvSpPr>
            <a:spLocks noGrp="1"/>
          </p:cNvSpPr>
          <p:nvPr>
            <p:ph type="title"/>
          </p:nvPr>
        </p:nvSpPr>
        <p:spPr>
          <a:xfrm>
            <a:off x="435429" y="159658"/>
            <a:ext cx="11292113" cy="477836"/>
          </a:xfrm>
        </p:spPr>
        <p:txBody>
          <a:bodyPr>
            <a:noAutofit/>
          </a:bodyPr>
          <a:lstStyle/>
          <a:p>
            <a:pPr algn="ctr"/>
            <a:r>
              <a:rPr lang="en-US" sz="2800" b="1" dirty="0">
                <a:effectLst>
                  <a:outerShdw blurRad="38100" dist="38100" dir="2700000" algn="tl">
                    <a:srgbClr val="000000">
                      <a:alpha val="43137"/>
                    </a:srgbClr>
                  </a:outerShdw>
                </a:effectLst>
              </a:rPr>
              <a:t>Cont...</a:t>
            </a:r>
          </a:p>
        </p:txBody>
      </p:sp>
      <p:sp>
        <p:nvSpPr>
          <p:cNvPr id="3" name="Content Placeholder 2">
            <a:extLst>
              <a:ext uri="{FF2B5EF4-FFF2-40B4-BE49-F238E27FC236}">
                <a16:creationId xmlns:a16="http://schemas.microsoft.com/office/drawing/2014/main" id="{44EB8066-BFD6-4567-A7FC-5AB4DF341098}"/>
              </a:ext>
            </a:extLst>
          </p:cNvPr>
          <p:cNvSpPr>
            <a:spLocks noGrp="1"/>
          </p:cNvSpPr>
          <p:nvPr>
            <p:ph idx="1"/>
          </p:nvPr>
        </p:nvSpPr>
        <p:spPr>
          <a:xfrm>
            <a:off x="1" y="798286"/>
            <a:ext cx="12075886" cy="5900056"/>
          </a:xfrm>
        </p:spPr>
        <p:txBody>
          <a:bodyPr>
            <a:normAutofit/>
          </a:bodyPr>
          <a:lstStyle/>
          <a:p>
            <a:pPr>
              <a:buFont typeface="Wingdings" panose="05000000000000000000" pitchFamily="2" charset="2"/>
              <a:buChar char="v"/>
            </a:pPr>
            <a:r>
              <a:rPr lang="en-US" b="1" dirty="0"/>
              <a:t>DEFINITION OF PHYSICS AND PHYSICAL QUANTITIES</a:t>
            </a:r>
            <a:r>
              <a:rPr lang="en-US" dirty="0"/>
              <a:t> </a:t>
            </a:r>
          </a:p>
          <a:p>
            <a:r>
              <a:rPr lang="en-US" b="1" dirty="0"/>
              <a:t>Physics</a:t>
            </a:r>
            <a:r>
              <a:rPr lang="en-US" dirty="0"/>
              <a:t>: Physics is the branch of science, which deals with the study of nature and properties of matter and energy. </a:t>
            </a:r>
          </a:p>
          <a:p>
            <a:r>
              <a:rPr lang="en-US" dirty="0"/>
              <a:t>The subject matter of physics includes </a:t>
            </a:r>
            <a:r>
              <a:rPr lang="en-US" b="1" dirty="0">
                <a:solidFill>
                  <a:srgbClr val="FF0000"/>
                </a:solidFill>
              </a:rPr>
              <a:t>heat</a:t>
            </a:r>
            <a:r>
              <a:rPr lang="en-US" dirty="0"/>
              <a:t>, </a:t>
            </a:r>
            <a:r>
              <a:rPr lang="en-US" b="1" dirty="0">
                <a:solidFill>
                  <a:srgbClr val="FF0000"/>
                </a:solidFill>
              </a:rPr>
              <a:t>light</a:t>
            </a:r>
            <a:r>
              <a:rPr lang="en-US" dirty="0"/>
              <a:t>, </a:t>
            </a:r>
            <a:r>
              <a:rPr lang="en-US" b="1" dirty="0">
                <a:solidFill>
                  <a:srgbClr val="FF0000"/>
                </a:solidFill>
              </a:rPr>
              <a:t>sound</a:t>
            </a:r>
            <a:r>
              <a:rPr lang="en-US" b="1" dirty="0"/>
              <a:t>,</a:t>
            </a:r>
            <a:r>
              <a:rPr lang="en-US" dirty="0"/>
              <a:t> </a:t>
            </a:r>
            <a:r>
              <a:rPr lang="en-US" b="1" dirty="0">
                <a:solidFill>
                  <a:srgbClr val="FF0000"/>
                </a:solidFill>
              </a:rPr>
              <a:t>electricity</a:t>
            </a:r>
            <a:r>
              <a:rPr lang="en-US" dirty="0"/>
              <a:t>, </a:t>
            </a:r>
            <a:r>
              <a:rPr lang="en-US" b="1" dirty="0">
                <a:solidFill>
                  <a:srgbClr val="FF0000"/>
                </a:solidFill>
              </a:rPr>
              <a:t>magnetism</a:t>
            </a:r>
            <a:r>
              <a:rPr lang="en-US" dirty="0"/>
              <a:t> and the </a:t>
            </a:r>
            <a:r>
              <a:rPr lang="en-US" b="1" dirty="0">
                <a:solidFill>
                  <a:srgbClr val="FF0000"/>
                </a:solidFill>
              </a:rPr>
              <a:t>structure of atoms</a:t>
            </a:r>
            <a:r>
              <a:rPr lang="en-US" dirty="0"/>
              <a:t>. </a:t>
            </a:r>
          </a:p>
          <a:p>
            <a:r>
              <a:rPr lang="en-US" dirty="0"/>
              <a:t>For designing a law of physics, a scientific method is followed which includes the</a:t>
            </a:r>
            <a:br>
              <a:rPr lang="en-US" dirty="0"/>
            </a:br>
            <a:r>
              <a:rPr lang="en-US" dirty="0"/>
              <a:t>verifications with experiments. </a:t>
            </a:r>
          </a:p>
          <a:p>
            <a:r>
              <a:rPr lang="en-US" dirty="0"/>
              <a:t>The physics, attempts are made to </a:t>
            </a:r>
            <a:r>
              <a:rPr lang="en-US" b="1" dirty="0">
                <a:solidFill>
                  <a:srgbClr val="FF0000"/>
                </a:solidFill>
              </a:rPr>
              <a:t>measure</a:t>
            </a:r>
            <a:r>
              <a:rPr lang="en-US" dirty="0"/>
              <a:t> the </a:t>
            </a:r>
            <a:r>
              <a:rPr lang="en-US" b="1" dirty="0">
                <a:solidFill>
                  <a:srgbClr val="FF0000"/>
                </a:solidFill>
              </a:rPr>
              <a:t>quantities</a:t>
            </a:r>
            <a:r>
              <a:rPr lang="en-US" dirty="0"/>
              <a:t> with the best accuracy, therefore Physics can also be defined as </a:t>
            </a:r>
            <a:r>
              <a:rPr lang="en-US" b="1" dirty="0"/>
              <a:t>science of measurement</a:t>
            </a:r>
            <a:r>
              <a:rPr lang="en-US" dirty="0"/>
              <a:t> </a:t>
            </a:r>
          </a:p>
          <a:p>
            <a:r>
              <a:rPr lang="en-US" dirty="0"/>
              <a:t>Applied Physics is the application of the Physics to help human beings and solving their problem, it is usually considered as a bridge or a connection between Physics &amp; Engineering </a:t>
            </a:r>
          </a:p>
        </p:txBody>
      </p:sp>
    </p:spTree>
    <p:extLst>
      <p:ext uri="{BB962C8B-B14F-4D97-AF65-F5344CB8AC3E}">
        <p14:creationId xmlns:p14="http://schemas.microsoft.com/office/powerpoint/2010/main" val="3951401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B45B7-61D1-4268-887D-8CD9E7C7B0E6}"/>
              </a:ext>
            </a:extLst>
          </p:cNvPr>
          <p:cNvSpPr>
            <a:spLocks noGrp="1"/>
          </p:cNvSpPr>
          <p:nvPr>
            <p:ph type="title"/>
          </p:nvPr>
        </p:nvSpPr>
        <p:spPr>
          <a:xfrm>
            <a:off x="435429" y="159658"/>
            <a:ext cx="11292113" cy="477836"/>
          </a:xfrm>
        </p:spPr>
        <p:txBody>
          <a:bodyPr>
            <a:noAutofit/>
          </a:bodyPr>
          <a:lstStyle/>
          <a:p>
            <a:pPr algn="ctr"/>
            <a:r>
              <a:rPr lang="en-US" sz="2800" b="1" dirty="0">
                <a:effectLst>
                  <a:outerShdw blurRad="38100" dist="38100" dir="2700000" algn="tl">
                    <a:srgbClr val="000000">
                      <a:alpha val="43137"/>
                    </a:srgbClr>
                  </a:outerShdw>
                </a:effectLst>
              </a:rPr>
              <a:t>Cont...</a:t>
            </a:r>
          </a:p>
        </p:txBody>
      </p:sp>
      <p:sp>
        <p:nvSpPr>
          <p:cNvPr id="3" name="Content Placeholder 2">
            <a:extLst>
              <a:ext uri="{FF2B5EF4-FFF2-40B4-BE49-F238E27FC236}">
                <a16:creationId xmlns:a16="http://schemas.microsoft.com/office/drawing/2014/main" id="{44EB8066-BFD6-4567-A7FC-5AB4DF341098}"/>
              </a:ext>
            </a:extLst>
          </p:cNvPr>
          <p:cNvSpPr>
            <a:spLocks noGrp="1"/>
          </p:cNvSpPr>
          <p:nvPr>
            <p:ph idx="1"/>
          </p:nvPr>
        </p:nvSpPr>
        <p:spPr>
          <a:xfrm>
            <a:off x="174171" y="798286"/>
            <a:ext cx="11901715" cy="5900056"/>
          </a:xfrm>
        </p:spPr>
        <p:txBody>
          <a:bodyPr>
            <a:normAutofit/>
          </a:bodyPr>
          <a:lstStyle/>
          <a:p>
            <a:r>
              <a:rPr lang="en-US" b="1" dirty="0"/>
              <a:t>Physical Quantities </a:t>
            </a:r>
            <a:r>
              <a:rPr lang="en-US" dirty="0"/>
              <a:t>is a physical property of a material or system that can be quantified by measurement</a:t>
            </a:r>
          </a:p>
          <a:p>
            <a:r>
              <a:rPr lang="en-US" dirty="0"/>
              <a:t>Also, all Physical quantities are expressed in terms of laws of physics </a:t>
            </a:r>
          </a:p>
          <a:p>
            <a:r>
              <a:rPr lang="en-US" dirty="0"/>
              <a:t>For example; Length, Time, Distance, Speed, Mass, Force etc. </a:t>
            </a:r>
          </a:p>
          <a:p>
            <a:pPr marL="0" indent="0">
              <a:buNone/>
            </a:pPr>
            <a:br>
              <a:rPr lang="en-US" dirty="0"/>
            </a:br>
            <a:br>
              <a:rPr lang="en-US" dirty="0"/>
            </a:br>
            <a:endParaRPr lang="en-US" dirty="0"/>
          </a:p>
        </p:txBody>
      </p:sp>
    </p:spTree>
    <p:extLst>
      <p:ext uri="{BB962C8B-B14F-4D97-AF65-F5344CB8AC3E}">
        <p14:creationId xmlns:p14="http://schemas.microsoft.com/office/powerpoint/2010/main" val="768312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B45B7-61D1-4268-887D-8CD9E7C7B0E6}"/>
              </a:ext>
            </a:extLst>
          </p:cNvPr>
          <p:cNvSpPr>
            <a:spLocks noGrp="1"/>
          </p:cNvSpPr>
          <p:nvPr>
            <p:ph type="title"/>
          </p:nvPr>
        </p:nvSpPr>
        <p:spPr>
          <a:xfrm>
            <a:off x="435429" y="159658"/>
            <a:ext cx="11292113" cy="477836"/>
          </a:xfrm>
        </p:spPr>
        <p:txBody>
          <a:bodyPr>
            <a:noAutofit/>
          </a:bodyPr>
          <a:lstStyle/>
          <a:p>
            <a:pPr algn="ctr"/>
            <a:r>
              <a:rPr lang="en-US" sz="2800" b="1" dirty="0">
                <a:effectLst>
                  <a:outerShdw blurRad="38100" dist="38100" dir="2700000" algn="tl">
                    <a:srgbClr val="000000">
                      <a:alpha val="43137"/>
                    </a:srgbClr>
                  </a:outerShdw>
                </a:effectLst>
              </a:rPr>
              <a:t>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4EB8066-BFD6-4567-A7FC-5AB4DF341098}"/>
                  </a:ext>
                </a:extLst>
              </p:cNvPr>
              <p:cNvSpPr>
                <a:spLocks noGrp="1"/>
              </p:cNvSpPr>
              <p:nvPr>
                <p:ph idx="1"/>
              </p:nvPr>
            </p:nvSpPr>
            <p:spPr>
              <a:xfrm>
                <a:off x="1" y="798286"/>
                <a:ext cx="12075886" cy="6059714"/>
              </a:xfrm>
            </p:spPr>
            <p:txBody>
              <a:bodyPr>
                <a:normAutofit lnSpcReduction="10000"/>
              </a:bodyPr>
              <a:lstStyle/>
              <a:p>
                <a:pPr>
                  <a:buFont typeface="Wingdings" panose="05000000000000000000" pitchFamily="2" charset="2"/>
                  <a:buChar char="v"/>
                </a:pPr>
                <a:r>
                  <a:rPr lang="en-US" b="1" dirty="0"/>
                  <a:t>MEASUREMENTS AND UNITS </a:t>
                </a:r>
                <a:endParaRPr lang="en-US" dirty="0"/>
              </a:p>
              <a:p>
                <a:r>
                  <a:rPr lang="en-US" dirty="0"/>
                  <a:t>In our daily life, we need to express and compare the magnitude of different quantities; this can be done only by measuring them.</a:t>
                </a:r>
              </a:p>
              <a:p>
                <a:r>
                  <a:rPr lang="en-US" dirty="0"/>
                  <a:t>Measurement is the comparison of an unknown physical quantity with a known fixed physical quantity </a:t>
                </a:r>
              </a:p>
              <a:p>
                <a:r>
                  <a:rPr lang="en-US" dirty="0"/>
                  <a:t>The known fixed physical quantity is called </a:t>
                </a:r>
                <a:r>
                  <a:rPr lang="en-US" b="1" dirty="0"/>
                  <a:t>unit </a:t>
                </a:r>
                <a:endParaRPr lang="en-US" dirty="0"/>
              </a:p>
              <a:p>
                <a:r>
                  <a:rPr lang="en-US" dirty="0"/>
                  <a:t>Also it may be defined as the quantity used as standard for measurement </a:t>
                </a:r>
              </a:p>
              <a:p>
                <a:r>
                  <a:rPr lang="en-US" dirty="0"/>
                  <a:t>For example, when we say that length of the class room is 10 metre. </a:t>
                </a:r>
              </a:p>
              <a:p>
                <a:r>
                  <a:rPr lang="en-US" dirty="0"/>
                  <a:t>In this case we compare the length of class room with standard quantity of length called metre. </a:t>
                </a:r>
              </a:p>
              <a:p>
                <a:pPr marL="0" indent="0" algn="ctr">
                  <a:buNone/>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𝑳𝒆𝒏𝒈𝒕𝒉</m:t>
                      </m:r>
                      <m:r>
                        <a:rPr lang="en-US" b="1" i="1" dirty="0" smtClean="0">
                          <a:latin typeface="Cambria Math" panose="02040503050406030204" pitchFamily="18" charset="0"/>
                        </a:rPr>
                        <m:t> </m:t>
                      </m:r>
                      <m:r>
                        <a:rPr lang="en-US" b="1" i="1" dirty="0" smtClean="0">
                          <a:latin typeface="Cambria Math" panose="02040503050406030204" pitchFamily="18" charset="0"/>
                        </a:rPr>
                        <m:t>𝒐𝒇</m:t>
                      </m:r>
                      <m:r>
                        <a:rPr lang="en-US" b="1" i="1" dirty="0" smtClean="0">
                          <a:latin typeface="Cambria Math" panose="02040503050406030204" pitchFamily="18" charset="0"/>
                        </a:rPr>
                        <m:t> </m:t>
                      </m:r>
                      <m:r>
                        <a:rPr lang="en-US" b="1" i="1" dirty="0" smtClean="0">
                          <a:latin typeface="Cambria Math" panose="02040503050406030204" pitchFamily="18" charset="0"/>
                        </a:rPr>
                        <m:t>𝒄𝒍𝒂𝒔𝒔</m:t>
                      </m:r>
                      <m:r>
                        <a:rPr lang="en-US" b="1" i="1" dirty="0" smtClean="0">
                          <a:latin typeface="Cambria Math" panose="02040503050406030204" pitchFamily="18" charset="0"/>
                        </a:rPr>
                        <m:t> =</m:t>
                      </m:r>
                      <m:r>
                        <a:rPr lang="en-US" b="1" i="1" dirty="0" smtClean="0">
                          <a:latin typeface="Cambria Math" panose="02040503050406030204" pitchFamily="18" charset="0"/>
                        </a:rPr>
                        <m:t>𝟏𝟎</m:t>
                      </m:r>
                      <m:r>
                        <a:rPr lang="en-US" b="1" i="1" dirty="0" smtClean="0">
                          <a:latin typeface="Cambria Math" panose="02040503050406030204" pitchFamily="18" charset="0"/>
                        </a:rPr>
                        <m:t>𝒎</m:t>
                      </m:r>
                    </m:oMath>
                  </m:oMathPara>
                </a14:m>
                <a:endParaRPr lang="en-US" b="1" dirty="0"/>
              </a:p>
              <a:p>
                <a:pPr marL="0" indent="0" algn="ctr">
                  <a:buNone/>
                </a:pPr>
                <a:r>
                  <a:rPr lang="en-US" dirty="0"/>
                  <a:t>Similarly </a:t>
                </a:r>
              </a:p>
              <a:p>
                <a:pPr marL="0" indent="0" algn="ctr">
                  <a:buNone/>
                </a:pPr>
                <a:r>
                  <a:rPr lang="en-US" b="1" dirty="0"/>
                  <a:t> </a:t>
                </a:r>
                <a14:m>
                  <m:oMath xmlns:m="http://schemas.openxmlformats.org/officeDocument/2006/math">
                    <m:r>
                      <a:rPr lang="en-US" b="1" i="1" smtClean="0">
                        <a:latin typeface="Cambria Math" panose="02040503050406030204" pitchFamily="18" charset="0"/>
                      </a:rPr>
                      <m:t>𝑸</m:t>
                    </m:r>
                    <m:r>
                      <a:rPr lang="en-US" b="1" i="1" smtClean="0">
                        <a:latin typeface="Cambria Math" panose="02040503050406030204" pitchFamily="18" charset="0"/>
                      </a:rPr>
                      <m:t>=</m:t>
                    </m:r>
                    <m:r>
                      <a:rPr lang="en-US" b="1" i="1" smtClean="0">
                        <a:latin typeface="Cambria Math" panose="02040503050406030204" pitchFamily="18" charset="0"/>
                      </a:rPr>
                      <m:t>𝒏𝒖</m:t>
                    </m:r>
                  </m:oMath>
                </a14:m>
                <a:r>
                  <a:rPr lang="en-US" b="1" dirty="0"/>
                  <a:t> ,</a:t>
                </a:r>
                <a:r>
                  <a:rPr lang="en-US" dirty="0"/>
                  <a:t>where</a:t>
                </a:r>
                <a:r>
                  <a:rPr lang="en-US" b="1" dirty="0"/>
                  <a:t> </a:t>
                </a:r>
                <a14:m>
                  <m:oMath xmlns:m="http://schemas.openxmlformats.org/officeDocument/2006/math">
                    <m:r>
                      <a:rPr lang="en-US" b="1" i="1">
                        <a:latin typeface="Cambria Math" panose="02040503050406030204" pitchFamily="18" charset="0"/>
                      </a:rPr>
                      <m:t>𝒏</m:t>
                    </m:r>
                    <m:r>
                      <a:rPr lang="en-US" b="1" i="1">
                        <a:latin typeface="Cambria Math" panose="02040503050406030204" pitchFamily="18" charset="0"/>
                      </a:rPr>
                      <m:t>=</m:t>
                    </m:r>
                    <m:r>
                      <a:rPr lang="en-US" b="1" i="1">
                        <a:latin typeface="Cambria Math" panose="02040503050406030204" pitchFamily="18" charset="0"/>
                      </a:rPr>
                      <m:t>𝟏𝟎</m:t>
                    </m:r>
                    <m:r>
                      <a:rPr lang="en-US" b="1" i="1">
                        <a:latin typeface="Cambria Math" panose="02040503050406030204" pitchFamily="18" charset="0"/>
                      </a:rPr>
                      <m:t> </m:t>
                    </m:r>
                  </m:oMath>
                </a14:m>
                <a:r>
                  <a:rPr lang="en-US" dirty="0"/>
                  <a:t>and</a:t>
                </a:r>
                <a:r>
                  <a:rPr lang="en-US" b="1" dirty="0"/>
                  <a:t> </a:t>
                </a:r>
                <a14:m>
                  <m:oMath xmlns:m="http://schemas.openxmlformats.org/officeDocument/2006/math">
                    <m:r>
                      <a:rPr lang="en-US" b="1" i="1">
                        <a:latin typeface="Cambria Math" panose="02040503050406030204" pitchFamily="18" charset="0"/>
                      </a:rPr>
                      <m:t>𝒖</m:t>
                    </m:r>
                    <m:r>
                      <a:rPr lang="en-US" b="1" i="1">
                        <a:latin typeface="Cambria Math" panose="02040503050406030204" pitchFamily="18" charset="0"/>
                      </a:rPr>
                      <m:t>=</m:t>
                    </m:r>
                    <m:r>
                      <a:rPr lang="en-US" b="1" i="1">
                        <a:latin typeface="Cambria Math" panose="02040503050406030204" pitchFamily="18" charset="0"/>
                      </a:rPr>
                      <m:t>𝒎</m:t>
                    </m:r>
                  </m:oMath>
                </a14:m>
                <a:r>
                  <a:rPr lang="en-US" b="1" dirty="0"/>
                  <a:t> </a:t>
                </a:r>
              </a:p>
            </p:txBody>
          </p:sp>
        </mc:Choice>
        <mc:Fallback xmlns="">
          <p:sp>
            <p:nvSpPr>
              <p:cNvPr id="3" name="Content Placeholder 2">
                <a:extLst>
                  <a:ext uri="{FF2B5EF4-FFF2-40B4-BE49-F238E27FC236}">
                    <a16:creationId xmlns:a16="http://schemas.microsoft.com/office/drawing/2014/main" id="{44EB8066-BFD6-4567-A7FC-5AB4DF341098}"/>
                  </a:ext>
                </a:extLst>
              </p:cNvPr>
              <p:cNvSpPr>
                <a:spLocks noGrp="1" noRot="1" noChangeAspect="1" noMove="1" noResize="1" noEditPoints="1" noAdjustHandles="1" noChangeArrowheads="1" noChangeShapeType="1" noTextEdit="1"/>
              </p:cNvSpPr>
              <p:nvPr>
                <p:ph idx="1"/>
              </p:nvPr>
            </p:nvSpPr>
            <p:spPr>
              <a:xfrm>
                <a:off x="1" y="798286"/>
                <a:ext cx="12075886" cy="6059714"/>
              </a:xfrm>
              <a:blipFill>
                <a:blip r:embed="rId2"/>
                <a:stretch>
                  <a:fillRect l="-909" t="-2314" r="-101"/>
                </a:stretch>
              </a:blipFill>
            </p:spPr>
            <p:txBody>
              <a:bodyPr/>
              <a:lstStyle/>
              <a:p>
                <a:r>
                  <a:rPr lang="en-US">
                    <a:noFill/>
                  </a:rPr>
                  <a:t> </a:t>
                </a:r>
              </a:p>
            </p:txBody>
          </p:sp>
        </mc:Fallback>
      </mc:AlternateContent>
    </p:spTree>
    <p:extLst>
      <p:ext uri="{BB962C8B-B14F-4D97-AF65-F5344CB8AC3E}">
        <p14:creationId xmlns:p14="http://schemas.microsoft.com/office/powerpoint/2010/main" val="1445150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B45B7-61D1-4268-887D-8CD9E7C7B0E6}"/>
              </a:ext>
            </a:extLst>
          </p:cNvPr>
          <p:cNvSpPr>
            <a:spLocks noGrp="1"/>
          </p:cNvSpPr>
          <p:nvPr>
            <p:ph type="title"/>
          </p:nvPr>
        </p:nvSpPr>
        <p:spPr>
          <a:xfrm>
            <a:off x="435429" y="159658"/>
            <a:ext cx="11292113" cy="477836"/>
          </a:xfrm>
        </p:spPr>
        <p:txBody>
          <a:bodyPr>
            <a:noAutofit/>
          </a:bodyPr>
          <a:lstStyle/>
          <a:p>
            <a:pPr algn="ctr"/>
            <a:r>
              <a:rPr lang="en-US" sz="2800" b="1" dirty="0">
                <a:effectLst>
                  <a:outerShdw blurRad="38100" dist="38100" dir="2700000" algn="tl">
                    <a:srgbClr val="000000">
                      <a:alpha val="43137"/>
                    </a:srgbClr>
                  </a:outerShdw>
                </a:effectLst>
              </a:rPr>
              <a:t>Cont...</a:t>
            </a:r>
          </a:p>
        </p:txBody>
      </p:sp>
      <p:sp>
        <p:nvSpPr>
          <p:cNvPr id="3" name="Content Placeholder 2">
            <a:extLst>
              <a:ext uri="{FF2B5EF4-FFF2-40B4-BE49-F238E27FC236}">
                <a16:creationId xmlns:a16="http://schemas.microsoft.com/office/drawing/2014/main" id="{44EB8066-BFD6-4567-A7FC-5AB4DF341098}"/>
              </a:ext>
            </a:extLst>
          </p:cNvPr>
          <p:cNvSpPr>
            <a:spLocks noGrp="1"/>
          </p:cNvSpPr>
          <p:nvPr>
            <p:ph idx="1"/>
          </p:nvPr>
        </p:nvSpPr>
        <p:spPr>
          <a:xfrm>
            <a:off x="0" y="637494"/>
            <a:ext cx="12191999" cy="6060848"/>
          </a:xfrm>
        </p:spPr>
        <p:txBody>
          <a:bodyPr>
            <a:normAutofit/>
          </a:bodyPr>
          <a:lstStyle/>
          <a:p>
            <a:r>
              <a:rPr lang="en-US" dirty="0"/>
              <a:t>A unit selected for measuring a physical quantity should have the following properties </a:t>
            </a:r>
          </a:p>
          <a:p>
            <a:pPr>
              <a:buFont typeface="Wingdings" panose="05000000000000000000" pitchFamily="2" charset="2"/>
              <a:buChar char="ü"/>
            </a:pPr>
            <a:r>
              <a:rPr lang="en-US" dirty="0"/>
              <a:t> It should be well defined i.e. its concept should be clear</a:t>
            </a:r>
          </a:p>
          <a:p>
            <a:pPr>
              <a:buFont typeface="Wingdings" panose="05000000000000000000" pitchFamily="2" charset="2"/>
              <a:buChar char="ü"/>
            </a:pPr>
            <a:r>
              <a:rPr lang="en-US" dirty="0"/>
              <a:t>It should not change with the change in physical condition like pressure, stress, etc</a:t>
            </a:r>
          </a:p>
          <a:p>
            <a:pPr>
              <a:buFont typeface="Wingdings" panose="05000000000000000000" pitchFamily="2" charset="2"/>
              <a:buChar char="ü"/>
            </a:pPr>
            <a:r>
              <a:rPr lang="en-US" dirty="0"/>
              <a:t>It should not change with place or time</a:t>
            </a:r>
          </a:p>
          <a:p>
            <a:pPr>
              <a:buFont typeface="Wingdings" panose="05000000000000000000" pitchFamily="2" charset="2"/>
              <a:buChar char="ü"/>
            </a:pPr>
            <a:r>
              <a:rPr lang="en-US" dirty="0"/>
              <a:t>It should be internationally accepted </a:t>
            </a:r>
          </a:p>
          <a:p>
            <a:pPr marL="0" indent="0">
              <a:buNone/>
            </a:pPr>
            <a:br>
              <a:rPr lang="en-US" dirty="0"/>
            </a:br>
            <a:endParaRPr lang="en-US" dirty="0"/>
          </a:p>
        </p:txBody>
      </p:sp>
      <p:sp>
        <p:nvSpPr>
          <p:cNvPr id="11" name="Rectangle 4">
            <a:extLst>
              <a:ext uri="{FF2B5EF4-FFF2-40B4-BE49-F238E27FC236}">
                <a16:creationId xmlns:a16="http://schemas.microsoft.com/office/drawing/2014/main" id="{8AC3FC49-3998-4994-BCA0-FBBDF8A6C59A}"/>
              </a:ext>
            </a:extLst>
          </p:cNvPr>
          <p:cNvSpPr>
            <a:spLocks noChangeArrowheads="1"/>
          </p:cNvSpPr>
          <p:nvPr/>
        </p:nvSpPr>
        <p:spPr bwMode="auto">
          <a:xfrm>
            <a:off x="4000500" y="3863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0385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B45B7-61D1-4268-887D-8CD9E7C7B0E6}"/>
              </a:ext>
            </a:extLst>
          </p:cNvPr>
          <p:cNvSpPr>
            <a:spLocks noGrp="1"/>
          </p:cNvSpPr>
          <p:nvPr>
            <p:ph type="title"/>
          </p:nvPr>
        </p:nvSpPr>
        <p:spPr>
          <a:xfrm>
            <a:off x="435429" y="159658"/>
            <a:ext cx="11292113" cy="477836"/>
          </a:xfrm>
        </p:spPr>
        <p:txBody>
          <a:bodyPr>
            <a:noAutofit/>
          </a:bodyPr>
          <a:lstStyle/>
          <a:p>
            <a:pPr algn="ctr"/>
            <a:r>
              <a:rPr lang="en-US" sz="2800" b="1" dirty="0">
                <a:effectLst>
                  <a:outerShdw blurRad="38100" dist="38100" dir="2700000" algn="tl">
                    <a:srgbClr val="000000">
                      <a:alpha val="43137"/>
                    </a:srgbClr>
                  </a:outerShdw>
                </a:effectLst>
              </a:rPr>
              <a:t>Cont...</a:t>
            </a:r>
          </a:p>
        </p:txBody>
      </p:sp>
      <p:sp>
        <p:nvSpPr>
          <p:cNvPr id="3" name="Content Placeholder 2">
            <a:extLst>
              <a:ext uri="{FF2B5EF4-FFF2-40B4-BE49-F238E27FC236}">
                <a16:creationId xmlns:a16="http://schemas.microsoft.com/office/drawing/2014/main" id="{44EB8066-BFD6-4567-A7FC-5AB4DF341098}"/>
              </a:ext>
            </a:extLst>
          </p:cNvPr>
          <p:cNvSpPr>
            <a:spLocks noGrp="1"/>
          </p:cNvSpPr>
          <p:nvPr>
            <p:ph idx="1"/>
          </p:nvPr>
        </p:nvSpPr>
        <p:spPr>
          <a:xfrm>
            <a:off x="0" y="637494"/>
            <a:ext cx="12191999" cy="6060848"/>
          </a:xfrm>
        </p:spPr>
        <p:txBody>
          <a:bodyPr>
            <a:normAutofit/>
          </a:bodyPr>
          <a:lstStyle/>
          <a:p>
            <a:pPr>
              <a:buFont typeface="Wingdings" panose="05000000000000000000" pitchFamily="2" charset="2"/>
              <a:buChar char="v"/>
            </a:pPr>
            <a:r>
              <a:rPr lang="en-US" b="1" dirty="0"/>
              <a:t>Classification of Physical quantities and units</a:t>
            </a:r>
          </a:p>
          <a:p>
            <a:r>
              <a:rPr lang="en-US" dirty="0"/>
              <a:t>Physical quantities and their units can be classified into two categories that are </a:t>
            </a:r>
          </a:p>
          <a:p>
            <a:pPr>
              <a:buFont typeface="Wingdings" panose="05000000000000000000" pitchFamily="2" charset="2"/>
              <a:buChar char="ü"/>
            </a:pPr>
            <a:r>
              <a:rPr lang="en-US" b="1" dirty="0"/>
              <a:t>Fundamental Quantity</a:t>
            </a:r>
          </a:p>
          <a:p>
            <a:r>
              <a:rPr lang="en-US" dirty="0"/>
              <a:t>The</a:t>
            </a:r>
            <a:r>
              <a:rPr lang="en-US" i="1" dirty="0"/>
              <a:t> </a:t>
            </a:r>
            <a:r>
              <a:rPr lang="en-US" dirty="0"/>
              <a:t>quantity which is independent of other physical quantities. </a:t>
            </a:r>
          </a:p>
          <a:p>
            <a:r>
              <a:rPr lang="en-US" dirty="0"/>
              <a:t>In mechanics, </a:t>
            </a:r>
            <a:r>
              <a:rPr lang="en-US" b="1" dirty="0">
                <a:solidFill>
                  <a:srgbClr val="FF0000"/>
                </a:solidFill>
              </a:rPr>
              <a:t>mass</a:t>
            </a:r>
            <a:r>
              <a:rPr lang="en-US" dirty="0"/>
              <a:t>, </a:t>
            </a:r>
            <a:r>
              <a:rPr lang="en-US" b="1" dirty="0">
                <a:solidFill>
                  <a:srgbClr val="FF0000"/>
                </a:solidFill>
              </a:rPr>
              <a:t>length</a:t>
            </a:r>
            <a:r>
              <a:rPr lang="en-US" dirty="0"/>
              <a:t>, and </a:t>
            </a:r>
            <a:r>
              <a:rPr lang="en-US" b="1" dirty="0">
                <a:solidFill>
                  <a:srgbClr val="FF0000"/>
                </a:solidFill>
              </a:rPr>
              <a:t>time</a:t>
            </a:r>
            <a:r>
              <a:rPr lang="en-US" dirty="0"/>
              <a:t> are called fundamental quantities. </a:t>
            </a:r>
          </a:p>
          <a:p>
            <a:r>
              <a:rPr lang="en-US" dirty="0"/>
              <a:t>Units of these fundamental physical quantities are called </a:t>
            </a:r>
            <a:r>
              <a:rPr lang="en-US" b="1" dirty="0"/>
              <a:t>Fundamental units </a:t>
            </a:r>
            <a:endParaRPr lang="en-US" dirty="0"/>
          </a:p>
          <a:p>
            <a:pPr marL="0" indent="0">
              <a:buNone/>
            </a:pPr>
            <a:br>
              <a:rPr lang="en-US" dirty="0"/>
            </a:br>
            <a:br>
              <a:rPr lang="en-US" dirty="0"/>
            </a:br>
            <a:endParaRPr lang="en-US" dirty="0"/>
          </a:p>
        </p:txBody>
      </p:sp>
      <p:pic>
        <p:nvPicPr>
          <p:cNvPr id="4" name="Picture 3">
            <a:extLst>
              <a:ext uri="{FF2B5EF4-FFF2-40B4-BE49-F238E27FC236}">
                <a16:creationId xmlns:a16="http://schemas.microsoft.com/office/drawing/2014/main" id="{B0DC0FD2-1D88-4146-93AE-B3E4B262DE0A}"/>
              </a:ext>
            </a:extLst>
          </p:cNvPr>
          <p:cNvPicPr>
            <a:picLocks noChangeAspect="1"/>
          </p:cNvPicPr>
          <p:nvPr/>
        </p:nvPicPr>
        <p:blipFill>
          <a:blip r:embed="rId2"/>
          <a:stretch>
            <a:fillRect/>
          </a:stretch>
        </p:blipFill>
        <p:spPr>
          <a:xfrm>
            <a:off x="1420892" y="4048466"/>
            <a:ext cx="9321186" cy="2465386"/>
          </a:xfrm>
          <a:prstGeom prst="rect">
            <a:avLst/>
          </a:prstGeom>
        </p:spPr>
      </p:pic>
    </p:spTree>
    <p:extLst>
      <p:ext uri="{BB962C8B-B14F-4D97-AF65-F5344CB8AC3E}">
        <p14:creationId xmlns:p14="http://schemas.microsoft.com/office/powerpoint/2010/main" val="3548283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3741</TotalTime>
  <Words>4744</Words>
  <Application>Microsoft Office PowerPoint</Application>
  <PresentationFormat>Widescreen</PresentationFormat>
  <Paragraphs>468</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MBEYA UNIVERSITY OF SCIENCE AND TECHNOLOGY COLLEGE OF SCIENCE AND TECHNICAL EDUCATION</vt:lpstr>
      <vt:lpstr>Mode of assessment</vt:lpstr>
      <vt:lpstr>PowerPoint Presentation</vt:lpstr>
      <vt:lpstr>Learning objective</vt:lpstr>
      <vt:lpstr>Cont...</vt:lpstr>
      <vt:lpstr>Cont...</vt:lpstr>
      <vt:lpstr>Cont...</vt:lpstr>
      <vt:lpstr>Cont...</vt:lpstr>
      <vt:lpstr>Cont...</vt:lpstr>
      <vt:lpstr>Cont...</vt:lpstr>
      <vt:lpstr>System of Units</vt:lpstr>
      <vt:lpstr>Cont...</vt:lpstr>
      <vt:lpstr>Cont...</vt:lpstr>
      <vt:lpstr>Cont..</vt:lpstr>
      <vt:lpstr>Cont...</vt:lpstr>
      <vt:lpstr>Cont.…</vt:lpstr>
      <vt:lpstr>Examples </vt:lpstr>
      <vt:lpstr> DIMENSIONAL EQUATIONS and FORMULA  </vt:lpstr>
      <vt:lpstr>PRINCIPLE OF HOMOGENEITY OF DIMENSIONS  </vt:lpstr>
      <vt:lpstr>APPLICATIONS OF DIMENSIONAL EQUATIONS</vt:lpstr>
      <vt:lpstr>Cont.….</vt:lpstr>
      <vt:lpstr>Cont.…</vt:lpstr>
      <vt:lpstr>Cont.…</vt:lpstr>
      <vt:lpstr>Solved Example Problems </vt:lpstr>
      <vt:lpstr>Cont.…</vt:lpstr>
      <vt:lpstr>Cont.…</vt:lpstr>
      <vt:lpstr>Quiz </vt:lpstr>
      <vt:lpstr>Errors in measurement </vt:lpstr>
      <vt:lpstr>Cont...</vt:lpstr>
      <vt:lpstr>Cont...</vt:lpstr>
      <vt:lpstr>Cont...</vt:lpstr>
      <vt:lpstr>Cont...</vt:lpstr>
      <vt:lpstr>Cont...</vt:lpstr>
      <vt:lpstr>Cont...</vt:lpstr>
      <vt:lpstr>Cont...</vt:lpstr>
      <vt:lpstr>Cont...</vt:lpstr>
      <vt:lpstr>Cont...</vt:lpstr>
      <vt:lpstr>Propagation of Errors</vt:lpstr>
      <vt:lpstr>Cont...</vt:lpstr>
      <vt:lpstr>Cont...</vt:lpstr>
      <vt:lpstr>Cont...</vt:lpstr>
      <vt:lpstr>Cont...</vt:lpstr>
      <vt:lpstr>Cont...</vt:lpstr>
      <vt:lpstr>Cont...</vt:lpstr>
      <vt:lpstr>Cont...</vt:lpstr>
      <vt:lpstr>Cont...</vt:lpstr>
      <vt:lpstr>Cont...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Measurement, Errors, and Dimensions of Physical Quantities</dc:title>
  <dc:creator>Hp</dc:creator>
  <cp:lastModifiedBy>narcoticwit@gmail.com</cp:lastModifiedBy>
  <cp:revision>89</cp:revision>
  <dcterms:created xsi:type="dcterms:W3CDTF">2024-10-23T10:57:26Z</dcterms:created>
  <dcterms:modified xsi:type="dcterms:W3CDTF">2024-12-11T07:55:28Z</dcterms:modified>
</cp:coreProperties>
</file>