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4" r:id="rId2"/>
    <p:sldId id="305" r:id="rId3"/>
    <p:sldId id="435" r:id="rId4"/>
    <p:sldId id="434" r:id="rId5"/>
    <p:sldId id="439" r:id="rId6"/>
    <p:sldId id="436" r:id="rId7"/>
    <p:sldId id="437" r:id="rId8"/>
    <p:sldId id="438" r:id="rId9"/>
    <p:sldId id="440" r:id="rId10"/>
    <p:sldId id="441" r:id="rId11"/>
    <p:sldId id="442" r:id="rId12"/>
    <p:sldId id="443" r:id="rId13"/>
    <p:sldId id="444" r:id="rId14"/>
    <p:sldId id="445" r:id="rId15"/>
    <p:sldId id="446" r:id="rId16"/>
    <p:sldId id="447" r:id="rId17"/>
    <p:sldId id="448" r:id="rId18"/>
    <p:sldId id="449" r:id="rId19"/>
    <p:sldId id="450" r:id="rId20"/>
    <p:sldId id="451" r:id="rId21"/>
    <p:sldId id="454" r:id="rId22"/>
    <p:sldId id="452" r:id="rId23"/>
    <p:sldId id="340" r:id="rId24"/>
    <p:sldId id="338" r:id="rId25"/>
    <p:sldId id="322" r:id="rId26"/>
    <p:sldId id="333" r:id="rId27"/>
    <p:sldId id="323" r:id="rId28"/>
    <p:sldId id="324" r:id="rId29"/>
    <p:sldId id="325" r:id="rId30"/>
    <p:sldId id="326" r:id="rId31"/>
    <p:sldId id="327" r:id="rId32"/>
    <p:sldId id="328" r:id="rId33"/>
    <p:sldId id="329" r:id="rId34"/>
    <p:sldId id="330" r:id="rId35"/>
    <p:sldId id="334" r:id="rId36"/>
    <p:sldId id="337" r:id="rId37"/>
    <p:sldId id="339" r:id="rId38"/>
    <p:sldId id="45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3" d="100"/>
          <a:sy n="53" d="100"/>
        </p:scale>
        <p:origin x="7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9693-88F2-411D-A4B6-BD5A952961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9B03FA-9318-4CCC-90DA-D2CE17F9AC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A253AC-C94D-414A-BA84-E843EA57BFBE}"/>
              </a:ext>
            </a:extLst>
          </p:cNvPr>
          <p:cNvSpPr>
            <a:spLocks noGrp="1"/>
          </p:cNvSpPr>
          <p:nvPr>
            <p:ph type="dt" sz="half" idx="10"/>
          </p:nvPr>
        </p:nvSpPr>
        <p:spPr/>
        <p:txBody>
          <a:bodyPr/>
          <a:lstStyle/>
          <a:p>
            <a:fld id="{88683CA4-A710-46B7-9169-2B82168B4F2A}" type="datetimeFigureOut">
              <a:rPr lang="en-US" smtClean="0"/>
              <a:t>10/23/2024</a:t>
            </a:fld>
            <a:endParaRPr lang="en-US"/>
          </a:p>
        </p:txBody>
      </p:sp>
      <p:sp>
        <p:nvSpPr>
          <p:cNvPr id="5" name="Footer Placeholder 4">
            <a:extLst>
              <a:ext uri="{FF2B5EF4-FFF2-40B4-BE49-F238E27FC236}">
                <a16:creationId xmlns:a16="http://schemas.microsoft.com/office/drawing/2014/main" id="{CD096BC8-D3D3-445F-89C2-4B4396C97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4865F-1E1E-4E3D-9457-5C1088958632}"/>
              </a:ext>
            </a:extLst>
          </p:cNvPr>
          <p:cNvSpPr>
            <a:spLocks noGrp="1"/>
          </p:cNvSpPr>
          <p:nvPr>
            <p:ph type="sldNum" sz="quarter" idx="12"/>
          </p:nvPr>
        </p:nvSpPr>
        <p:spPr/>
        <p:txBody>
          <a:bodyPr/>
          <a:lstStyle/>
          <a:p>
            <a:fld id="{1DB4804E-2AB6-417C-B261-9DFC7D252B55}" type="slidenum">
              <a:rPr lang="en-US" smtClean="0"/>
              <a:t>‹#›</a:t>
            </a:fld>
            <a:endParaRPr lang="en-US"/>
          </a:p>
        </p:txBody>
      </p:sp>
    </p:spTree>
    <p:extLst>
      <p:ext uri="{BB962C8B-B14F-4D97-AF65-F5344CB8AC3E}">
        <p14:creationId xmlns:p14="http://schemas.microsoft.com/office/powerpoint/2010/main" val="2513430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329F-0EAE-4DBA-A055-2BE59DB4DF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E67D3D-EEF9-4CCF-B225-42FB6D6556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18A5D-23BC-4999-933D-419BF66F46A6}"/>
              </a:ext>
            </a:extLst>
          </p:cNvPr>
          <p:cNvSpPr>
            <a:spLocks noGrp="1"/>
          </p:cNvSpPr>
          <p:nvPr>
            <p:ph type="dt" sz="half" idx="10"/>
          </p:nvPr>
        </p:nvSpPr>
        <p:spPr/>
        <p:txBody>
          <a:bodyPr/>
          <a:lstStyle/>
          <a:p>
            <a:fld id="{88683CA4-A710-46B7-9169-2B82168B4F2A}" type="datetimeFigureOut">
              <a:rPr lang="en-US" smtClean="0"/>
              <a:t>10/23/2024</a:t>
            </a:fld>
            <a:endParaRPr lang="en-US"/>
          </a:p>
        </p:txBody>
      </p:sp>
      <p:sp>
        <p:nvSpPr>
          <p:cNvPr id="5" name="Footer Placeholder 4">
            <a:extLst>
              <a:ext uri="{FF2B5EF4-FFF2-40B4-BE49-F238E27FC236}">
                <a16:creationId xmlns:a16="http://schemas.microsoft.com/office/drawing/2014/main" id="{2577F673-B4B7-4EBF-B93B-EE0946F07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F4DFB-F183-4043-90CB-1BD3F88AE1AA}"/>
              </a:ext>
            </a:extLst>
          </p:cNvPr>
          <p:cNvSpPr>
            <a:spLocks noGrp="1"/>
          </p:cNvSpPr>
          <p:nvPr>
            <p:ph type="sldNum" sz="quarter" idx="12"/>
          </p:nvPr>
        </p:nvSpPr>
        <p:spPr/>
        <p:txBody>
          <a:bodyPr/>
          <a:lstStyle/>
          <a:p>
            <a:fld id="{1DB4804E-2AB6-417C-B261-9DFC7D252B55}" type="slidenum">
              <a:rPr lang="en-US" smtClean="0"/>
              <a:t>‹#›</a:t>
            </a:fld>
            <a:endParaRPr lang="en-US"/>
          </a:p>
        </p:txBody>
      </p:sp>
    </p:spTree>
    <p:extLst>
      <p:ext uri="{BB962C8B-B14F-4D97-AF65-F5344CB8AC3E}">
        <p14:creationId xmlns:p14="http://schemas.microsoft.com/office/powerpoint/2010/main" val="1061103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611D18-5C5D-497E-85C9-2828B50598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015DA8-505A-42F9-94B8-8174AD9D1E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CCB47-3B15-488C-83AB-68A958D10084}"/>
              </a:ext>
            </a:extLst>
          </p:cNvPr>
          <p:cNvSpPr>
            <a:spLocks noGrp="1"/>
          </p:cNvSpPr>
          <p:nvPr>
            <p:ph type="dt" sz="half" idx="10"/>
          </p:nvPr>
        </p:nvSpPr>
        <p:spPr/>
        <p:txBody>
          <a:bodyPr/>
          <a:lstStyle/>
          <a:p>
            <a:fld id="{88683CA4-A710-46B7-9169-2B82168B4F2A}" type="datetimeFigureOut">
              <a:rPr lang="en-US" smtClean="0"/>
              <a:t>10/23/2024</a:t>
            </a:fld>
            <a:endParaRPr lang="en-US"/>
          </a:p>
        </p:txBody>
      </p:sp>
      <p:sp>
        <p:nvSpPr>
          <p:cNvPr id="5" name="Footer Placeholder 4">
            <a:extLst>
              <a:ext uri="{FF2B5EF4-FFF2-40B4-BE49-F238E27FC236}">
                <a16:creationId xmlns:a16="http://schemas.microsoft.com/office/drawing/2014/main" id="{7C00A2A9-C86F-46FB-9DBF-4FAE40B737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06478-940F-4263-A3A2-295873284FB5}"/>
              </a:ext>
            </a:extLst>
          </p:cNvPr>
          <p:cNvSpPr>
            <a:spLocks noGrp="1"/>
          </p:cNvSpPr>
          <p:nvPr>
            <p:ph type="sldNum" sz="quarter" idx="12"/>
          </p:nvPr>
        </p:nvSpPr>
        <p:spPr/>
        <p:txBody>
          <a:bodyPr/>
          <a:lstStyle/>
          <a:p>
            <a:fld id="{1DB4804E-2AB6-417C-B261-9DFC7D252B55}" type="slidenum">
              <a:rPr lang="en-US" smtClean="0"/>
              <a:t>‹#›</a:t>
            </a:fld>
            <a:endParaRPr lang="en-US"/>
          </a:p>
        </p:txBody>
      </p:sp>
    </p:spTree>
    <p:extLst>
      <p:ext uri="{BB962C8B-B14F-4D97-AF65-F5344CB8AC3E}">
        <p14:creationId xmlns:p14="http://schemas.microsoft.com/office/powerpoint/2010/main" val="3450748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F5683-4663-42C2-B80A-B2E645B53D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B24FED-62F4-4C0F-8D23-5ECC5364BA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BB28BE-82C0-4276-98E7-98715888BE3D}"/>
              </a:ext>
            </a:extLst>
          </p:cNvPr>
          <p:cNvSpPr>
            <a:spLocks noGrp="1"/>
          </p:cNvSpPr>
          <p:nvPr>
            <p:ph type="dt" sz="half" idx="10"/>
          </p:nvPr>
        </p:nvSpPr>
        <p:spPr/>
        <p:txBody>
          <a:bodyPr/>
          <a:lstStyle/>
          <a:p>
            <a:fld id="{88683CA4-A710-46B7-9169-2B82168B4F2A}" type="datetimeFigureOut">
              <a:rPr lang="en-US" smtClean="0"/>
              <a:t>10/23/2024</a:t>
            </a:fld>
            <a:endParaRPr lang="en-US"/>
          </a:p>
        </p:txBody>
      </p:sp>
      <p:sp>
        <p:nvSpPr>
          <p:cNvPr id="5" name="Footer Placeholder 4">
            <a:extLst>
              <a:ext uri="{FF2B5EF4-FFF2-40B4-BE49-F238E27FC236}">
                <a16:creationId xmlns:a16="http://schemas.microsoft.com/office/drawing/2014/main" id="{192DF33E-84ED-43F4-B2F6-795E3F9C5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8F555-4D2F-4780-AC39-A4A85E031086}"/>
              </a:ext>
            </a:extLst>
          </p:cNvPr>
          <p:cNvSpPr>
            <a:spLocks noGrp="1"/>
          </p:cNvSpPr>
          <p:nvPr>
            <p:ph type="sldNum" sz="quarter" idx="12"/>
          </p:nvPr>
        </p:nvSpPr>
        <p:spPr/>
        <p:txBody>
          <a:bodyPr/>
          <a:lstStyle/>
          <a:p>
            <a:fld id="{1DB4804E-2AB6-417C-B261-9DFC7D252B55}" type="slidenum">
              <a:rPr lang="en-US" smtClean="0"/>
              <a:t>‹#›</a:t>
            </a:fld>
            <a:endParaRPr lang="en-US"/>
          </a:p>
        </p:txBody>
      </p:sp>
    </p:spTree>
    <p:extLst>
      <p:ext uri="{BB962C8B-B14F-4D97-AF65-F5344CB8AC3E}">
        <p14:creationId xmlns:p14="http://schemas.microsoft.com/office/powerpoint/2010/main" val="1493045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CBDA5-C4E2-47AC-9636-B792540127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89AEC0-C375-4069-A046-59B1F4D7C9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9DEC19-20BF-4B82-84F6-C98F0570A759}"/>
              </a:ext>
            </a:extLst>
          </p:cNvPr>
          <p:cNvSpPr>
            <a:spLocks noGrp="1"/>
          </p:cNvSpPr>
          <p:nvPr>
            <p:ph type="dt" sz="half" idx="10"/>
          </p:nvPr>
        </p:nvSpPr>
        <p:spPr/>
        <p:txBody>
          <a:bodyPr/>
          <a:lstStyle/>
          <a:p>
            <a:fld id="{88683CA4-A710-46B7-9169-2B82168B4F2A}" type="datetimeFigureOut">
              <a:rPr lang="en-US" smtClean="0"/>
              <a:t>10/23/2024</a:t>
            </a:fld>
            <a:endParaRPr lang="en-US"/>
          </a:p>
        </p:txBody>
      </p:sp>
      <p:sp>
        <p:nvSpPr>
          <p:cNvPr id="5" name="Footer Placeholder 4">
            <a:extLst>
              <a:ext uri="{FF2B5EF4-FFF2-40B4-BE49-F238E27FC236}">
                <a16:creationId xmlns:a16="http://schemas.microsoft.com/office/drawing/2014/main" id="{56ADBFD9-DB45-45CB-99FF-AEC0CDB8D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A8060-805A-49A2-B85C-276C198F79ED}"/>
              </a:ext>
            </a:extLst>
          </p:cNvPr>
          <p:cNvSpPr>
            <a:spLocks noGrp="1"/>
          </p:cNvSpPr>
          <p:nvPr>
            <p:ph type="sldNum" sz="quarter" idx="12"/>
          </p:nvPr>
        </p:nvSpPr>
        <p:spPr/>
        <p:txBody>
          <a:bodyPr/>
          <a:lstStyle/>
          <a:p>
            <a:fld id="{1DB4804E-2AB6-417C-B261-9DFC7D252B55}" type="slidenum">
              <a:rPr lang="en-US" smtClean="0"/>
              <a:t>‹#›</a:t>
            </a:fld>
            <a:endParaRPr lang="en-US"/>
          </a:p>
        </p:txBody>
      </p:sp>
    </p:spTree>
    <p:extLst>
      <p:ext uri="{BB962C8B-B14F-4D97-AF65-F5344CB8AC3E}">
        <p14:creationId xmlns:p14="http://schemas.microsoft.com/office/powerpoint/2010/main" val="4248414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39CE7-F9D7-41FB-AA30-8745F73640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C61F4F-BC0F-4B50-BDAF-7B06CAF6A9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1F7BDA-E8E1-4332-B9A0-59013D2786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A3E95D-9BEA-4A10-A2BF-7D00CE95DDED}"/>
              </a:ext>
            </a:extLst>
          </p:cNvPr>
          <p:cNvSpPr>
            <a:spLocks noGrp="1"/>
          </p:cNvSpPr>
          <p:nvPr>
            <p:ph type="dt" sz="half" idx="10"/>
          </p:nvPr>
        </p:nvSpPr>
        <p:spPr/>
        <p:txBody>
          <a:bodyPr/>
          <a:lstStyle/>
          <a:p>
            <a:fld id="{88683CA4-A710-46B7-9169-2B82168B4F2A}" type="datetimeFigureOut">
              <a:rPr lang="en-US" smtClean="0"/>
              <a:t>10/23/2024</a:t>
            </a:fld>
            <a:endParaRPr lang="en-US"/>
          </a:p>
        </p:txBody>
      </p:sp>
      <p:sp>
        <p:nvSpPr>
          <p:cNvPr id="6" name="Footer Placeholder 5">
            <a:extLst>
              <a:ext uri="{FF2B5EF4-FFF2-40B4-BE49-F238E27FC236}">
                <a16:creationId xmlns:a16="http://schemas.microsoft.com/office/drawing/2014/main" id="{4C13031C-B9C0-4F64-AB5A-348001EC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F85441-5F17-434A-A5A4-C0C4B5CEA483}"/>
              </a:ext>
            </a:extLst>
          </p:cNvPr>
          <p:cNvSpPr>
            <a:spLocks noGrp="1"/>
          </p:cNvSpPr>
          <p:nvPr>
            <p:ph type="sldNum" sz="quarter" idx="12"/>
          </p:nvPr>
        </p:nvSpPr>
        <p:spPr/>
        <p:txBody>
          <a:bodyPr/>
          <a:lstStyle/>
          <a:p>
            <a:fld id="{1DB4804E-2AB6-417C-B261-9DFC7D252B55}" type="slidenum">
              <a:rPr lang="en-US" smtClean="0"/>
              <a:t>‹#›</a:t>
            </a:fld>
            <a:endParaRPr lang="en-US"/>
          </a:p>
        </p:txBody>
      </p:sp>
    </p:spTree>
    <p:extLst>
      <p:ext uri="{BB962C8B-B14F-4D97-AF65-F5344CB8AC3E}">
        <p14:creationId xmlns:p14="http://schemas.microsoft.com/office/powerpoint/2010/main" val="344275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4182A-43C5-4A7E-9538-82EE9C31F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6E57C5-507A-4470-B4D3-D1B53C517C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839641C-B651-4C51-9277-E77B63A1F6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60A384-6129-4E75-AF1D-A637BB59C0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0FE2735-647F-47BF-BD89-312C7C497FC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AA3699-D2A7-4DAB-BBCA-5E9F04C54281}"/>
              </a:ext>
            </a:extLst>
          </p:cNvPr>
          <p:cNvSpPr>
            <a:spLocks noGrp="1"/>
          </p:cNvSpPr>
          <p:nvPr>
            <p:ph type="dt" sz="half" idx="10"/>
          </p:nvPr>
        </p:nvSpPr>
        <p:spPr/>
        <p:txBody>
          <a:bodyPr/>
          <a:lstStyle/>
          <a:p>
            <a:fld id="{88683CA4-A710-46B7-9169-2B82168B4F2A}" type="datetimeFigureOut">
              <a:rPr lang="en-US" smtClean="0"/>
              <a:t>10/23/2024</a:t>
            </a:fld>
            <a:endParaRPr lang="en-US"/>
          </a:p>
        </p:txBody>
      </p:sp>
      <p:sp>
        <p:nvSpPr>
          <p:cNvPr id="8" name="Footer Placeholder 7">
            <a:extLst>
              <a:ext uri="{FF2B5EF4-FFF2-40B4-BE49-F238E27FC236}">
                <a16:creationId xmlns:a16="http://schemas.microsoft.com/office/drawing/2014/main" id="{A36B01A7-E14A-4D8A-8D12-BFAA3D213A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71748A-5A46-4799-B80F-E17FE8BE7E01}"/>
              </a:ext>
            </a:extLst>
          </p:cNvPr>
          <p:cNvSpPr>
            <a:spLocks noGrp="1"/>
          </p:cNvSpPr>
          <p:nvPr>
            <p:ph type="sldNum" sz="quarter" idx="12"/>
          </p:nvPr>
        </p:nvSpPr>
        <p:spPr/>
        <p:txBody>
          <a:bodyPr/>
          <a:lstStyle/>
          <a:p>
            <a:fld id="{1DB4804E-2AB6-417C-B261-9DFC7D252B55}" type="slidenum">
              <a:rPr lang="en-US" smtClean="0"/>
              <a:t>‹#›</a:t>
            </a:fld>
            <a:endParaRPr lang="en-US"/>
          </a:p>
        </p:txBody>
      </p:sp>
    </p:spTree>
    <p:extLst>
      <p:ext uri="{BB962C8B-B14F-4D97-AF65-F5344CB8AC3E}">
        <p14:creationId xmlns:p14="http://schemas.microsoft.com/office/powerpoint/2010/main" val="1084036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529E-8546-4FBE-8FA0-3912E57841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706A81-3425-453E-8194-94CE69EB903D}"/>
              </a:ext>
            </a:extLst>
          </p:cNvPr>
          <p:cNvSpPr>
            <a:spLocks noGrp="1"/>
          </p:cNvSpPr>
          <p:nvPr>
            <p:ph type="dt" sz="half" idx="10"/>
          </p:nvPr>
        </p:nvSpPr>
        <p:spPr/>
        <p:txBody>
          <a:bodyPr/>
          <a:lstStyle/>
          <a:p>
            <a:fld id="{88683CA4-A710-46B7-9169-2B82168B4F2A}" type="datetimeFigureOut">
              <a:rPr lang="en-US" smtClean="0"/>
              <a:t>10/23/2024</a:t>
            </a:fld>
            <a:endParaRPr lang="en-US"/>
          </a:p>
        </p:txBody>
      </p:sp>
      <p:sp>
        <p:nvSpPr>
          <p:cNvPr id="4" name="Footer Placeholder 3">
            <a:extLst>
              <a:ext uri="{FF2B5EF4-FFF2-40B4-BE49-F238E27FC236}">
                <a16:creationId xmlns:a16="http://schemas.microsoft.com/office/drawing/2014/main" id="{E10224A4-55CE-4382-9728-04D5685D66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DDE9A3-BEC1-418F-89C1-5944897E6720}"/>
              </a:ext>
            </a:extLst>
          </p:cNvPr>
          <p:cNvSpPr>
            <a:spLocks noGrp="1"/>
          </p:cNvSpPr>
          <p:nvPr>
            <p:ph type="sldNum" sz="quarter" idx="12"/>
          </p:nvPr>
        </p:nvSpPr>
        <p:spPr/>
        <p:txBody>
          <a:bodyPr/>
          <a:lstStyle/>
          <a:p>
            <a:fld id="{1DB4804E-2AB6-417C-B261-9DFC7D252B55}" type="slidenum">
              <a:rPr lang="en-US" smtClean="0"/>
              <a:t>‹#›</a:t>
            </a:fld>
            <a:endParaRPr lang="en-US"/>
          </a:p>
        </p:txBody>
      </p:sp>
    </p:spTree>
    <p:extLst>
      <p:ext uri="{BB962C8B-B14F-4D97-AF65-F5344CB8AC3E}">
        <p14:creationId xmlns:p14="http://schemas.microsoft.com/office/powerpoint/2010/main" val="3339172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1C366C-AB89-4925-B45C-13C585C0F14B}"/>
              </a:ext>
            </a:extLst>
          </p:cNvPr>
          <p:cNvSpPr>
            <a:spLocks noGrp="1"/>
          </p:cNvSpPr>
          <p:nvPr>
            <p:ph type="dt" sz="half" idx="10"/>
          </p:nvPr>
        </p:nvSpPr>
        <p:spPr/>
        <p:txBody>
          <a:bodyPr/>
          <a:lstStyle/>
          <a:p>
            <a:fld id="{88683CA4-A710-46B7-9169-2B82168B4F2A}" type="datetimeFigureOut">
              <a:rPr lang="en-US" smtClean="0"/>
              <a:t>10/23/2024</a:t>
            </a:fld>
            <a:endParaRPr lang="en-US"/>
          </a:p>
        </p:txBody>
      </p:sp>
      <p:sp>
        <p:nvSpPr>
          <p:cNvPr id="3" name="Footer Placeholder 2">
            <a:extLst>
              <a:ext uri="{FF2B5EF4-FFF2-40B4-BE49-F238E27FC236}">
                <a16:creationId xmlns:a16="http://schemas.microsoft.com/office/drawing/2014/main" id="{B29D4A4C-415C-47BF-8579-F9D144E1FA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12A7B0-1365-40EA-9B77-4E39C147147C}"/>
              </a:ext>
            </a:extLst>
          </p:cNvPr>
          <p:cNvSpPr>
            <a:spLocks noGrp="1"/>
          </p:cNvSpPr>
          <p:nvPr>
            <p:ph type="sldNum" sz="quarter" idx="12"/>
          </p:nvPr>
        </p:nvSpPr>
        <p:spPr/>
        <p:txBody>
          <a:bodyPr/>
          <a:lstStyle/>
          <a:p>
            <a:fld id="{1DB4804E-2AB6-417C-B261-9DFC7D252B55}" type="slidenum">
              <a:rPr lang="en-US" smtClean="0"/>
              <a:t>‹#›</a:t>
            </a:fld>
            <a:endParaRPr lang="en-US"/>
          </a:p>
        </p:txBody>
      </p:sp>
    </p:spTree>
    <p:extLst>
      <p:ext uri="{BB962C8B-B14F-4D97-AF65-F5344CB8AC3E}">
        <p14:creationId xmlns:p14="http://schemas.microsoft.com/office/powerpoint/2010/main" val="669862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CEDD-1ECD-4987-94EB-2BD2B03C2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9C2190-290B-4FF6-B20E-B622A6D511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1794D5-7212-4767-ACFA-9EC240E91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9B825A-FC5C-4584-9EF7-4548F7753EDF}"/>
              </a:ext>
            </a:extLst>
          </p:cNvPr>
          <p:cNvSpPr>
            <a:spLocks noGrp="1"/>
          </p:cNvSpPr>
          <p:nvPr>
            <p:ph type="dt" sz="half" idx="10"/>
          </p:nvPr>
        </p:nvSpPr>
        <p:spPr/>
        <p:txBody>
          <a:bodyPr/>
          <a:lstStyle/>
          <a:p>
            <a:fld id="{88683CA4-A710-46B7-9169-2B82168B4F2A}" type="datetimeFigureOut">
              <a:rPr lang="en-US" smtClean="0"/>
              <a:t>10/23/2024</a:t>
            </a:fld>
            <a:endParaRPr lang="en-US"/>
          </a:p>
        </p:txBody>
      </p:sp>
      <p:sp>
        <p:nvSpPr>
          <p:cNvPr id="6" name="Footer Placeholder 5">
            <a:extLst>
              <a:ext uri="{FF2B5EF4-FFF2-40B4-BE49-F238E27FC236}">
                <a16:creationId xmlns:a16="http://schemas.microsoft.com/office/drawing/2014/main" id="{97DD62A9-0383-412D-ADBD-E5A19D659C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648766-EDA6-4281-9275-95514F9545D3}"/>
              </a:ext>
            </a:extLst>
          </p:cNvPr>
          <p:cNvSpPr>
            <a:spLocks noGrp="1"/>
          </p:cNvSpPr>
          <p:nvPr>
            <p:ph type="sldNum" sz="quarter" idx="12"/>
          </p:nvPr>
        </p:nvSpPr>
        <p:spPr/>
        <p:txBody>
          <a:bodyPr/>
          <a:lstStyle/>
          <a:p>
            <a:fld id="{1DB4804E-2AB6-417C-B261-9DFC7D252B55}" type="slidenum">
              <a:rPr lang="en-US" smtClean="0"/>
              <a:t>‹#›</a:t>
            </a:fld>
            <a:endParaRPr lang="en-US"/>
          </a:p>
        </p:txBody>
      </p:sp>
    </p:spTree>
    <p:extLst>
      <p:ext uri="{BB962C8B-B14F-4D97-AF65-F5344CB8AC3E}">
        <p14:creationId xmlns:p14="http://schemas.microsoft.com/office/powerpoint/2010/main" val="4181343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71C69-3581-4374-852A-A488FD086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BD4C4D-47E4-48D7-9AA3-E4498896E3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3E8530-D341-4126-A2FD-F8B2A2542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F25DD7-53DD-4BA1-AD0D-E43E314C1D9D}"/>
              </a:ext>
            </a:extLst>
          </p:cNvPr>
          <p:cNvSpPr>
            <a:spLocks noGrp="1"/>
          </p:cNvSpPr>
          <p:nvPr>
            <p:ph type="dt" sz="half" idx="10"/>
          </p:nvPr>
        </p:nvSpPr>
        <p:spPr/>
        <p:txBody>
          <a:bodyPr/>
          <a:lstStyle/>
          <a:p>
            <a:fld id="{88683CA4-A710-46B7-9169-2B82168B4F2A}" type="datetimeFigureOut">
              <a:rPr lang="en-US" smtClean="0"/>
              <a:t>10/23/2024</a:t>
            </a:fld>
            <a:endParaRPr lang="en-US"/>
          </a:p>
        </p:txBody>
      </p:sp>
      <p:sp>
        <p:nvSpPr>
          <p:cNvPr id="6" name="Footer Placeholder 5">
            <a:extLst>
              <a:ext uri="{FF2B5EF4-FFF2-40B4-BE49-F238E27FC236}">
                <a16:creationId xmlns:a16="http://schemas.microsoft.com/office/drawing/2014/main" id="{79A2473F-94CA-4187-977E-706E7384B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9E89C1-4776-4ACD-9BAA-8001CA255306}"/>
              </a:ext>
            </a:extLst>
          </p:cNvPr>
          <p:cNvSpPr>
            <a:spLocks noGrp="1"/>
          </p:cNvSpPr>
          <p:nvPr>
            <p:ph type="sldNum" sz="quarter" idx="12"/>
          </p:nvPr>
        </p:nvSpPr>
        <p:spPr/>
        <p:txBody>
          <a:bodyPr/>
          <a:lstStyle/>
          <a:p>
            <a:fld id="{1DB4804E-2AB6-417C-B261-9DFC7D252B55}" type="slidenum">
              <a:rPr lang="en-US" smtClean="0"/>
              <a:t>‹#›</a:t>
            </a:fld>
            <a:endParaRPr lang="en-US"/>
          </a:p>
        </p:txBody>
      </p:sp>
    </p:spTree>
    <p:extLst>
      <p:ext uri="{BB962C8B-B14F-4D97-AF65-F5344CB8AC3E}">
        <p14:creationId xmlns:p14="http://schemas.microsoft.com/office/powerpoint/2010/main" val="271847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3BBB77-1BAE-452D-B0DA-BE1B6D9D73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D00928-382A-4C7B-B5F6-0EE9447F68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41595-6C0B-4A9C-ACEE-BDA2C5C4BB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83CA4-A710-46B7-9169-2B82168B4F2A}" type="datetimeFigureOut">
              <a:rPr lang="en-US" smtClean="0"/>
              <a:t>10/23/2024</a:t>
            </a:fld>
            <a:endParaRPr lang="en-US"/>
          </a:p>
        </p:txBody>
      </p:sp>
      <p:sp>
        <p:nvSpPr>
          <p:cNvPr id="5" name="Footer Placeholder 4">
            <a:extLst>
              <a:ext uri="{FF2B5EF4-FFF2-40B4-BE49-F238E27FC236}">
                <a16:creationId xmlns:a16="http://schemas.microsoft.com/office/drawing/2014/main" id="{F1E5FF94-1A67-48ED-B9AB-20A6A3111E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5CEA1E-64DC-4803-AA0C-926A0C54B4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4804E-2AB6-417C-B261-9DFC7D252B55}" type="slidenum">
              <a:rPr lang="en-US" smtClean="0"/>
              <a:t>‹#›</a:t>
            </a:fld>
            <a:endParaRPr lang="en-US"/>
          </a:p>
        </p:txBody>
      </p:sp>
    </p:spTree>
    <p:extLst>
      <p:ext uri="{BB962C8B-B14F-4D97-AF65-F5344CB8AC3E}">
        <p14:creationId xmlns:p14="http://schemas.microsoft.com/office/powerpoint/2010/main" val="2932547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42D640-E126-4E35-84CF-76C365F22237}"/>
              </a:ext>
            </a:extLst>
          </p:cNvPr>
          <p:cNvSpPr>
            <a:spLocks noGrp="1"/>
          </p:cNvSpPr>
          <p:nvPr>
            <p:ph type="subTitle" idx="1"/>
          </p:nvPr>
        </p:nvSpPr>
        <p:spPr>
          <a:xfrm>
            <a:off x="174172" y="667657"/>
            <a:ext cx="11843656" cy="6081486"/>
          </a:xfrm>
        </p:spPr>
        <p:txBody>
          <a:bodyPr>
            <a:noAutofit/>
          </a:bodyPr>
          <a:lstStyle/>
          <a:p>
            <a:pPr lvl="0" algn="l"/>
            <a:endParaRPr lang="en-US" sz="4800" b="1" dirty="0">
              <a:solidFill>
                <a:srgbClr val="FF0000"/>
              </a:solidFill>
              <a:effectLst>
                <a:outerShdw blurRad="38100" dist="38100" dir="2700000" algn="tl">
                  <a:srgbClr val="000000">
                    <a:alpha val="43137"/>
                  </a:srgbClr>
                </a:outerShdw>
              </a:effectLst>
            </a:endParaRPr>
          </a:p>
          <a:p>
            <a:pPr lvl="0"/>
            <a:endParaRPr lang="en-US" sz="6600" b="1" dirty="0">
              <a:solidFill>
                <a:srgbClr val="FF0000"/>
              </a:solidFill>
              <a:effectLst>
                <a:outerShdw blurRad="38100" dist="38100" dir="2700000" algn="tl">
                  <a:srgbClr val="000000">
                    <a:alpha val="43137"/>
                  </a:srgbClr>
                </a:outerShdw>
              </a:effectLst>
              <a:latin typeface="Arial Black" panose="020B0A04020102020204" pitchFamily="34" charset="0"/>
            </a:endParaRPr>
          </a:p>
          <a:p>
            <a:pPr lvl="0"/>
            <a:r>
              <a:rPr lang="en-US" sz="6600" b="1" dirty="0">
                <a:solidFill>
                  <a:srgbClr val="FF0000"/>
                </a:solidFill>
                <a:effectLst>
                  <a:outerShdw blurRad="38100" dist="38100" dir="2700000" algn="tl">
                    <a:srgbClr val="000000">
                      <a:alpha val="43137"/>
                    </a:srgbClr>
                  </a:outerShdw>
                </a:effectLst>
                <a:latin typeface="Arial Black" panose="020B0A04020102020204" pitchFamily="34" charset="0"/>
              </a:rPr>
              <a:t>The Atomic Theory </a:t>
            </a:r>
          </a:p>
          <a:p>
            <a:pPr lvl="0"/>
            <a:endParaRPr lang="en-US" sz="6000"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pic>
        <p:nvPicPr>
          <p:cNvPr id="2" name="Picture 1">
            <a:extLst>
              <a:ext uri="{FF2B5EF4-FFF2-40B4-BE49-F238E27FC236}">
                <a16:creationId xmlns:a16="http://schemas.microsoft.com/office/drawing/2014/main" id="{CD79CA76-280A-44DA-91F3-BBD3F38E9795}"/>
              </a:ext>
            </a:extLst>
          </p:cNvPr>
          <p:cNvPicPr>
            <a:picLocks noChangeAspect="1"/>
          </p:cNvPicPr>
          <p:nvPr/>
        </p:nvPicPr>
        <p:blipFill>
          <a:blip r:embed="rId2"/>
          <a:stretch>
            <a:fillRect/>
          </a:stretch>
        </p:blipFill>
        <p:spPr>
          <a:xfrm>
            <a:off x="6467248" y="3534229"/>
            <a:ext cx="2807380" cy="2901351"/>
          </a:xfrm>
          <a:prstGeom prst="rect">
            <a:avLst/>
          </a:prstGeom>
        </p:spPr>
      </p:pic>
      <p:pic>
        <p:nvPicPr>
          <p:cNvPr id="4" name="Picture 3">
            <a:extLst>
              <a:ext uri="{FF2B5EF4-FFF2-40B4-BE49-F238E27FC236}">
                <a16:creationId xmlns:a16="http://schemas.microsoft.com/office/drawing/2014/main" id="{48A2C303-1D8A-45B6-81F3-3BB08A520EF0}"/>
              </a:ext>
            </a:extLst>
          </p:cNvPr>
          <p:cNvPicPr>
            <a:picLocks noChangeAspect="1"/>
          </p:cNvPicPr>
          <p:nvPr/>
        </p:nvPicPr>
        <p:blipFill>
          <a:blip r:embed="rId3"/>
          <a:stretch>
            <a:fillRect/>
          </a:stretch>
        </p:blipFill>
        <p:spPr>
          <a:xfrm>
            <a:off x="2272960" y="3956204"/>
            <a:ext cx="2095500" cy="2057400"/>
          </a:xfrm>
          <a:prstGeom prst="rect">
            <a:avLst/>
          </a:prstGeom>
        </p:spPr>
      </p:pic>
    </p:spTree>
    <p:extLst>
      <p:ext uri="{BB962C8B-B14F-4D97-AF65-F5344CB8AC3E}">
        <p14:creationId xmlns:p14="http://schemas.microsoft.com/office/powerpoint/2010/main" val="2192181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86E2-DEF2-44AF-9827-91D572AE22D9}"/>
              </a:ext>
            </a:extLst>
          </p:cNvPr>
          <p:cNvSpPr>
            <a:spLocks noGrp="1"/>
          </p:cNvSpPr>
          <p:nvPr>
            <p:ph type="title"/>
          </p:nvPr>
        </p:nvSpPr>
        <p:spPr>
          <a:xfrm>
            <a:off x="261257" y="0"/>
            <a:ext cx="11567886" cy="566057"/>
          </a:xfrm>
        </p:spPr>
        <p:txBody>
          <a:bodyPr>
            <a:normAutofit/>
          </a:bodyPr>
          <a:lstStyle/>
          <a:p>
            <a:pPr algn="ctr"/>
            <a:r>
              <a:rPr lang="en-US" sz="2800"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FD7E348E-CB0A-4898-82B3-A12726A6C6F9}"/>
              </a:ext>
            </a:extLst>
          </p:cNvPr>
          <p:cNvSpPr>
            <a:spLocks noGrp="1"/>
          </p:cNvSpPr>
          <p:nvPr>
            <p:ph sz="half" idx="1"/>
          </p:nvPr>
        </p:nvSpPr>
        <p:spPr>
          <a:xfrm>
            <a:off x="101600" y="566058"/>
            <a:ext cx="5588000" cy="6291942"/>
          </a:xfrm>
        </p:spPr>
        <p:txBody>
          <a:bodyPr>
            <a:normAutofit/>
          </a:bodyPr>
          <a:lstStyle/>
          <a:p>
            <a:pPr>
              <a:buFont typeface="Wingdings" panose="05000000000000000000" pitchFamily="2" charset="2"/>
              <a:buChar char="ü"/>
            </a:pPr>
            <a:r>
              <a:rPr lang="en-US" b="1" dirty="0"/>
              <a:t>Conclusions made</a:t>
            </a:r>
          </a:p>
          <a:p>
            <a:r>
              <a:rPr lang="en-US" dirty="0"/>
              <a:t>Since most rays passed through, Rutherford concluded that most of the space inside the atom is empty.</a:t>
            </a:r>
          </a:p>
          <a:p>
            <a:r>
              <a:rPr lang="en-US" dirty="0"/>
              <a:t>A few rays got reflected because of the repulsion of its positive with some other positive charge inside the atom.</a:t>
            </a:r>
          </a:p>
          <a:p>
            <a:r>
              <a:rPr lang="en-US" dirty="0"/>
              <a:t>1/1000th of the rays got strongly deflected because of a very strong positive charge in the center of the atom. </a:t>
            </a:r>
          </a:p>
          <a:p>
            <a:r>
              <a:rPr lang="en-US" dirty="0"/>
              <a:t>He called this strong positive charge “nucleus”.</a:t>
            </a:r>
          </a:p>
          <a:p>
            <a:pPr marL="0" indent="0">
              <a:buNone/>
            </a:pPr>
            <a:endParaRPr lang="en-US" dirty="0"/>
          </a:p>
        </p:txBody>
      </p:sp>
      <p:sp>
        <p:nvSpPr>
          <p:cNvPr id="4" name="Content Placeholder 3">
            <a:extLst>
              <a:ext uri="{FF2B5EF4-FFF2-40B4-BE49-F238E27FC236}">
                <a16:creationId xmlns:a16="http://schemas.microsoft.com/office/drawing/2014/main" id="{45AF3277-6039-42B3-B6EC-CBAA1FC636E6}"/>
              </a:ext>
            </a:extLst>
          </p:cNvPr>
          <p:cNvSpPr>
            <a:spLocks noGrp="1"/>
          </p:cNvSpPr>
          <p:nvPr>
            <p:ph sz="half" idx="2"/>
          </p:nvPr>
        </p:nvSpPr>
        <p:spPr>
          <a:xfrm>
            <a:off x="5689600" y="566057"/>
            <a:ext cx="6502399" cy="6291941"/>
          </a:xfrm>
        </p:spPr>
        <p:txBody>
          <a:bodyPr>
            <a:normAutofit/>
          </a:bodyPr>
          <a:lstStyle/>
          <a:p>
            <a:r>
              <a:rPr lang="en-US" dirty="0"/>
              <a:t>He said most of the charge and mass of the atom resides in the nucleus.</a:t>
            </a:r>
          </a:p>
          <a:p>
            <a:pPr marL="0" indent="0">
              <a:buNone/>
            </a:pPr>
            <a:r>
              <a:rPr lang="en-US" b="1" u="sng" dirty="0"/>
              <a:t>Note:</a:t>
            </a:r>
          </a:p>
          <a:p>
            <a:r>
              <a:rPr lang="en-US" dirty="0"/>
              <a:t>Based on the above observations and conclusions, Rutherford proposed his atomic structure, which is as follows.</a:t>
            </a:r>
          </a:p>
          <a:p>
            <a:pPr marL="571500" indent="-571500">
              <a:buFont typeface="+mj-lt"/>
              <a:buAutoNum type="romanLcPeriod"/>
            </a:pPr>
            <a:r>
              <a:rPr lang="en-US" dirty="0"/>
              <a:t>The nucleus is at the center of an atom, where most of the charge and mass is concentrated.</a:t>
            </a:r>
          </a:p>
          <a:p>
            <a:pPr marL="571500" indent="-571500">
              <a:buFont typeface="+mj-lt"/>
              <a:buAutoNum type="romanLcPeriod"/>
            </a:pPr>
            <a:r>
              <a:rPr lang="en-US" dirty="0"/>
              <a:t>The atomic structure is spherical.</a:t>
            </a:r>
          </a:p>
          <a:p>
            <a:pPr marL="571500" indent="-571500">
              <a:buFont typeface="+mj-lt"/>
              <a:buAutoNum type="romanLcPeriod"/>
            </a:pPr>
            <a:r>
              <a:rPr lang="en-US" dirty="0"/>
              <a:t>Electrons revolve around the nucleus in a circular orbit, similar to the way planets orbit the sun.</a:t>
            </a:r>
          </a:p>
          <a:p>
            <a:endParaRPr lang="en-US" dirty="0"/>
          </a:p>
          <a:p>
            <a:endParaRPr lang="en-US" dirty="0"/>
          </a:p>
        </p:txBody>
      </p:sp>
    </p:spTree>
    <p:extLst>
      <p:ext uri="{BB962C8B-B14F-4D97-AF65-F5344CB8AC3E}">
        <p14:creationId xmlns:p14="http://schemas.microsoft.com/office/powerpoint/2010/main" val="1203226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86E2-DEF2-44AF-9827-91D572AE22D9}"/>
              </a:ext>
            </a:extLst>
          </p:cNvPr>
          <p:cNvSpPr>
            <a:spLocks noGrp="1"/>
          </p:cNvSpPr>
          <p:nvPr>
            <p:ph type="title"/>
          </p:nvPr>
        </p:nvSpPr>
        <p:spPr>
          <a:xfrm>
            <a:off x="261257" y="0"/>
            <a:ext cx="11567886" cy="566057"/>
          </a:xfrm>
        </p:spPr>
        <p:txBody>
          <a:bodyPr>
            <a:normAutofit/>
          </a:bodyPr>
          <a:lstStyle/>
          <a:p>
            <a:pPr algn="ctr"/>
            <a:r>
              <a:rPr lang="en-US" sz="2800"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FD7E348E-CB0A-4898-82B3-A12726A6C6F9}"/>
              </a:ext>
            </a:extLst>
          </p:cNvPr>
          <p:cNvSpPr>
            <a:spLocks noGrp="1"/>
          </p:cNvSpPr>
          <p:nvPr>
            <p:ph sz="half" idx="1"/>
          </p:nvPr>
        </p:nvSpPr>
        <p:spPr>
          <a:xfrm>
            <a:off x="101599" y="566058"/>
            <a:ext cx="11916229" cy="6291942"/>
          </a:xfrm>
        </p:spPr>
        <p:txBody>
          <a:bodyPr>
            <a:normAutofit/>
          </a:bodyPr>
          <a:lstStyle/>
          <a:p>
            <a:pPr>
              <a:buFont typeface="Wingdings" panose="05000000000000000000" pitchFamily="2" charset="2"/>
              <a:buChar char="ü"/>
            </a:pPr>
            <a:r>
              <a:rPr lang="en-US" b="1" dirty="0"/>
              <a:t>Limitations of the Rutherford Atomic Model</a:t>
            </a:r>
          </a:p>
          <a:p>
            <a:r>
              <a:rPr lang="en-US" dirty="0"/>
              <a:t>If electrons have to revolve around the nucleus, they will spend energy, and that too against the strong force of attraction from the nucleus, a lot of energy will be spent by the electrons, and eventually, they will lose all their energy and will fall into the nucleus so the stability of atom is not explained.</a:t>
            </a:r>
          </a:p>
          <a:p>
            <a:r>
              <a:rPr lang="en-US" dirty="0"/>
              <a:t>If electrons continuously revolve around the ‘nucleus’, the type of spectrum expected is a continuous spectrum. But in reality, what we see is a line spectrum</a:t>
            </a:r>
          </a:p>
          <a:p>
            <a:pPr marL="0" indent="0">
              <a:buNone/>
            </a:pPr>
            <a:endParaRPr lang="en-US" dirty="0"/>
          </a:p>
        </p:txBody>
      </p:sp>
    </p:spTree>
    <p:extLst>
      <p:ext uri="{BB962C8B-B14F-4D97-AF65-F5344CB8AC3E}">
        <p14:creationId xmlns:p14="http://schemas.microsoft.com/office/powerpoint/2010/main" val="878411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86E2-DEF2-44AF-9827-91D572AE22D9}"/>
              </a:ext>
            </a:extLst>
          </p:cNvPr>
          <p:cNvSpPr>
            <a:spLocks noGrp="1"/>
          </p:cNvSpPr>
          <p:nvPr>
            <p:ph type="title"/>
          </p:nvPr>
        </p:nvSpPr>
        <p:spPr>
          <a:xfrm>
            <a:off x="261257" y="0"/>
            <a:ext cx="11567886" cy="566057"/>
          </a:xfrm>
        </p:spPr>
        <p:txBody>
          <a:bodyPr>
            <a:normAutofit/>
          </a:bodyPr>
          <a:lstStyle/>
          <a:p>
            <a:pPr algn="ctr"/>
            <a:r>
              <a:rPr lang="en-US" sz="2800"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FD7E348E-CB0A-4898-82B3-A12726A6C6F9}"/>
              </a:ext>
            </a:extLst>
          </p:cNvPr>
          <p:cNvSpPr>
            <a:spLocks noGrp="1"/>
          </p:cNvSpPr>
          <p:nvPr>
            <p:ph sz="half" idx="1"/>
          </p:nvPr>
        </p:nvSpPr>
        <p:spPr>
          <a:xfrm>
            <a:off x="101600" y="566058"/>
            <a:ext cx="5588000" cy="6291942"/>
          </a:xfrm>
        </p:spPr>
        <p:txBody>
          <a:bodyPr>
            <a:normAutofit lnSpcReduction="10000"/>
          </a:bodyPr>
          <a:lstStyle/>
          <a:p>
            <a:pPr>
              <a:buFont typeface="Wingdings" panose="05000000000000000000" pitchFamily="2" charset="2"/>
              <a:buChar char="q"/>
            </a:pPr>
            <a:r>
              <a:rPr lang="en-US" b="1" dirty="0"/>
              <a:t>Bohr’s Atomic Theory</a:t>
            </a:r>
          </a:p>
          <a:p>
            <a:r>
              <a:rPr lang="en-US" dirty="0"/>
              <a:t>Neils Bohr put forth his model of the atom in the year 1915. </a:t>
            </a:r>
          </a:p>
          <a:p>
            <a:r>
              <a:rPr lang="en-US" dirty="0"/>
              <a:t>This is the most widely used atomic model to describe the atomic structure of an element which is based on Planck’s theory of quantization.</a:t>
            </a:r>
          </a:p>
          <a:p>
            <a:r>
              <a:rPr lang="en-US" dirty="0"/>
              <a:t>He marked the beginning of a new era in atomic structure and spectroscopy </a:t>
            </a:r>
          </a:p>
          <a:p>
            <a:r>
              <a:rPr lang="en-US" dirty="0"/>
              <a:t> Bohr’s theory provided a satisfactory explanation of the Balmer, Lyman, and Paschen series of the hydrogen atom and the series of ionized helium </a:t>
            </a:r>
          </a:p>
          <a:p>
            <a:pPr marL="0" indent="0">
              <a:buNone/>
            </a:pPr>
            <a:endParaRPr lang="en-US" dirty="0"/>
          </a:p>
        </p:txBody>
      </p:sp>
      <p:sp>
        <p:nvSpPr>
          <p:cNvPr id="4" name="Content Placeholder 3">
            <a:extLst>
              <a:ext uri="{FF2B5EF4-FFF2-40B4-BE49-F238E27FC236}">
                <a16:creationId xmlns:a16="http://schemas.microsoft.com/office/drawing/2014/main" id="{45AF3277-6039-42B3-B6EC-CBAA1FC636E6}"/>
              </a:ext>
            </a:extLst>
          </p:cNvPr>
          <p:cNvSpPr>
            <a:spLocks noGrp="1"/>
          </p:cNvSpPr>
          <p:nvPr>
            <p:ph sz="half" idx="2"/>
          </p:nvPr>
        </p:nvSpPr>
        <p:spPr>
          <a:xfrm>
            <a:off x="5689600" y="566057"/>
            <a:ext cx="6502399" cy="6291941"/>
          </a:xfrm>
        </p:spPr>
        <p:txBody>
          <a:bodyPr>
            <a:normAutofit lnSpcReduction="10000"/>
          </a:bodyPr>
          <a:lstStyle/>
          <a:p>
            <a:r>
              <a:rPr lang="en-US" dirty="0"/>
              <a:t>Also, he calculated the Rydberg constant based on purely theoretical considerations</a:t>
            </a:r>
          </a:p>
          <a:p>
            <a:r>
              <a:rPr lang="en-US" dirty="0"/>
              <a:t>His theory gave physical meaning to the experimental discovery that the frequency of the spectral lines is given by the difference between two terms</a:t>
            </a:r>
          </a:p>
          <a:p>
            <a:r>
              <a:rPr lang="en-US" dirty="0"/>
              <a:t>Bohr modified Rutherford’s model by using the plank’s quantum theory of radiation</a:t>
            </a:r>
          </a:p>
          <a:p>
            <a:r>
              <a:rPr lang="en-US" dirty="0"/>
              <a:t>He assumed that the hydrogen atom consists of a stationary nucleus (proton) at the center of the atom whose mass is 1836 times the mass of the electron</a:t>
            </a:r>
          </a:p>
          <a:p>
            <a:r>
              <a:rPr lang="en-US" dirty="0"/>
              <a:t>According to him, a single electron revolves around the stationary  nucleus</a:t>
            </a:r>
          </a:p>
          <a:p>
            <a:pPr marL="0" indent="0">
              <a:buNone/>
            </a:pPr>
            <a:endParaRPr lang="en-US" dirty="0"/>
          </a:p>
        </p:txBody>
      </p:sp>
    </p:spTree>
    <p:extLst>
      <p:ext uri="{BB962C8B-B14F-4D97-AF65-F5344CB8AC3E}">
        <p14:creationId xmlns:p14="http://schemas.microsoft.com/office/powerpoint/2010/main" val="4105965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86E2-DEF2-44AF-9827-91D572AE22D9}"/>
              </a:ext>
            </a:extLst>
          </p:cNvPr>
          <p:cNvSpPr>
            <a:spLocks noGrp="1"/>
          </p:cNvSpPr>
          <p:nvPr>
            <p:ph type="title"/>
          </p:nvPr>
        </p:nvSpPr>
        <p:spPr>
          <a:xfrm>
            <a:off x="261257" y="0"/>
            <a:ext cx="11567886" cy="566057"/>
          </a:xfrm>
        </p:spPr>
        <p:txBody>
          <a:bodyPr>
            <a:normAutofit/>
          </a:bodyPr>
          <a:lstStyle/>
          <a:p>
            <a:pPr algn="ctr"/>
            <a:r>
              <a:rPr lang="en-US" sz="2800"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FD7E348E-CB0A-4898-82B3-A12726A6C6F9}"/>
              </a:ext>
            </a:extLst>
          </p:cNvPr>
          <p:cNvSpPr>
            <a:spLocks noGrp="1"/>
          </p:cNvSpPr>
          <p:nvPr>
            <p:ph sz="half" idx="1"/>
          </p:nvPr>
        </p:nvSpPr>
        <p:spPr>
          <a:xfrm>
            <a:off x="101600" y="566058"/>
            <a:ext cx="5588000" cy="6291942"/>
          </a:xfrm>
        </p:spPr>
        <p:txBody>
          <a:bodyPr>
            <a:normAutofit/>
          </a:bodyPr>
          <a:lstStyle/>
          <a:p>
            <a:pPr marL="0" indent="0" algn="ctr">
              <a:buNone/>
            </a:pPr>
            <a:r>
              <a:rPr lang="en-US" dirty="0"/>
              <a:t>Consider </a:t>
            </a:r>
          </a:p>
          <a:p>
            <a:pPr marL="0" indent="0" algn="ctr">
              <a:buNone/>
            </a:pP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5AF3277-6039-42B3-B6EC-CBAA1FC636E6}"/>
                  </a:ext>
                </a:extLst>
              </p:cNvPr>
              <p:cNvSpPr>
                <a:spLocks noGrp="1"/>
              </p:cNvSpPr>
              <p:nvPr>
                <p:ph sz="half" idx="2"/>
              </p:nvPr>
            </p:nvSpPr>
            <p:spPr>
              <a:xfrm>
                <a:off x="5689600" y="566057"/>
                <a:ext cx="6502399" cy="6291941"/>
              </a:xfrm>
            </p:spPr>
            <p:txBody>
              <a:bodyPr>
                <a:normAutofit/>
              </a:bodyPr>
              <a:lstStyle/>
              <a:p>
                <a:r>
                  <a:rPr lang="en-US" dirty="0"/>
                  <a:t>According to plank quantum theory, the energy is radiated and absorbed I whole multiples of an elementary quantum energy as shown below</a:t>
                </a:r>
              </a:p>
              <a:p>
                <a:pPr marL="0" indent="0" algn="ctr">
                  <a:buNone/>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𝑛h𝑓</m:t>
                    </m:r>
                  </m:oMath>
                </a14:m>
                <a:r>
                  <a:rPr lang="en-US" dirty="0"/>
                  <a:t> </a:t>
                </a:r>
              </a:p>
              <a:p>
                <a:pPr marL="0" indent="0" algn="ctr">
                  <a:buNone/>
                </a:pPr>
                <a:r>
                  <a:rPr lang="en-US" dirty="0"/>
                  <a:t>Where </a:t>
                </a:r>
              </a:p>
              <a:p>
                <a:pPr marL="0" indent="0" algn="ctr">
                  <a:buNone/>
                </a:pPr>
                <a:r>
                  <a:rPr lang="en-US" dirty="0"/>
                  <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=0,1,2,3,4……</m:t>
                    </m:r>
                  </m:oMath>
                </a14:m>
                <a:r>
                  <a:rPr lang="en-US" dirty="0"/>
                  <a:t>,</a:t>
                </a:r>
                <a14:m>
                  <m:oMath xmlns:m="http://schemas.openxmlformats.org/officeDocument/2006/math">
                    <m:r>
                      <a:rPr lang="en-US" i="1">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𝑝𝑙𝑎𝑛𝑘</m:t>
                    </m:r>
                    <m:r>
                      <a:rPr lang="en-US" b="0" i="1" smtClean="0">
                        <a:latin typeface="Cambria Math" panose="02040503050406030204" pitchFamily="18" charset="0"/>
                      </a:rPr>
                      <m:t> </m:t>
                    </m:r>
                    <m:r>
                      <a:rPr lang="en-US" b="0" i="1" smtClean="0">
                        <a:latin typeface="Cambria Math" panose="02040503050406030204" pitchFamily="18" charset="0"/>
                      </a:rPr>
                      <m:t>𝑐𝑜𝑛𝑠𝑡𝑎𝑛𝑡</m:t>
                    </m:r>
                  </m:oMath>
                </a14:m>
                <a:r>
                  <a:rPr lang="en-US" i="1" dirty="0"/>
                  <a:t> and </a:t>
                </a:r>
              </a:p>
              <a:p>
                <a:pPr marL="0" indent="0" algn="ctr">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𝑓𝑟𝑒𝑞𝑢𝑒𝑛𝑐𝑦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𝑒𝑚𝑖𝑡𝑡𝑒𝑑</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𝑎𝑏𝑠𝑜𝑟𝑏𝑒𝑑</m:t>
                      </m:r>
                      <m:r>
                        <a:rPr lang="en-US" b="0" i="1" smtClean="0">
                          <a:latin typeface="Cambria Math" panose="02040503050406030204" pitchFamily="18" charset="0"/>
                        </a:rPr>
                        <m:t> </m:t>
                      </m:r>
                    </m:oMath>
                  </m:oMathPara>
                </a14:m>
                <a:endParaRPr lang="en-US" i="1" dirty="0"/>
              </a:p>
              <a:p>
                <a:r>
                  <a:rPr lang="en-US" dirty="0"/>
                  <a:t>This quantum energy is called </a:t>
                </a:r>
                <a:r>
                  <a:rPr lang="en-US" i="1" dirty="0"/>
                  <a:t>“</a:t>
                </a:r>
                <a:r>
                  <a:rPr lang="en-US" b="1" i="1" dirty="0">
                    <a:solidFill>
                      <a:srgbClr val="FF0000"/>
                    </a:solidFill>
                  </a:rPr>
                  <a:t>photons</a:t>
                </a:r>
                <a:r>
                  <a:rPr lang="en-US" i="1" dirty="0"/>
                  <a:t>”</a:t>
                </a:r>
              </a:p>
            </p:txBody>
          </p:sp>
        </mc:Choice>
        <mc:Fallback xmlns="">
          <p:sp>
            <p:nvSpPr>
              <p:cNvPr id="4" name="Content Placeholder 3">
                <a:extLst>
                  <a:ext uri="{FF2B5EF4-FFF2-40B4-BE49-F238E27FC236}">
                    <a16:creationId xmlns:a16="http://schemas.microsoft.com/office/drawing/2014/main" id="{45AF3277-6039-42B3-B6EC-CBAA1FC636E6}"/>
                  </a:ext>
                </a:extLst>
              </p:cNvPr>
              <p:cNvSpPr>
                <a:spLocks noGrp="1" noRot="1" noChangeAspect="1" noMove="1" noResize="1" noEditPoints="1" noAdjustHandles="1" noChangeArrowheads="1" noChangeShapeType="1" noTextEdit="1"/>
              </p:cNvSpPr>
              <p:nvPr>
                <p:ph sz="half" idx="2"/>
              </p:nvPr>
            </p:nvSpPr>
            <p:spPr>
              <a:xfrm>
                <a:off x="5689600" y="566057"/>
                <a:ext cx="6502399" cy="6291941"/>
              </a:xfrm>
              <a:blipFill>
                <a:blip r:embed="rId2"/>
                <a:stretch>
                  <a:fillRect l="-1687" t="-164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98D1680-3B65-49AA-9BBE-86B55764C99D}"/>
              </a:ext>
            </a:extLst>
          </p:cNvPr>
          <p:cNvPicPr>
            <a:picLocks noChangeAspect="1"/>
          </p:cNvPicPr>
          <p:nvPr/>
        </p:nvPicPr>
        <p:blipFill>
          <a:blip r:embed="rId3"/>
          <a:stretch>
            <a:fillRect/>
          </a:stretch>
        </p:blipFill>
        <p:spPr>
          <a:xfrm>
            <a:off x="510626" y="1105353"/>
            <a:ext cx="4929606" cy="4647293"/>
          </a:xfrm>
          <a:prstGeom prst="rect">
            <a:avLst/>
          </a:prstGeom>
        </p:spPr>
      </p:pic>
    </p:spTree>
    <p:extLst>
      <p:ext uri="{BB962C8B-B14F-4D97-AF65-F5344CB8AC3E}">
        <p14:creationId xmlns:p14="http://schemas.microsoft.com/office/powerpoint/2010/main" val="3608411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86E2-DEF2-44AF-9827-91D572AE22D9}"/>
              </a:ext>
            </a:extLst>
          </p:cNvPr>
          <p:cNvSpPr>
            <a:spLocks noGrp="1"/>
          </p:cNvSpPr>
          <p:nvPr>
            <p:ph type="title"/>
          </p:nvPr>
        </p:nvSpPr>
        <p:spPr>
          <a:xfrm>
            <a:off x="261257" y="1"/>
            <a:ext cx="11567886" cy="391886"/>
          </a:xfrm>
        </p:spPr>
        <p:txBody>
          <a:bodyPr>
            <a:normAutofit fontScale="90000"/>
          </a:bodyPr>
          <a:lstStyle/>
          <a:p>
            <a:pPr algn="ctr"/>
            <a:r>
              <a:rPr lang="en-US" sz="2800"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7E348E-CB0A-4898-82B3-A12726A6C6F9}"/>
                  </a:ext>
                </a:extLst>
              </p:cNvPr>
              <p:cNvSpPr>
                <a:spLocks noGrp="1"/>
              </p:cNvSpPr>
              <p:nvPr>
                <p:ph sz="half" idx="1"/>
              </p:nvPr>
            </p:nvSpPr>
            <p:spPr>
              <a:xfrm>
                <a:off x="101600" y="217714"/>
                <a:ext cx="5588000" cy="6640286"/>
              </a:xfrm>
            </p:spPr>
            <p:txBody>
              <a:bodyPr>
                <a:normAutofit lnSpcReduction="10000"/>
              </a:bodyPr>
              <a:lstStyle/>
              <a:p>
                <a:r>
                  <a:rPr lang="en-US" dirty="0"/>
                  <a:t> Bohr’s theory was based on the following postulates</a:t>
                </a:r>
              </a:p>
              <a:p>
                <a:pPr>
                  <a:buFont typeface="Wingdings" panose="05000000000000000000" pitchFamily="2" charset="2"/>
                  <a:buChar char="ü"/>
                </a:pPr>
                <a:r>
                  <a:rPr lang="en-US" b="1" dirty="0"/>
                  <a:t>First postulate</a:t>
                </a:r>
              </a:p>
              <a:p>
                <a:r>
                  <a:rPr lang="en-US" dirty="0"/>
                  <a:t>The electron revolves in a certain circular orbit about the  nucleus under the action of coulomb force between the electron of charge </a:t>
                </a:r>
                <a14:m>
                  <m:oMath xmlns:m="http://schemas.openxmlformats.org/officeDocument/2006/math">
                    <m:r>
                      <a:rPr lang="en-US" b="0" i="1" smtClean="0">
                        <a:latin typeface="Cambria Math" panose="02040503050406030204" pitchFamily="18" charset="0"/>
                      </a:rPr>
                      <m:t>𝑒</m:t>
                    </m:r>
                  </m:oMath>
                </a14:m>
                <a:r>
                  <a:rPr lang="en-US" dirty="0"/>
                  <a:t> and the nucleus of charge </a:t>
                </a:r>
                <a14:m>
                  <m:oMath xmlns:m="http://schemas.openxmlformats.org/officeDocument/2006/math">
                    <m:r>
                      <a:rPr lang="en-US" b="0" i="1" smtClean="0">
                        <a:latin typeface="Cambria Math" panose="02040503050406030204" pitchFamily="18" charset="0"/>
                      </a:rPr>
                      <m:t>𝑍𝑒</m:t>
                    </m:r>
                  </m:oMath>
                </a14:m>
                <a:r>
                  <a:rPr lang="en-US" dirty="0"/>
                  <a:t> </a:t>
                </a:r>
              </a:p>
              <a:p>
                <a:r>
                  <a:rPr lang="en-US" dirty="0"/>
                  <a:t>Mathematically, the coulomb force is given as follows</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𝐸</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num>
                      <m:den>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rPr>
                              <m:t>2</m:t>
                            </m:r>
                          </m:sup>
                        </m:sSup>
                      </m:den>
                    </m:f>
                  </m:oMath>
                </a14:m>
                <a:r>
                  <a:rPr lang="en-US" dirty="0"/>
                  <a:t>   </a:t>
                </a:r>
              </a:p>
              <a:p>
                <a:r>
                  <a:rPr lang="en-US" dirty="0"/>
                  <a:t>Where,</a:t>
                </a:r>
                <a14:m>
                  <m:oMath xmlns:m="http://schemas.openxmlformats.org/officeDocument/2006/math">
                    <m:r>
                      <a:rPr lang="en-US" b="0" i="1" smtClean="0">
                        <a:latin typeface="Cambria Math" panose="02040503050406030204" pitchFamily="18" charset="0"/>
                      </a:rPr>
                      <m:t>𝑎</m:t>
                    </m:r>
                  </m:oMath>
                </a14:m>
                <a:r>
                  <a:rPr lang="en-US" dirty="0"/>
                  <a:t> is the electron-nucleus distance ,</a:t>
                </a:r>
                <a14:m>
                  <m:oMath xmlns:m="http://schemas.openxmlformats.org/officeDocument/2006/math">
                    <m:r>
                      <a:rPr lang="en-US" b="0" i="1" smtClean="0">
                        <a:latin typeface="Cambria Math" panose="02040503050406030204" pitchFamily="18" charset="0"/>
                      </a:rPr>
                      <m:t>𝑍</m:t>
                    </m:r>
                  </m:oMath>
                </a14:m>
                <a:r>
                  <a:rPr lang="en-US" dirty="0"/>
                  <a:t> is the atomic number which is 1 for hydrogen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oMath>
                </a14:m>
                <a:r>
                  <a:rPr lang="en-US" dirty="0"/>
                  <a:t> is the permittivity of free space</a:t>
                </a:r>
              </a:p>
            </p:txBody>
          </p:sp>
        </mc:Choice>
        <mc:Fallback xmlns="">
          <p:sp>
            <p:nvSpPr>
              <p:cNvPr id="3" name="Content Placeholder 2">
                <a:extLst>
                  <a:ext uri="{FF2B5EF4-FFF2-40B4-BE49-F238E27FC236}">
                    <a16:creationId xmlns:a16="http://schemas.microsoft.com/office/drawing/2014/main" id="{FD7E348E-CB0A-4898-82B3-A12726A6C6F9}"/>
                  </a:ext>
                </a:extLst>
              </p:cNvPr>
              <p:cNvSpPr>
                <a:spLocks noGrp="1" noRot="1" noChangeAspect="1" noMove="1" noResize="1" noEditPoints="1" noAdjustHandles="1" noChangeArrowheads="1" noChangeShapeType="1" noTextEdit="1"/>
              </p:cNvSpPr>
              <p:nvPr>
                <p:ph sz="half" idx="1"/>
              </p:nvPr>
            </p:nvSpPr>
            <p:spPr>
              <a:xfrm>
                <a:off x="101600" y="217714"/>
                <a:ext cx="5588000" cy="6640286"/>
              </a:xfrm>
              <a:blipFill>
                <a:blip r:embed="rId2"/>
                <a:stretch>
                  <a:fillRect l="-1965" t="-21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5AF3277-6039-42B3-B6EC-CBAA1FC636E6}"/>
                  </a:ext>
                </a:extLst>
              </p:cNvPr>
              <p:cNvSpPr>
                <a:spLocks noGrp="1"/>
              </p:cNvSpPr>
              <p:nvPr>
                <p:ph sz="half" idx="2"/>
              </p:nvPr>
            </p:nvSpPr>
            <p:spPr>
              <a:xfrm>
                <a:off x="5689600" y="391887"/>
                <a:ext cx="6502399" cy="6466111"/>
              </a:xfrm>
            </p:spPr>
            <p:txBody>
              <a:bodyPr>
                <a:normAutofit lnSpcReduction="10000"/>
              </a:bodyPr>
              <a:lstStyle/>
              <a:p>
                <a:r>
                  <a:rPr lang="en-US" dirty="0"/>
                  <a:t>This coulomb force is the necessary force for keeping electron revolving around the nucleus</a:t>
                </a:r>
              </a:p>
              <a:p>
                <a:r>
                  <a:rPr lang="en-US" dirty="0"/>
                  <a:t>Therefore it may be assumed that it is the centripetal force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m:t>
                        </m:r>
                      </m:sub>
                    </m:sSub>
                  </m:oMath>
                </a14:m>
                <a:endParaRPr lang="en-US" dirty="0"/>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𝐸</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𝐶</m:t>
                        </m:r>
                      </m:sub>
                    </m:sSub>
                  </m:oMath>
                </a14:m>
                <a:r>
                  <a:rPr lang="en-US" dirty="0"/>
                  <a:t> </a:t>
                </a:r>
              </a:p>
              <a:p>
                <a:pPr marL="0" indent="0" algn="ctr">
                  <a:buNone/>
                </a:pPr>
                <a:r>
                  <a:rPr lang="en-US" dirty="0"/>
                  <a:t>From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𝑎</m:t>
                        </m:r>
                      </m:den>
                    </m:f>
                  </m:oMath>
                </a14:m>
                <a:r>
                  <a:rPr lang="en-US" dirty="0"/>
                  <a:t> </a:t>
                </a:r>
              </a:p>
              <a:p>
                <a:pPr marL="0" indent="0" algn="ctr">
                  <a:buNone/>
                </a:pPr>
                <a:r>
                  <a:rPr lang="en-US" dirty="0"/>
                  <a:t>Now </a:t>
                </a:r>
              </a:p>
              <a:p>
                <a:pPr marL="0" indent="0" algn="ctr">
                  <a:buNone/>
                </a:pP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r>
                          <a:rPr lang="en-US" b="0" i="1" smtClean="0">
                            <a:latin typeface="Cambria Math" panose="02040503050406030204" pitchFamily="18" charset="0"/>
                          </a:rPr>
                          <m:t>𝑎</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𝑍</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num>
                      <m:den>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rPr>
                              <m:t>2</m:t>
                            </m:r>
                          </m:sup>
                        </m:sSup>
                      </m:den>
                    </m:f>
                  </m:oMath>
                </a14:m>
                <a:r>
                  <a:rPr lang="en-US" dirty="0"/>
                  <a:t> then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𝑍</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num>
                      <m:den>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𝑚</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𝑎</m:t>
                        </m:r>
                      </m:den>
                    </m:f>
                  </m:oMath>
                </a14:m>
                <a:endParaRPr lang="en-US" dirty="0"/>
              </a:p>
              <a:p>
                <a:r>
                  <a:rPr lang="en-US" dirty="0"/>
                  <a:t>Where,</a:t>
                </a:r>
                <a14:m>
                  <m:oMath xmlns:m="http://schemas.openxmlformats.org/officeDocument/2006/math">
                    <m:r>
                      <a:rPr lang="en-US" b="0" i="1" smtClean="0">
                        <a:latin typeface="Cambria Math" panose="02040503050406030204" pitchFamily="18" charset="0"/>
                      </a:rPr>
                      <m:t>𝑣</m:t>
                    </m:r>
                  </m:oMath>
                </a14:m>
                <a:r>
                  <a:rPr lang="en-US" dirty="0"/>
                  <a:t> is the speed of electron and </a:t>
                </a:r>
                <a14:m>
                  <m:oMath xmlns:m="http://schemas.openxmlformats.org/officeDocument/2006/math">
                    <m:r>
                      <a:rPr lang="en-US" b="0" i="1" smtClean="0">
                        <a:latin typeface="Cambria Math" panose="02040503050406030204" pitchFamily="18" charset="0"/>
                      </a:rPr>
                      <m:t>𝑚</m:t>
                    </m:r>
                  </m:oMath>
                </a14:m>
                <a:r>
                  <a:rPr lang="en-US" dirty="0"/>
                  <a:t> is the mass of electron</a:t>
                </a:r>
              </a:p>
            </p:txBody>
          </p:sp>
        </mc:Choice>
        <mc:Fallback xmlns="">
          <p:sp>
            <p:nvSpPr>
              <p:cNvPr id="4" name="Content Placeholder 3">
                <a:extLst>
                  <a:ext uri="{FF2B5EF4-FFF2-40B4-BE49-F238E27FC236}">
                    <a16:creationId xmlns:a16="http://schemas.microsoft.com/office/drawing/2014/main" id="{45AF3277-6039-42B3-B6EC-CBAA1FC636E6}"/>
                  </a:ext>
                </a:extLst>
              </p:cNvPr>
              <p:cNvSpPr>
                <a:spLocks noGrp="1" noRot="1" noChangeAspect="1" noMove="1" noResize="1" noEditPoints="1" noAdjustHandles="1" noChangeArrowheads="1" noChangeShapeType="1" noTextEdit="1"/>
              </p:cNvSpPr>
              <p:nvPr>
                <p:ph sz="half" idx="2"/>
              </p:nvPr>
            </p:nvSpPr>
            <p:spPr>
              <a:xfrm>
                <a:off x="5689600" y="391887"/>
                <a:ext cx="6502399" cy="6466111"/>
              </a:xfrm>
              <a:blipFill>
                <a:blip r:embed="rId3"/>
                <a:stretch>
                  <a:fillRect l="-1687" t="-2074" r="-2530"/>
                </a:stretch>
              </a:blipFill>
            </p:spPr>
            <p:txBody>
              <a:bodyPr/>
              <a:lstStyle/>
              <a:p>
                <a:r>
                  <a:rPr lang="en-US">
                    <a:noFill/>
                  </a:rPr>
                  <a:t> </a:t>
                </a:r>
              </a:p>
            </p:txBody>
          </p:sp>
        </mc:Fallback>
      </mc:AlternateContent>
    </p:spTree>
    <p:extLst>
      <p:ext uri="{BB962C8B-B14F-4D97-AF65-F5344CB8AC3E}">
        <p14:creationId xmlns:p14="http://schemas.microsoft.com/office/powerpoint/2010/main" val="1196062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86E2-DEF2-44AF-9827-91D572AE22D9}"/>
              </a:ext>
            </a:extLst>
          </p:cNvPr>
          <p:cNvSpPr>
            <a:spLocks noGrp="1"/>
          </p:cNvSpPr>
          <p:nvPr>
            <p:ph type="title"/>
          </p:nvPr>
        </p:nvSpPr>
        <p:spPr>
          <a:xfrm>
            <a:off x="261257" y="0"/>
            <a:ext cx="11567886" cy="566057"/>
          </a:xfrm>
        </p:spPr>
        <p:txBody>
          <a:bodyPr>
            <a:normAutofit/>
          </a:bodyPr>
          <a:lstStyle/>
          <a:p>
            <a:pPr algn="ctr"/>
            <a:r>
              <a:rPr lang="en-US" sz="2800"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7E348E-CB0A-4898-82B3-A12726A6C6F9}"/>
                  </a:ext>
                </a:extLst>
              </p:cNvPr>
              <p:cNvSpPr>
                <a:spLocks noGrp="1"/>
              </p:cNvSpPr>
              <p:nvPr>
                <p:ph sz="half" idx="1"/>
              </p:nvPr>
            </p:nvSpPr>
            <p:spPr>
              <a:xfrm>
                <a:off x="101600" y="566058"/>
                <a:ext cx="5529944" cy="6291942"/>
              </a:xfrm>
            </p:spPr>
            <p:txBody>
              <a:bodyPr>
                <a:normAutofit lnSpcReduction="10000"/>
              </a:bodyPr>
              <a:lstStyle/>
              <a:p>
                <a:pPr>
                  <a:buFont typeface="Wingdings" panose="05000000000000000000" pitchFamily="2" charset="2"/>
                  <a:buChar char="ü"/>
                </a:pPr>
                <a:r>
                  <a:rPr lang="en-US" b="1" dirty="0"/>
                  <a:t>Second postulate</a:t>
                </a:r>
              </a:p>
              <a:p>
                <a:r>
                  <a:rPr lang="en-US" dirty="0"/>
                  <a:t>Bohr second assumption for hydrogen atom states as “</a:t>
                </a:r>
                <a:r>
                  <a:rPr lang="en-US" dirty="0">
                    <a:solidFill>
                      <a:schemeClr val="tx1"/>
                    </a:solidFill>
                  </a:rPr>
                  <a:t>Only those circular orbit for electron whose angular  momentum is integral multiple of </a:t>
                </a: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h</m:t>
                        </m:r>
                      </m:num>
                      <m:den>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ea typeface="Cambria Math" panose="02040503050406030204" pitchFamily="18" charset="0"/>
                          </a:rPr>
                          <m:t>𝜋</m:t>
                        </m:r>
                      </m:den>
                    </m:f>
                  </m:oMath>
                </a14:m>
                <a:r>
                  <a:rPr lang="en-US" dirty="0">
                    <a:solidFill>
                      <a:schemeClr val="tx1"/>
                    </a:solidFill>
                  </a:rPr>
                  <a:t>”</a:t>
                </a:r>
                <a:r>
                  <a:rPr lang="en-US" i="1" dirty="0"/>
                  <a:t>,</a:t>
                </a:r>
                <a:r>
                  <a:rPr lang="en-US" dirty="0"/>
                  <a:t>that is</a:t>
                </a:r>
              </a:p>
              <a:p>
                <a:pPr marL="0" indent="0" algn="ctr">
                  <a:buNone/>
                </a:pP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𝑛</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den>
                        </m:f>
                      </m:e>
                    </m:d>
                  </m:oMath>
                </a14:m>
                <a:r>
                  <a:rPr lang="en-US" dirty="0"/>
                  <a:t> for </a:t>
                </a:r>
                <a14:m>
                  <m:oMath xmlns:m="http://schemas.openxmlformats.org/officeDocument/2006/math">
                    <m:r>
                      <a:rPr lang="en-US" b="0" i="1" smtClean="0">
                        <a:latin typeface="Cambria Math" panose="02040503050406030204" pitchFamily="18" charset="0"/>
                      </a:rPr>
                      <m:t>𝑛</m:t>
                    </m:r>
                    <m:r>
                      <a:rPr lang="en-US" i="1">
                        <a:latin typeface="Cambria Math" panose="02040503050406030204" pitchFamily="18" charset="0"/>
                      </a:rPr>
                      <m:t>=0,1,2,3,4……</m:t>
                    </m:r>
                  </m:oMath>
                </a14:m>
                <a:r>
                  <a:rPr lang="en-US" dirty="0"/>
                  <a:t>,</a:t>
                </a:r>
              </a:p>
              <a:p>
                <a:pPr marL="0" indent="0" algn="ctr">
                  <a:buNone/>
                </a:pPr>
                <a:r>
                  <a:rPr lang="en-US" dirty="0"/>
                  <a:t>From </a:t>
                </a:r>
              </a:p>
              <a:p>
                <a:pPr marL="0" indent="0" algn="ctr">
                  <a:buNone/>
                </a:pP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𝑚𝑣𝑎</m:t>
                    </m:r>
                  </m:oMath>
                </a14:m>
                <a:r>
                  <a:rPr lang="en-US" dirty="0"/>
                  <a:t> </a:t>
                </a:r>
              </a:p>
              <a:p>
                <a:pPr marL="0" indent="0" algn="ctr">
                  <a:buNone/>
                </a:pPr>
                <a:r>
                  <a:rPr lang="en-US" dirty="0"/>
                  <a:t>Then</a:t>
                </a:r>
              </a:p>
              <a:p>
                <a:pPr marL="0" indent="0" algn="ctr">
                  <a:buNone/>
                </a:pPr>
                <a14:m>
                  <m:oMath xmlns:m="http://schemas.openxmlformats.org/officeDocument/2006/math">
                    <m:r>
                      <a:rPr lang="en-US" i="1">
                        <a:latin typeface="Cambria Math" panose="02040503050406030204" pitchFamily="18" charset="0"/>
                      </a:rPr>
                      <m:t>𝑚𝑣𝑎</m:t>
                    </m:r>
                    <m:r>
                      <a:rPr lang="en-US" b="0" i="1" smtClean="0">
                        <a:latin typeface="Cambria Math" panose="02040503050406030204" pitchFamily="18" charset="0"/>
                      </a:rPr>
                      <m:t>=</m:t>
                    </m:r>
                    <m:r>
                      <a:rPr lang="en-US" i="1">
                        <a:latin typeface="Cambria Math" panose="02040503050406030204" pitchFamily="18" charset="0"/>
                      </a:rPr>
                      <m:t>𝑛</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den>
                        </m:f>
                      </m:e>
                    </m:d>
                  </m:oMath>
                </a14:m>
                <a:r>
                  <a:rPr lang="en-US" dirty="0"/>
                  <a:t> </a:t>
                </a:r>
              </a:p>
              <a:p>
                <a:r>
                  <a:rPr lang="en-US" dirty="0"/>
                  <a:t>This will be the permitted orbits and they are called non-radiating orbits (why???)</a:t>
                </a:r>
              </a:p>
              <a:p>
                <a:pPr marL="0" indent="0" algn="ctr">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D7E348E-CB0A-4898-82B3-A12726A6C6F9}"/>
                  </a:ext>
                </a:extLst>
              </p:cNvPr>
              <p:cNvSpPr>
                <a:spLocks noGrp="1" noRot="1" noChangeAspect="1" noMove="1" noResize="1" noEditPoints="1" noAdjustHandles="1" noChangeArrowheads="1" noChangeShapeType="1" noTextEdit="1"/>
              </p:cNvSpPr>
              <p:nvPr>
                <p:ph sz="half" idx="1"/>
              </p:nvPr>
            </p:nvSpPr>
            <p:spPr>
              <a:xfrm>
                <a:off x="101600" y="566058"/>
                <a:ext cx="5529944" cy="6291942"/>
              </a:xfrm>
              <a:blipFill>
                <a:blip r:embed="rId2"/>
                <a:stretch>
                  <a:fillRect l="-1985" t="-2229" b="-22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5AF3277-6039-42B3-B6EC-CBAA1FC636E6}"/>
                  </a:ext>
                </a:extLst>
              </p:cNvPr>
              <p:cNvSpPr>
                <a:spLocks noGrp="1"/>
              </p:cNvSpPr>
              <p:nvPr>
                <p:ph sz="half" idx="2"/>
              </p:nvPr>
            </p:nvSpPr>
            <p:spPr>
              <a:xfrm>
                <a:off x="5791202" y="566057"/>
                <a:ext cx="6400798" cy="6291941"/>
              </a:xfrm>
            </p:spPr>
            <p:txBody>
              <a:bodyPr>
                <a:normAutofit lnSpcReduction="10000"/>
              </a:bodyPr>
              <a:lstStyle/>
              <a:p>
                <a:pPr>
                  <a:buFont typeface="Wingdings" panose="05000000000000000000" pitchFamily="2" charset="2"/>
                  <a:buChar char="ü"/>
                </a:pPr>
                <a:r>
                  <a:rPr lang="en-US" b="1" dirty="0"/>
                  <a:t>Third postulate</a:t>
                </a:r>
              </a:p>
              <a:p>
                <a:r>
                  <a:rPr lang="en-US" dirty="0"/>
                  <a:t>A quantum energy become radiated when an electron jump from higher energy orbit to the lower energy orbit and the frequency of the energy emitted radiation is proportional to the difference between the two states</a:t>
                </a:r>
              </a:p>
              <a:p>
                <a:r>
                  <a:rPr lang="en-US" dirty="0"/>
                  <a:t>That is,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oMath>
                </a14:m>
                <a:r>
                  <a:rPr lang="en-US" dirty="0"/>
                  <a:t> ,then,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h𝑓</m:t>
                    </m:r>
                  </m:oMath>
                </a14:m>
                <a:endParaRPr lang="en-US" dirty="0"/>
              </a:p>
              <a:p>
                <a:r>
                  <a:rPr lang="en-US" dirty="0"/>
                  <a:t>Where,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2</m:t>
                        </m:r>
                      </m:sub>
                    </m:sSub>
                  </m:oMath>
                </a14:m>
                <a:r>
                  <a:rPr lang="en-US" dirty="0"/>
                  <a:t> are the energies of the initial and final orbital state </a:t>
                </a:r>
              </a:p>
            </p:txBody>
          </p:sp>
        </mc:Choice>
        <mc:Fallback xmlns="">
          <p:sp>
            <p:nvSpPr>
              <p:cNvPr id="4" name="Content Placeholder 3">
                <a:extLst>
                  <a:ext uri="{FF2B5EF4-FFF2-40B4-BE49-F238E27FC236}">
                    <a16:creationId xmlns:a16="http://schemas.microsoft.com/office/drawing/2014/main" id="{45AF3277-6039-42B3-B6EC-CBAA1FC636E6}"/>
                  </a:ext>
                </a:extLst>
              </p:cNvPr>
              <p:cNvSpPr>
                <a:spLocks noGrp="1" noRot="1" noChangeAspect="1" noMove="1" noResize="1" noEditPoints="1" noAdjustHandles="1" noChangeArrowheads="1" noChangeShapeType="1" noTextEdit="1"/>
              </p:cNvSpPr>
              <p:nvPr>
                <p:ph sz="half" idx="2"/>
              </p:nvPr>
            </p:nvSpPr>
            <p:spPr>
              <a:xfrm>
                <a:off x="5791202" y="566057"/>
                <a:ext cx="6400798" cy="6291941"/>
              </a:xfrm>
              <a:blipFill>
                <a:blip r:embed="rId3"/>
                <a:stretch>
                  <a:fillRect l="-1714" t="-2229" r="-3048"/>
                </a:stretch>
              </a:blipFill>
            </p:spPr>
            <p:txBody>
              <a:bodyPr/>
              <a:lstStyle/>
              <a:p>
                <a:r>
                  <a:rPr lang="en-US">
                    <a:noFill/>
                  </a:rPr>
                  <a:t> </a:t>
                </a:r>
              </a:p>
            </p:txBody>
          </p:sp>
        </mc:Fallback>
      </mc:AlternateContent>
    </p:spTree>
    <p:extLst>
      <p:ext uri="{BB962C8B-B14F-4D97-AF65-F5344CB8AC3E}">
        <p14:creationId xmlns:p14="http://schemas.microsoft.com/office/powerpoint/2010/main" val="1186176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86E2-DEF2-44AF-9827-91D572AE22D9}"/>
              </a:ext>
            </a:extLst>
          </p:cNvPr>
          <p:cNvSpPr>
            <a:spLocks noGrp="1"/>
          </p:cNvSpPr>
          <p:nvPr>
            <p:ph type="title"/>
          </p:nvPr>
        </p:nvSpPr>
        <p:spPr>
          <a:xfrm>
            <a:off x="261257" y="0"/>
            <a:ext cx="11567886" cy="566057"/>
          </a:xfrm>
        </p:spPr>
        <p:txBody>
          <a:bodyPr>
            <a:normAutofit/>
          </a:bodyPr>
          <a:lstStyle/>
          <a:p>
            <a:pPr algn="ctr"/>
            <a:r>
              <a:rPr lang="en-US" sz="2800"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7E348E-CB0A-4898-82B3-A12726A6C6F9}"/>
                  </a:ext>
                </a:extLst>
              </p:cNvPr>
              <p:cNvSpPr>
                <a:spLocks noGrp="1"/>
              </p:cNvSpPr>
              <p:nvPr>
                <p:ph sz="half" idx="1"/>
              </p:nvPr>
            </p:nvSpPr>
            <p:spPr>
              <a:xfrm>
                <a:off x="101600" y="566058"/>
                <a:ext cx="5588000" cy="6291942"/>
              </a:xfrm>
            </p:spPr>
            <p:txBody>
              <a:bodyPr>
                <a:normAutofit/>
              </a:bodyPr>
              <a:lstStyle/>
              <a:p>
                <a:pPr marL="0" indent="0" algn="ctr">
                  <a:buNone/>
                </a:pPr>
                <a:r>
                  <a:rPr lang="en-US" dirty="0"/>
                  <a:t>From</a:t>
                </a:r>
              </a:p>
              <a:p>
                <a:pPr marL="0" indent="0" algn="ctr">
                  <a:buNone/>
                </a:pPr>
                <a14:m>
                  <m:oMath xmlns:m="http://schemas.openxmlformats.org/officeDocument/2006/math">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b="0" i="1" smtClean="0">
                                <a:latin typeface="Cambria Math" panose="02040503050406030204" pitchFamily="18" charset="0"/>
                              </a:rPr>
                              <m:t>𝑚</m:t>
                            </m:r>
                          </m:e>
                          <m:sup>
                            <m:r>
                              <a:rPr lang="en-US" i="1">
                                <a:latin typeface="Cambria Math" panose="02040503050406030204" pitchFamily="18" charset="0"/>
                              </a:rPr>
                              <m:t>2</m:t>
                            </m:r>
                          </m:sup>
                        </m:sSup>
                        <m:r>
                          <a:rPr lang="en-US" i="1">
                            <a:latin typeface="Cambria Math" panose="02040503050406030204" pitchFamily="18" charset="0"/>
                          </a:rPr>
                          <m:t>𝑣</m:t>
                        </m:r>
                      </m:e>
                      <m:sup>
                        <m:r>
                          <a:rPr lang="en-US" i="1">
                            <a:latin typeface="Cambria Math" panose="02040503050406030204" pitchFamily="18" charset="0"/>
                          </a:rPr>
                          <m:t>2</m:t>
                        </m:r>
                      </m:sup>
                    </m:sSup>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den>
                    </m:f>
                    <m:f>
                      <m:fPr>
                        <m:ctrlPr>
                          <a:rPr lang="en-US" i="1">
                            <a:latin typeface="Cambria Math" panose="02040503050406030204" pitchFamily="18" charset="0"/>
                          </a:rPr>
                        </m:ctrlPr>
                      </m:fPr>
                      <m:num>
                        <m:r>
                          <a:rPr lang="en-US" i="1">
                            <a:latin typeface="Cambria Math" panose="02040503050406030204" pitchFamily="18" charset="0"/>
                          </a:rPr>
                          <m:t>𝑍</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r>
                          <a:rPr lang="en-US" b="0" i="1" smtClean="0">
                            <a:latin typeface="Cambria Math" panose="02040503050406030204" pitchFamily="18" charset="0"/>
                          </a:rPr>
                          <m:t>𝑚</m:t>
                        </m:r>
                      </m:num>
                      <m:den>
                        <m:r>
                          <a:rPr lang="en-US" i="1">
                            <a:latin typeface="Cambria Math" panose="02040503050406030204" pitchFamily="18" charset="0"/>
                            <a:ea typeface="Cambria Math" panose="02040503050406030204" pitchFamily="18" charset="0"/>
                          </a:rPr>
                          <m:t>𝑎</m:t>
                        </m:r>
                      </m:den>
                    </m:f>
                  </m:oMath>
                </a14:m>
                <a:r>
                  <a:rPr lang="en-US" dirty="0"/>
                  <a:t> and </a:t>
                </a:r>
                <a14:m>
                  <m:oMath xmlns:m="http://schemas.openxmlformats.org/officeDocument/2006/math">
                    <m:r>
                      <a:rPr lang="en-US" i="1">
                        <a:latin typeface="Cambria Math" panose="02040503050406030204" pitchFamily="18" charset="0"/>
                      </a:rPr>
                      <m:t>𝑚𝑣</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𝑎</m:t>
                        </m:r>
                      </m:den>
                    </m:f>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den>
                        </m:f>
                      </m:e>
                    </m:d>
                  </m:oMath>
                </a14:m>
                <a:r>
                  <a:rPr lang="en-US" dirty="0"/>
                  <a:t> </a:t>
                </a:r>
              </a:p>
              <a:p>
                <a:pPr marL="0" indent="0" algn="ctr">
                  <a:buNone/>
                </a:pPr>
                <a:r>
                  <a:rPr lang="en-US" dirty="0"/>
                  <a:t>Then </a:t>
                </a:r>
              </a:p>
              <a:p>
                <a:pPr marL="0" indent="0" algn="ctr">
                  <a:buNone/>
                </a:pPr>
                <a14:m>
                  <m:oMath xmlns:m="http://schemas.openxmlformats.org/officeDocument/2006/math">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2</m:t>
                            </m:r>
                          </m:sup>
                        </m:sSup>
                        <m:r>
                          <a:rPr lang="en-US" i="1">
                            <a:latin typeface="Cambria Math" panose="02040503050406030204" pitchFamily="18" charset="0"/>
                          </a:rPr>
                          <m:t>𝑣</m:t>
                        </m:r>
                      </m:e>
                      <m:sup>
                        <m:r>
                          <a:rPr lang="en-US" i="1">
                            <a:latin typeface="Cambria Math" panose="02040503050406030204" pitchFamily="18" charset="0"/>
                          </a:rPr>
                          <m:t>2</m:t>
                        </m:r>
                      </m:sup>
                    </m:sSup>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b="0" i="1" smtClean="0">
                                <a:latin typeface="Cambria Math" panose="02040503050406030204" pitchFamily="18" charset="0"/>
                              </a:rPr>
                              <m:t>𝑎</m:t>
                            </m:r>
                          </m:e>
                          <m:sup>
                            <m:r>
                              <a:rPr lang="en-US" i="1">
                                <a:latin typeface="Cambria Math" panose="02040503050406030204" pitchFamily="18" charset="0"/>
                              </a:rPr>
                              <m:t>2</m:t>
                            </m:r>
                          </m:sup>
                        </m:sSup>
                      </m:den>
                    </m:f>
                    <m:d>
                      <m:dPr>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num>
                          <m:den>
                            <m:r>
                              <a:rPr lang="en-US" b="0" i="1" smtClean="0">
                                <a:latin typeface="Cambria Math" panose="02040503050406030204" pitchFamily="18" charset="0"/>
                              </a:rPr>
                              <m:t>4</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e>
                              <m:sup>
                                <m:r>
                                  <a:rPr lang="en-US" i="1">
                                    <a:latin typeface="Cambria Math" panose="02040503050406030204" pitchFamily="18" charset="0"/>
                                  </a:rPr>
                                  <m:t>2</m:t>
                                </m:r>
                              </m:sup>
                            </m:sSup>
                          </m:den>
                        </m:f>
                      </m:e>
                    </m:d>
                  </m:oMath>
                </a14:m>
                <a:r>
                  <a:rPr lang="en-US" dirty="0"/>
                  <a:t> </a:t>
                </a:r>
              </a:p>
              <a:p>
                <a:pPr marL="0" indent="0" algn="ctr">
                  <a:buNone/>
                </a:pPr>
                <a:r>
                  <a:rPr lang="en-US" dirty="0"/>
                  <a:t>Equating</a:t>
                </a:r>
              </a:p>
              <a:p>
                <a:pPr marL="0" indent="0" algn="ctr">
                  <a:buNone/>
                </a:pP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den>
                    </m:f>
                    <m:f>
                      <m:fPr>
                        <m:ctrlPr>
                          <a:rPr lang="en-US" i="1">
                            <a:latin typeface="Cambria Math" panose="02040503050406030204" pitchFamily="18" charset="0"/>
                          </a:rPr>
                        </m:ctrlPr>
                      </m:fPr>
                      <m:num>
                        <m:r>
                          <a:rPr lang="en-US" i="1">
                            <a:latin typeface="Cambria Math" panose="02040503050406030204" pitchFamily="18" charset="0"/>
                          </a:rPr>
                          <m:t>𝑍</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r>
                          <a:rPr lang="en-US" i="1">
                            <a:latin typeface="Cambria Math" panose="02040503050406030204" pitchFamily="18" charset="0"/>
                          </a:rPr>
                          <m:t>𝑚</m:t>
                        </m:r>
                      </m:num>
                      <m:den>
                        <m:r>
                          <a:rPr lang="en-US" i="1">
                            <a:latin typeface="Cambria Math" panose="02040503050406030204" pitchFamily="18" charset="0"/>
                            <a:ea typeface="Cambria Math" panose="02040503050406030204" pitchFamily="18" charset="0"/>
                          </a:rPr>
                          <m:t>𝑎</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den>
                    </m:f>
                    <m:d>
                      <m:dPr>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num>
                          <m:den>
                            <m:r>
                              <a:rPr lang="en-US" i="1">
                                <a:latin typeface="Cambria Math" panose="02040503050406030204" pitchFamily="18" charset="0"/>
                              </a:rPr>
                              <m:t>4</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e>
                              <m:sup>
                                <m:r>
                                  <a:rPr lang="en-US" i="1">
                                    <a:latin typeface="Cambria Math" panose="02040503050406030204" pitchFamily="18" charset="0"/>
                                  </a:rPr>
                                  <m:t>2</m:t>
                                </m:r>
                              </m:sup>
                            </m:sSup>
                          </m:den>
                        </m:f>
                      </m:e>
                    </m:d>
                  </m:oMath>
                </a14:m>
                <a:r>
                  <a:rPr lang="en-US" dirty="0"/>
                  <a:t> </a:t>
                </a:r>
              </a:p>
              <a:p>
                <a:pPr marL="0" indent="0" algn="ctr">
                  <a:buNone/>
                </a:pPr>
                <a:r>
                  <a:rPr lang="en-US" dirty="0"/>
                  <a:t>Now </a:t>
                </a:r>
              </a:p>
              <a:p>
                <a:pPr marL="0" indent="0" algn="ctr">
                  <a:buNone/>
                </a:pPr>
                <a14:m>
                  <m:oMath xmlns:m="http://schemas.openxmlformats.org/officeDocument/2006/math">
                    <m:r>
                      <a:rPr lang="en-US" i="1">
                        <a:latin typeface="Cambria Math" panose="02040503050406030204" pitchFamily="18" charset="0"/>
                      </a:rPr>
                      <m:t>𝑎</m:t>
                    </m:r>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rPr>
                              <m:t>𝑚𝑒</m:t>
                            </m:r>
                          </m:e>
                          <m:sup>
                            <m:r>
                              <a:rPr lang="en-US" i="1">
                                <a:latin typeface="Cambria Math" panose="02040503050406030204" pitchFamily="18" charset="0"/>
                              </a:rPr>
                              <m:t>2</m:t>
                            </m:r>
                          </m:sup>
                        </m:sSup>
                        <m:r>
                          <a:rPr lang="en-US" b="0" i="1" smtClean="0">
                            <a:latin typeface="Cambria Math" panose="02040503050406030204" pitchFamily="18" charset="0"/>
                          </a:rPr>
                          <m:t>𝑍</m:t>
                        </m:r>
                      </m:den>
                    </m:f>
                  </m:oMath>
                </a14:m>
                <a:r>
                  <a:rPr lang="en-US" dirty="0"/>
                  <a:t> </a:t>
                </a: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FD7E348E-CB0A-4898-82B3-A12726A6C6F9}"/>
                  </a:ext>
                </a:extLst>
              </p:cNvPr>
              <p:cNvSpPr>
                <a:spLocks noGrp="1" noRot="1" noChangeAspect="1" noMove="1" noResize="1" noEditPoints="1" noAdjustHandles="1" noChangeArrowheads="1" noChangeShapeType="1" noTextEdit="1"/>
              </p:cNvSpPr>
              <p:nvPr>
                <p:ph sz="half" idx="1"/>
              </p:nvPr>
            </p:nvSpPr>
            <p:spPr>
              <a:xfrm>
                <a:off x="101600" y="566058"/>
                <a:ext cx="5588000" cy="6291942"/>
              </a:xfrm>
              <a:blipFill>
                <a:blip r:embed="rId2"/>
                <a:stretch>
                  <a:fillRect t="-1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5AF3277-6039-42B3-B6EC-CBAA1FC636E6}"/>
                  </a:ext>
                </a:extLst>
              </p:cNvPr>
              <p:cNvSpPr>
                <a:spLocks noGrp="1"/>
              </p:cNvSpPr>
              <p:nvPr>
                <p:ph sz="half" idx="2"/>
              </p:nvPr>
            </p:nvSpPr>
            <p:spPr>
              <a:xfrm>
                <a:off x="5689600" y="566057"/>
                <a:ext cx="6502399" cy="6291941"/>
              </a:xfrm>
            </p:spPr>
            <p:txBody>
              <a:bodyPr>
                <a:normAutofit/>
              </a:bodyPr>
              <a:lstStyle/>
              <a:p>
                <a:r>
                  <a:rPr lang="en-US" dirty="0"/>
                  <a:t>For hydrogen atom </a:t>
                </a:r>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=1</m:t>
                    </m:r>
                  </m:oMath>
                </a14:m>
                <a:r>
                  <a:rPr lang="en-US" dirty="0"/>
                  <a:t> the radius of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𝑡h</m:t>
                        </m:r>
                      </m:sup>
                    </m:sSup>
                  </m:oMath>
                </a14:m>
                <a:r>
                  <a:rPr lang="en-US" dirty="0"/>
                  <a:t> orbital will be </a:t>
                </a:r>
              </a:p>
              <a:p>
                <a:pPr marL="0" indent="0" algn="ctr">
                  <a:buNone/>
                </a:pP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𝑛</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rPr>
                              <m:t>𝑚𝑒</m:t>
                            </m:r>
                          </m:e>
                          <m:sup>
                            <m:r>
                              <a:rPr lang="en-US" i="1">
                                <a:latin typeface="Cambria Math" panose="02040503050406030204" pitchFamily="18" charset="0"/>
                              </a:rPr>
                              <m:t>2</m:t>
                            </m:r>
                          </m:sup>
                        </m:sSup>
                      </m:den>
                    </m:f>
                  </m:oMath>
                </a14:m>
                <a:r>
                  <a:rPr lang="en-US" dirty="0"/>
                  <a:t> </a:t>
                </a:r>
              </a:p>
              <a:p>
                <a:r>
                  <a:rPr lang="en-US" dirty="0"/>
                  <a:t>Where </a:t>
                </a:r>
                <a14:m>
                  <m:oMath xmlns:m="http://schemas.openxmlformats.org/officeDocument/2006/math">
                    <m:r>
                      <a:rPr lang="en-US" b="0" i="1" smtClean="0">
                        <a:latin typeface="Cambria Math" panose="02040503050406030204" pitchFamily="18" charset="0"/>
                      </a:rPr>
                      <m:t>𝑛</m:t>
                    </m:r>
                  </m:oMath>
                </a14:m>
                <a:r>
                  <a:rPr lang="en-US" dirty="0"/>
                  <a:t> is the principal quantum number </a:t>
                </a:r>
              </a:p>
              <a:p>
                <a:r>
                  <a:rPr lang="en-US" dirty="0"/>
                  <a:t>Also, equation above show that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𝑛</m:t>
                        </m:r>
                      </m:sub>
                    </m:sSub>
                    <m:r>
                      <a:rPr lang="en-US" i="1" dirty="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r>
                  <a:rPr lang="en-US" dirty="0"/>
                  <a:t> and for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=1,2,3…….</m:t>
                    </m:r>
                  </m:oMath>
                </a14:m>
                <a:endParaRPr lang="en-US" dirty="0"/>
              </a:p>
              <a:p>
                <a:pPr marL="0" indent="0" algn="ctr">
                  <a:buNone/>
                </a:pPr>
                <a:r>
                  <a:rPr lang="en-US" dirty="0"/>
                  <a:t>For the first orbit,</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m:oMathPara>
                </a14:m>
                <a:endParaRPr lang="en-US" dirty="0"/>
              </a:p>
              <a:p>
                <a:pPr marL="0" indent="0" algn="ctr">
                  <a:buNone/>
                </a:pPr>
                <a:r>
                  <a:rPr lang="en-US" dirty="0"/>
                  <a:t>Then </a:t>
                </a:r>
              </a:p>
              <a:p>
                <a:pPr marL="0" indent="0" algn="ctr">
                  <a:buNone/>
                </a:pP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=0.53</m:t>
                    </m:r>
                    <m:r>
                      <a:rPr lang="en-US" b="0" i="1" dirty="0" smtClean="0">
                        <a:latin typeface="Cambria Math" panose="02040503050406030204" pitchFamily="18" charset="0"/>
                      </a:rPr>
                      <m:t>𝑥</m:t>
                    </m:r>
                    <m:sSup>
                      <m:sSupPr>
                        <m:ctrlPr>
                          <a:rPr lang="en-US" i="1" dirty="0">
                            <a:latin typeface="Cambria Math" panose="02040503050406030204" pitchFamily="18" charset="0"/>
                          </a:rPr>
                        </m:ctrlPr>
                      </m:sSupPr>
                      <m:e>
                        <m:r>
                          <a:rPr lang="en-US" b="0" i="1" dirty="0" smtClean="0">
                            <a:latin typeface="Cambria Math" panose="02040503050406030204" pitchFamily="18" charset="0"/>
                          </a:rPr>
                          <m:t>10</m:t>
                        </m:r>
                      </m:e>
                      <m:sup>
                        <m:r>
                          <a:rPr lang="en-US" b="0" i="1" dirty="0" smtClean="0">
                            <a:latin typeface="Cambria Math" panose="02040503050406030204" pitchFamily="18" charset="0"/>
                          </a:rPr>
                          <m:t>−10</m:t>
                        </m:r>
                      </m:sup>
                    </m:sSup>
                    <m:r>
                      <a:rPr lang="en-US" b="0" i="1" dirty="0" smtClean="0">
                        <a:latin typeface="Cambria Math" panose="02040503050406030204" pitchFamily="18" charset="0"/>
                      </a:rPr>
                      <m:t>𝑚</m:t>
                    </m:r>
                    <m:r>
                      <a:rPr lang="en-US" b="0" i="1" dirty="0" smtClean="0">
                        <a:latin typeface="Cambria Math" panose="02040503050406030204" pitchFamily="18" charset="0"/>
                      </a:rPr>
                      <m:t>=0.53</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𝐴</m:t>
                        </m:r>
                      </m:e>
                      <m:sup>
                        <m:r>
                          <a:rPr lang="en-US" b="0" i="1" dirty="0" smtClean="0">
                            <a:latin typeface="Cambria Math" panose="02040503050406030204" pitchFamily="18" charset="0"/>
                          </a:rPr>
                          <m:t>0</m:t>
                        </m:r>
                      </m:sup>
                    </m:sSup>
                  </m:oMath>
                </a14:m>
                <a:r>
                  <a:rPr lang="en-US" dirty="0"/>
                  <a:t> </a:t>
                </a:r>
              </a:p>
              <a:p>
                <a:pPr marL="0" indent="0" algn="ctr">
                  <a:buNone/>
                </a:pPr>
                <a:r>
                  <a:rPr lang="en-US" dirty="0"/>
                  <a:t>This is called Bohr radius</a:t>
                </a:r>
              </a:p>
            </p:txBody>
          </p:sp>
        </mc:Choice>
        <mc:Fallback xmlns="">
          <p:sp>
            <p:nvSpPr>
              <p:cNvPr id="4" name="Content Placeholder 3">
                <a:extLst>
                  <a:ext uri="{FF2B5EF4-FFF2-40B4-BE49-F238E27FC236}">
                    <a16:creationId xmlns:a16="http://schemas.microsoft.com/office/drawing/2014/main" id="{45AF3277-6039-42B3-B6EC-CBAA1FC636E6}"/>
                  </a:ext>
                </a:extLst>
              </p:cNvPr>
              <p:cNvSpPr>
                <a:spLocks noGrp="1" noRot="1" noChangeAspect="1" noMove="1" noResize="1" noEditPoints="1" noAdjustHandles="1" noChangeArrowheads="1" noChangeShapeType="1" noTextEdit="1"/>
              </p:cNvSpPr>
              <p:nvPr>
                <p:ph sz="half" idx="2"/>
              </p:nvPr>
            </p:nvSpPr>
            <p:spPr>
              <a:xfrm>
                <a:off x="5689600" y="566057"/>
                <a:ext cx="6502399" cy="6291941"/>
              </a:xfrm>
              <a:blipFill>
                <a:blip r:embed="rId3"/>
                <a:stretch>
                  <a:fillRect l="-1687" t="-1647" r="-3280"/>
                </a:stretch>
              </a:blipFill>
            </p:spPr>
            <p:txBody>
              <a:bodyPr/>
              <a:lstStyle/>
              <a:p>
                <a:r>
                  <a:rPr lang="en-US">
                    <a:noFill/>
                  </a:rPr>
                  <a:t> </a:t>
                </a:r>
              </a:p>
            </p:txBody>
          </p:sp>
        </mc:Fallback>
      </mc:AlternateContent>
    </p:spTree>
    <p:extLst>
      <p:ext uri="{BB962C8B-B14F-4D97-AF65-F5344CB8AC3E}">
        <p14:creationId xmlns:p14="http://schemas.microsoft.com/office/powerpoint/2010/main" val="1906366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86E2-DEF2-44AF-9827-91D572AE22D9}"/>
              </a:ext>
            </a:extLst>
          </p:cNvPr>
          <p:cNvSpPr>
            <a:spLocks noGrp="1"/>
          </p:cNvSpPr>
          <p:nvPr>
            <p:ph type="title"/>
          </p:nvPr>
        </p:nvSpPr>
        <p:spPr>
          <a:xfrm>
            <a:off x="261257" y="0"/>
            <a:ext cx="11567886" cy="566057"/>
          </a:xfrm>
        </p:spPr>
        <p:txBody>
          <a:bodyPr>
            <a:normAutofit/>
          </a:bodyPr>
          <a:lstStyle/>
          <a:p>
            <a:pPr algn="ctr"/>
            <a:r>
              <a:rPr lang="en-US" sz="2800"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7E348E-CB0A-4898-82B3-A12726A6C6F9}"/>
                  </a:ext>
                </a:extLst>
              </p:cNvPr>
              <p:cNvSpPr>
                <a:spLocks noGrp="1"/>
              </p:cNvSpPr>
              <p:nvPr>
                <p:ph sz="half" idx="1"/>
              </p:nvPr>
            </p:nvSpPr>
            <p:spPr>
              <a:xfrm>
                <a:off x="101600" y="566058"/>
                <a:ext cx="5588000" cy="6291942"/>
              </a:xfrm>
            </p:spPr>
            <p:txBody>
              <a:bodyPr>
                <a:normAutofit lnSpcReduction="10000"/>
              </a:bodyPr>
              <a:lstStyle/>
              <a:p>
                <a:pPr marL="0" indent="0" algn="ctr">
                  <a:buNone/>
                </a:pPr>
                <a:r>
                  <a:rPr lang="en-US" dirty="0"/>
                  <a:t>From </a:t>
                </a:r>
              </a:p>
              <a:p>
                <a:pPr marL="0" indent="0" algn="ctr">
                  <a:buNone/>
                </a:pPr>
                <a14:m>
                  <m:oMath xmlns:m="http://schemas.openxmlformats.org/officeDocument/2006/math">
                    <m:r>
                      <a:rPr lang="en-US" i="1">
                        <a:latin typeface="Cambria Math" panose="02040503050406030204" pitchFamily="18" charset="0"/>
                      </a:rPr>
                      <m:t>𝑚𝑣𝑎</m:t>
                    </m:r>
                    <m:r>
                      <a:rPr lang="en-US" i="1">
                        <a:latin typeface="Cambria Math" panose="02040503050406030204" pitchFamily="18" charset="0"/>
                      </a:rPr>
                      <m:t>=</m:t>
                    </m:r>
                    <m:r>
                      <a:rPr lang="en-US" i="1">
                        <a:latin typeface="Cambria Math" panose="02040503050406030204" pitchFamily="18" charset="0"/>
                      </a:rPr>
                      <m:t>𝑛</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den>
                        </m:f>
                      </m:e>
                    </m:d>
                  </m:oMath>
                </a14:m>
                <a:r>
                  <a:rPr lang="en-US" dirty="0"/>
                  <a:t> and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rPr>
                              <m:t>𝑚𝑒</m:t>
                            </m:r>
                          </m:e>
                          <m:sup>
                            <m:r>
                              <a:rPr lang="en-US" i="1">
                                <a:latin typeface="Cambria Math" panose="02040503050406030204" pitchFamily="18" charset="0"/>
                              </a:rPr>
                              <m:t>2</m:t>
                            </m:r>
                          </m:sup>
                        </m:sSup>
                        <m:r>
                          <a:rPr lang="en-US" i="1">
                            <a:latin typeface="Cambria Math" panose="02040503050406030204" pitchFamily="18" charset="0"/>
                          </a:rPr>
                          <m:t>𝑍</m:t>
                        </m:r>
                      </m:den>
                    </m:f>
                  </m:oMath>
                </a14:m>
                <a:r>
                  <a:rPr lang="en-US" dirty="0"/>
                  <a:t>  </a:t>
                </a:r>
              </a:p>
              <a:p>
                <a:pPr marL="0" indent="0" algn="ctr">
                  <a:buNone/>
                </a:pPr>
                <a:r>
                  <a:rPr lang="en-US" dirty="0"/>
                  <a:t>Then </a:t>
                </a:r>
              </a:p>
              <a:p>
                <a:pPr marL="0" indent="0" algn="ctr">
                  <a:buNone/>
                </a:pPr>
                <a14:m>
                  <m:oMath xmlns:m="http://schemas.openxmlformats.org/officeDocument/2006/math">
                    <m:r>
                      <a:rPr lang="en-US" i="1">
                        <a:latin typeface="Cambria Math" panose="02040503050406030204" pitchFamily="18" charset="0"/>
                      </a:rPr>
                      <m:t>𝑣</m:t>
                    </m:r>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r>
                          <a:rPr lang="en-US" b="0" i="1" smtClean="0">
                            <a:latin typeface="Cambria Math" panose="02040503050406030204" pitchFamily="18" charset="0"/>
                          </a:rPr>
                          <m:t>𝑍</m:t>
                        </m:r>
                      </m:num>
                      <m:den>
                        <m:r>
                          <a:rPr lang="en-US" i="1">
                            <a:latin typeface="Cambria Math" panose="02040503050406030204" pitchFamily="18" charset="0"/>
                          </a:rPr>
                          <m:t>2</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𝑛h</m:t>
                        </m:r>
                      </m:den>
                    </m:f>
                  </m:oMath>
                </a14:m>
                <a:r>
                  <a:rPr lang="en-US" dirty="0"/>
                  <a:t> </a:t>
                </a:r>
              </a:p>
              <a:p>
                <a:r>
                  <a:rPr lang="en-US" dirty="0"/>
                  <a:t>For hydrogen atom </a:t>
                </a:r>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=1</m:t>
                    </m:r>
                  </m:oMath>
                </a14:m>
                <a:r>
                  <a:rPr lang="en-US" dirty="0"/>
                  <a:t> the velocity of electron at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𝑡h</m:t>
                        </m:r>
                      </m:sup>
                    </m:sSup>
                  </m:oMath>
                </a14:m>
                <a:r>
                  <a:rPr lang="en-US" dirty="0"/>
                  <a:t> orbital will be </a:t>
                </a:r>
              </a:p>
              <a:p>
                <a:pPr marL="0" indent="0" algn="ctr">
                  <a:buNone/>
                </a:pP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num>
                      <m:den>
                        <m:r>
                          <a:rPr lang="en-US" i="1">
                            <a:latin typeface="Cambria Math" panose="02040503050406030204" pitchFamily="18" charset="0"/>
                          </a:rPr>
                          <m:t>2</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𝑛h</m:t>
                        </m:r>
                      </m:den>
                    </m:f>
                  </m:oMath>
                </a14:m>
                <a:r>
                  <a:rPr lang="en-US" dirty="0"/>
                  <a:t>  </a:t>
                </a:r>
              </a:p>
              <a:p>
                <a:r>
                  <a:rPr lang="en-US" dirty="0"/>
                  <a:t>Where </a:t>
                </a:r>
                <a14:m>
                  <m:oMath xmlns:m="http://schemas.openxmlformats.org/officeDocument/2006/math">
                    <m:r>
                      <a:rPr lang="en-US" i="1">
                        <a:latin typeface="Cambria Math" panose="02040503050406030204" pitchFamily="18" charset="0"/>
                      </a:rPr>
                      <m:t>𝑛</m:t>
                    </m:r>
                  </m:oMath>
                </a14:m>
                <a:r>
                  <a:rPr lang="en-US" dirty="0"/>
                  <a:t> is the principal quantum number </a:t>
                </a:r>
              </a:p>
              <a:p>
                <a:r>
                  <a:rPr lang="en-US" dirty="0"/>
                  <a:t>Also, equation above show that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𝑣</m:t>
                        </m:r>
                      </m:e>
                      <m:sub>
                        <m:r>
                          <a:rPr lang="en-US" i="1" dirty="0">
                            <a:latin typeface="Cambria Math" panose="02040503050406030204" pitchFamily="18" charset="0"/>
                          </a:rPr>
                          <m:t>𝑛</m:t>
                        </m:r>
                      </m:sub>
                    </m:sSub>
                    <m:r>
                      <a:rPr lang="en-US" i="1" dirty="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den>
                    </m:f>
                  </m:oMath>
                </a14:m>
                <a:r>
                  <a:rPr lang="en-US" dirty="0"/>
                  <a:t> and for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=1,2,3……</m:t>
                    </m:r>
                  </m:oMath>
                </a14:m>
                <a:r>
                  <a:rPr lang="en-US" dirty="0"/>
                  <a:t> </a:t>
                </a:r>
              </a:p>
            </p:txBody>
          </p:sp>
        </mc:Choice>
        <mc:Fallback xmlns="">
          <p:sp>
            <p:nvSpPr>
              <p:cNvPr id="3" name="Content Placeholder 2">
                <a:extLst>
                  <a:ext uri="{FF2B5EF4-FFF2-40B4-BE49-F238E27FC236}">
                    <a16:creationId xmlns:a16="http://schemas.microsoft.com/office/drawing/2014/main" id="{FD7E348E-CB0A-4898-82B3-A12726A6C6F9}"/>
                  </a:ext>
                </a:extLst>
              </p:cNvPr>
              <p:cNvSpPr>
                <a:spLocks noGrp="1" noRot="1" noChangeAspect="1" noMove="1" noResize="1" noEditPoints="1" noAdjustHandles="1" noChangeArrowheads="1" noChangeShapeType="1" noTextEdit="1"/>
              </p:cNvSpPr>
              <p:nvPr>
                <p:ph sz="half" idx="1"/>
              </p:nvPr>
            </p:nvSpPr>
            <p:spPr>
              <a:xfrm>
                <a:off x="101600" y="566058"/>
                <a:ext cx="5588000" cy="6291942"/>
              </a:xfrm>
              <a:blipFill>
                <a:blip r:embed="rId2"/>
                <a:stretch>
                  <a:fillRect l="-1965" t="-22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5AF3277-6039-42B3-B6EC-CBAA1FC636E6}"/>
                  </a:ext>
                </a:extLst>
              </p:cNvPr>
              <p:cNvSpPr>
                <a:spLocks noGrp="1"/>
              </p:cNvSpPr>
              <p:nvPr>
                <p:ph sz="half" idx="2"/>
              </p:nvPr>
            </p:nvSpPr>
            <p:spPr>
              <a:xfrm>
                <a:off x="5689600" y="566057"/>
                <a:ext cx="6502399" cy="6291941"/>
              </a:xfrm>
            </p:spPr>
            <p:txBody>
              <a:bodyPr>
                <a:normAutofit lnSpcReduction="10000"/>
              </a:bodyPr>
              <a:lstStyle/>
              <a:p>
                <a:r>
                  <a:rPr lang="en-US" dirty="0"/>
                  <a:t>Also, the kinetic energy of electron at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𝑡h</m:t>
                        </m:r>
                      </m:sup>
                    </m:sSup>
                  </m:oMath>
                </a14:m>
                <a:r>
                  <a:rPr lang="en-US" dirty="0"/>
                  <a:t> orbital will be </a:t>
                </a:r>
              </a:p>
              <a:p>
                <a:pPr marL="0" indent="0" algn="ctr">
                  <a:buNone/>
                </a:pPr>
                <a14:m>
                  <m:oMath xmlns:m="http://schemas.openxmlformats.org/officeDocument/2006/math">
                    <m:r>
                      <a:rPr lang="en-US" b="0" i="1" smtClean="0">
                        <a:latin typeface="Cambria Math" panose="02040503050406030204" pitchFamily="18" charset="0"/>
                      </a:rPr>
                      <m:t>𝐾𝐸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i="1" dirty="0">
                                <a:latin typeface="Cambria Math" panose="02040503050406030204" pitchFamily="18" charset="0"/>
                              </a:rPr>
                              <m:t>𝑛</m:t>
                            </m:r>
                          </m:sub>
                        </m:sSub>
                      </m:e>
                      <m:sup>
                        <m:r>
                          <a:rPr lang="en-US" b="0" i="1" smtClean="0">
                            <a:latin typeface="Cambria Math" panose="02040503050406030204" pitchFamily="18" charset="0"/>
                          </a:rPr>
                          <m:t>2</m:t>
                        </m:r>
                      </m:sup>
                    </m:sSup>
                  </m:oMath>
                </a14:m>
                <a:r>
                  <a:rPr lang="en-US" dirty="0"/>
                  <a:t> then Using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i="1" dirty="0">
                            <a:latin typeface="Cambria Math" panose="02040503050406030204" pitchFamily="18" charset="0"/>
                          </a:rPr>
                          <m:t>𝑛</m:t>
                        </m:r>
                      </m:sub>
                    </m:sSub>
                  </m:oMath>
                </a14:m>
                <a:endParaRPr lang="en-US" dirty="0"/>
              </a:p>
              <a:p>
                <a:pPr marL="0" indent="0" algn="ctr">
                  <a:buNone/>
                </a:pPr>
                <a:r>
                  <a:rPr lang="en-US" dirty="0"/>
                  <a:t>Now </a:t>
                </a:r>
              </a:p>
              <a:p>
                <a:pPr marL="0" indent="0" algn="ctr">
                  <a:buNone/>
                </a:pPr>
                <a14:m>
                  <m:oMath xmlns:m="http://schemas.openxmlformats.org/officeDocument/2006/math">
                    <m:r>
                      <a:rPr lang="en-US" i="1">
                        <a:latin typeface="Cambria Math" panose="02040503050406030204" pitchFamily="18" charset="0"/>
                      </a:rPr>
                      <m:t>𝐾𝐸</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4</m:t>
                            </m:r>
                          </m:sup>
                        </m:sSup>
                      </m:num>
                      <m:den>
                        <m:r>
                          <a:rPr lang="en-US" b="0" i="1" smtClean="0">
                            <a:latin typeface="Cambria Math" panose="02040503050406030204" pitchFamily="18" charset="0"/>
                          </a:rPr>
                          <m:t>8</m:t>
                        </m:r>
                        <m:sSup>
                          <m:sSupPr>
                            <m:ctrlPr>
                              <a:rPr lang="en-US" i="1">
                                <a:latin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b="0" i="1" smtClean="0">
                                <a:latin typeface="Cambria Math" panose="02040503050406030204" pitchFamily="18" charset="0"/>
                              </a:rPr>
                              <m:t>h</m:t>
                            </m:r>
                          </m:e>
                          <m:sup>
                            <m:r>
                              <a:rPr lang="en-US" i="1">
                                <a:latin typeface="Cambria Math" panose="02040503050406030204" pitchFamily="18" charset="0"/>
                              </a:rPr>
                              <m:t>2</m:t>
                            </m:r>
                          </m:sup>
                        </m:sSup>
                      </m:den>
                    </m:f>
                  </m:oMath>
                </a14:m>
                <a:r>
                  <a:rPr lang="en-US" dirty="0"/>
                  <a:t> </a:t>
                </a:r>
              </a:p>
              <a:p>
                <a:r>
                  <a:rPr lang="en-US" dirty="0"/>
                  <a:t>Potential energy of the electron when is at a distance </a:t>
                </a:r>
                <a14:m>
                  <m:oMath xmlns:m="http://schemas.openxmlformats.org/officeDocument/2006/math">
                    <m:r>
                      <a:rPr lang="en-US" b="0" i="1" smtClean="0">
                        <a:latin typeface="Cambria Math" panose="02040503050406030204" pitchFamily="18" charset="0"/>
                      </a:rPr>
                      <m:t>𝑎</m:t>
                    </m:r>
                  </m:oMath>
                </a14:m>
                <a:r>
                  <a:rPr lang="en-US" dirty="0"/>
                  <a:t> from the nucleus will be</a:t>
                </a:r>
              </a:p>
              <a:p>
                <a:pPr marL="0" indent="0" algn="ctr">
                  <a:buNone/>
                </a:pPr>
                <a14:m>
                  <m:oMath xmlns:m="http://schemas.openxmlformats.org/officeDocument/2006/math">
                    <m:r>
                      <a:rPr lang="en-US" b="0" i="1" smtClean="0">
                        <a:latin typeface="Cambria Math" panose="02040503050406030204" pitchFamily="18" charset="0"/>
                      </a:rPr>
                      <m:t>𝑃𝐸</m:t>
                    </m:r>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𝑎</m:t>
                        </m:r>
                      </m:sub>
                      <m:sup>
                        <m:r>
                          <a:rPr lang="en-US" b="0" i="1" smtClean="0">
                            <a:latin typeface="Cambria Math" panose="02040503050406030204" pitchFamily="18" charset="0"/>
                            <a:ea typeface="Cambria Math" panose="02040503050406030204" pitchFamily="18" charset="0"/>
                          </a:rPr>
                          <m:t>∞</m:t>
                        </m:r>
                      </m:sup>
                      <m:e>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𝐹</m:t>
                            </m:r>
                          </m:e>
                          <m:sub>
                            <m:r>
                              <a:rPr lang="en-US" b="0" i="1" smtClean="0">
                                <a:latin typeface="Cambria Math" panose="02040503050406030204" pitchFamily="18" charset="0"/>
                                <a:ea typeface="Cambria Math" panose="02040503050406030204" pitchFamily="18" charset="0"/>
                              </a:rPr>
                              <m:t>𝐸</m:t>
                            </m:r>
                          </m:sub>
                        </m:sSub>
                        <m:r>
                          <a:rPr lang="en-US" b="0" i="1" smtClean="0">
                            <a:latin typeface="Cambria Math" panose="02040503050406030204" pitchFamily="18" charset="0"/>
                          </a:rPr>
                          <m:t>𝑑𝑟</m:t>
                        </m:r>
                      </m:e>
                    </m:nary>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𝐸</m:t>
                        </m:r>
                      </m:sub>
                    </m:sSub>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num>
                      <m:den>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sSup>
                          <m:sSupPr>
                            <m:ctrlPr>
                              <a:rPr lang="en-US" i="1">
                                <a:latin typeface="Cambria Math" panose="02040503050406030204" pitchFamily="18" charset="0"/>
                              </a:rPr>
                            </m:ctrlPr>
                          </m:sSupPr>
                          <m:e>
                            <m:r>
                              <a:rPr lang="en-US" b="0" i="1" smtClean="0">
                                <a:latin typeface="Cambria Math" panose="02040503050406030204" pitchFamily="18" charset="0"/>
                              </a:rPr>
                              <m:t>𝑟</m:t>
                            </m:r>
                          </m:e>
                          <m:sup>
                            <m:r>
                              <a:rPr lang="en-US" i="1">
                                <a:latin typeface="Cambria Math" panose="02040503050406030204" pitchFamily="18" charset="0"/>
                              </a:rPr>
                              <m:t>2</m:t>
                            </m:r>
                          </m:sup>
                        </m:sSup>
                      </m:den>
                    </m:f>
                  </m:oMath>
                </a14:m>
                <a:endParaRPr lang="en-US" dirty="0"/>
              </a:p>
              <a:p>
                <a:pPr marL="0" indent="0" algn="ctr">
                  <a:buNone/>
                </a:pPr>
                <a:r>
                  <a:rPr lang="en-US" dirty="0"/>
                  <a:t>Then </a:t>
                </a:r>
              </a:p>
              <a:p>
                <a:pPr marL="0" indent="0" algn="ctr">
                  <a:buNone/>
                </a:pPr>
                <a14:m>
                  <m:oMath xmlns:m="http://schemas.openxmlformats.org/officeDocument/2006/math">
                    <m:r>
                      <a:rPr lang="en-US" i="1">
                        <a:latin typeface="Cambria Math" panose="02040503050406030204" pitchFamily="18" charset="0"/>
                      </a:rPr>
                      <m:t>𝑃𝐸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𝑍</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num>
                      <m:den>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den>
                    </m:f>
                    <m:nary>
                      <m:naryPr>
                        <m:ctrlPr>
                          <a:rPr lang="en-US" i="1">
                            <a:latin typeface="Cambria Math" panose="02040503050406030204" pitchFamily="18" charset="0"/>
                          </a:rPr>
                        </m:ctrlPr>
                      </m:naryPr>
                      <m:sub>
                        <m:r>
                          <m:rPr>
                            <m:brk m:alnAt="23"/>
                          </m:rPr>
                          <a:rPr lang="en-US" i="1">
                            <a:latin typeface="Cambria Math" panose="02040503050406030204" pitchFamily="18" charset="0"/>
                          </a:rPr>
                          <m:t>𝑎</m:t>
                        </m:r>
                      </m:sub>
                      <m:sup>
                        <m:r>
                          <a:rPr lang="en-US" i="1">
                            <a:latin typeface="Cambria Math" panose="02040503050406030204" pitchFamily="18" charset="0"/>
                            <a:ea typeface="Cambria Math" panose="02040503050406030204" pitchFamily="18" charset="0"/>
                          </a:rPr>
                          <m:t>∞</m:t>
                        </m:r>
                      </m:sup>
                      <m:e>
                        <m:f>
                          <m:fPr>
                            <m:ctrlPr>
                              <a:rPr lang="en-US" i="1">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r>
                          <a:rPr lang="en-US" i="1">
                            <a:latin typeface="Cambria Math" panose="02040503050406030204" pitchFamily="18" charset="0"/>
                          </a:rPr>
                          <m:t>𝑑𝑟</m:t>
                        </m:r>
                      </m:e>
                    </m:nary>
                  </m:oMath>
                </a14:m>
                <a:r>
                  <a:rPr lang="en-US" dirty="0"/>
                  <a:t> </a:t>
                </a:r>
              </a:p>
              <a:p>
                <a:pPr marL="0" indent="0" algn="ctr">
                  <a:buNone/>
                </a:pPr>
                <a14:m>
                  <m:oMath xmlns:m="http://schemas.openxmlformats.org/officeDocument/2006/math">
                    <m:r>
                      <a:rPr lang="en-US" i="1">
                        <a:latin typeface="Cambria Math" panose="02040503050406030204" pitchFamily="18" charset="0"/>
                      </a:rPr>
                      <m:t>𝑃𝐸</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num>
                          <m:den>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𝑎</m:t>
                            </m:r>
                          </m:den>
                        </m:f>
                      </m:e>
                    </m:d>
                  </m:oMath>
                </a14:m>
                <a:r>
                  <a:rPr lang="en-US" dirty="0"/>
                  <a:t> </a:t>
                </a:r>
              </a:p>
            </p:txBody>
          </p:sp>
        </mc:Choice>
        <mc:Fallback xmlns="">
          <p:sp>
            <p:nvSpPr>
              <p:cNvPr id="4" name="Content Placeholder 3">
                <a:extLst>
                  <a:ext uri="{FF2B5EF4-FFF2-40B4-BE49-F238E27FC236}">
                    <a16:creationId xmlns:a16="http://schemas.microsoft.com/office/drawing/2014/main" id="{45AF3277-6039-42B3-B6EC-CBAA1FC636E6}"/>
                  </a:ext>
                </a:extLst>
              </p:cNvPr>
              <p:cNvSpPr>
                <a:spLocks noGrp="1" noRot="1" noChangeAspect="1" noMove="1" noResize="1" noEditPoints="1" noAdjustHandles="1" noChangeArrowheads="1" noChangeShapeType="1" noTextEdit="1"/>
              </p:cNvSpPr>
              <p:nvPr>
                <p:ph sz="half" idx="2"/>
              </p:nvPr>
            </p:nvSpPr>
            <p:spPr>
              <a:xfrm>
                <a:off x="5689600" y="566057"/>
                <a:ext cx="6502399" cy="6291941"/>
              </a:xfrm>
              <a:blipFill>
                <a:blip r:embed="rId3"/>
                <a:stretch>
                  <a:fillRect l="-1687" t="-2132"/>
                </a:stretch>
              </a:blipFill>
            </p:spPr>
            <p:txBody>
              <a:bodyPr/>
              <a:lstStyle/>
              <a:p>
                <a:r>
                  <a:rPr lang="en-US">
                    <a:noFill/>
                  </a:rPr>
                  <a:t> </a:t>
                </a:r>
              </a:p>
            </p:txBody>
          </p:sp>
        </mc:Fallback>
      </mc:AlternateContent>
    </p:spTree>
    <p:extLst>
      <p:ext uri="{BB962C8B-B14F-4D97-AF65-F5344CB8AC3E}">
        <p14:creationId xmlns:p14="http://schemas.microsoft.com/office/powerpoint/2010/main" val="2156715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86E2-DEF2-44AF-9827-91D572AE22D9}"/>
              </a:ext>
            </a:extLst>
          </p:cNvPr>
          <p:cNvSpPr>
            <a:spLocks noGrp="1"/>
          </p:cNvSpPr>
          <p:nvPr>
            <p:ph type="title"/>
          </p:nvPr>
        </p:nvSpPr>
        <p:spPr>
          <a:xfrm>
            <a:off x="261257" y="1"/>
            <a:ext cx="11567886" cy="406400"/>
          </a:xfrm>
        </p:spPr>
        <p:txBody>
          <a:bodyPr>
            <a:normAutofit fontScale="90000"/>
          </a:bodyPr>
          <a:lstStyle/>
          <a:p>
            <a:pPr algn="ctr"/>
            <a:r>
              <a:rPr lang="en-US" sz="2800"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7E348E-CB0A-4898-82B3-A12726A6C6F9}"/>
                  </a:ext>
                </a:extLst>
              </p:cNvPr>
              <p:cNvSpPr>
                <a:spLocks noGrp="1"/>
              </p:cNvSpPr>
              <p:nvPr>
                <p:ph sz="half" idx="1"/>
              </p:nvPr>
            </p:nvSpPr>
            <p:spPr>
              <a:xfrm>
                <a:off x="101600" y="406401"/>
                <a:ext cx="5588000" cy="6451599"/>
              </a:xfrm>
            </p:spPr>
            <p:txBody>
              <a:bodyPr>
                <a:normAutofit lnSpcReduction="10000"/>
              </a:bodyPr>
              <a:lstStyle/>
              <a:p>
                <a:pPr marL="0" indent="0" algn="ctr">
                  <a:buNone/>
                </a:pPr>
                <a:r>
                  <a:rPr lang="en-US" dirty="0"/>
                  <a:t>But for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rPr>
                              <m:t>𝑚𝑒</m:t>
                            </m:r>
                          </m:e>
                          <m:sup>
                            <m:r>
                              <a:rPr lang="en-US" i="1">
                                <a:latin typeface="Cambria Math" panose="02040503050406030204" pitchFamily="18" charset="0"/>
                              </a:rPr>
                              <m:t>2</m:t>
                            </m:r>
                          </m:sup>
                        </m:sSup>
                        <m:r>
                          <a:rPr lang="en-US" i="1">
                            <a:latin typeface="Cambria Math" panose="02040503050406030204" pitchFamily="18" charset="0"/>
                          </a:rPr>
                          <m:t>𝑍</m:t>
                        </m:r>
                      </m:den>
                    </m:f>
                  </m:oMath>
                </a14:m>
                <a:r>
                  <a:rPr lang="en-US" dirty="0"/>
                  <a:t> </a:t>
                </a:r>
              </a:p>
              <a:p>
                <a:pPr marL="0" indent="0" algn="ctr">
                  <a:buNone/>
                </a:pPr>
                <a:r>
                  <a:rPr lang="en-US" dirty="0"/>
                  <a:t>Then </a:t>
                </a:r>
              </a:p>
              <a:p>
                <a:pPr marL="0" indent="0" algn="ctr">
                  <a:buNone/>
                </a:pPr>
                <a14:m>
                  <m:oMath xmlns:m="http://schemas.openxmlformats.org/officeDocument/2006/math">
                    <m:r>
                      <a:rPr lang="en-US" i="1">
                        <a:latin typeface="Cambria Math" panose="02040503050406030204" pitchFamily="18" charset="0"/>
                      </a:rPr>
                      <m:t>𝑃𝐸</m:t>
                    </m:r>
                    <m:r>
                      <a:rPr lang="en-US" i="1">
                        <a:latin typeface="Cambria Math" panose="02040503050406030204" pitchFamily="18" charset="0"/>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4</m:t>
                                </m:r>
                              </m:sup>
                            </m:sSup>
                          </m:num>
                          <m:den>
                            <m:r>
                              <a:rPr lang="en-US" i="1">
                                <a:latin typeface="Cambria Math" panose="02040503050406030204" pitchFamily="18" charset="0"/>
                              </a:rPr>
                              <m:t>4</m:t>
                            </m:r>
                            <m:sSup>
                              <m:sSupPr>
                                <m:ctrlPr>
                                  <a:rPr lang="en-US" i="1">
                                    <a:latin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den>
                        </m:f>
                      </m:e>
                    </m:d>
                  </m:oMath>
                </a14:m>
                <a:r>
                  <a:rPr lang="en-US" dirty="0"/>
                  <a:t>  </a:t>
                </a:r>
              </a:p>
              <a:p>
                <a:r>
                  <a:rPr lang="en-US" dirty="0"/>
                  <a:t>The total energy of the electron at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𝑡h</m:t>
                        </m:r>
                      </m:sup>
                    </m:sSup>
                  </m:oMath>
                </a14:m>
                <a:r>
                  <a:rPr lang="en-US" dirty="0"/>
                  <a:t> orbital will be given as the sum of kinetic and potential energy at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𝑡h</m:t>
                        </m:r>
                      </m:sup>
                    </m:sSup>
                  </m:oMath>
                </a14:m>
                <a:r>
                  <a:rPr lang="en-US" dirty="0"/>
                  <a:t> orbital </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𝐾𝐸</m:t>
                    </m:r>
                    <m:r>
                      <a:rPr lang="en-US" b="0" i="1" smtClean="0">
                        <a:latin typeface="Cambria Math" panose="02040503050406030204" pitchFamily="18" charset="0"/>
                      </a:rPr>
                      <m:t>+</m:t>
                    </m:r>
                    <m:r>
                      <a:rPr lang="en-US" b="0" i="1" smtClean="0">
                        <a:latin typeface="Cambria Math" panose="02040503050406030204" pitchFamily="18" charset="0"/>
                      </a:rPr>
                      <m:t>𝑃𝐸</m:t>
                    </m:r>
                  </m:oMath>
                </a14:m>
                <a:r>
                  <a:rPr lang="en-US" dirty="0"/>
                  <a:t> </a:t>
                </a:r>
              </a:p>
              <a:p>
                <a:pPr marL="0" indent="0" algn="ctr">
                  <a:buNone/>
                </a:pPr>
                <a:r>
                  <a:rPr lang="en-US" dirty="0"/>
                  <a:t>Now </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𝑛</m:t>
                        </m:r>
                      </m:sub>
                    </m:sSub>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4</m:t>
                                </m:r>
                              </m:sup>
                            </m:sSup>
                          </m:num>
                          <m:den>
                            <m:r>
                              <a:rPr lang="en-US" i="1">
                                <a:latin typeface="Cambria Math" panose="02040503050406030204" pitchFamily="18" charset="0"/>
                              </a:rPr>
                              <m:t>8</m:t>
                            </m:r>
                            <m:sSup>
                              <m:sSupPr>
                                <m:ctrlPr>
                                  <a:rPr lang="en-US" i="1">
                                    <a:latin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den>
                        </m:f>
                      </m:e>
                    </m:d>
                    <m:r>
                      <a:rPr lang="en-US" i="1">
                        <a:latin typeface="Cambria Math" panose="02040503050406030204" pitchFamily="18" charset="0"/>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4</m:t>
                                </m:r>
                              </m:sup>
                            </m:sSup>
                          </m:num>
                          <m:den>
                            <m:r>
                              <a:rPr lang="en-US" i="1">
                                <a:latin typeface="Cambria Math" panose="02040503050406030204" pitchFamily="18" charset="0"/>
                              </a:rPr>
                              <m:t>4</m:t>
                            </m:r>
                            <m:sSup>
                              <m:sSupPr>
                                <m:ctrlPr>
                                  <a:rPr lang="en-US" i="1">
                                    <a:latin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den>
                        </m:f>
                      </m:e>
                    </m:d>
                  </m:oMath>
                </a14:m>
                <a:r>
                  <a:rPr lang="en-US" dirty="0"/>
                  <a:t> </a:t>
                </a:r>
              </a:p>
              <a:p>
                <a:pPr marL="0" indent="0" algn="ctr">
                  <a:buNone/>
                </a:pPr>
                <a:r>
                  <a:rPr lang="en-US" dirty="0"/>
                  <a:t>Hence </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𝑛</m:t>
                        </m:r>
                      </m:sub>
                    </m:sSub>
                    <m:r>
                      <a:rPr lang="en-US" i="1">
                        <a:latin typeface="Cambria Math" panose="02040503050406030204" pitchFamily="18" charset="0"/>
                      </a:rPr>
                      <m:t>=</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4</m:t>
                            </m:r>
                          </m:sup>
                        </m:sSup>
                      </m:num>
                      <m:den>
                        <m:r>
                          <a:rPr lang="en-US" b="0" i="1" smtClean="0">
                            <a:latin typeface="Cambria Math" panose="02040503050406030204" pitchFamily="18" charset="0"/>
                          </a:rPr>
                          <m:t>8</m:t>
                        </m:r>
                        <m:sSup>
                          <m:sSupPr>
                            <m:ctrlPr>
                              <a:rPr lang="en-US" i="1">
                                <a:latin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den>
                    </m:f>
                  </m:oMath>
                </a14:m>
                <a:r>
                  <a:rPr lang="en-US" dirty="0"/>
                  <a:t>  </a:t>
                </a:r>
              </a:p>
            </p:txBody>
          </p:sp>
        </mc:Choice>
        <mc:Fallback xmlns="">
          <p:sp>
            <p:nvSpPr>
              <p:cNvPr id="3" name="Content Placeholder 2">
                <a:extLst>
                  <a:ext uri="{FF2B5EF4-FFF2-40B4-BE49-F238E27FC236}">
                    <a16:creationId xmlns:a16="http://schemas.microsoft.com/office/drawing/2014/main" id="{FD7E348E-CB0A-4898-82B3-A12726A6C6F9}"/>
                  </a:ext>
                </a:extLst>
              </p:cNvPr>
              <p:cNvSpPr>
                <a:spLocks noGrp="1" noRot="1" noChangeAspect="1" noMove="1" noResize="1" noEditPoints="1" noAdjustHandles="1" noChangeArrowheads="1" noChangeShapeType="1" noTextEdit="1"/>
              </p:cNvSpPr>
              <p:nvPr>
                <p:ph sz="half" idx="1"/>
              </p:nvPr>
            </p:nvSpPr>
            <p:spPr>
              <a:xfrm>
                <a:off x="101600" y="406401"/>
                <a:ext cx="5588000" cy="6451599"/>
              </a:xfrm>
              <a:blipFill>
                <a:blip r:embed="rId2"/>
                <a:stretch>
                  <a:fillRect l="-1965" t="-189" r="-15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5AF3277-6039-42B3-B6EC-CBAA1FC636E6}"/>
                  </a:ext>
                </a:extLst>
              </p:cNvPr>
              <p:cNvSpPr>
                <a:spLocks noGrp="1"/>
              </p:cNvSpPr>
              <p:nvPr>
                <p:ph sz="half" idx="2"/>
              </p:nvPr>
            </p:nvSpPr>
            <p:spPr>
              <a:xfrm>
                <a:off x="5689600" y="406401"/>
                <a:ext cx="6502399" cy="6451598"/>
              </a:xfrm>
            </p:spPr>
            <p:txBody>
              <a:bodyPr>
                <a:normAutofit lnSpcReduction="10000"/>
              </a:bodyPr>
              <a:lstStyle/>
              <a:p>
                <a:pPr marL="0" indent="0" algn="ctr">
                  <a:buNone/>
                </a:pPr>
                <a:r>
                  <a:rPr lang="en-US" dirty="0"/>
                  <a:t>Then </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𝑛</m:t>
                        </m:r>
                      </m:sub>
                    </m:sSub>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den>
                    </m:f>
                  </m:oMath>
                </a14:m>
                <a:r>
                  <a:rPr lang="en-US" dirty="0"/>
                  <a:t> </a:t>
                </a:r>
              </a:p>
              <a:p>
                <a:pPr marL="0" indent="0" algn="ctr">
                  <a:buNone/>
                </a:pPr>
                <a:r>
                  <a:rPr lang="en-US" dirty="0"/>
                  <a:t>For the first orbit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endParaRPr lang="en-US" dirty="0"/>
              </a:p>
              <a:p>
                <a:pPr marL="0" indent="0" algn="ctr">
                  <a:buNone/>
                </a:pPr>
                <a:r>
                  <a:rPr lang="en-US" dirty="0"/>
                  <a:t>Now </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𝑛</m:t>
                        </m:r>
                      </m:sub>
                    </m:sSub>
                    <m:r>
                      <a:rPr lang="en-US" b="0" i="1" smtClean="0">
                        <a:latin typeface="Cambria Math" panose="02040503050406030204" pitchFamily="18" charset="0"/>
                      </a:rPr>
                      <m:t>=−13.6</m:t>
                    </m:r>
                    <m:r>
                      <a:rPr lang="en-US" b="0" i="1" smtClean="0">
                        <a:latin typeface="Cambria Math" panose="02040503050406030204" pitchFamily="18" charset="0"/>
                      </a:rPr>
                      <m:t>𝑒𝑉</m:t>
                    </m:r>
                  </m:oMath>
                </a14:m>
                <a:r>
                  <a:rPr lang="en-US" dirty="0"/>
                  <a:t> </a:t>
                </a:r>
              </a:p>
              <a:p>
                <a:r>
                  <a:rPr lang="en-US" dirty="0"/>
                  <a:t>Therefore, amount of </a:t>
                </a:r>
                <a14:m>
                  <m:oMath xmlns:m="http://schemas.openxmlformats.org/officeDocument/2006/math">
                    <m:r>
                      <a:rPr lang="en-US" i="1">
                        <a:latin typeface="Cambria Math" panose="02040503050406030204" pitchFamily="18" charset="0"/>
                      </a:rPr>
                      <m:t>13.6</m:t>
                    </m:r>
                    <m:r>
                      <a:rPr lang="en-US" i="1">
                        <a:latin typeface="Cambria Math" panose="02040503050406030204" pitchFamily="18" charset="0"/>
                      </a:rPr>
                      <m:t>𝑒𝑉</m:t>
                    </m:r>
                  </m:oMath>
                </a14:m>
                <a:r>
                  <a:rPr lang="en-US" dirty="0"/>
                  <a:t> energy is required to remove electron completely from the first orbit of hydrogen atom </a:t>
                </a:r>
              </a:p>
              <a:p>
                <a:r>
                  <a:rPr lang="en-US" dirty="0"/>
                  <a:t>This energy is called binding energy of electron in the first orbit of the hydrogen atom </a:t>
                </a:r>
              </a:p>
              <a:p>
                <a:r>
                  <a:rPr lang="en-US" dirty="0"/>
                  <a:t>First orbit of the electron is sometimes called </a:t>
                </a:r>
                <a:r>
                  <a:rPr lang="en-US" b="1" dirty="0">
                    <a:solidFill>
                      <a:srgbClr val="FF0000"/>
                    </a:solidFill>
                  </a:rPr>
                  <a:t>ground state</a:t>
                </a:r>
              </a:p>
              <a:p>
                <a:r>
                  <a:rPr lang="en-US" dirty="0"/>
                  <a:t>It is a minimum energy state of the electron</a:t>
                </a:r>
              </a:p>
              <a:p>
                <a:pPr marL="0" indent="0" algn="ctr">
                  <a:buNone/>
                </a:pPr>
                <a:endParaRPr lang="en-US" dirty="0"/>
              </a:p>
            </p:txBody>
          </p:sp>
        </mc:Choice>
        <mc:Fallback xmlns="">
          <p:sp>
            <p:nvSpPr>
              <p:cNvPr id="4" name="Content Placeholder 3">
                <a:extLst>
                  <a:ext uri="{FF2B5EF4-FFF2-40B4-BE49-F238E27FC236}">
                    <a16:creationId xmlns:a16="http://schemas.microsoft.com/office/drawing/2014/main" id="{45AF3277-6039-42B3-B6EC-CBAA1FC636E6}"/>
                  </a:ext>
                </a:extLst>
              </p:cNvPr>
              <p:cNvSpPr>
                <a:spLocks noGrp="1" noRot="1" noChangeAspect="1" noMove="1" noResize="1" noEditPoints="1" noAdjustHandles="1" noChangeArrowheads="1" noChangeShapeType="1" noTextEdit="1"/>
              </p:cNvSpPr>
              <p:nvPr>
                <p:ph sz="half" idx="2"/>
              </p:nvPr>
            </p:nvSpPr>
            <p:spPr>
              <a:xfrm>
                <a:off x="5689600" y="406401"/>
                <a:ext cx="6502399" cy="6451598"/>
              </a:xfrm>
              <a:blipFill>
                <a:blip r:embed="rId3"/>
                <a:stretch>
                  <a:fillRect l="-1687" t="-2174" r="-375" b="-1607"/>
                </a:stretch>
              </a:blipFill>
            </p:spPr>
            <p:txBody>
              <a:bodyPr/>
              <a:lstStyle/>
              <a:p>
                <a:r>
                  <a:rPr lang="en-US">
                    <a:noFill/>
                  </a:rPr>
                  <a:t> </a:t>
                </a:r>
              </a:p>
            </p:txBody>
          </p:sp>
        </mc:Fallback>
      </mc:AlternateContent>
    </p:spTree>
    <p:extLst>
      <p:ext uri="{BB962C8B-B14F-4D97-AF65-F5344CB8AC3E}">
        <p14:creationId xmlns:p14="http://schemas.microsoft.com/office/powerpoint/2010/main" val="1889772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86E2-DEF2-44AF-9827-91D572AE22D9}"/>
              </a:ext>
            </a:extLst>
          </p:cNvPr>
          <p:cNvSpPr>
            <a:spLocks noGrp="1"/>
          </p:cNvSpPr>
          <p:nvPr>
            <p:ph type="title"/>
          </p:nvPr>
        </p:nvSpPr>
        <p:spPr>
          <a:xfrm>
            <a:off x="261257" y="0"/>
            <a:ext cx="11567886" cy="566057"/>
          </a:xfrm>
        </p:spPr>
        <p:txBody>
          <a:bodyPr>
            <a:normAutofit/>
          </a:bodyPr>
          <a:lstStyle/>
          <a:p>
            <a:pPr algn="ctr"/>
            <a:r>
              <a:rPr lang="en-US" sz="2800"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7E348E-CB0A-4898-82B3-A12726A6C6F9}"/>
                  </a:ext>
                </a:extLst>
              </p:cNvPr>
              <p:cNvSpPr>
                <a:spLocks noGrp="1"/>
              </p:cNvSpPr>
              <p:nvPr>
                <p:ph sz="half" idx="1"/>
              </p:nvPr>
            </p:nvSpPr>
            <p:spPr>
              <a:xfrm>
                <a:off x="101600" y="566058"/>
                <a:ext cx="5588000" cy="6291942"/>
              </a:xfrm>
            </p:spPr>
            <p:txBody>
              <a:bodyPr>
                <a:normAutofit lnSpcReduction="10000"/>
              </a:bodyPr>
              <a:lstStyle/>
              <a:p>
                <a:r>
                  <a:rPr lang="en-US" dirty="0"/>
                  <a:t>The energy in subsequent states is given as </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𝑛</m:t>
                        </m:r>
                      </m:sub>
                    </m:sSub>
                    <m:r>
                      <a:rPr lang="en-US" b="0" i="1" smtClean="0">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3.6</m:t>
                        </m:r>
                        <m:r>
                          <a:rPr lang="en-US" b="0" i="1" smtClean="0">
                            <a:latin typeface="Cambria Math" panose="02040503050406030204" pitchFamily="18" charset="0"/>
                            <a:ea typeface="Cambria Math" panose="02040503050406030204" pitchFamily="18" charset="0"/>
                          </a:rPr>
                          <m:t>𝑒𝑉</m:t>
                        </m:r>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den>
                    </m:f>
                  </m:oMath>
                </a14:m>
                <a:r>
                  <a:rPr lang="en-US" dirty="0"/>
                  <a:t> </a:t>
                </a:r>
              </a:p>
              <a:p>
                <a:r>
                  <a:rPr lang="en-US" dirty="0"/>
                  <a:t>Equation (*) show that, the total energy of the electron increase  as it goes away from the nucleus</a:t>
                </a:r>
              </a:p>
              <a:p>
                <a:r>
                  <a:rPr lang="en-US" dirty="0"/>
                  <a:t>Also, it indicate that the energy difference of electron in consecutive orbits decreases with the increase in the value of </a:t>
                </a:r>
                <a14:m>
                  <m:oMath xmlns:m="http://schemas.openxmlformats.org/officeDocument/2006/math">
                    <m:r>
                      <a:rPr lang="en-US" b="0" i="1" smtClean="0">
                        <a:latin typeface="Cambria Math" panose="02040503050406030204" pitchFamily="18" charset="0"/>
                      </a:rPr>
                      <m:t>𝑛</m:t>
                    </m:r>
                  </m:oMath>
                </a14:m>
                <a:r>
                  <a:rPr lang="en-US" dirty="0"/>
                  <a:t> </a:t>
                </a:r>
              </a:p>
            </p:txBody>
          </p:sp>
        </mc:Choice>
        <mc:Fallback xmlns="">
          <p:sp>
            <p:nvSpPr>
              <p:cNvPr id="3" name="Content Placeholder 2">
                <a:extLst>
                  <a:ext uri="{FF2B5EF4-FFF2-40B4-BE49-F238E27FC236}">
                    <a16:creationId xmlns:a16="http://schemas.microsoft.com/office/drawing/2014/main" id="{FD7E348E-CB0A-4898-82B3-A12726A6C6F9}"/>
                  </a:ext>
                </a:extLst>
              </p:cNvPr>
              <p:cNvSpPr>
                <a:spLocks noGrp="1" noRot="1" noChangeAspect="1" noMove="1" noResize="1" noEditPoints="1" noAdjustHandles="1" noChangeArrowheads="1" noChangeShapeType="1" noTextEdit="1"/>
              </p:cNvSpPr>
              <p:nvPr>
                <p:ph sz="half" idx="1"/>
              </p:nvPr>
            </p:nvSpPr>
            <p:spPr>
              <a:xfrm>
                <a:off x="101600" y="566058"/>
                <a:ext cx="5588000" cy="6291942"/>
              </a:xfrm>
              <a:blipFill>
                <a:blip r:embed="rId2"/>
                <a:stretch>
                  <a:fillRect l="-1965" t="-22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5AF3277-6039-42B3-B6EC-CBAA1FC636E6}"/>
                  </a:ext>
                </a:extLst>
              </p:cNvPr>
              <p:cNvSpPr>
                <a:spLocks noGrp="1"/>
              </p:cNvSpPr>
              <p:nvPr>
                <p:ph sz="half" idx="2"/>
              </p:nvPr>
            </p:nvSpPr>
            <p:spPr>
              <a:xfrm>
                <a:off x="5689600" y="566057"/>
                <a:ext cx="6502399" cy="6291941"/>
              </a:xfrm>
            </p:spPr>
            <p:txBody>
              <a:bodyPr>
                <a:normAutofit lnSpcReduction="10000"/>
              </a:bodyPr>
              <a:lstStyle/>
              <a:p>
                <a:pPr>
                  <a:buFont typeface="Wingdings" panose="05000000000000000000" pitchFamily="2" charset="2"/>
                  <a:buChar char="ü"/>
                </a:pPr>
                <a:r>
                  <a:rPr lang="en-US" b="1" dirty="0"/>
                  <a:t>Emission of spectra Radiation</a:t>
                </a:r>
              </a:p>
              <a:p>
                <a:r>
                  <a:rPr lang="en-US" dirty="0"/>
                  <a:t>From  the third atomic model, when there is transition of an electron from higher energy orbit to the lower energy orbit, the photon of energy </a:t>
                </a:r>
                <a14:m>
                  <m:oMath xmlns:m="http://schemas.openxmlformats.org/officeDocument/2006/math">
                    <m:r>
                      <a:rPr lang="en-US" b="0" i="1" smtClean="0">
                        <a:latin typeface="Cambria Math" panose="02040503050406030204" pitchFamily="18" charset="0"/>
                      </a:rPr>
                      <m:t>h𝑓</m:t>
                    </m:r>
                  </m:oMath>
                </a14:m>
                <a:r>
                  <a:rPr lang="en-US" dirty="0"/>
                  <a:t>is emitted</a:t>
                </a:r>
              </a:p>
              <a:p>
                <a:r>
                  <a:rPr lang="en-US" dirty="0"/>
                  <a:t>Consider the transition of electron from a higher energy orbit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𝑡h</m:t>
                        </m:r>
                      </m:sup>
                    </m:sSup>
                  </m:oMath>
                </a14:m>
                <a:r>
                  <a:rPr lang="en-US" dirty="0"/>
                  <a:t> to the lower energy orbit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𝑚</m:t>
                        </m:r>
                      </m:e>
                      <m:sup>
                        <m:r>
                          <a:rPr lang="en-US" i="1">
                            <a:latin typeface="Cambria Math" panose="02040503050406030204" pitchFamily="18" charset="0"/>
                          </a:rPr>
                          <m:t>𝑡h</m:t>
                        </m:r>
                      </m:sup>
                    </m:sSup>
                  </m:oMath>
                </a14:m>
                <a:r>
                  <a:rPr lang="en-US" dirty="0"/>
                  <a:t> </a:t>
                </a:r>
              </a:p>
              <a:p>
                <a:r>
                  <a:rPr lang="en-US" dirty="0"/>
                  <a:t>The quantum energy emitted is given as </a:t>
                </a:r>
              </a:p>
              <a:p>
                <a:pPr marL="0" indent="0" algn="ctr">
                  <a:buNone/>
                </a:pPr>
                <a14:m>
                  <m:oMath xmlns:m="http://schemas.openxmlformats.org/officeDocument/2006/math">
                    <m:r>
                      <a:rPr lang="en-US" b="0" i="1" smtClean="0">
                        <a:latin typeface="Cambria Math" panose="02040503050406030204" pitchFamily="18" charset="0"/>
                      </a:rPr>
                      <m:t>h𝑓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𝑚</m:t>
                        </m:r>
                      </m:sub>
                    </m:sSub>
                  </m:oMath>
                </a14:m>
                <a:r>
                  <a:rPr lang="en-US" b="0" dirty="0"/>
                  <a:t> </a:t>
                </a:r>
              </a:p>
              <a:p>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𝑛</m:t>
                        </m:r>
                      </m:sub>
                    </m:sSub>
                  </m:oMath>
                </a14:m>
                <a:r>
                  <a:rPr lang="en-US" b="0"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𝑚</m:t>
                        </m:r>
                      </m:sub>
                    </m:sSub>
                  </m:oMath>
                </a14:m>
                <a:r>
                  <a:rPr lang="en-US" b="0" dirty="0"/>
                  <a:t> is the total energy of the electron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𝑡h</m:t>
                        </m:r>
                      </m:sup>
                    </m:sSup>
                  </m:oMath>
                </a14:m>
                <a:r>
                  <a:rPr lang="en-US" b="0" dirty="0"/>
                  <a:t>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𝑡h</m:t>
                        </m:r>
                      </m:sup>
                    </m:sSup>
                  </m:oMath>
                </a14:m>
                <a:r>
                  <a:rPr lang="en-US" b="0" dirty="0"/>
                  <a:t> orbit </a:t>
                </a:r>
              </a:p>
              <a:p>
                <a:pPr marL="0" indent="0" algn="ctr">
                  <a:buNone/>
                </a:pPr>
                <a:r>
                  <a:rPr lang="en-US" b="0" dirty="0"/>
                  <a:t>From </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𝑛</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4</m:t>
                            </m:r>
                          </m:sup>
                        </m:sSup>
                      </m:num>
                      <m:den>
                        <m:r>
                          <a:rPr lang="en-US" i="1">
                            <a:latin typeface="Cambria Math" panose="02040503050406030204" pitchFamily="18" charset="0"/>
                          </a:rPr>
                          <m:t>8</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den>
                    </m:f>
                  </m:oMath>
                </a14:m>
                <a:r>
                  <a:rPr lang="en-US" b="0"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𝑚</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4</m:t>
                            </m:r>
                          </m:sup>
                        </m:sSup>
                      </m:num>
                      <m:den>
                        <m:r>
                          <a:rPr lang="en-US" i="1">
                            <a:latin typeface="Cambria Math" panose="02040503050406030204" pitchFamily="18" charset="0"/>
                          </a:rPr>
                          <m:t>8</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sSup>
                          <m:sSupPr>
                            <m:ctrlPr>
                              <a:rPr lang="en-US" i="1">
                                <a:latin typeface="Cambria Math" panose="02040503050406030204" pitchFamily="18" charset="0"/>
                              </a:rPr>
                            </m:ctrlPr>
                          </m:sSupPr>
                          <m:e>
                            <m:r>
                              <a:rPr lang="en-US" b="0" i="1" smtClean="0">
                                <a:latin typeface="Cambria Math" panose="02040503050406030204" pitchFamily="18" charset="0"/>
                              </a:rPr>
                              <m:t>𝑚</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den>
                    </m:f>
                  </m:oMath>
                </a14:m>
                <a:r>
                  <a:rPr lang="en-US" b="0" dirty="0"/>
                  <a:t> </a:t>
                </a:r>
              </a:p>
              <a:p>
                <a:pPr marL="0" indent="0" algn="ctr">
                  <a:buNone/>
                </a:pPr>
                <a:endParaRPr lang="en-US" b="0"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45AF3277-6039-42B3-B6EC-CBAA1FC636E6}"/>
                  </a:ext>
                </a:extLst>
              </p:cNvPr>
              <p:cNvSpPr>
                <a:spLocks noGrp="1" noRot="1" noChangeAspect="1" noMove="1" noResize="1" noEditPoints="1" noAdjustHandles="1" noChangeArrowheads="1" noChangeShapeType="1" noTextEdit="1"/>
              </p:cNvSpPr>
              <p:nvPr>
                <p:ph sz="half" idx="2"/>
              </p:nvPr>
            </p:nvSpPr>
            <p:spPr>
              <a:xfrm>
                <a:off x="5689600" y="566057"/>
                <a:ext cx="6502399" cy="6291941"/>
              </a:xfrm>
              <a:blipFill>
                <a:blip r:embed="rId3"/>
                <a:stretch>
                  <a:fillRect l="-1687" t="-2229" r="-2905"/>
                </a:stretch>
              </a:blipFill>
            </p:spPr>
            <p:txBody>
              <a:bodyPr/>
              <a:lstStyle/>
              <a:p>
                <a:r>
                  <a:rPr lang="en-US">
                    <a:noFill/>
                  </a:rPr>
                  <a:t> </a:t>
                </a:r>
              </a:p>
            </p:txBody>
          </p:sp>
        </mc:Fallback>
      </mc:AlternateContent>
    </p:spTree>
    <p:extLst>
      <p:ext uri="{BB962C8B-B14F-4D97-AF65-F5344CB8AC3E}">
        <p14:creationId xmlns:p14="http://schemas.microsoft.com/office/powerpoint/2010/main" val="1165195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B47E-C76C-4C2B-9F07-7D79B04089BD}"/>
              </a:ext>
            </a:extLst>
          </p:cNvPr>
          <p:cNvSpPr>
            <a:spLocks noGrp="1"/>
          </p:cNvSpPr>
          <p:nvPr>
            <p:ph type="title"/>
          </p:nvPr>
        </p:nvSpPr>
        <p:spPr>
          <a:xfrm>
            <a:off x="0" y="130629"/>
            <a:ext cx="12192000" cy="550409"/>
          </a:xfrm>
        </p:spPr>
        <p:txBody>
          <a:bodyPr>
            <a:normAutofit fontScale="90000"/>
          </a:bodyPr>
          <a:lstStyle/>
          <a:p>
            <a:pPr algn="ctr"/>
            <a:r>
              <a:rPr lang="en-US"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8FE97725-08F2-4BFA-BBE5-C43414923A53}"/>
              </a:ext>
            </a:extLst>
          </p:cNvPr>
          <p:cNvSpPr>
            <a:spLocks noGrp="1"/>
          </p:cNvSpPr>
          <p:nvPr>
            <p:ph sz="half" idx="1"/>
          </p:nvPr>
        </p:nvSpPr>
        <p:spPr>
          <a:xfrm>
            <a:off x="0" y="681038"/>
            <a:ext cx="5718627" cy="6176962"/>
          </a:xfrm>
        </p:spPr>
        <p:txBody>
          <a:bodyPr>
            <a:normAutofit/>
          </a:bodyPr>
          <a:lstStyle/>
          <a:p>
            <a:pPr>
              <a:buFont typeface="Wingdings" panose="05000000000000000000" pitchFamily="2" charset="2"/>
              <a:buChar char="v"/>
            </a:pPr>
            <a:r>
              <a:rPr lang="en-US" b="1" dirty="0"/>
              <a:t>Atomic structure  </a:t>
            </a:r>
          </a:p>
          <a:p>
            <a:r>
              <a:rPr lang="en-US" dirty="0"/>
              <a:t>Atom is the smallest particle of matter that has the properties of an element </a:t>
            </a:r>
          </a:p>
          <a:p>
            <a:pPr marL="342900" indent="-342900"/>
            <a:r>
              <a:rPr lang="en-US" dirty="0"/>
              <a:t>The atomic structure of an element refers to the constitution of its nucleus and the arrangement of the electrons around it.  </a:t>
            </a:r>
          </a:p>
          <a:p>
            <a:pPr marL="342900" indent="-342900"/>
            <a:r>
              <a:rPr lang="en-US" dirty="0"/>
              <a:t>Primarily, the atomic structure of matter is made up of </a:t>
            </a:r>
            <a:r>
              <a:rPr lang="en-US" dirty="0">
                <a:solidFill>
                  <a:srgbClr val="FF0000"/>
                </a:solidFill>
              </a:rPr>
              <a:t>protons</a:t>
            </a:r>
            <a:r>
              <a:rPr lang="en-US" dirty="0"/>
              <a:t>, </a:t>
            </a:r>
            <a:r>
              <a:rPr lang="en-US" dirty="0">
                <a:solidFill>
                  <a:srgbClr val="FF0000"/>
                </a:solidFill>
              </a:rPr>
              <a:t>electrons</a:t>
            </a:r>
            <a:r>
              <a:rPr lang="en-US" dirty="0"/>
              <a:t>, and </a:t>
            </a:r>
            <a:r>
              <a:rPr lang="en-US" dirty="0">
                <a:solidFill>
                  <a:srgbClr val="FF0000"/>
                </a:solidFill>
              </a:rPr>
              <a:t>neutrons</a:t>
            </a:r>
            <a:r>
              <a:rPr lang="en-US" dirty="0"/>
              <a:t>.</a:t>
            </a:r>
          </a:p>
          <a:p>
            <a:pPr marL="0" indent="0">
              <a:buNone/>
            </a:pPr>
            <a:endParaRPr lang="en-US" dirty="0"/>
          </a:p>
        </p:txBody>
      </p:sp>
      <p:sp>
        <p:nvSpPr>
          <p:cNvPr id="4" name="Content Placeholder 3">
            <a:extLst>
              <a:ext uri="{FF2B5EF4-FFF2-40B4-BE49-F238E27FC236}">
                <a16:creationId xmlns:a16="http://schemas.microsoft.com/office/drawing/2014/main" id="{17D6E681-CA62-4CD6-A4F5-7CF690D8FA6C}"/>
              </a:ext>
            </a:extLst>
          </p:cNvPr>
          <p:cNvSpPr>
            <a:spLocks noGrp="1"/>
          </p:cNvSpPr>
          <p:nvPr>
            <p:ph sz="half" idx="2"/>
          </p:nvPr>
        </p:nvSpPr>
        <p:spPr>
          <a:xfrm>
            <a:off x="5718629" y="681038"/>
            <a:ext cx="6473372" cy="6176962"/>
          </a:xfrm>
        </p:spPr>
        <p:txBody>
          <a:bodyPr>
            <a:normAutofit/>
          </a:bodyPr>
          <a:lstStyle/>
          <a:p>
            <a:pPr marL="342900" indent="-342900"/>
            <a:r>
              <a:rPr lang="en-US" dirty="0"/>
              <a:t>The protons and neutrons make up the nucleus of the atom, which is surrounded by the electrons belonging to the atom. </a:t>
            </a:r>
          </a:p>
          <a:p>
            <a:pPr marL="342900" indent="-342900"/>
            <a:r>
              <a:rPr lang="en-US" dirty="0"/>
              <a:t>The atomic number of an element describes the total number of protons in its nucleus </a:t>
            </a:r>
          </a:p>
          <a:p>
            <a:pPr marL="0" indent="0">
              <a:buNone/>
            </a:pPr>
            <a:endParaRPr lang="en-US" dirty="0"/>
          </a:p>
          <a:p>
            <a:endParaRPr lang="en-US" dirty="0"/>
          </a:p>
        </p:txBody>
      </p:sp>
    </p:spTree>
    <p:extLst>
      <p:ext uri="{BB962C8B-B14F-4D97-AF65-F5344CB8AC3E}">
        <p14:creationId xmlns:p14="http://schemas.microsoft.com/office/powerpoint/2010/main" val="2971252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86E2-DEF2-44AF-9827-91D572AE22D9}"/>
              </a:ext>
            </a:extLst>
          </p:cNvPr>
          <p:cNvSpPr>
            <a:spLocks noGrp="1"/>
          </p:cNvSpPr>
          <p:nvPr>
            <p:ph type="title"/>
          </p:nvPr>
        </p:nvSpPr>
        <p:spPr>
          <a:xfrm>
            <a:off x="261257" y="1"/>
            <a:ext cx="11567886" cy="391886"/>
          </a:xfrm>
        </p:spPr>
        <p:txBody>
          <a:bodyPr>
            <a:normAutofit fontScale="90000"/>
          </a:bodyPr>
          <a:lstStyle/>
          <a:p>
            <a:pPr algn="ctr"/>
            <a:r>
              <a:rPr lang="en-US" sz="2800"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7E348E-CB0A-4898-82B3-A12726A6C6F9}"/>
                  </a:ext>
                </a:extLst>
              </p:cNvPr>
              <p:cNvSpPr>
                <a:spLocks noGrp="1"/>
              </p:cNvSpPr>
              <p:nvPr>
                <p:ph sz="half" idx="1"/>
              </p:nvPr>
            </p:nvSpPr>
            <p:spPr>
              <a:xfrm>
                <a:off x="101600" y="566058"/>
                <a:ext cx="5588000" cy="6291942"/>
              </a:xfrm>
            </p:spPr>
            <p:txBody>
              <a:bodyPr>
                <a:normAutofit lnSpcReduction="10000"/>
              </a:bodyPr>
              <a:lstStyle/>
              <a:p>
                <a:pPr marL="0" indent="0" algn="ctr">
                  <a:buNone/>
                </a:pPr>
                <a:r>
                  <a:rPr lang="en-US" dirty="0"/>
                  <a:t>Then </a:t>
                </a:r>
              </a:p>
              <a:p>
                <a:pPr marL="0" indent="0" algn="ctr">
                  <a:buNone/>
                </a:pPr>
                <a14:m>
                  <m:oMath xmlns:m="http://schemas.openxmlformats.org/officeDocument/2006/math">
                    <m:r>
                      <a:rPr lang="en-US" i="1">
                        <a:latin typeface="Cambria Math" panose="02040503050406030204" pitchFamily="18" charset="0"/>
                      </a:rPr>
                      <m:t>h𝑓</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4</m:t>
                            </m:r>
                          </m:sup>
                        </m:sSup>
                      </m:num>
                      <m:den>
                        <m:r>
                          <a:rPr lang="en-US" i="1">
                            <a:latin typeface="Cambria Math" panose="02040503050406030204" pitchFamily="18" charset="0"/>
                          </a:rPr>
                          <m:t>8</m:t>
                        </m:r>
                        <m:sSup>
                          <m:sSupPr>
                            <m:ctrlPr>
                              <a:rPr lang="en-US" i="1">
                                <a:latin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den>
                    </m:f>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4</m:t>
                                </m:r>
                              </m:sup>
                            </m:sSup>
                          </m:num>
                          <m:den>
                            <m:r>
                              <a:rPr lang="en-US" i="1">
                                <a:latin typeface="Cambria Math" panose="02040503050406030204" pitchFamily="18" charset="0"/>
                              </a:rPr>
                              <m:t>8</m:t>
                            </m:r>
                            <m:sSup>
                              <m:sSupPr>
                                <m:ctrlPr>
                                  <a:rPr lang="en-US" i="1">
                                    <a:latin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b="0" i="1" smtClean="0">
                                    <a:latin typeface="Cambria Math" panose="02040503050406030204" pitchFamily="18" charset="0"/>
                                  </a:rPr>
                                  <m:t>𝑚</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den>
                        </m:f>
                      </m:e>
                    </m:d>
                  </m:oMath>
                </a14:m>
                <a:r>
                  <a:rPr lang="en-US" dirty="0"/>
                  <a:t>  </a:t>
                </a:r>
              </a:p>
              <a:p>
                <a:pPr marL="0" indent="0" algn="ctr">
                  <a:buNone/>
                </a:pPr>
                <a:r>
                  <a:rPr lang="en-US" dirty="0"/>
                  <a:t>Now </a:t>
                </a:r>
              </a:p>
              <a:p>
                <a:pPr marL="0" indent="0" algn="ctr">
                  <a:buNone/>
                </a:pPr>
                <a14:m>
                  <m:oMath xmlns:m="http://schemas.openxmlformats.org/officeDocument/2006/math">
                    <m:r>
                      <a:rPr lang="en-US" i="1">
                        <a:latin typeface="Cambria Math" panose="02040503050406030204" pitchFamily="18" charset="0"/>
                      </a:rPr>
                      <m:t>h𝑓</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4</m:t>
                            </m:r>
                          </m:sup>
                        </m:sSup>
                      </m:num>
                      <m:den>
                        <m:r>
                          <a:rPr lang="en-US" i="1">
                            <a:latin typeface="Cambria Math" panose="02040503050406030204" pitchFamily="18" charset="0"/>
                          </a:rPr>
                          <m:t>8</m:t>
                        </m:r>
                        <m:sSup>
                          <m:sSupPr>
                            <m:ctrlPr>
                              <a:rPr lang="en-US" i="1">
                                <a:latin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den>
                    </m:f>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panose="02040503050406030204" pitchFamily="18" charset="0"/>
                                  </a:rPr>
                                  <m:t>2</m:t>
                                </m:r>
                              </m:sup>
                            </m:sSup>
                          </m:den>
                        </m:f>
                      </m:e>
                    </m:d>
                  </m:oMath>
                </a14:m>
                <a:r>
                  <a:rPr lang="en-US" dirty="0"/>
                  <a:t> </a:t>
                </a:r>
              </a:p>
              <a:p>
                <a:pPr marL="0" indent="0" algn="ctr">
                  <a:buNone/>
                </a:pPr>
                <a:r>
                  <a:rPr lang="en-US" dirty="0"/>
                  <a:t>But,</a:t>
                </a:r>
                <a14:m>
                  <m:oMath xmlns:m="http://schemas.openxmlformats.org/officeDocument/2006/math">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𝑓</m:t>
                    </m:r>
                  </m:oMath>
                </a14:m>
                <a:r>
                  <a:rPr lang="en-US" dirty="0"/>
                  <a:t> </a:t>
                </a:r>
              </a:p>
              <a:p>
                <a:pPr marL="0" indent="0" algn="ctr">
                  <a:buNone/>
                </a:pP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ea typeface="Cambria Math" panose="02040503050406030204" pitchFamily="18" charset="0"/>
                          </a:rPr>
                          <m:t>𝜆</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4</m:t>
                            </m:r>
                          </m:sup>
                        </m:sSup>
                      </m:num>
                      <m:den>
                        <m:r>
                          <a:rPr lang="en-US" i="1">
                            <a:latin typeface="Cambria Math" panose="02040503050406030204" pitchFamily="18" charset="0"/>
                          </a:rPr>
                          <m:t>8</m:t>
                        </m:r>
                        <m:sSup>
                          <m:sSupPr>
                            <m:ctrlPr>
                              <a:rPr lang="en-US" i="1">
                                <a:latin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e>
                          <m:sup>
                            <m:r>
                              <a:rPr lang="en-US" i="1">
                                <a:latin typeface="Cambria Math" panose="02040503050406030204" pitchFamily="18" charset="0"/>
                              </a:rPr>
                              <m:t>2</m:t>
                            </m:r>
                          </m:sup>
                        </m:sSup>
                        <m:r>
                          <a:rPr lang="en-US" b="0" i="1" smtClean="0">
                            <a:latin typeface="Cambria Math" panose="02040503050406030204" pitchFamily="18" charset="0"/>
                          </a:rPr>
                          <m:t>𝑐</m:t>
                        </m:r>
                        <m:sSup>
                          <m:sSupPr>
                            <m:ctrlPr>
                              <a:rPr lang="en-US" i="1">
                                <a:latin typeface="Cambria Math" panose="02040503050406030204" pitchFamily="18" charset="0"/>
                              </a:rPr>
                            </m:ctrlPr>
                          </m:sSupPr>
                          <m:e>
                            <m:r>
                              <a:rPr lang="en-US" i="1">
                                <a:latin typeface="Cambria Math" panose="02040503050406030204" pitchFamily="18" charset="0"/>
                              </a:rPr>
                              <m:t>h</m:t>
                            </m:r>
                          </m:e>
                          <m:sup>
                            <m:r>
                              <a:rPr lang="en-US" b="0" i="1" smtClean="0">
                                <a:latin typeface="Cambria Math" panose="02040503050406030204" pitchFamily="18" charset="0"/>
                              </a:rPr>
                              <m:t>3</m:t>
                            </m:r>
                          </m:sup>
                        </m:sSup>
                      </m:den>
                    </m:f>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den>
                        </m:f>
                      </m:e>
                    </m:d>
                  </m:oMath>
                </a14:m>
                <a:r>
                  <a:rPr lang="en-US" dirty="0"/>
                  <a:t>  </a:t>
                </a:r>
              </a:p>
              <a:p>
                <a:pPr marL="0" indent="0" algn="ctr">
                  <a:buNone/>
                </a:pPr>
                <a:r>
                  <a:rPr lang="en-US" dirty="0"/>
                  <a:t>If </a:t>
                </a:r>
              </a:p>
              <a:p>
                <a:pPr marL="0" indent="0" algn="ctr">
                  <a:buNone/>
                </a:pP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4</m:t>
                            </m:r>
                          </m:sup>
                        </m:sSup>
                      </m:num>
                      <m:den>
                        <m:r>
                          <a:rPr lang="en-US" i="1">
                            <a:latin typeface="Cambria Math" panose="02040503050406030204" pitchFamily="18" charset="0"/>
                          </a:rPr>
                          <m:t>8</m:t>
                        </m:r>
                        <m:sSup>
                          <m:sSupPr>
                            <m:ctrlPr>
                              <a:rPr lang="en-US" i="1">
                                <a:latin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0</m:t>
                                </m:r>
                              </m:sub>
                            </m:sSub>
                          </m:e>
                          <m:sup>
                            <m:r>
                              <a:rPr lang="en-US" i="1">
                                <a:latin typeface="Cambria Math" panose="02040503050406030204" pitchFamily="18" charset="0"/>
                              </a:rPr>
                              <m:t>2</m:t>
                            </m:r>
                          </m:sup>
                        </m:sSup>
                        <m:r>
                          <a:rPr lang="en-US" i="1">
                            <a:latin typeface="Cambria Math" panose="02040503050406030204" pitchFamily="18" charset="0"/>
                          </a:rPr>
                          <m:t>𝑐</m:t>
                        </m:r>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3</m:t>
                            </m:r>
                          </m:sup>
                        </m:sSup>
                      </m:den>
                    </m:f>
                    <m:r>
                      <a:rPr lang="en-US" b="0" i="1" smtClean="0">
                        <a:latin typeface="Cambria Math" panose="02040503050406030204" pitchFamily="18" charset="0"/>
                      </a:rPr>
                      <m:t>=1.097</m:t>
                    </m:r>
                    <m:r>
                      <a:rPr lang="en-US" b="0" i="1" smtClean="0">
                        <a:latin typeface="Cambria Math" panose="02040503050406030204" pitchFamily="18" charset="0"/>
                      </a:rPr>
                      <m:t>𝑥</m:t>
                    </m:r>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7</m:t>
                        </m:r>
                      </m:sup>
                    </m:sSup>
                    <m:r>
                      <a:rPr lang="en-US" b="0" i="1" smtClean="0">
                        <a:latin typeface="Cambria Math" panose="02040503050406030204" pitchFamily="18" charset="0"/>
                      </a:rPr>
                      <m:t>/</m:t>
                    </m:r>
                    <m:r>
                      <a:rPr lang="en-US" b="0" i="1" smtClean="0">
                        <a:latin typeface="Cambria Math" panose="02040503050406030204" pitchFamily="18" charset="0"/>
                      </a:rPr>
                      <m:t>𝑚</m:t>
                    </m:r>
                  </m:oMath>
                </a14:m>
                <a:r>
                  <a:rPr lang="en-US" dirty="0"/>
                  <a:t> </a:t>
                </a:r>
              </a:p>
              <a:p>
                <a:pPr marL="0" indent="0" algn="ctr">
                  <a:buNone/>
                </a:pPr>
                <a:r>
                  <a:rPr lang="en-US" dirty="0"/>
                  <a:t>Hence </a:t>
                </a:r>
              </a:p>
              <a:p>
                <a:pPr marL="0" indent="0" algn="ctr">
                  <a:buNone/>
                </a:pP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ea typeface="Cambria Math" panose="02040503050406030204" pitchFamily="18" charset="0"/>
                          </a:rPr>
                          <m:t>𝜆</m:t>
                        </m:r>
                      </m:den>
                    </m:f>
                    <m:r>
                      <a:rPr lang="en-US" i="1">
                        <a:latin typeface="Cambria Math" panose="02040503050406030204" pitchFamily="18" charset="0"/>
                      </a:rPr>
                      <m:t>=</m:t>
                    </m:r>
                    <m:r>
                      <a:rPr lang="en-US" b="0" i="1" smtClean="0">
                        <a:latin typeface="Cambria Math" panose="02040503050406030204" pitchFamily="18" charset="0"/>
                      </a:rPr>
                      <m:t>𝑅</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den>
                        </m:f>
                      </m:e>
                    </m:d>
                  </m:oMath>
                </a14:m>
                <a:r>
                  <a:rPr lang="en-US" dirty="0"/>
                  <a:t> </a:t>
                </a:r>
              </a:p>
            </p:txBody>
          </p:sp>
        </mc:Choice>
        <mc:Fallback xmlns="">
          <p:sp>
            <p:nvSpPr>
              <p:cNvPr id="3" name="Content Placeholder 2">
                <a:extLst>
                  <a:ext uri="{FF2B5EF4-FFF2-40B4-BE49-F238E27FC236}">
                    <a16:creationId xmlns:a16="http://schemas.microsoft.com/office/drawing/2014/main" id="{FD7E348E-CB0A-4898-82B3-A12726A6C6F9}"/>
                  </a:ext>
                </a:extLst>
              </p:cNvPr>
              <p:cNvSpPr>
                <a:spLocks noGrp="1" noRot="1" noChangeAspect="1" noMove="1" noResize="1" noEditPoints="1" noAdjustHandles="1" noChangeArrowheads="1" noChangeShapeType="1" noTextEdit="1"/>
              </p:cNvSpPr>
              <p:nvPr>
                <p:ph sz="half" idx="1"/>
              </p:nvPr>
            </p:nvSpPr>
            <p:spPr>
              <a:xfrm>
                <a:off x="101600" y="566058"/>
                <a:ext cx="5588000" cy="6291942"/>
              </a:xfrm>
              <a:blipFill>
                <a:blip r:embed="rId2"/>
                <a:stretch>
                  <a:fillRect t="-22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5AF3277-6039-42B3-B6EC-CBAA1FC636E6}"/>
                  </a:ext>
                </a:extLst>
              </p:cNvPr>
              <p:cNvSpPr>
                <a:spLocks noGrp="1"/>
              </p:cNvSpPr>
              <p:nvPr>
                <p:ph sz="half" idx="2"/>
              </p:nvPr>
            </p:nvSpPr>
            <p:spPr>
              <a:xfrm>
                <a:off x="5689600" y="391887"/>
                <a:ext cx="6502399" cy="6466112"/>
              </a:xfrm>
            </p:spPr>
            <p:txBody>
              <a:bodyPr>
                <a:normAutofit lnSpcReduction="10000"/>
              </a:bodyPr>
              <a:lstStyle/>
              <a:p>
                <a:pPr>
                  <a:buFont typeface="Wingdings" panose="05000000000000000000" pitchFamily="2" charset="2"/>
                  <a:buChar char="Ø"/>
                </a:pPr>
                <a:r>
                  <a:rPr lang="en-US" b="1" dirty="0"/>
                  <a:t>Hydrogen spectrum</a:t>
                </a:r>
              </a:p>
              <a:p>
                <a:r>
                  <a:rPr lang="en-US" dirty="0"/>
                  <a:t>The hydrogen spectrum consists of the following spectral lines</a:t>
                </a:r>
              </a:p>
              <a:p>
                <a:pPr>
                  <a:buFont typeface="Wingdings" panose="05000000000000000000" pitchFamily="2" charset="2"/>
                  <a:buChar char="ü"/>
                </a:pPr>
                <a:r>
                  <a:rPr lang="en-US" dirty="0"/>
                  <a:t>Lyman series</a:t>
                </a:r>
              </a:p>
              <a:p>
                <a:r>
                  <a:rPr lang="en-US" dirty="0"/>
                  <a:t>The series  that exist when there is transition of electron from initial orbit state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=2,3,4…</m:t>
                    </m:r>
                  </m:oMath>
                </a14:m>
                <a:r>
                  <a:rPr lang="en-US" dirty="0"/>
                  <a:t> to the final lower orbit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m:t>
                    </m:r>
                  </m:oMath>
                </a14:m>
                <a:endParaRPr lang="en-US" dirty="0"/>
              </a:p>
              <a:p>
                <a:r>
                  <a:rPr lang="en-US" dirty="0"/>
                  <a:t>The wavelength of the spectral lines lies in the ultra-violet region </a:t>
                </a:r>
              </a:p>
              <a:p>
                <a:pPr>
                  <a:buFont typeface="Wingdings" panose="05000000000000000000" pitchFamily="2" charset="2"/>
                  <a:buChar char="ü"/>
                </a:pPr>
                <a:r>
                  <a:rPr lang="en-US" dirty="0"/>
                  <a:t>Balmer series</a:t>
                </a:r>
              </a:p>
              <a:p>
                <a:r>
                  <a:rPr lang="en-US" dirty="0"/>
                  <a:t>These spectral lines series that are observed when the electron transition  is from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=3,4,5….</m:t>
                    </m:r>
                  </m:oMath>
                </a14:m>
                <a:r>
                  <a:rPr lang="en-US" dirty="0"/>
                  <a:t>to lower energy orbit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=2</m:t>
                    </m:r>
                  </m:oMath>
                </a14:m>
                <a:endParaRPr lang="en-US" dirty="0"/>
              </a:p>
              <a:p>
                <a:r>
                  <a:rPr lang="en-US" dirty="0"/>
                  <a:t>This gives the visible region </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45AF3277-6039-42B3-B6EC-CBAA1FC636E6}"/>
                  </a:ext>
                </a:extLst>
              </p:cNvPr>
              <p:cNvSpPr>
                <a:spLocks noGrp="1" noRot="1" noChangeAspect="1" noMove="1" noResize="1" noEditPoints="1" noAdjustHandles="1" noChangeArrowheads="1" noChangeShapeType="1" noTextEdit="1"/>
              </p:cNvSpPr>
              <p:nvPr>
                <p:ph sz="half" idx="2"/>
              </p:nvPr>
            </p:nvSpPr>
            <p:spPr>
              <a:xfrm>
                <a:off x="5689600" y="391887"/>
                <a:ext cx="6502399" cy="6466112"/>
              </a:xfrm>
              <a:blipFill>
                <a:blip r:embed="rId3"/>
                <a:stretch>
                  <a:fillRect l="-1687" t="-2074" b="-2451"/>
                </a:stretch>
              </a:blipFill>
            </p:spPr>
            <p:txBody>
              <a:bodyPr/>
              <a:lstStyle/>
              <a:p>
                <a:r>
                  <a:rPr lang="en-US">
                    <a:noFill/>
                  </a:rPr>
                  <a:t> </a:t>
                </a:r>
              </a:p>
            </p:txBody>
          </p:sp>
        </mc:Fallback>
      </mc:AlternateContent>
    </p:spTree>
    <p:extLst>
      <p:ext uri="{BB962C8B-B14F-4D97-AF65-F5344CB8AC3E}">
        <p14:creationId xmlns:p14="http://schemas.microsoft.com/office/powerpoint/2010/main" val="2957856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86E2-DEF2-44AF-9827-91D572AE22D9}"/>
              </a:ext>
            </a:extLst>
          </p:cNvPr>
          <p:cNvSpPr>
            <a:spLocks noGrp="1"/>
          </p:cNvSpPr>
          <p:nvPr>
            <p:ph type="title"/>
          </p:nvPr>
        </p:nvSpPr>
        <p:spPr>
          <a:xfrm>
            <a:off x="261257" y="0"/>
            <a:ext cx="11567886" cy="566057"/>
          </a:xfrm>
        </p:spPr>
        <p:txBody>
          <a:bodyPr>
            <a:normAutofit/>
          </a:bodyPr>
          <a:lstStyle/>
          <a:p>
            <a:pPr algn="ctr"/>
            <a:r>
              <a:rPr lang="en-US" sz="2800"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7E348E-CB0A-4898-82B3-A12726A6C6F9}"/>
                  </a:ext>
                </a:extLst>
              </p:cNvPr>
              <p:cNvSpPr>
                <a:spLocks noGrp="1"/>
              </p:cNvSpPr>
              <p:nvPr>
                <p:ph sz="half" idx="1"/>
              </p:nvPr>
            </p:nvSpPr>
            <p:spPr>
              <a:xfrm>
                <a:off x="101600" y="566058"/>
                <a:ext cx="5588000" cy="6291942"/>
              </a:xfrm>
            </p:spPr>
            <p:txBody>
              <a:bodyPr>
                <a:normAutofit/>
              </a:bodyPr>
              <a:lstStyle/>
              <a:p>
                <a:r>
                  <a:rPr lang="en-US" dirty="0"/>
                  <a:t>Under the Balmer series we can categories the series as follows</a:t>
                </a:r>
              </a:p>
              <a:p>
                <a:pPr>
                  <a:buFont typeface="Wingdings" panose="05000000000000000000" pitchFamily="2" charset="2"/>
                  <a:buChar char="ü"/>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i="1" smtClean="0">
                            <a:latin typeface="Cambria Math" panose="02040503050406030204" pitchFamily="18" charset="0"/>
                            <a:ea typeface="Cambria Math" panose="02040503050406030204" pitchFamily="18" charset="0"/>
                          </a:rPr>
                          <m:t>𝛼</m:t>
                        </m:r>
                      </m:sub>
                    </m:sSub>
                  </m:oMath>
                </a14:m>
                <a:r>
                  <a:rPr lang="en-US" dirty="0"/>
                  <a:t>:the transition from electron from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=3</m:t>
                    </m:r>
                  </m:oMath>
                </a14:m>
                <a:r>
                  <a:rPr lang="en-US" dirty="0"/>
                  <a:t> to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=2</m:t>
                    </m:r>
                  </m:oMath>
                </a14:m>
                <a:endParaRPr lang="en-US" dirty="0"/>
              </a:p>
              <a:p>
                <a:pPr>
                  <a:buFont typeface="Wingdings" panose="05000000000000000000" pitchFamily="2" charset="2"/>
                  <a:buChar char="ü"/>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smtClean="0">
                            <a:latin typeface="Cambria Math" panose="02040503050406030204" pitchFamily="18" charset="0"/>
                            <a:ea typeface="Cambria Math" panose="02040503050406030204" pitchFamily="18" charset="0"/>
                          </a:rPr>
                          <m:t>𝛽</m:t>
                        </m:r>
                      </m:sub>
                    </m:sSub>
                  </m:oMath>
                </a14:m>
                <a:r>
                  <a:rPr lang="en-US" dirty="0"/>
                  <a:t>:the transition from electron from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=4</m:t>
                    </m:r>
                  </m:oMath>
                </a14:m>
                <a:r>
                  <a:rPr lang="en-US" dirty="0"/>
                  <a:t> to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=2</m:t>
                    </m:r>
                  </m:oMath>
                </a14:m>
                <a:endParaRPr lang="en-US" dirty="0"/>
              </a:p>
              <a:p>
                <a:pPr>
                  <a:buFont typeface="Wingdings" panose="05000000000000000000" pitchFamily="2" charset="2"/>
                  <a:buChar char="ü"/>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smtClean="0">
                            <a:latin typeface="Cambria Math" panose="02040503050406030204" pitchFamily="18" charset="0"/>
                            <a:ea typeface="Cambria Math" panose="02040503050406030204" pitchFamily="18" charset="0"/>
                          </a:rPr>
                          <m:t>𝛾</m:t>
                        </m:r>
                      </m:sub>
                    </m:sSub>
                  </m:oMath>
                </a14:m>
                <a:r>
                  <a:rPr lang="en-US" dirty="0"/>
                  <a:t>:the transition from electron from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=5</m:t>
                    </m:r>
                  </m:oMath>
                </a14:m>
                <a:r>
                  <a:rPr lang="en-US" dirty="0"/>
                  <a:t> to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=2</m:t>
                    </m:r>
                  </m:oMath>
                </a14:m>
                <a:endParaRPr lang="en-US" dirty="0"/>
              </a:p>
              <a:p>
                <a:pPr>
                  <a:buFont typeface="Wingdings" panose="05000000000000000000" pitchFamily="2" charset="2"/>
                  <a:buChar char="ü"/>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smtClean="0">
                            <a:latin typeface="Cambria Math" panose="02040503050406030204" pitchFamily="18" charset="0"/>
                            <a:ea typeface="Cambria Math" panose="02040503050406030204" pitchFamily="18" charset="0"/>
                          </a:rPr>
                          <m:t>𝛿</m:t>
                        </m:r>
                      </m:sub>
                    </m:sSub>
                  </m:oMath>
                </a14:m>
                <a:r>
                  <a:rPr lang="en-US" dirty="0"/>
                  <a:t>:the transition from electron from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=6</m:t>
                    </m:r>
                  </m:oMath>
                </a14:m>
                <a:r>
                  <a:rPr lang="en-US" dirty="0"/>
                  <a:t> to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=2</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D7E348E-CB0A-4898-82B3-A12726A6C6F9}"/>
                  </a:ext>
                </a:extLst>
              </p:cNvPr>
              <p:cNvSpPr>
                <a:spLocks noGrp="1" noRot="1" noChangeAspect="1" noMove="1" noResize="1" noEditPoints="1" noAdjustHandles="1" noChangeArrowheads="1" noChangeShapeType="1" noTextEdit="1"/>
              </p:cNvSpPr>
              <p:nvPr>
                <p:ph sz="half" idx="1"/>
              </p:nvPr>
            </p:nvSpPr>
            <p:spPr>
              <a:xfrm>
                <a:off x="101600" y="566058"/>
                <a:ext cx="5588000" cy="6291942"/>
              </a:xfrm>
              <a:blipFill>
                <a:blip r:embed="rId2"/>
                <a:stretch>
                  <a:fillRect l="-1965" t="-1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5AF3277-6039-42B3-B6EC-CBAA1FC636E6}"/>
                  </a:ext>
                </a:extLst>
              </p:cNvPr>
              <p:cNvSpPr>
                <a:spLocks noGrp="1"/>
              </p:cNvSpPr>
              <p:nvPr>
                <p:ph sz="half" idx="2"/>
              </p:nvPr>
            </p:nvSpPr>
            <p:spPr>
              <a:xfrm>
                <a:off x="5689600" y="566057"/>
                <a:ext cx="6502399" cy="6291941"/>
              </a:xfrm>
            </p:spPr>
            <p:txBody>
              <a:bodyPr>
                <a:normAutofit/>
              </a:bodyPr>
              <a:lstStyle/>
              <a:p>
                <a:pPr>
                  <a:buFont typeface="Wingdings" panose="05000000000000000000" pitchFamily="2" charset="2"/>
                  <a:buChar char="ü"/>
                </a:pPr>
                <a:r>
                  <a:rPr lang="en-US" dirty="0"/>
                  <a:t>Paschen series</a:t>
                </a:r>
              </a:p>
              <a:p>
                <a:r>
                  <a:rPr lang="en-US" dirty="0"/>
                  <a:t>These spectral lines series that are observed when the electron transition  is from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=4,5,6….</m:t>
                    </m:r>
                  </m:oMath>
                </a14:m>
                <a:r>
                  <a:rPr lang="en-US" dirty="0"/>
                  <a:t>to lower energy orbit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=3</m:t>
                    </m:r>
                  </m:oMath>
                </a14:m>
                <a:endParaRPr lang="en-US" dirty="0"/>
              </a:p>
              <a:p>
                <a:r>
                  <a:rPr lang="en-US" dirty="0"/>
                  <a:t>The spectral lines lie near the infrared region</a:t>
                </a:r>
              </a:p>
              <a:p>
                <a:pPr>
                  <a:buFont typeface="Wingdings" panose="05000000000000000000" pitchFamily="2" charset="2"/>
                  <a:buChar char="ü"/>
                </a:pPr>
                <a:r>
                  <a:rPr lang="en-US" dirty="0"/>
                  <a:t>Bracket series</a:t>
                </a:r>
              </a:p>
              <a:p>
                <a:r>
                  <a:rPr lang="en-US" dirty="0"/>
                  <a:t>These spectral lines series that are observed when the electron transition  is from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=5,6,7….</m:t>
                    </m:r>
                  </m:oMath>
                </a14:m>
                <a:r>
                  <a:rPr lang="en-US" dirty="0"/>
                  <a:t>to lower energy orbit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=4</m:t>
                    </m:r>
                  </m:oMath>
                </a14:m>
                <a:r>
                  <a:rPr lang="en-US" dirty="0"/>
                  <a:t> </a:t>
                </a:r>
              </a:p>
              <a:p>
                <a:r>
                  <a:rPr lang="en-US" dirty="0"/>
                  <a:t>The spectral lines lie near the infrared region</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45AF3277-6039-42B3-B6EC-CBAA1FC636E6}"/>
                  </a:ext>
                </a:extLst>
              </p:cNvPr>
              <p:cNvSpPr>
                <a:spLocks noGrp="1" noRot="1" noChangeAspect="1" noMove="1" noResize="1" noEditPoints="1" noAdjustHandles="1" noChangeArrowheads="1" noChangeShapeType="1" noTextEdit="1"/>
              </p:cNvSpPr>
              <p:nvPr>
                <p:ph sz="half" idx="2"/>
              </p:nvPr>
            </p:nvSpPr>
            <p:spPr>
              <a:xfrm>
                <a:off x="5689600" y="566057"/>
                <a:ext cx="6502399" cy="6291941"/>
              </a:xfrm>
              <a:blipFill>
                <a:blip r:embed="rId3"/>
                <a:stretch>
                  <a:fillRect l="-1687" t="-1647" r="-469"/>
                </a:stretch>
              </a:blipFill>
            </p:spPr>
            <p:txBody>
              <a:bodyPr/>
              <a:lstStyle/>
              <a:p>
                <a:r>
                  <a:rPr lang="en-US">
                    <a:noFill/>
                  </a:rPr>
                  <a:t> </a:t>
                </a:r>
              </a:p>
            </p:txBody>
          </p:sp>
        </mc:Fallback>
      </mc:AlternateContent>
    </p:spTree>
    <p:extLst>
      <p:ext uri="{BB962C8B-B14F-4D97-AF65-F5344CB8AC3E}">
        <p14:creationId xmlns:p14="http://schemas.microsoft.com/office/powerpoint/2010/main" val="1753968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86E2-DEF2-44AF-9827-91D572AE22D9}"/>
              </a:ext>
            </a:extLst>
          </p:cNvPr>
          <p:cNvSpPr>
            <a:spLocks noGrp="1"/>
          </p:cNvSpPr>
          <p:nvPr>
            <p:ph type="title"/>
          </p:nvPr>
        </p:nvSpPr>
        <p:spPr>
          <a:xfrm>
            <a:off x="261257" y="0"/>
            <a:ext cx="11567886" cy="566057"/>
          </a:xfrm>
        </p:spPr>
        <p:txBody>
          <a:bodyPr>
            <a:normAutofit/>
          </a:bodyPr>
          <a:lstStyle/>
          <a:p>
            <a:pPr algn="ctr"/>
            <a:r>
              <a:rPr lang="en-US" sz="2800"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7E348E-CB0A-4898-82B3-A12726A6C6F9}"/>
                  </a:ext>
                </a:extLst>
              </p:cNvPr>
              <p:cNvSpPr>
                <a:spLocks noGrp="1"/>
              </p:cNvSpPr>
              <p:nvPr>
                <p:ph sz="half" idx="1"/>
              </p:nvPr>
            </p:nvSpPr>
            <p:spPr>
              <a:xfrm>
                <a:off x="101600" y="566058"/>
                <a:ext cx="5588000" cy="6291942"/>
              </a:xfrm>
            </p:spPr>
            <p:txBody>
              <a:bodyPr>
                <a:normAutofit lnSpcReduction="10000"/>
              </a:bodyPr>
              <a:lstStyle/>
              <a:p>
                <a:pPr>
                  <a:buFont typeface="Wingdings" panose="05000000000000000000" pitchFamily="2" charset="2"/>
                  <a:buChar char="ü"/>
                </a:pPr>
                <a:r>
                  <a:rPr lang="en-US" dirty="0"/>
                  <a:t>P-fund series</a:t>
                </a:r>
              </a:p>
              <a:p>
                <a:r>
                  <a:rPr lang="en-US" dirty="0"/>
                  <a:t>These spectral lines series that are observed when the electron transition  is from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=6,7,8….</m:t>
                    </m:r>
                  </m:oMath>
                </a14:m>
                <a:r>
                  <a:rPr lang="en-US" dirty="0"/>
                  <a:t>to lower energy orbit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=5</m:t>
                    </m:r>
                  </m:oMath>
                </a14:m>
                <a:r>
                  <a:rPr lang="en-US" dirty="0"/>
                  <a:t> </a:t>
                </a:r>
              </a:p>
              <a:p>
                <a:r>
                  <a:rPr lang="en-US" dirty="0"/>
                  <a:t>The spectral lines lie far from infrared region</a:t>
                </a:r>
              </a:p>
              <a:p>
                <a:pPr marL="0" indent="0">
                  <a:buNone/>
                </a:pPr>
                <a:r>
                  <a:rPr lang="en-US" dirty="0"/>
                  <a:t>Note:</a:t>
                </a:r>
              </a:p>
              <a:p>
                <a:r>
                  <a:rPr lang="en-US" dirty="0"/>
                  <a:t>The spectral wavelengths calculated by using Bohr’s relation are in good agreement with the experimental observed wavelengths of hydrogen atom </a:t>
                </a:r>
              </a:p>
              <a:p>
                <a:r>
                  <a:rPr lang="en-US" dirty="0"/>
                  <a:t>This mark the good success of the Bohr theory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D7E348E-CB0A-4898-82B3-A12726A6C6F9}"/>
                  </a:ext>
                </a:extLst>
              </p:cNvPr>
              <p:cNvSpPr>
                <a:spLocks noGrp="1" noRot="1" noChangeAspect="1" noMove="1" noResize="1" noEditPoints="1" noAdjustHandles="1" noChangeArrowheads="1" noChangeShapeType="1" noTextEdit="1"/>
              </p:cNvSpPr>
              <p:nvPr>
                <p:ph sz="half" idx="1"/>
              </p:nvPr>
            </p:nvSpPr>
            <p:spPr>
              <a:xfrm>
                <a:off x="101600" y="566058"/>
                <a:ext cx="5588000" cy="6291942"/>
              </a:xfrm>
              <a:blipFill>
                <a:blip r:embed="rId2"/>
                <a:stretch>
                  <a:fillRect l="-2293" t="-22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5AF3277-6039-42B3-B6EC-CBAA1FC636E6}"/>
                  </a:ext>
                </a:extLst>
              </p:cNvPr>
              <p:cNvSpPr>
                <a:spLocks noGrp="1"/>
              </p:cNvSpPr>
              <p:nvPr>
                <p:ph sz="half" idx="2"/>
              </p:nvPr>
            </p:nvSpPr>
            <p:spPr>
              <a:xfrm>
                <a:off x="5689600" y="566057"/>
                <a:ext cx="6502399" cy="6291941"/>
              </a:xfrm>
            </p:spPr>
            <p:txBody>
              <a:bodyPr>
                <a:normAutofit lnSpcReduction="10000"/>
              </a:bodyPr>
              <a:lstStyle/>
              <a:p>
                <a:pPr>
                  <a:buFont typeface="Wingdings" panose="05000000000000000000" pitchFamily="2" charset="2"/>
                  <a:buChar char="Ø"/>
                </a:pPr>
                <a:r>
                  <a:rPr lang="en-US" b="1" dirty="0"/>
                  <a:t>Limitation of Bohr atomic theory </a:t>
                </a:r>
              </a:p>
              <a:p>
                <a:pPr>
                  <a:buFont typeface="Wingdings" panose="05000000000000000000" pitchFamily="2" charset="2"/>
                  <a:buChar char="ü"/>
                </a:pPr>
                <a:r>
                  <a:rPr lang="en-US" dirty="0"/>
                  <a:t>It fails to explain the relative intensity of spectral lines </a:t>
                </a:r>
              </a:p>
              <a:p>
                <a:pPr>
                  <a:buFont typeface="Wingdings" panose="05000000000000000000" pitchFamily="2" charset="2"/>
                  <a:buChar char="ü"/>
                </a:pPr>
                <a:r>
                  <a:rPr lang="en-US" dirty="0"/>
                  <a:t>It fails to explain the spectrum of multi-electron atom </a:t>
                </a:r>
              </a:p>
              <a:p>
                <a:pPr>
                  <a:buFont typeface="Wingdings" panose="05000000000000000000" pitchFamily="2" charset="2"/>
                  <a:buChar char="ü"/>
                </a:pPr>
                <a:r>
                  <a:rPr lang="en-US" dirty="0"/>
                  <a:t>It fails to explain the fine structure of spectral lines</a:t>
                </a:r>
              </a:p>
              <a:p>
                <a:r>
                  <a:rPr lang="en-US" dirty="0"/>
                  <a:t>Eg. According to Bohr’s theory in Balmer series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ea typeface="Cambria Math" panose="02040503050406030204" pitchFamily="18" charset="0"/>
                          </a:rPr>
                          <m:t>𝛼</m:t>
                        </m:r>
                      </m:sub>
                    </m:sSub>
                  </m:oMath>
                </a14:m>
                <a:r>
                  <a:rPr lang="en-US" dirty="0"/>
                  <a:t> is the single line of wavelength </a:t>
                </a:r>
                <a14:m>
                  <m:oMath xmlns:m="http://schemas.openxmlformats.org/officeDocument/2006/math">
                    <m:r>
                      <a:rPr lang="en-US" b="0" i="1" smtClean="0">
                        <a:latin typeface="Cambria Math" panose="02040503050406030204" pitchFamily="18" charset="0"/>
                      </a:rPr>
                      <m:t>6563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0</m:t>
                        </m:r>
                      </m:sup>
                    </m:sSup>
                  </m:oMath>
                </a14:m>
                <a:r>
                  <a:rPr lang="en-US" dirty="0"/>
                  <a:t>  </a:t>
                </a:r>
              </a:p>
              <a:p>
                <a:r>
                  <a:rPr lang="en-US" dirty="0"/>
                  <a:t>But experimentally, is observed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ea typeface="Cambria Math" panose="02040503050406030204" pitchFamily="18" charset="0"/>
                          </a:rPr>
                          <m:t>𝛼</m:t>
                        </m:r>
                      </m:sub>
                    </m:sSub>
                  </m:oMath>
                </a14:m>
                <a:r>
                  <a:rPr lang="en-US" dirty="0"/>
                  <a:t>line consist of two spectral lines of small wavelength difference </a:t>
                </a:r>
                <a14:m>
                  <m:oMath xmlns:m="http://schemas.openxmlformats.org/officeDocument/2006/math">
                    <m:r>
                      <a:rPr lang="en-US" b="0" i="1" smtClean="0">
                        <a:latin typeface="Cambria Math" panose="02040503050406030204" pitchFamily="18" charset="0"/>
                      </a:rPr>
                      <m:t>1.4</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0</m:t>
                        </m:r>
                      </m:sup>
                    </m:sSup>
                  </m:oMath>
                </a14:m>
                <a:r>
                  <a:rPr lang="en-US" dirty="0"/>
                  <a:t> </a:t>
                </a:r>
              </a:p>
              <a:p>
                <a:r>
                  <a:rPr lang="en-US" dirty="0"/>
                  <a:t>Therefore, Bohr atomic model fails to explain this fin structure of spectral line </a:t>
                </a:r>
              </a:p>
              <a:p>
                <a:pPr marL="0" indent="0">
                  <a:buNone/>
                </a:pPr>
                <a:endParaRPr lang="en-US" dirty="0"/>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45AF3277-6039-42B3-B6EC-CBAA1FC636E6}"/>
                  </a:ext>
                </a:extLst>
              </p:cNvPr>
              <p:cNvSpPr>
                <a:spLocks noGrp="1" noRot="1" noChangeAspect="1" noMove="1" noResize="1" noEditPoints="1" noAdjustHandles="1" noChangeArrowheads="1" noChangeShapeType="1" noTextEdit="1"/>
              </p:cNvSpPr>
              <p:nvPr>
                <p:ph sz="half" idx="2"/>
              </p:nvPr>
            </p:nvSpPr>
            <p:spPr>
              <a:xfrm>
                <a:off x="5689600" y="566057"/>
                <a:ext cx="6502399" cy="6291941"/>
              </a:xfrm>
              <a:blipFill>
                <a:blip r:embed="rId3"/>
                <a:stretch>
                  <a:fillRect l="-1687" t="-2229"/>
                </a:stretch>
              </a:blipFill>
            </p:spPr>
            <p:txBody>
              <a:bodyPr/>
              <a:lstStyle/>
              <a:p>
                <a:r>
                  <a:rPr lang="en-US">
                    <a:noFill/>
                  </a:rPr>
                  <a:t> </a:t>
                </a:r>
              </a:p>
            </p:txBody>
          </p:sp>
        </mc:Fallback>
      </mc:AlternateContent>
    </p:spTree>
    <p:extLst>
      <p:ext uri="{BB962C8B-B14F-4D97-AF65-F5344CB8AC3E}">
        <p14:creationId xmlns:p14="http://schemas.microsoft.com/office/powerpoint/2010/main" val="327882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B47E-C76C-4C2B-9F07-7D79B04089BD}"/>
              </a:ext>
            </a:extLst>
          </p:cNvPr>
          <p:cNvSpPr>
            <a:spLocks noGrp="1"/>
          </p:cNvSpPr>
          <p:nvPr>
            <p:ph type="title"/>
          </p:nvPr>
        </p:nvSpPr>
        <p:spPr>
          <a:xfrm>
            <a:off x="0" y="130629"/>
            <a:ext cx="12192000" cy="550409"/>
          </a:xfrm>
        </p:spPr>
        <p:txBody>
          <a:bodyPr>
            <a:normAutofit fontScale="90000"/>
          </a:bodyPr>
          <a:lstStyle/>
          <a:p>
            <a:pPr algn="ctr"/>
            <a:r>
              <a:rPr lang="en-US"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97725-08F2-4BFA-BBE5-C43414923A53}"/>
                  </a:ext>
                </a:extLst>
              </p:cNvPr>
              <p:cNvSpPr>
                <a:spLocks noGrp="1"/>
              </p:cNvSpPr>
              <p:nvPr>
                <p:ph sz="half" idx="1"/>
              </p:nvPr>
            </p:nvSpPr>
            <p:spPr>
              <a:xfrm>
                <a:off x="1" y="681038"/>
                <a:ext cx="5370286" cy="6046333"/>
              </a:xfrm>
            </p:spPr>
            <p:txBody>
              <a:bodyPr>
                <a:normAutofit lnSpcReduction="10000"/>
              </a:bodyPr>
              <a:lstStyle/>
              <a:p>
                <a:pPr>
                  <a:buFont typeface="Wingdings" panose="05000000000000000000" pitchFamily="2" charset="2"/>
                  <a:buChar char="v"/>
                </a:pPr>
                <a:r>
                  <a:rPr lang="en-US" b="1" dirty="0"/>
                  <a:t>Representation of the nucleus</a:t>
                </a:r>
              </a:p>
              <a:p>
                <a:r>
                  <a:rPr lang="en-US" dirty="0"/>
                  <a:t>A species of nucleus is called a nuclide and it is denoted as </a:t>
                </a:r>
                <a14:m>
                  <m:oMath xmlns:m="http://schemas.openxmlformats.org/officeDocument/2006/math">
                    <m:sPre>
                      <m:sPrePr>
                        <m:ctrlPr>
                          <a:rPr lang="en-US" i="1" smtClean="0">
                            <a:latin typeface="Cambria Math" panose="02040503050406030204" pitchFamily="18" charset="0"/>
                          </a:rPr>
                        </m:ctrlPr>
                      </m:sPrePr>
                      <m:sub>
                        <m:r>
                          <a:rPr lang="en-US" b="0" i="1" smtClean="0">
                            <a:latin typeface="Cambria Math" panose="02040503050406030204" pitchFamily="18" charset="0"/>
                          </a:rPr>
                          <m:t>𝑍</m:t>
                        </m:r>
                      </m:sub>
                      <m:sup>
                        <m:r>
                          <a:rPr lang="en-US" b="0" i="1" smtClean="0">
                            <a:latin typeface="Cambria Math" panose="02040503050406030204" pitchFamily="18" charset="0"/>
                          </a:rPr>
                          <m:t>𝐴</m:t>
                        </m:r>
                      </m:sup>
                      <m:e>
                        <m:r>
                          <a:rPr lang="en-US" b="0" i="1" smtClean="0">
                            <a:latin typeface="Cambria Math" panose="02040503050406030204" pitchFamily="18" charset="0"/>
                          </a:rPr>
                          <m:t>𝑋</m:t>
                        </m:r>
                      </m:e>
                    </m:sPre>
                  </m:oMath>
                </a14:m>
                <a:r>
                  <a:rPr lang="en-US" dirty="0"/>
                  <a:t> </a:t>
                </a:r>
              </a:p>
              <a:p>
                <a:r>
                  <a:rPr lang="en-US" dirty="0"/>
                  <a:t>Where </a:t>
                </a:r>
                <a14:m>
                  <m:oMath xmlns:m="http://schemas.openxmlformats.org/officeDocument/2006/math">
                    <m:r>
                      <a:rPr lang="en-US" b="0" i="1" smtClean="0">
                        <a:latin typeface="Cambria Math" panose="02040503050406030204" pitchFamily="18" charset="0"/>
                      </a:rPr>
                      <m:t>𝑍</m:t>
                    </m:r>
                  </m:oMath>
                </a14:m>
                <a:r>
                  <a:rPr lang="en-US" dirty="0"/>
                  <a:t> is the number of proton or the atomic number </a:t>
                </a:r>
              </a:p>
              <a:p>
                <a14:m>
                  <m:oMath xmlns:m="http://schemas.openxmlformats.org/officeDocument/2006/math">
                    <m:r>
                      <a:rPr lang="en-US" b="0" i="1" smtClean="0">
                        <a:latin typeface="Cambria Math" panose="02040503050406030204" pitchFamily="18" charset="0"/>
                      </a:rPr>
                      <m:t>𝐴</m:t>
                    </m:r>
                  </m:oMath>
                </a14:m>
                <a:r>
                  <a:rPr lang="en-US" dirty="0"/>
                  <a:t> is the mass number or the total number of proton and neutron </a:t>
                </a:r>
              </a:p>
              <a:p>
                <a:r>
                  <a:rPr lang="en-US" dirty="0"/>
                  <a:t> </a:t>
                </a:r>
                <a14:m>
                  <m:oMath xmlns:m="http://schemas.openxmlformats.org/officeDocument/2006/math">
                    <m:r>
                      <a:rPr lang="en-US" b="0" i="1" smtClean="0">
                        <a:latin typeface="Cambria Math" panose="02040503050406030204" pitchFamily="18" charset="0"/>
                      </a:rPr>
                      <m:t>𝑋</m:t>
                    </m:r>
                  </m:oMath>
                </a14:m>
                <a:r>
                  <a:rPr lang="en-US" dirty="0"/>
                  <a:t> is the chemical symbol of the element </a:t>
                </a:r>
              </a:p>
              <a:p>
                <a:pPr marL="0" indent="0" algn="ctr">
                  <a:buNone/>
                </a:pPr>
                <a:r>
                  <a:rPr lang="en-US" dirty="0"/>
                  <a:t>Then </a:t>
                </a:r>
              </a:p>
              <a:p>
                <a:pPr marL="0" indent="0" algn="ctr">
                  <a:buNone/>
                </a:pP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𝑃</m:t>
                    </m:r>
                  </m:oMath>
                </a14:m>
                <a:r>
                  <a:rPr lang="en-US" dirty="0"/>
                  <a:t> </a:t>
                </a:r>
              </a:p>
              <a:p>
                <a:pPr marL="0" indent="0" algn="ctr">
                  <a:buNone/>
                </a:pPr>
                <a14:m>
                  <m:oMath xmlns:m="http://schemas.openxmlformats.org/officeDocument/2006/math">
                    <m:r>
                      <a:rPr lang="en-US" i="1">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𝑛𝑒𝑢𝑡𝑟𝑜𝑛𝑠</m:t>
                    </m:r>
                  </m:oMath>
                </a14:m>
                <a:r>
                  <a:rPr lang="en-US" b="0" dirty="0"/>
                  <a:t> </a:t>
                </a:r>
              </a:p>
              <a:p>
                <a:pPr marL="0" indent="0" algn="ctr">
                  <a:buNone/>
                </a:pPr>
                <a14:m>
                  <m:oMath xmlns:m="http://schemas.openxmlformats.org/officeDocument/2006/math">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𝑝𝑟𝑜𝑡𝑜𝑛𝑠</m:t>
                    </m:r>
                  </m:oMath>
                </a14:m>
                <a:r>
                  <a:rPr lang="en-US" dirty="0"/>
                  <a:t>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8FE97725-08F2-4BFA-BBE5-C43414923A53}"/>
                  </a:ext>
                </a:extLst>
              </p:cNvPr>
              <p:cNvSpPr>
                <a:spLocks noGrp="1" noRot="1" noChangeAspect="1" noMove="1" noResize="1" noEditPoints="1" noAdjustHandles="1" noChangeArrowheads="1" noChangeShapeType="1" noTextEdit="1"/>
              </p:cNvSpPr>
              <p:nvPr>
                <p:ph sz="half" idx="1"/>
              </p:nvPr>
            </p:nvSpPr>
            <p:spPr>
              <a:xfrm>
                <a:off x="1" y="681038"/>
                <a:ext cx="5370286" cy="6046333"/>
              </a:xfrm>
              <a:blipFill>
                <a:blip r:embed="rId2"/>
                <a:stretch>
                  <a:fillRect l="-2043" t="-2319" r="-1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7D6E681-CA62-4CD6-A4F5-7CF690D8FA6C}"/>
                  </a:ext>
                </a:extLst>
              </p:cNvPr>
              <p:cNvSpPr>
                <a:spLocks noGrp="1"/>
              </p:cNvSpPr>
              <p:nvPr>
                <p:ph sz="half" idx="2"/>
              </p:nvPr>
            </p:nvSpPr>
            <p:spPr>
              <a:xfrm>
                <a:off x="5370287" y="681038"/>
                <a:ext cx="6821714" cy="6176962"/>
              </a:xfrm>
            </p:spPr>
            <p:txBody>
              <a:bodyPr>
                <a:normAutofit lnSpcReduction="10000"/>
              </a:bodyPr>
              <a:lstStyle/>
              <a:p>
                <a:pPr>
                  <a:buFont typeface="Wingdings" panose="05000000000000000000" pitchFamily="2" charset="2"/>
                  <a:buChar char="v"/>
                </a:pPr>
                <a:r>
                  <a:rPr lang="en-US" b="1" dirty="0"/>
                  <a:t>Nuclides and Their Classification</a:t>
                </a:r>
              </a:p>
              <a:p>
                <a:r>
                  <a:rPr lang="en-US" dirty="0"/>
                  <a:t>As in the case of an atom, different types of atoms are called elements; </a:t>
                </a:r>
              </a:p>
              <a:p>
                <a:r>
                  <a:rPr lang="en-US" dirty="0"/>
                  <a:t>In the case of a nucleus, different</a:t>
                </a:r>
                <a:br>
                  <a:rPr lang="en-US" dirty="0"/>
                </a:br>
                <a:r>
                  <a:rPr lang="en-US" dirty="0"/>
                  <a:t>types of nuclei are termed </a:t>
                </a:r>
                <a:r>
                  <a:rPr lang="en-US" b="1" dirty="0">
                    <a:solidFill>
                      <a:srgbClr val="FF0000"/>
                    </a:solidFill>
                  </a:rPr>
                  <a:t>nuclides</a:t>
                </a:r>
                <a:r>
                  <a:rPr lang="en-US" dirty="0"/>
                  <a:t>. </a:t>
                </a:r>
              </a:p>
              <a:p>
                <a:r>
                  <a:rPr lang="en-US" dirty="0"/>
                  <a:t>An element is characterized by its atomic number (</a:t>
                </a:r>
                <a14:m>
                  <m:oMath xmlns:m="http://schemas.openxmlformats.org/officeDocument/2006/math">
                    <m:r>
                      <a:rPr lang="en-US" i="1" dirty="0">
                        <a:latin typeface="Cambria Math" panose="02040503050406030204" pitchFamily="18" charset="0"/>
                      </a:rPr>
                      <m:t>𝑍</m:t>
                    </m:r>
                  </m:oMath>
                </a14:m>
                <a:r>
                  <a:rPr lang="en-US" dirty="0"/>
                  <a:t>) alone, whereas a</a:t>
                </a:r>
                <a:br>
                  <a:rPr lang="en-US" dirty="0"/>
                </a:br>
                <a:r>
                  <a:rPr lang="en-US" dirty="0"/>
                  <a:t>nuclide is characterized by its mass number (</a:t>
                </a:r>
                <a14:m>
                  <m:oMath xmlns:m="http://schemas.openxmlformats.org/officeDocument/2006/math">
                    <m:r>
                      <a:rPr lang="en-US" i="1" dirty="0">
                        <a:latin typeface="Cambria Math" panose="02040503050406030204" pitchFamily="18" charset="0"/>
                      </a:rPr>
                      <m:t>𝐴</m:t>
                    </m:r>
                  </m:oMath>
                </a14:m>
                <a:r>
                  <a:rPr lang="en-US" dirty="0"/>
                  <a:t>) and by its atomic number (</a:t>
                </a:r>
                <a14:m>
                  <m:oMath xmlns:m="http://schemas.openxmlformats.org/officeDocument/2006/math">
                    <m:r>
                      <a:rPr lang="en-US" i="1" dirty="0">
                        <a:latin typeface="Cambria Math" panose="02040503050406030204" pitchFamily="18" charset="0"/>
                      </a:rPr>
                      <m:t>𝑍</m:t>
                    </m:r>
                  </m:oMath>
                </a14:m>
                <a:r>
                  <a:rPr lang="en-US" dirty="0"/>
                  <a:t>). </a:t>
                </a:r>
              </a:p>
              <a:p>
                <a:r>
                  <a:rPr lang="en-US" dirty="0"/>
                  <a:t>The mass number (</a:t>
                </a:r>
                <a14:m>
                  <m:oMath xmlns:m="http://schemas.openxmlformats.org/officeDocument/2006/math">
                    <m:r>
                      <a:rPr lang="en-US" i="1" dirty="0">
                        <a:latin typeface="Cambria Math" panose="02040503050406030204" pitchFamily="18" charset="0"/>
                      </a:rPr>
                      <m:t>𝐴</m:t>
                    </m:r>
                  </m:oMath>
                </a14:m>
                <a:r>
                  <a:rPr lang="en-US" dirty="0"/>
                  <a:t>) of a nuclide is the sum of the number of its protons (</a:t>
                </a:r>
                <a14:m>
                  <m:oMath xmlns:m="http://schemas.openxmlformats.org/officeDocument/2006/math">
                    <m:r>
                      <a:rPr lang="en-US" i="1" dirty="0">
                        <a:latin typeface="Cambria Math" panose="02040503050406030204" pitchFamily="18" charset="0"/>
                      </a:rPr>
                      <m:t>𝑍</m:t>
                    </m:r>
                  </m:oMath>
                </a14:m>
                <a:r>
                  <a:rPr lang="en-US" dirty="0"/>
                  <a:t>) and neutrons (</a:t>
                </a:r>
                <a14:m>
                  <m:oMath xmlns:m="http://schemas.openxmlformats.org/officeDocument/2006/math">
                    <m:r>
                      <a:rPr lang="en-US" i="1" dirty="0">
                        <a:latin typeface="Cambria Math" panose="02040503050406030204" pitchFamily="18" charset="0"/>
                      </a:rPr>
                      <m:t>𝑁</m:t>
                    </m:r>
                  </m:oMath>
                </a14:m>
                <a:r>
                  <a:rPr lang="en-US" dirty="0"/>
                  <a:t>); that is, </a:t>
                </a:r>
                <a14:m>
                  <m:oMath xmlns:m="http://schemas.openxmlformats.org/officeDocument/2006/math">
                    <m:r>
                      <a:rPr lang="en-US" i="1" dirty="0">
                        <a:latin typeface="Cambria Math" panose="02040503050406030204" pitchFamily="18" charset="0"/>
                      </a:rPr>
                      <m:t>𝐴</m:t>
                    </m:r>
                    <m:r>
                      <a:rPr lang="en-US" i="1" dirty="0">
                        <a:latin typeface="Cambria Math" panose="02040503050406030204" pitchFamily="18" charset="0"/>
                      </a:rPr>
                      <m:t> = </m:t>
                    </m:r>
                    <m:r>
                      <a:rPr lang="en-US" i="1" dirty="0">
                        <a:latin typeface="Cambria Math" panose="02040503050406030204" pitchFamily="18" charset="0"/>
                      </a:rPr>
                      <m:t>𝑍</m:t>
                    </m:r>
                    <m:r>
                      <a:rPr lang="en-US" i="1" dirty="0">
                        <a:latin typeface="Cambria Math" panose="02040503050406030204" pitchFamily="18" charset="0"/>
                      </a:rPr>
                      <m:t> + </m:t>
                    </m:r>
                    <m:r>
                      <a:rPr lang="en-US" i="1" dirty="0">
                        <a:latin typeface="Cambria Math" panose="02040503050406030204" pitchFamily="18" charset="0"/>
                      </a:rPr>
                      <m:t>𝑁</m:t>
                    </m:r>
                    <m:r>
                      <a:rPr lang="en-US" i="1" dirty="0">
                        <a:latin typeface="Cambria Math" panose="02040503050406030204" pitchFamily="18" charset="0"/>
                      </a:rPr>
                      <m:t> </m:t>
                    </m:r>
                  </m:oMath>
                </a14:m>
                <a:endParaRPr lang="en-US" dirty="0"/>
              </a:p>
              <a:p>
                <a:pPr marL="0" indent="0" algn="ctr">
                  <a:buNone/>
                </a:pPr>
                <a:endParaRPr lang="en-US" dirty="0"/>
              </a:p>
            </p:txBody>
          </p:sp>
        </mc:Choice>
        <mc:Fallback xmlns="">
          <p:sp>
            <p:nvSpPr>
              <p:cNvPr id="4" name="Content Placeholder 3">
                <a:extLst>
                  <a:ext uri="{FF2B5EF4-FFF2-40B4-BE49-F238E27FC236}">
                    <a16:creationId xmlns:a16="http://schemas.microsoft.com/office/drawing/2014/main" id="{17D6E681-CA62-4CD6-A4F5-7CF690D8FA6C}"/>
                  </a:ext>
                </a:extLst>
              </p:cNvPr>
              <p:cNvSpPr>
                <a:spLocks noGrp="1" noRot="1" noChangeAspect="1" noMove="1" noResize="1" noEditPoints="1" noAdjustHandles="1" noChangeArrowheads="1" noChangeShapeType="1" noTextEdit="1"/>
              </p:cNvSpPr>
              <p:nvPr>
                <p:ph sz="half" idx="2"/>
              </p:nvPr>
            </p:nvSpPr>
            <p:spPr>
              <a:xfrm>
                <a:off x="5370287" y="681038"/>
                <a:ext cx="6821714" cy="6176962"/>
              </a:xfrm>
              <a:blipFill>
                <a:blip r:embed="rId3"/>
                <a:stretch>
                  <a:fillRect l="-1609" t="-2270" r="-1072"/>
                </a:stretch>
              </a:blipFill>
            </p:spPr>
            <p:txBody>
              <a:bodyPr/>
              <a:lstStyle/>
              <a:p>
                <a:r>
                  <a:rPr lang="en-US">
                    <a:noFill/>
                  </a:rPr>
                  <a:t> </a:t>
                </a:r>
              </a:p>
            </p:txBody>
          </p:sp>
        </mc:Fallback>
      </mc:AlternateContent>
    </p:spTree>
    <p:extLst>
      <p:ext uri="{BB962C8B-B14F-4D97-AF65-F5344CB8AC3E}">
        <p14:creationId xmlns:p14="http://schemas.microsoft.com/office/powerpoint/2010/main" val="2155482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B47E-C76C-4C2B-9F07-7D79B04089BD}"/>
              </a:ext>
            </a:extLst>
          </p:cNvPr>
          <p:cNvSpPr>
            <a:spLocks noGrp="1"/>
          </p:cNvSpPr>
          <p:nvPr>
            <p:ph type="title"/>
          </p:nvPr>
        </p:nvSpPr>
        <p:spPr>
          <a:xfrm>
            <a:off x="0" y="130630"/>
            <a:ext cx="12192000" cy="419780"/>
          </a:xfrm>
        </p:spPr>
        <p:txBody>
          <a:bodyPr>
            <a:normAutofit fontScale="90000"/>
          </a:bodyPr>
          <a:lstStyle/>
          <a:p>
            <a:pPr algn="ctr"/>
            <a:r>
              <a:rPr lang="en-US"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97725-08F2-4BFA-BBE5-C43414923A53}"/>
                  </a:ext>
                </a:extLst>
              </p:cNvPr>
              <p:cNvSpPr>
                <a:spLocks noGrp="1"/>
              </p:cNvSpPr>
              <p:nvPr>
                <p:ph sz="half" idx="1"/>
              </p:nvPr>
            </p:nvSpPr>
            <p:spPr>
              <a:xfrm>
                <a:off x="0" y="550410"/>
                <a:ext cx="5675085" cy="6176961"/>
              </a:xfrm>
            </p:spPr>
            <p:txBody>
              <a:bodyPr>
                <a:normAutofit/>
              </a:bodyPr>
              <a:lstStyle/>
              <a:p>
                <a:r>
                  <a:rPr lang="en-US" dirty="0"/>
                  <a:t>Nuclides are classified according to their mass number, neutron number, and atomic (proton) number. </a:t>
                </a:r>
              </a:p>
              <a:p>
                <a:pPr>
                  <a:buFont typeface="Wingdings" panose="05000000000000000000" pitchFamily="2" charset="2"/>
                  <a:buChar char="ü"/>
                </a:pPr>
                <a:r>
                  <a:rPr lang="en-US" dirty="0"/>
                  <a:t>Nuclides of different atoms (Element) having the same atomic mass (mass number) are called </a:t>
                </a:r>
                <a:r>
                  <a:rPr lang="en-US" b="1" i="1" dirty="0"/>
                  <a:t>isobars</a:t>
                </a:r>
                <a:r>
                  <a:rPr lang="en-US" dirty="0"/>
                  <a:t> </a:t>
                </a:r>
              </a:p>
              <a:p>
                <a:r>
                  <a:rPr lang="en-US" dirty="0"/>
                  <a:t>For example, </a:t>
                </a:r>
                <a14:m>
                  <m:oMath xmlns:m="http://schemas.openxmlformats.org/officeDocument/2006/math">
                    <m:sPre>
                      <m:sPrePr>
                        <m:ctrlPr>
                          <a:rPr lang="en-US" i="1">
                            <a:latin typeface="Cambria Math" panose="02040503050406030204" pitchFamily="18" charset="0"/>
                          </a:rPr>
                        </m:ctrlPr>
                      </m:sPrePr>
                      <m:sub>
                        <m:r>
                          <a:rPr lang="en-US" i="1">
                            <a:latin typeface="Cambria Math" panose="02040503050406030204" pitchFamily="18" charset="0"/>
                          </a:rPr>
                          <m:t>53</m:t>
                        </m:r>
                      </m:sub>
                      <m:sup>
                        <m:r>
                          <a:rPr lang="en-US" i="1">
                            <a:latin typeface="Cambria Math" panose="02040503050406030204" pitchFamily="18" charset="0"/>
                          </a:rPr>
                          <m:t>131</m:t>
                        </m:r>
                      </m:sup>
                      <m:e>
                        <m:r>
                          <a:rPr lang="en-US" i="1">
                            <a:latin typeface="Cambria Math" panose="02040503050406030204" pitchFamily="18" charset="0"/>
                          </a:rPr>
                          <m:t>𝑋</m:t>
                        </m:r>
                      </m:e>
                    </m:sPre>
                  </m:oMath>
                </a14:m>
                <a:r>
                  <a:rPr lang="en-US" dirty="0"/>
                  <a:t> and </a:t>
                </a:r>
                <a14:m>
                  <m:oMath xmlns:m="http://schemas.openxmlformats.org/officeDocument/2006/math">
                    <m:sPre>
                      <m:sPrePr>
                        <m:ctrlPr>
                          <a:rPr lang="en-US" i="1">
                            <a:latin typeface="Cambria Math" panose="02040503050406030204" pitchFamily="18" charset="0"/>
                          </a:rPr>
                        </m:ctrlPr>
                      </m:sPrePr>
                      <m:sub>
                        <m:r>
                          <a:rPr lang="en-US" i="1">
                            <a:latin typeface="Cambria Math" panose="02040503050406030204" pitchFamily="18" charset="0"/>
                          </a:rPr>
                          <m:t>54</m:t>
                        </m:r>
                      </m:sub>
                      <m:sup>
                        <m:r>
                          <a:rPr lang="en-US" i="1">
                            <a:latin typeface="Cambria Math" panose="02040503050406030204" pitchFamily="18" charset="0"/>
                          </a:rPr>
                          <m:t>131</m:t>
                        </m:r>
                      </m:sup>
                      <m:e>
                        <m:r>
                          <a:rPr lang="en-US" i="1">
                            <a:latin typeface="Cambria Math" panose="02040503050406030204" pitchFamily="18" charset="0"/>
                          </a:rPr>
                          <m:t>𝑋𝑒</m:t>
                        </m:r>
                      </m:e>
                    </m:sPre>
                  </m:oMath>
                </a14:m>
                <a:endParaRPr lang="en-US" dirty="0"/>
              </a:p>
              <a:p>
                <a:pPr>
                  <a:buFont typeface="Wingdings" panose="05000000000000000000" pitchFamily="2" charset="2"/>
                  <a:buChar char="ü"/>
                </a:pPr>
                <a:r>
                  <a:rPr lang="en-US" dirty="0"/>
                  <a:t>Nuclides of the same atom (Element) having the same number of protons are called </a:t>
                </a:r>
                <a:r>
                  <a:rPr lang="en-US" b="1" i="1" dirty="0"/>
                  <a:t>isotopes</a:t>
                </a:r>
                <a:r>
                  <a:rPr lang="en-US" dirty="0"/>
                  <a:t> </a:t>
                </a:r>
              </a:p>
              <a:p>
                <a:r>
                  <a:rPr lang="en-US" dirty="0"/>
                  <a:t>For example, </a:t>
                </a:r>
                <a14:m>
                  <m:oMath xmlns:m="http://schemas.openxmlformats.org/officeDocument/2006/math">
                    <m:sPre>
                      <m:sPrePr>
                        <m:ctrlPr>
                          <a:rPr lang="en-US" i="1">
                            <a:latin typeface="Cambria Math" panose="02040503050406030204" pitchFamily="18" charset="0"/>
                          </a:rPr>
                        </m:ctrlPr>
                      </m:sPrePr>
                      <m:sub>
                        <m:r>
                          <a:rPr lang="en-US" i="1">
                            <a:latin typeface="Cambria Math" panose="02040503050406030204" pitchFamily="18" charset="0"/>
                          </a:rPr>
                          <m:t>6</m:t>
                        </m:r>
                      </m:sub>
                      <m:sup>
                        <m:r>
                          <a:rPr lang="en-US" i="1">
                            <a:latin typeface="Cambria Math" panose="02040503050406030204" pitchFamily="18" charset="0"/>
                          </a:rPr>
                          <m:t>12</m:t>
                        </m:r>
                      </m:sup>
                      <m:e>
                        <m:r>
                          <a:rPr lang="en-US" i="1">
                            <a:latin typeface="Cambria Math" panose="02040503050406030204" pitchFamily="18" charset="0"/>
                          </a:rPr>
                          <m:t>𝐶</m:t>
                        </m:r>
                      </m:e>
                    </m:sPre>
                  </m:oMath>
                </a14:m>
                <a:r>
                  <a:rPr lang="en-US" dirty="0"/>
                  <a:t> and </a:t>
                </a:r>
                <a14:m>
                  <m:oMath xmlns:m="http://schemas.openxmlformats.org/officeDocument/2006/math">
                    <m:sPre>
                      <m:sPrePr>
                        <m:ctrlPr>
                          <a:rPr lang="en-US" i="1">
                            <a:latin typeface="Cambria Math" panose="02040503050406030204" pitchFamily="18" charset="0"/>
                          </a:rPr>
                        </m:ctrlPr>
                      </m:sPrePr>
                      <m:sub>
                        <m:r>
                          <a:rPr lang="en-US" i="1">
                            <a:latin typeface="Cambria Math" panose="02040503050406030204" pitchFamily="18" charset="0"/>
                          </a:rPr>
                          <m:t>6</m:t>
                        </m:r>
                      </m:sub>
                      <m:sup>
                        <m:r>
                          <a:rPr lang="en-US" i="1">
                            <a:latin typeface="Cambria Math" panose="02040503050406030204" pitchFamily="18" charset="0"/>
                          </a:rPr>
                          <m:t>13</m:t>
                        </m:r>
                      </m:sup>
                      <m:e>
                        <m:r>
                          <a:rPr lang="en-US" i="1">
                            <a:latin typeface="Cambria Math" panose="02040503050406030204" pitchFamily="18" charset="0"/>
                          </a:rPr>
                          <m:t>𝐶</m:t>
                        </m:r>
                      </m:e>
                    </m:sPre>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FE97725-08F2-4BFA-BBE5-C43414923A53}"/>
                  </a:ext>
                </a:extLst>
              </p:cNvPr>
              <p:cNvSpPr>
                <a:spLocks noGrp="1" noRot="1" noChangeAspect="1" noMove="1" noResize="1" noEditPoints="1" noAdjustHandles="1" noChangeArrowheads="1" noChangeShapeType="1" noTextEdit="1"/>
              </p:cNvSpPr>
              <p:nvPr>
                <p:ph sz="half" idx="1"/>
              </p:nvPr>
            </p:nvSpPr>
            <p:spPr>
              <a:xfrm>
                <a:off x="0" y="550410"/>
                <a:ext cx="5675085" cy="6176961"/>
              </a:xfrm>
              <a:blipFill>
                <a:blip r:embed="rId2"/>
                <a:stretch>
                  <a:fillRect l="-1933" t="-1578" r="-3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7D6E681-CA62-4CD6-A4F5-7CF690D8FA6C}"/>
                  </a:ext>
                </a:extLst>
              </p:cNvPr>
              <p:cNvSpPr>
                <a:spLocks noGrp="1"/>
              </p:cNvSpPr>
              <p:nvPr>
                <p:ph sz="half" idx="2"/>
              </p:nvPr>
            </p:nvSpPr>
            <p:spPr>
              <a:xfrm>
                <a:off x="5675085" y="550410"/>
                <a:ext cx="6516916" cy="6307590"/>
              </a:xfrm>
            </p:spPr>
            <p:txBody>
              <a:bodyPr>
                <a:normAutofit/>
              </a:bodyPr>
              <a:lstStyle/>
              <a:p>
                <a:pPr>
                  <a:buFont typeface="Wingdings" panose="05000000000000000000" pitchFamily="2" charset="2"/>
                  <a:buChar char="ü"/>
                </a:pPr>
                <a:r>
                  <a:rPr lang="en-US" dirty="0"/>
                  <a:t>Nuclides of different atoms (Element) having  the same number of neutrons are called </a:t>
                </a:r>
                <a:r>
                  <a:rPr lang="en-US" b="1" i="1" dirty="0"/>
                  <a:t>isotones </a:t>
                </a:r>
              </a:p>
              <a:p>
                <a:r>
                  <a:rPr lang="en-US" dirty="0"/>
                  <a:t>For example, </a:t>
                </a:r>
                <a14:m>
                  <m:oMath xmlns:m="http://schemas.openxmlformats.org/officeDocument/2006/math">
                    <m:sPre>
                      <m:sPrePr>
                        <m:ctrlPr>
                          <a:rPr lang="en-US" i="1">
                            <a:latin typeface="Cambria Math" panose="02040503050406030204" pitchFamily="18" charset="0"/>
                          </a:rPr>
                        </m:ctrlPr>
                      </m:sPrePr>
                      <m:sub>
                        <m:r>
                          <a:rPr lang="en-US" i="1">
                            <a:latin typeface="Cambria Math" panose="02040503050406030204" pitchFamily="18" charset="0"/>
                          </a:rPr>
                          <m:t>7</m:t>
                        </m:r>
                      </m:sub>
                      <m:sup>
                        <m:r>
                          <a:rPr lang="en-US" i="1">
                            <a:latin typeface="Cambria Math" panose="02040503050406030204" pitchFamily="18" charset="0"/>
                          </a:rPr>
                          <m:t>13</m:t>
                        </m:r>
                      </m:sup>
                      <m:e>
                        <m:r>
                          <a:rPr lang="en-US" i="1">
                            <a:latin typeface="Cambria Math" panose="02040503050406030204" pitchFamily="18" charset="0"/>
                          </a:rPr>
                          <m:t>𝑁</m:t>
                        </m:r>
                      </m:e>
                    </m:sPre>
                  </m:oMath>
                </a14:m>
                <a:r>
                  <a:rPr lang="en-US" dirty="0"/>
                  <a:t> and </a:t>
                </a:r>
                <a14:m>
                  <m:oMath xmlns:m="http://schemas.openxmlformats.org/officeDocument/2006/math">
                    <m:sPre>
                      <m:sPrePr>
                        <m:ctrlPr>
                          <a:rPr lang="en-US" i="1">
                            <a:latin typeface="Cambria Math" panose="02040503050406030204" pitchFamily="18" charset="0"/>
                          </a:rPr>
                        </m:ctrlPr>
                      </m:sPrePr>
                      <m:sub>
                        <m:r>
                          <a:rPr lang="en-US" i="1">
                            <a:latin typeface="Cambria Math" panose="02040503050406030204" pitchFamily="18" charset="0"/>
                          </a:rPr>
                          <m:t>8</m:t>
                        </m:r>
                      </m:sub>
                      <m:sup>
                        <m:r>
                          <a:rPr lang="en-US" i="1">
                            <a:latin typeface="Cambria Math" panose="02040503050406030204" pitchFamily="18" charset="0"/>
                          </a:rPr>
                          <m:t>14</m:t>
                        </m:r>
                      </m:sup>
                      <m:e>
                        <m:r>
                          <a:rPr lang="en-US" i="1">
                            <a:latin typeface="Cambria Math" panose="02040503050406030204" pitchFamily="18" charset="0"/>
                          </a:rPr>
                          <m:t>𝑂</m:t>
                        </m:r>
                      </m:e>
                    </m:sPre>
                  </m:oMath>
                </a14:m>
                <a:r>
                  <a:rPr lang="en-US" dirty="0"/>
                  <a:t> </a:t>
                </a:r>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17D6E681-CA62-4CD6-A4F5-7CF690D8FA6C}"/>
                  </a:ext>
                </a:extLst>
              </p:cNvPr>
              <p:cNvSpPr>
                <a:spLocks noGrp="1" noRot="1" noChangeAspect="1" noMove="1" noResize="1" noEditPoints="1" noAdjustHandles="1" noChangeArrowheads="1" noChangeShapeType="1" noTextEdit="1"/>
              </p:cNvSpPr>
              <p:nvPr>
                <p:ph sz="half" idx="2"/>
              </p:nvPr>
            </p:nvSpPr>
            <p:spPr>
              <a:xfrm>
                <a:off x="5675085" y="550410"/>
                <a:ext cx="6516916" cy="6307590"/>
              </a:xfrm>
              <a:blipFill>
                <a:blip r:embed="rId3"/>
                <a:stretch>
                  <a:fillRect l="-1684" t="-1546" r="-1123"/>
                </a:stretch>
              </a:blipFill>
            </p:spPr>
            <p:txBody>
              <a:bodyPr/>
              <a:lstStyle/>
              <a:p>
                <a:r>
                  <a:rPr lang="en-US">
                    <a:noFill/>
                  </a:rPr>
                  <a:t> </a:t>
                </a:r>
              </a:p>
            </p:txBody>
          </p:sp>
        </mc:Fallback>
      </mc:AlternateContent>
    </p:spTree>
    <p:extLst>
      <p:ext uri="{BB962C8B-B14F-4D97-AF65-F5344CB8AC3E}">
        <p14:creationId xmlns:p14="http://schemas.microsoft.com/office/powerpoint/2010/main" val="620471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B47E-C76C-4C2B-9F07-7D79B04089BD}"/>
              </a:ext>
            </a:extLst>
          </p:cNvPr>
          <p:cNvSpPr>
            <a:spLocks noGrp="1"/>
          </p:cNvSpPr>
          <p:nvPr>
            <p:ph type="title"/>
          </p:nvPr>
        </p:nvSpPr>
        <p:spPr>
          <a:xfrm>
            <a:off x="0" y="130629"/>
            <a:ext cx="12192000" cy="550409"/>
          </a:xfrm>
        </p:spPr>
        <p:txBody>
          <a:bodyPr>
            <a:normAutofit fontScale="90000"/>
          </a:bodyPr>
          <a:lstStyle/>
          <a:p>
            <a:pPr algn="ctr"/>
            <a:r>
              <a:rPr lang="en-US"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97725-08F2-4BFA-BBE5-C43414923A53}"/>
                  </a:ext>
                </a:extLst>
              </p:cNvPr>
              <p:cNvSpPr>
                <a:spLocks noGrp="1"/>
              </p:cNvSpPr>
              <p:nvPr>
                <p:ph sz="half" idx="1"/>
              </p:nvPr>
            </p:nvSpPr>
            <p:spPr>
              <a:xfrm>
                <a:off x="1" y="681038"/>
                <a:ext cx="5370286" cy="6046333"/>
              </a:xfrm>
            </p:spPr>
            <p:txBody>
              <a:bodyPr>
                <a:normAutofit/>
              </a:bodyPr>
              <a:lstStyle/>
              <a:p>
                <a:pPr>
                  <a:buFont typeface="Wingdings" panose="05000000000000000000" pitchFamily="2" charset="2"/>
                  <a:buChar char="v"/>
                </a:pPr>
                <a:r>
                  <a:rPr lang="en-US" b="1" dirty="0"/>
                  <a:t>Properties of the nucleus</a:t>
                </a:r>
              </a:p>
              <a:p>
                <a:pPr>
                  <a:buFont typeface="Wingdings" panose="05000000000000000000" pitchFamily="2" charset="2"/>
                  <a:buChar char="ü"/>
                </a:pPr>
                <a:r>
                  <a:rPr lang="en-US" dirty="0">
                    <a:solidFill>
                      <a:schemeClr val="accent1"/>
                    </a:solidFill>
                  </a:rPr>
                  <a:t>Nuclear size</a:t>
                </a:r>
              </a:p>
              <a:p>
                <a:r>
                  <a:rPr lang="en-US" dirty="0"/>
                  <a:t>From Rutherford’s scattering experiment, the nuclear size  is of order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−14</m:t>
                        </m:r>
                      </m:sup>
                    </m:sSup>
                    <m:r>
                      <a:rPr lang="en-US" i="1">
                        <a:latin typeface="Cambria Math" panose="02040503050406030204" pitchFamily="18" charset="0"/>
                      </a:rPr>
                      <m:t>𝑚</m:t>
                    </m:r>
                  </m:oMath>
                </a14:m>
                <a:r>
                  <a:rPr lang="en-US" dirty="0"/>
                  <a:t> to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−15</m:t>
                        </m:r>
                      </m:sup>
                    </m:sSup>
                    <m:r>
                      <a:rPr lang="en-US" i="1">
                        <a:latin typeface="Cambria Math" panose="02040503050406030204" pitchFamily="18" charset="0"/>
                      </a:rPr>
                      <m:t>𝑚</m:t>
                    </m:r>
                  </m:oMath>
                </a14:m>
                <a:r>
                  <a:rPr lang="en-US" dirty="0"/>
                  <a:t> </a:t>
                </a:r>
              </a:p>
              <a:p>
                <a:r>
                  <a:rPr lang="en-US" dirty="0"/>
                  <a:t>From Bohr atomic model the radius of the atom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0</m:t>
                        </m:r>
                      </m:sup>
                    </m:sSup>
                    <m:r>
                      <a:rPr lang="en-US" i="1">
                        <a:latin typeface="Cambria Math" panose="02040503050406030204" pitchFamily="18" charset="0"/>
                      </a:rPr>
                      <m:t>𝑚</m:t>
                    </m:r>
                  </m:oMath>
                </a14:m>
                <a:r>
                  <a:rPr lang="en-US" dirty="0"/>
                  <a:t> </a:t>
                </a:r>
              </a:p>
              <a:p>
                <a:r>
                  <a:rPr lang="en-US" dirty="0"/>
                  <a:t>Therefore, its true that the nucleus is 100000 times smaller the size of the atom</a:t>
                </a:r>
              </a:p>
              <a:p>
                <a:pPr marL="0" indent="0" algn="ctr">
                  <a:buNone/>
                </a:pPr>
                <a:r>
                  <a:rPr lang="en-US" dirty="0"/>
                  <a:t>From </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𝑑𝑒𝑛𝑠𝑖𝑡𝑦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𝑚𝑎𝑠𝑠</m:t>
                        </m:r>
                      </m:num>
                      <m:den>
                        <m:r>
                          <a:rPr lang="en-US" i="1">
                            <a:latin typeface="Cambria Math" panose="02040503050406030204" pitchFamily="18" charset="0"/>
                            <a:ea typeface="Cambria Math" panose="02040503050406030204" pitchFamily="18" charset="0"/>
                          </a:rPr>
                          <m:t>𝑣𝑜𝑙</m:t>
                        </m:r>
                      </m:den>
                    </m:f>
                  </m:oMath>
                </a14:m>
                <a:r>
                  <a:rPr lang="en-US" dirty="0"/>
                  <a:t>  </a:t>
                </a:r>
              </a:p>
            </p:txBody>
          </p:sp>
        </mc:Choice>
        <mc:Fallback xmlns="">
          <p:sp>
            <p:nvSpPr>
              <p:cNvPr id="3" name="Content Placeholder 2">
                <a:extLst>
                  <a:ext uri="{FF2B5EF4-FFF2-40B4-BE49-F238E27FC236}">
                    <a16:creationId xmlns:a16="http://schemas.microsoft.com/office/drawing/2014/main" id="{8FE97725-08F2-4BFA-BBE5-C43414923A53}"/>
                  </a:ext>
                </a:extLst>
              </p:cNvPr>
              <p:cNvSpPr>
                <a:spLocks noGrp="1" noRot="1" noChangeAspect="1" noMove="1" noResize="1" noEditPoints="1" noAdjustHandles="1" noChangeArrowheads="1" noChangeShapeType="1" noTextEdit="1"/>
              </p:cNvSpPr>
              <p:nvPr>
                <p:ph sz="half" idx="1"/>
              </p:nvPr>
            </p:nvSpPr>
            <p:spPr>
              <a:xfrm>
                <a:off x="1" y="681038"/>
                <a:ext cx="5370286" cy="6046333"/>
              </a:xfrm>
              <a:blipFill>
                <a:blip r:embed="rId2"/>
                <a:stretch>
                  <a:fillRect l="-2043" t="-1714" r="-14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7D6E681-CA62-4CD6-A4F5-7CF690D8FA6C}"/>
                  </a:ext>
                </a:extLst>
              </p:cNvPr>
              <p:cNvSpPr>
                <a:spLocks noGrp="1"/>
              </p:cNvSpPr>
              <p:nvPr>
                <p:ph sz="half" idx="2"/>
              </p:nvPr>
            </p:nvSpPr>
            <p:spPr>
              <a:xfrm>
                <a:off x="5370287" y="681038"/>
                <a:ext cx="6821714" cy="6176962"/>
              </a:xfrm>
            </p:spPr>
            <p:txBody>
              <a:bodyPr>
                <a:normAutofit/>
              </a:bodyPr>
              <a:lstStyle/>
              <a:p>
                <a:pPr marL="0" indent="0" algn="ctr">
                  <a:buNone/>
                </a:pPr>
                <a:r>
                  <a:rPr lang="en-US" dirty="0"/>
                  <a:t>If </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𝑍</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𝑝</m:t>
                          </m:r>
                        </m:sub>
                      </m:sSub>
                      <m:r>
                        <a:rPr lang="en-US" i="1">
                          <a:latin typeface="Cambria Math" panose="02040503050406030204" pitchFamily="18" charset="0"/>
                        </a:rPr>
                        <m:t>+</m:t>
                      </m:r>
                      <m:r>
                        <a:rPr lang="en-US" i="1">
                          <a:latin typeface="Cambria Math" panose="02040503050406030204" pitchFamily="18" charset="0"/>
                        </a:rPr>
                        <m:t>𝑁</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𝑚</m:t>
                      </m:r>
                    </m:oMath>
                  </m:oMathPara>
                </a14:m>
                <a:endParaRPr lang="en-US" dirty="0"/>
              </a:p>
              <a:p>
                <a:pPr marL="0" indent="0" algn="ctr">
                  <a:buNone/>
                </a:pPr>
                <a14:m>
                  <m:oMath xmlns:m="http://schemas.openxmlformats.org/officeDocument/2006/math">
                    <m:r>
                      <a:rPr lang="en-US" i="1">
                        <a:latin typeface="Cambria Math" panose="02040503050406030204" pitchFamily="18" charset="0"/>
                      </a:rPr>
                      <m:t>𝑣𝑜𝑙</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4</m:t>
                        </m:r>
                      </m:num>
                      <m:den>
                        <m:r>
                          <a:rPr lang="en-US" i="1">
                            <a:latin typeface="Cambria Math" panose="02040503050406030204" pitchFamily="18" charset="0"/>
                          </a:rPr>
                          <m:t>3</m:t>
                        </m:r>
                      </m:den>
                    </m:f>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𝑅</m:t>
                        </m:r>
                      </m:e>
                      <m:sup>
                        <m:r>
                          <a:rPr lang="en-US" i="1">
                            <a:latin typeface="Cambria Math" panose="02040503050406030204" pitchFamily="18" charset="0"/>
                            <a:ea typeface="Cambria Math" panose="02040503050406030204" pitchFamily="18" charset="0"/>
                          </a:rPr>
                          <m:t>3</m:t>
                        </m:r>
                      </m:sup>
                    </m:sSup>
                  </m:oMath>
                </a14:m>
                <a:r>
                  <a:rPr lang="en-US" dirty="0"/>
                  <a:t>  </a:t>
                </a:r>
              </a:p>
              <a:p>
                <a:pPr marL="0" indent="0" algn="ctr">
                  <a:buNone/>
                </a:pPr>
                <a:r>
                  <a:rPr lang="en-US" dirty="0"/>
                  <a:t>But </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𝑝</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𝑛</m:t>
                        </m:r>
                      </m:sub>
                    </m:sSub>
                  </m:oMath>
                </a14:m>
                <a:r>
                  <a:rPr lang="en-US" dirty="0"/>
                  <a:t> </a:t>
                </a:r>
              </a:p>
              <a:p>
                <a:pPr marL="0" indent="0" algn="ctr">
                  <a:buNone/>
                </a:pPr>
                <a:r>
                  <a:rPr lang="en-US" dirty="0"/>
                  <a:t>Now </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𝑍</m:t>
                        </m:r>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ea typeface="Cambria Math" panose="02040503050406030204" pitchFamily="18" charset="0"/>
                          </a:rPr>
                          <m:t>]</m:t>
                        </m:r>
                      </m:num>
                      <m:den>
                        <m:f>
                          <m:fPr>
                            <m:ctrlPr>
                              <a:rPr lang="en-US" i="1">
                                <a:latin typeface="Cambria Math" panose="02040503050406030204" pitchFamily="18" charset="0"/>
                              </a:rPr>
                            </m:ctrlPr>
                          </m:fPr>
                          <m:num>
                            <m:r>
                              <a:rPr lang="en-US" i="1">
                                <a:latin typeface="Cambria Math" panose="02040503050406030204" pitchFamily="18" charset="0"/>
                              </a:rPr>
                              <m:t>4</m:t>
                            </m:r>
                          </m:num>
                          <m:den>
                            <m:r>
                              <a:rPr lang="en-US" i="1">
                                <a:latin typeface="Cambria Math" panose="02040503050406030204" pitchFamily="18" charset="0"/>
                              </a:rPr>
                              <m:t>3</m:t>
                            </m:r>
                          </m:den>
                        </m:f>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𝑅</m:t>
                            </m:r>
                          </m:e>
                          <m:sup>
                            <m:r>
                              <a:rPr lang="en-US" i="1">
                                <a:latin typeface="Cambria Math" panose="02040503050406030204" pitchFamily="18" charset="0"/>
                                <a:ea typeface="Cambria Math" panose="02040503050406030204" pitchFamily="18" charset="0"/>
                              </a:rPr>
                              <m:t>3</m:t>
                            </m:r>
                          </m:sup>
                        </m:sSup>
                      </m:den>
                    </m:f>
                  </m:oMath>
                </a14:m>
                <a:r>
                  <a:rPr lang="en-US" dirty="0"/>
                  <a:t> where </a:t>
                </a:r>
                <a14:m>
                  <m:oMath xmlns:m="http://schemas.openxmlformats.org/officeDocument/2006/math">
                    <m:r>
                      <a:rPr lang="en-US" i="1">
                        <a:latin typeface="Cambria Math" panose="02040503050406030204" pitchFamily="18" charset="0"/>
                      </a:rPr>
                      <m:t>𝑍</m:t>
                    </m:r>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𝐴</m:t>
                    </m:r>
                  </m:oMath>
                </a14:m>
                <a:r>
                  <a:rPr lang="en-US" dirty="0"/>
                  <a:t> </a:t>
                </a:r>
              </a:p>
              <a:p>
                <a:pPr marL="0" indent="0" algn="ctr">
                  <a:buNone/>
                </a:pPr>
                <a:r>
                  <a:rPr lang="en-US" dirty="0"/>
                  <a:t>Then </a:t>
                </a:r>
              </a:p>
              <a:p>
                <a:pPr marL="0" indent="0" algn="ctr">
                  <a:buNone/>
                </a:pP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𝑅</m:t>
                        </m:r>
                      </m:e>
                      <m:sup>
                        <m:r>
                          <a:rPr lang="en-US" i="1">
                            <a:latin typeface="Cambria Math" panose="02040503050406030204" pitchFamily="18" charset="0"/>
                            <a:ea typeface="Cambria Math" panose="02040503050406030204" pitchFamily="18" charset="0"/>
                          </a:rPr>
                          <m:t>3</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𝑛</m:t>
                                    </m:r>
                                  </m:sub>
                                </m:sSub>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𝜋𝜌</m:t>
                                </m:r>
                              </m:den>
                            </m:f>
                          </m:e>
                        </m:d>
                      </m:e>
                      <m:sup>
                        <m:f>
                          <m:fPr>
                            <m:type m:val="skw"/>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3</m:t>
                            </m:r>
                          </m:den>
                        </m:f>
                      </m:sup>
                    </m:s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𝐴</m:t>
                        </m:r>
                      </m:e>
                      <m:sup>
                        <m:f>
                          <m:fPr>
                            <m:type m:val="skw"/>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3</m:t>
                            </m:r>
                          </m:den>
                        </m:f>
                      </m:sup>
                    </m:sSup>
                  </m:oMath>
                </a14:m>
                <a:r>
                  <a:rPr lang="en-US" dirty="0"/>
                  <a:t>  </a:t>
                </a:r>
              </a:p>
              <a:p>
                <a:pPr marL="0" indent="0" algn="ctr">
                  <a:buNone/>
                </a:pPr>
                <a:endParaRPr lang="en-US" dirty="0"/>
              </a:p>
            </p:txBody>
          </p:sp>
        </mc:Choice>
        <mc:Fallback xmlns="">
          <p:sp>
            <p:nvSpPr>
              <p:cNvPr id="4" name="Content Placeholder 3">
                <a:extLst>
                  <a:ext uri="{FF2B5EF4-FFF2-40B4-BE49-F238E27FC236}">
                    <a16:creationId xmlns:a16="http://schemas.microsoft.com/office/drawing/2014/main" id="{17D6E681-CA62-4CD6-A4F5-7CF690D8FA6C}"/>
                  </a:ext>
                </a:extLst>
              </p:cNvPr>
              <p:cNvSpPr>
                <a:spLocks noGrp="1" noRot="1" noChangeAspect="1" noMove="1" noResize="1" noEditPoints="1" noAdjustHandles="1" noChangeArrowheads="1" noChangeShapeType="1" noTextEdit="1"/>
              </p:cNvSpPr>
              <p:nvPr>
                <p:ph sz="half" idx="2"/>
              </p:nvPr>
            </p:nvSpPr>
            <p:spPr>
              <a:xfrm>
                <a:off x="5370287" y="681038"/>
                <a:ext cx="6821714" cy="6176962"/>
              </a:xfrm>
              <a:blipFill>
                <a:blip r:embed="rId3"/>
                <a:stretch>
                  <a:fillRect t="-1678"/>
                </a:stretch>
              </a:blipFill>
            </p:spPr>
            <p:txBody>
              <a:bodyPr/>
              <a:lstStyle/>
              <a:p>
                <a:r>
                  <a:rPr lang="en-US">
                    <a:noFill/>
                  </a:rPr>
                  <a:t> </a:t>
                </a:r>
              </a:p>
            </p:txBody>
          </p:sp>
        </mc:Fallback>
      </mc:AlternateContent>
    </p:spTree>
    <p:extLst>
      <p:ext uri="{BB962C8B-B14F-4D97-AF65-F5344CB8AC3E}">
        <p14:creationId xmlns:p14="http://schemas.microsoft.com/office/powerpoint/2010/main" val="1195994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B47E-C76C-4C2B-9F07-7D79B04089BD}"/>
              </a:ext>
            </a:extLst>
          </p:cNvPr>
          <p:cNvSpPr>
            <a:spLocks noGrp="1"/>
          </p:cNvSpPr>
          <p:nvPr>
            <p:ph type="title"/>
          </p:nvPr>
        </p:nvSpPr>
        <p:spPr>
          <a:xfrm>
            <a:off x="0" y="130630"/>
            <a:ext cx="12192000" cy="419780"/>
          </a:xfrm>
        </p:spPr>
        <p:txBody>
          <a:bodyPr>
            <a:normAutofit fontScale="90000"/>
          </a:bodyPr>
          <a:lstStyle/>
          <a:p>
            <a:pPr algn="ctr"/>
            <a:r>
              <a:rPr lang="en-US"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97725-08F2-4BFA-BBE5-C43414923A53}"/>
                  </a:ext>
                </a:extLst>
              </p:cNvPr>
              <p:cNvSpPr>
                <a:spLocks noGrp="1"/>
              </p:cNvSpPr>
              <p:nvPr>
                <p:ph sz="half" idx="1"/>
              </p:nvPr>
            </p:nvSpPr>
            <p:spPr>
              <a:xfrm>
                <a:off x="1" y="681038"/>
                <a:ext cx="5370286" cy="6046333"/>
              </a:xfrm>
            </p:spPr>
            <p:txBody>
              <a:bodyPr>
                <a:normAutofit lnSpcReduction="10000"/>
              </a:bodyPr>
              <a:lstStyle/>
              <a:p>
                <a:pPr marL="0" indent="0" algn="ctr">
                  <a:buNone/>
                </a:pPr>
                <a:r>
                  <a:rPr lang="en-US" dirty="0"/>
                  <a:t>Let </a:t>
                </a:r>
              </a:p>
              <a:p>
                <a:pPr marL="0" indent="0" algn="ctr">
                  <a:buNone/>
                </a:pP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𝑛</m:t>
                                    </m:r>
                                  </m:sub>
                                </m:sSub>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𝜋𝜌</m:t>
                                </m:r>
                              </m:den>
                            </m:f>
                          </m:e>
                        </m:d>
                      </m:e>
                      <m:sup>
                        <m:f>
                          <m:fPr>
                            <m:type m:val="skw"/>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3</m:t>
                            </m:r>
                          </m:den>
                        </m:f>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oMath>
                </a14:m>
                <a:r>
                  <a:rPr lang="en-US" dirty="0"/>
                  <a:t> </a:t>
                </a:r>
              </a:p>
              <a:p>
                <a:pPr marL="0" indent="0" algn="ctr">
                  <a:buNone/>
                </a:pPr>
                <a:r>
                  <a:rPr lang="en-US" dirty="0"/>
                  <a:t>Where </a:t>
                </a: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0</m:t>
                          </m:r>
                        </m:sub>
                      </m:sSub>
                      <m:r>
                        <a:rPr lang="en-US" b="0" i="1" smtClean="0">
                          <a:latin typeface="Cambria Math" panose="02040503050406030204" pitchFamily="18" charset="0"/>
                        </a:rPr>
                        <m:t>=1.3</m:t>
                      </m:r>
                      <m:r>
                        <a:rPr lang="en-US" b="0" i="1" smtClean="0">
                          <a:latin typeface="Cambria Math" panose="02040503050406030204" pitchFamily="18" charset="0"/>
                        </a:rPr>
                        <m:t>𝑥</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−15</m:t>
                          </m:r>
                        </m:sup>
                      </m:sSup>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=1.3</m:t>
                      </m:r>
                      <m:r>
                        <a:rPr lang="en-US" i="1">
                          <a:latin typeface="Cambria Math" panose="02040503050406030204" pitchFamily="18" charset="0"/>
                        </a:rPr>
                        <m:t>𝑓𝑚</m:t>
                      </m:r>
                    </m:oMath>
                  </m:oMathPara>
                </a14:m>
                <a:endParaRPr lang="en-US" dirty="0"/>
              </a:p>
              <a:p>
                <a:pPr marL="0" indent="0" algn="ctr">
                  <a:buNone/>
                </a:pPr>
                <a:r>
                  <a:rPr lang="en-US" dirty="0"/>
                  <a:t>Then </a:t>
                </a:r>
              </a:p>
              <a:p>
                <a:pPr marL="0" indent="0" algn="ctr">
                  <a:buNone/>
                </a:pPr>
                <a14:m>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0</m:t>
                        </m:r>
                      </m:sub>
                    </m:sSub>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𝐴</m:t>
                        </m:r>
                      </m:e>
                      <m:sup>
                        <m:f>
                          <m:fPr>
                            <m:type m:val="skw"/>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3</m:t>
                            </m:r>
                          </m:den>
                        </m:f>
                      </m:sup>
                    </m:sSup>
                  </m:oMath>
                </a14:m>
                <a:r>
                  <a:rPr lang="en-US" dirty="0"/>
                  <a:t> </a:t>
                </a: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8FE97725-08F2-4BFA-BBE5-C43414923A53}"/>
                  </a:ext>
                </a:extLst>
              </p:cNvPr>
              <p:cNvSpPr>
                <a:spLocks noGrp="1" noRot="1" noChangeAspect="1" noMove="1" noResize="1" noEditPoints="1" noAdjustHandles="1" noChangeArrowheads="1" noChangeShapeType="1" noTextEdit="1"/>
              </p:cNvSpPr>
              <p:nvPr>
                <p:ph sz="half" idx="1"/>
              </p:nvPr>
            </p:nvSpPr>
            <p:spPr>
              <a:xfrm>
                <a:off x="1" y="681038"/>
                <a:ext cx="5370286" cy="6046333"/>
              </a:xfrm>
              <a:blipFill>
                <a:blip r:embed="rId2"/>
                <a:stretch>
                  <a:fillRect t="-23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7D6E681-CA62-4CD6-A4F5-7CF690D8FA6C}"/>
                  </a:ext>
                </a:extLst>
              </p:cNvPr>
              <p:cNvSpPr>
                <a:spLocks noGrp="1"/>
              </p:cNvSpPr>
              <p:nvPr>
                <p:ph sz="half" idx="2"/>
              </p:nvPr>
            </p:nvSpPr>
            <p:spPr>
              <a:xfrm>
                <a:off x="5370287" y="550410"/>
                <a:ext cx="6821714" cy="6307590"/>
              </a:xfrm>
            </p:spPr>
            <p:txBody>
              <a:bodyPr>
                <a:normAutofit lnSpcReduction="10000"/>
              </a:bodyPr>
              <a:lstStyle/>
              <a:p>
                <a:pPr>
                  <a:buFont typeface="Wingdings" panose="05000000000000000000" pitchFamily="2" charset="2"/>
                  <a:buChar char="ü"/>
                </a:pPr>
                <a:r>
                  <a:rPr lang="en-US" dirty="0">
                    <a:solidFill>
                      <a:schemeClr val="accent1"/>
                    </a:solidFill>
                  </a:rPr>
                  <a:t>Nuclear mass</a:t>
                </a:r>
              </a:p>
              <a:p>
                <a:r>
                  <a:rPr lang="en-US" dirty="0"/>
                  <a:t>Nucleus is made up of proton and neutron </a:t>
                </a:r>
              </a:p>
              <a:p>
                <a:r>
                  <a:rPr lang="en-US" dirty="0"/>
                  <a:t>The mass of the nucleus is the total mass of the neutron and the mass of a proton and this mass is called the </a:t>
                </a:r>
                <a:r>
                  <a:rPr lang="en-US" b="1" i="1" dirty="0">
                    <a:solidFill>
                      <a:srgbClr val="FF0000"/>
                    </a:solidFill>
                  </a:rPr>
                  <a:t>Assumed mass </a:t>
                </a:r>
                <a:r>
                  <a:rPr lang="en-US" dirty="0"/>
                  <a:t>of the nucleus</a:t>
                </a:r>
              </a:p>
              <a:p>
                <a:r>
                  <a:rPr lang="en-US" dirty="0"/>
                  <a:t>Therefore, the assumed mass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𝑚</m:t>
                    </m:r>
                  </m:oMath>
                </a14:m>
                <a:r>
                  <a:rPr lang="en-US" dirty="0"/>
                  <a:t>) of the nucleus is given as </a:t>
                </a:r>
              </a:p>
              <a:p>
                <a:pPr marL="0" indent="0" algn="ctr">
                  <a:buNone/>
                </a:pP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𝑍</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𝑝</m:t>
                        </m:r>
                      </m:sub>
                    </m:sSub>
                    <m:r>
                      <a:rPr lang="en-US" i="1">
                        <a:latin typeface="Cambria Math" panose="02040503050406030204" pitchFamily="18" charset="0"/>
                      </a:rPr>
                      <m:t>+</m:t>
                    </m:r>
                    <m:r>
                      <a:rPr lang="en-US" i="1">
                        <a:latin typeface="Cambria Math" panose="02040503050406030204" pitchFamily="18" charset="0"/>
                      </a:rPr>
                      <m:t>𝑁</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𝑛</m:t>
                        </m:r>
                      </m:sub>
                    </m:sSub>
                  </m:oMath>
                </a14:m>
                <a:r>
                  <a:rPr lang="en-US" dirty="0"/>
                  <a:t> </a:t>
                </a:r>
              </a:p>
              <a:p>
                <a:r>
                  <a:rPr lang="en-US" dirty="0"/>
                  <a:t>Experiments show that the assumed mass of the nucleus is greater than the actual mass of the nucleus (why??)</a:t>
                </a:r>
              </a:p>
              <a:p>
                <a:pPr marL="0" indent="0" algn="ctr">
                  <a:buNone/>
                </a:pPr>
                <a:r>
                  <a:rPr lang="en-US" dirty="0"/>
                  <a:t>Let </a:t>
                </a:r>
              </a:p>
              <a:p>
                <a:pPr marL="0" indent="0" algn="ctr">
                  <a:buNone/>
                </a:pP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𝑍</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𝑝</m:t>
                        </m:r>
                      </m:sub>
                    </m:sSub>
                    <m:r>
                      <a:rPr lang="en-US" i="1">
                        <a:latin typeface="Cambria Math" panose="02040503050406030204" pitchFamily="18" charset="0"/>
                      </a:rPr>
                      <m:t>+</m:t>
                    </m:r>
                    <m:r>
                      <a:rPr lang="en-US" i="1">
                        <a:latin typeface="Cambria Math" panose="02040503050406030204" pitchFamily="18" charset="0"/>
                      </a:rPr>
                      <m:t>𝑁</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𝑛</m:t>
                        </m:r>
                      </m:sub>
                    </m:sSub>
                  </m:oMath>
                </a14:m>
                <a:r>
                  <a:rPr lang="en-US" dirty="0"/>
                  <a:t> </a:t>
                </a:r>
              </a:p>
              <a:p>
                <a:pPr marL="0" indent="0" algn="ctr">
                  <a:buNone/>
                </a:pPr>
                <a14:m>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𝑅𝑒𝑎𝑙</m:t>
                    </m:r>
                    <m:r>
                      <a:rPr lang="en-US" i="1">
                        <a:latin typeface="Cambria Math" panose="02040503050406030204" pitchFamily="18" charset="0"/>
                      </a:rPr>
                      <m:t> </m:t>
                    </m:r>
                    <m:r>
                      <a:rPr lang="en-US" i="1">
                        <a:latin typeface="Cambria Math" panose="02040503050406030204" pitchFamily="18" charset="0"/>
                      </a:rPr>
                      <m:t>𝑚𝑎𝑠𝑠</m:t>
                    </m:r>
                  </m:oMath>
                </a14:m>
                <a:r>
                  <a:rPr lang="en-US" dirty="0"/>
                  <a:t> </a:t>
                </a:r>
              </a:p>
              <a:p>
                <a:pPr marL="0" indent="0">
                  <a:buNone/>
                </a:pPr>
                <a:endParaRPr lang="en-US" dirty="0"/>
              </a:p>
              <a:p>
                <a:pPr marL="0" indent="0">
                  <a:buNone/>
                </a:pPr>
                <a:endParaRPr lang="en-US" b="1" dirty="0"/>
              </a:p>
            </p:txBody>
          </p:sp>
        </mc:Choice>
        <mc:Fallback xmlns="">
          <p:sp>
            <p:nvSpPr>
              <p:cNvPr id="4" name="Content Placeholder 3">
                <a:extLst>
                  <a:ext uri="{FF2B5EF4-FFF2-40B4-BE49-F238E27FC236}">
                    <a16:creationId xmlns:a16="http://schemas.microsoft.com/office/drawing/2014/main" id="{17D6E681-CA62-4CD6-A4F5-7CF690D8FA6C}"/>
                  </a:ext>
                </a:extLst>
              </p:cNvPr>
              <p:cNvSpPr>
                <a:spLocks noGrp="1" noRot="1" noChangeAspect="1" noMove="1" noResize="1" noEditPoints="1" noAdjustHandles="1" noChangeArrowheads="1" noChangeShapeType="1" noTextEdit="1"/>
              </p:cNvSpPr>
              <p:nvPr>
                <p:ph sz="half" idx="2"/>
              </p:nvPr>
            </p:nvSpPr>
            <p:spPr>
              <a:xfrm>
                <a:off x="5370287" y="550410"/>
                <a:ext cx="6821714" cy="6307590"/>
              </a:xfrm>
              <a:blipFill>
                <a:blip r:embed="rId3"/>
                <a:stretch>
                  <a:fillRect l="-1609" t="-2126" r="-1609"/>
                </a:stretch>
              </a:blipFill>
            </p:spPr>
            <p:txBody>
              <a:bodyPr/>
              <a:lstStyle/>
              <a:p>
                <a:r>
                  <a:rPr lang="en-US">
                    <a:noFill/>
                  </a:rPr>
                  <a:t> </a:t>
                </a:r>
              </a:p>
            </p:txBody>
          </p:sp>
        </mc:Fallback>
      </mc:AlternateContent>
    </p:spTree>
    <p:extLst>
      <p:ext uri="{BB962C8B-B14F-4D97-AF65-F5344CB8AC3E}">
        <p14:creationId xmlns:p14="http://schemas.microsoft.com/office/powerpoint/2010/main" val="3505704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B47E-C76C-4C2B-9F07-7D79B04089BD}"/>
              </a:ext>
            </a:extLst>
          </p:cNvPr>
          <p:cNvSpPr>
            <a:spLocks noGrp="1"/>
          </p:cNvSpPr>
          <p:nvPr>
            <p:ph type="title"/>
          </p:nvPr>
        </p:nvSpPr>
        <p:spPr>
          <a:xfrm>
            <a:off x="0" y="130629"/>
            <a:ext cx="12192000" cy="550409"/>
          </a:xfrm>
        </p:spPr>
        <p:txBody>
          <a:bodyPr>
            <a:normAutofit fontScale="90000"/>
          </a:bodyPr>
          <a:lstStyle/>
          <a:p>
            <a:pPr algn="ctr"/>
            <a:r>
              <a:rPr lang="en-US"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97725-08F2-4BFA-BBE5-C43414923A53}"/>
                  </a:ext>
                </a:extLst>
              </p:cNvPr>
              <p:cNvSpPr>
                <a:spLocks noGrp="1"/>
              </p:cNvSpPr>
              <p:nvPr>
                <p:ph sz="half" idx="1"/>
              </p:nvPr>
            </p:nvSpPr>
            <p:spPr>
              <a:xfrm>
                <a:off x="1" y="681038"/>
                <a:ext cx="5370286" cy="6046333"/>
              </a:xfrm>
            </p:spPr>
            <p:txBody>
              <a:bodyPr>
                <a:normAutofit/>
              </a:bodyPr>
              <a:lstStyle/>
              <a:p>
                <a:r>
                  <a:rPr lang="en-US" dirty="0"/>
                  <a:t>The difference between the assumed mass and the real mass of the nucleus/the mass of the nucleons containing the nucleons  is called </a:t>
                </a:r>
                <a:r>
                  <a:rPr lang="en-US" i="1" dirty="0">
                    <a:solidFill>
                      <a:srgbClr val="FF0000"/>
                    </a:solidFill>
                  </a:rPr>
                  <a:t>mass defect (</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𝑚</m:t>
                    </m:r>
                  </m:oMath>
                </a14:m>
                <a:r>
                  <a:rPr lang="en-US" i="1" dirty="0">
                    <a:solidFill>
                      <a:srgbClr val="FF0000"/>
                    </a:solidFill>
                  </a:rPr>
                  <a:t>)</a:t>
                </a:r>
              </a:p>
              <a:p>
                <a:pPr marL="0" indent="0" algn="ctr">
                  <a:buNone/>
                </a:pPr>
                <a:r>
                  <a:rPr lang="en-US" dirty="0"/>
                  <a:t>Then </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𝑚</m:t>
                    </m:r>
                  </m:oMath>
                </a14:m>
                <a:r>
                  <a:rPr lang="en-US" dirty="0"/>
                  <a:t> </a:t>
                </a:r>
              </a:p>
              <a:p>
                <a:pPr marL="0" indent="0" algn="ctr">
                  <a:buNone/>
                </a:pPr>
                <a:r>
                  <a:rPr lang="en-US" dirty="0"/>
                  <a:t>If </a:t>
                </a:r>
              </a:p>
              <a:p>
                <a:pPr marL="0" indent="0" algn="ctr">
                  <a:buNone/>
                </a:pPr>
                <a14:m>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𝑚</m:t>
                    </m:r>
                  </m:oMath>
                </a14:m>
                <a:r>
                  <a:rPr lang="en-US" dirty="0"/>
                  <a:t> and </a:t>
                </a:r>
                <a14:m>
                  <m:oMath xmlns:m="http://schemas.openxmlformats.org/officeDocument/2006/math">
                    <m:r>
                      <a:rPr lang="en-US" i="1">
                        <a:latin typeface="Cambria Math" panose="02040503050406030204" pitchFamily="18" charset="0"/>
                      </a:rPr>
                      <m:t>𝑍</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𝑝</m:t>
                        </m:r>
                      </m:sub>
                    </m:sSub>
                    <m:r>
                      <a:rPr lang="en-US" i="1">
                        <a:latin typeface="Cambria Math" panose="02040503050406030204" pitchFamily="18" charset="0"/>
                      </a:rPr>
                      <m:t>+</m:t>
                    </m:r>
                    <m:r>
                      <a:rPr lang="en-US" i="1">
                        <a:latin typeface="Cambria Math" panose="02040503050406030204" pitchFamily="18" charset="0"/>
                      </a:rPr>
                      <m:t>𝑁</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𝑚</m:t>
                    </m:r>
                  </m:oMath>
                </a14:m>
                <a:endParaRPr lang="en-US" dirty="0"/>
              </a:p>
              <a:p>
                <a:pPr marL="0" indent="0" algn="ctr">
                  <a:buNone/>
                </a:pPr>
                <a:r>
                  <a:rPr lang="en-US" dirty="0"/>
                  <a:t>Hence  </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𝑍</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𝑝</m:t>
                          </m:r>
                        </m:sub>
                      </m:sSub>
                      <m:r>
                        <a:rPr lang="en-US" i="1">
                          <a:latin typeface="Cambria Math" panose="02040503050406030204" pitchFamily="18" charset="0"/>
                        </a:rPr>
                        <m:t>+</m:t>
                      </m:r>
                      <m:r>
                        <a:rPr lang="en-US" i="1">
                          <a:latin typeface="Cambria Math" panose="02040503050406030204" pitchFamily="18" charset="0"/>
                        </a:rPr>
                        <m:t>𝑁</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𝑚</m:t>
                      </m:r>
                    </m:oMath>
                  </m:oMathPara>
                </a14:m>
                <a:endParaRPr lang="en-US" dirty="0"/>
              </a:p>
              <a:p>
                <a:pPr marL="0" indent="0">
                  <a:buNone/>
                </a:pPr>
                <a:endParaRPr lang="en-US" i="1" dirty="0">
                  <a:solidFill>
                    <a:srgbClr val="FF0000"/>
                  </a:solidFill>
                </a:endParaRP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8FE97725-08F2-4BFA-BBE5-C43414923A53}"/>
                  </a:ext>
                </a:extLst>
              </p:cNvPr>
              <p:cNvSpPr>
                <a:spLocks noGrp="1" noRot="1" noChangeAspect="1" noMove="1" noResize="1" noEditPoints="1" noAdjustHandles="1" noChangeArrowheads="1" noChangeShapeType="1" noTextEdit="1"/>
              </p:cNvSpPr>
              <p:nvPr>
                <p:ph sz="half" idx="1"/>
              </p:nvPr>
            </p:nvSpPr>
            <p:spPr>
              <a:xfrm>
                <a:off x="1" y="681038"/>
                <a:ext cx="5370286" cy="6046333"/>
              </a:xfrm>
              <a:blipFill>
                <a:blip r:embed="rId2"/>
                <a:stretch>
                  <a:fillRect l="-2043" t="-1714" r="-28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7D6E681-CA62-4CD6-A4F5-7CF690D8FA6C}"/>
                  </a:ext>
                </a:extLst>
              </p:cNvPr>
              <p:cNvSpPr>
                <a:spLocks noGrp="1"/>
              </p:cNvSpPr>
              <p:nvPr>
                <p:ph sz="half" idx="2"/>
              </p:nvPr>
            </p:nvSpPr>
            <p:spPr>
              <a:xfrm>
                <a:off x="5370287" y="681038"/>
                <a:ext cx="6821714" cy="6176962"/>
              </a:xfrm>
            </p:spPr>
            <p:txBody>
              <a:bodyPr>
                <a:normAutofit/>
              </a:bodyPr>
              <a:lstStyle/>
              <a:p>
                <a:pPr>
                  <a:buFont typeface="Wingdings" panose="05000000000000000000" pitchFamily="2" charset="2"/>
                  <a:buChar char="ü"/>
                </a:pPr>
                <a:r>
                  <a:rPr lang="en-US" dirty="0">
                    <a:solidFill>
                      <a:schemeClr val="accent1"/>
                    </a:solidFill>
                  </a:rPr>
                  <a:t>Nuclear density </a:t>
                </a:r>
              </a:p>
              <a:p>
                <a:r>
                  <a:rPr lang="en-US" dirty="0"/>
                  <a:t>Nuclear density is defined as the ratio of nuclear mass and it volume </a:t>
                </a:r>
              </a:p>
              <a:p>
                <a:pPr marL="0" indent="0" algn="ctr">
                  <a:buNone/>
                </a:pPr>
                <a:r>
                  <a:rPr lang="en-US" dirty="0"/>
                  <a:t>From</a:t>
                </a:r>
                <a:endParaRPr lang="en-US" b="0" i="1" dirty="0">
                  <a:latin typeface="Cambria Math" panose="02040503050406030204" pitchFamily="18" charset="0"/>
                </a:endParaRPr>
              </a:p>
              <a:p>
                <a:pPr marL="0" indent="0" algn="ctr">
                  <a:buNone/>
                </a:pPr>
                <a14:m>
                  <m:oMath xmlns:m="http://schemas.openxmlformats.org/officeDocument/2006/math">
                    <m:r>
                      <a:rPr lang="en-US" b="0" i="1" smtClean="0">
                        <a:latin typeface="Cambria Math" panose="02040503050406030204" pitchFamily="18" charset="0"/>
                      </a:rPr>
                      <m:t>𝑁𝑢𝑐𝑙𝑒𝑎𝑟</m:t>
                    </m:r>
                    <m:r>
                      <a:rPr lang="en-US" b="0" i="1" smtClean="0">
                        <a:latin typeface="Cambria Math" panose="02040503050406030204" pitchFamily="18" charset="0"/>
                      </a:rPr>
                      <m:t> </m:t>
                    </m:r>
                    <m:r>
                      <a:rPr lang="en-US" b="0" i="1" smtClean="0">
                        <a:latin typeface="Cambria Math" panose="02040503050406030204" pitchFamily="18" charset="0"/>
                      </a:rPr>
                      <m:t>𝑑𝑒𝑛𝑠𝑖𝑡𝑦</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𝑛𝑢𝑐𝑙𝑒𝑎𝑟</m:t>
                        </m:r>
                        <m:r>
                          <a:rPr lang="en-US" b="0" i="1" smtClean="0">
                            <a:latin typeface="Cambria Math" panose="02040503050406030204" pitchFamily="18" charset="0"/>
                          </a:rPr>
                          <m:t> </m:t>
                        </m:r>
                        <m:r>
                          <a:rPr lang="en-US" b="0" i="1" smtClean="0">
                            <a:latin typeface="Cambria Math" panose="02040503050406030204" pitchFamily="18" charset="0"/>
                          </a:rPr>
                          <m:t>𝑚𝑎𝑠𝑠</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num>
                      <m:den>
                        <m:r>
                          <a:rPr lang="en-US" b="0" i="1" smtClean="0">
                            <a:latin typeface="Cambria Math" panose="02040503050406030204" pitchFamily="18" charset="0"/>
                          </a:rPr>
                          <m:t>𝑣𝑜𝑙𝑢𝑚𝑒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𝑛𝑢𝑐𝑙𝑒𝑢𝑠</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den>
                    </m:f>
                  </m:oMath>
                </a14:m>
                <a:r>
                  <a:rPr lang="en-US" dirty="0"/>
                  <a:t>  </a:t>
                </a:r>
              </a:p>
              <a:p>
                <a:pPr marL="0" indent="0" algn="ctr">
                  <a:buNone/>
                </a:pPr>
                <a:r>
                  <a:rPr lang="en-US" dirty="0"/>
                  <a:t>If </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𝑍</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𝑝</m:t>
                          </m:r>
                        </m:sub>
                      </m:sSub>
                      <m:r>
                        <a:rPr lang="en-US" i="1">
                          <a:latin typeface="Cambria Math" panose="02040503050406030204" pitchFamily="18" charset="0"/>
                        </a:rPr>
                        <m:t>+</m:t>
                      </m:r>
                      <m:r>
                        <a:rPr lang="en-US" i="1">
                          <a:latin typeface="Cambria Math" panose="02040503050406030204" pitchFamily="18" charset="0"/>
                        </a:rPr>
                        <m:t>𝑁</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𝑚</m:t>
                      </m:r>
                    </m:oMath>
                  </m:oMathPara>
                </a14:m>
                <a:endParaRPr lang="en-US" dirty="0"/>
              </a:p>
              <a:p>
                <a:pPr marL="0" indent="0" algn="ctr">
                  <a:buNone/>
                </a:pPr>
                <a14:m>
                  <m:oMath xmlns:m="http://schemas.openxmlformats.org/officeDocument/2006/math">
                    <m:r>
                      <a:rPr lang="en-US" i="1">
                        <a:latin typeface="Cambria Math" panose="02040503050406030204" pitchFamily="18" charset="0"/>
                      </a:rPr>
                      <m:t>𝑣𝑜𝑙</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4</m:t>
                        </m:r>
                      </m:num>
                      <m:den>
                        <m:r>
                          <a:rPr lang="en-US" i="1">
                            <a:latin typeface="Cambria Math" panose="02040503050406030204" pitchFamily="18" charset="0"/>
                          </a:rPr>
                          <m:t>3</m:t>
                        </m:r>
                      </m:den>
                    </m:f>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𝑅</m:t>
                        </m:r>
                      </m:e>
                      <m:sup>
                        <m:r>
                          <a:rPr lang="en-US" i="1">
                            <a:latin typeface="Cambria Math" panose="02040503050406030204" pitchFamily="18" charset="0"/>
                            <a:ea typeface="Cambria Math" panose="02040503050406030204" pitchFamily="18" charset="0"/>
                          </a:rPr>
                          <m:t>3</m:t>
                        </m:r>
                      </m:sup>
                    </m:sSup>
                  </m:oMath>
                </a14:m>
                <a:r>
                  <a:rPr lang="en-US" dirty="0"/>
                  <a:t> </a:t>
                </a:r>
              </a:p>
              <a:p>
                <a:pPr marL="0" indent="0" algn="ctr">
                  <a:buNone/>
                </a:pPr>
                <a:r>
                  <a:rPr lang="en-US" dirty="0"/>
                  <a:t>But </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𝑝</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𝑛</m:t>
                        </m:r>
                      </m:sub>
                    </m:sSub>
                  </m:oMath>
                </a14:m>
                <a:r>
                  <a:rPr lang="en-US" dirty="0"/>
                  <a:t> </a:t>
                </a:r>
              </a:p>
              <a:p>
                <a:pPr marL="0" indent="0" algn="ctr">
                  <a:buNone/>
                </a:pPr>
                <a:endParaRPr lang="en-US" dirty="0">
                  <a:solidFill>
                    <a:schemeClr val="tx1"/>
                  </a:solidFill>
                </a:endParaRPr>
              </a:p>
            </p:txBody>
          </p:sp>
        </mc:Choice>
        <mc:Fallback xmlns="">
          <p:sp>
            <p:nvSpPr>
              <p:cNvPr id="4" name="Content Placeholder 3">
                <a:extLst>
                  <a:ext uri="{FF2B5EF4-FFF2-40B4-BE49-F238E27FC236}">
                    <a16:creationId xmlns:a16="http://schemas.microsoft.com/office/drawing/2014/main" id="{17D6E681-CA62-4CD6-A4F5-7CF690D8FA6C}"/>
                  </a:ext>
                </a:extLst>
              </p:cNvPr>
              <p:cNvSpPr>
                <a:spLocks noGrp="1" noRot="1" noChangeAspect="1" noMove="1" noResize="1" noEditPoints="1" noAdjustHandles="1" noChangeArrowheads="1" noChangeShapeType="1" noTextEdit="1"/>
              </p:cNvSpPr>
              <p:nvPr>
                <p:ph sz="half" idx="2"/>
              </p:nvPr>
            </p:nvSpPr>
            <p:spPr>
              <a:xfrm>
                <a:off x="5370287" y="681038"/>
                <a:ext cx="6821714" cy="6176962"/>
              </a:xfrm>
              <a:blipFill>
                <a:blip r:embed="rId3"/>
                <a:stretch>
                  <a:fillRect l="-1609" t="-1678"/>
                </a:stretch>
              </a:blipFill>
            </p:spPr>
            <p:txBody>
              <a:bodyPr/>
              <a:lstStyle/>
              <a:p>
                <a:r>
                  <a:rPr lang="en-US">
                    <a:noFill/>
                  </a:rPr>
                  <a:t> </a:t>
                </a:r>
              </a:p>
            </p:txBody>
          </p:sp>
        </mc:Fallback>
      </mc:AlternateContent>
    </p:spTree>
    <p:extLst>
      <p:ext uri="{BB962C8B-B14F-4D97-AF65-F5344CB8AC3E}">
        <p14:creationId xmlns:p14="http://schemas.microsoft.com/office/powerpoint/2010/main" val="4172826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B47E-C76C-4C2B-9F07-7D79B04089BD}"/>
              </a:ext>
            </a:extLst>
          </p:cNvPr>
          <p:cNvSpPr>
            <a:spLocks noGrp="1"/>
          </p:cNvSpPr>
          <p:nvPr>
            <p:ph type="title"/>
          </p:nvPr>
        </p:nvSpPr>
        <p:spPr>
          <a:xfrm>
            <a:off x="0" y="130629"/>
            <a:ext cx="12192000" cy="550409"/>
          </a:xfrm>
        </p:spPr>
        <p:txBody>
          <a:bodyPr>
            <a:normAutofit fontScale="90000"/>
          </a:bodyPr>
          <a:lstStyle/>
          <a:p>
            <a:pPr algn="ctr"/>
            <a:r>
              <a:rPr lang="en-US"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97725-08F2-4BFA-BBE5-C43414923A53}"/>
                  </a:ext>
                </a:extLst>
              </p:cNvPr>
              <p:cNvSpPr>
                <a:spLocks noGrp="1"/>
              </p:cNvSpPr>
              <p:nvPr>
                <p:ph sz="half" idx="1"/>
              </p:nvPr>
            </p:nvSpPr>
            <p:spPr>
              <a:xfrm>
                <a:off x="1" y="681038"/>
                <a:ext cx="5500912" cy="6046333"/>
              </a:xfrm>
            </p:spPr>
            <p:txBody>
              <a:bodyPr>
                <a:normAutofit lnSpcReduction="10000"/>
              </a:bodyPr>
              <a:lstStyle/>
              <a:p>
                <a:pPr marL="0" indent="0" algn="ctr">
                  <a:buNone/>
                </a:pPr>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𝑍</m:t>
                        </m:r>
                        <m:r>
                          <a:rPr lang="en-US" i="1">
                            <a:latin typeface="Cambria Math" panose="02040503050406030204" pitchFamily="18" charset="0"/>
                          </a:rPr>
                          <m:t>+</m:t>
                        </m:r>
                        <m:r>
                          <a:rPr lang="en-US" i="1">
                            <a:latin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num>
                      <m:den>
                        <m:f>
                          <m:fPr>
                            <m:ctrlPr>
                              <a:rPr lang="en-US" i="1">
                                <a:latin typeface="Cambria Math" panose="02040503050406030204" pitchFamily="18" charset="0"/>
                              </a:rPr>
                            </m:ctrlPr>
                          </m:fPr>
                          <m:num>
                            <m:r>
                              <a:rPr lang="en-US" i="1">
                                <a:latin typeface="Cambria Math" panose="02040503050406030204" pitchFamily="18" charset="0"/>
                              </a:rPr>
                              <m:t>4</m:t>
                            </m:r>
                          </m:num>
                          <m:den>
                            <m:r>
                              <a:rPr lang="en-US" i="1">
                                <a:latin typeface="Cambria Math" panose="02040503050406030204" pitchFamily="18" charset="0"/>
                              </a:rPr>
                              <m:t>3</m:t>
                            </m:r>
                          </m:den>
                        </m:f>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𝑅</m:t>
                            </m:r>
                          </m:e>
                          <m:sup>
                            <m:r>
                              <a:rPr lang="en-US" i="1">
                                <a:latin typeface="Cambria Math" panose="02040503050406030204" pitchFamily="18" charset="0"/>
                                <a:ea typeface="Cambria Math" panose="02040503050406030204" pitchFamily="18" charset="0"/>
                              </a:rPr>
                              <m:t>3</m:t>
                            </m:r>
                          </m:sup>
                        </m:sSup>
                      </m:den>
                    </m:f>
                  </m:oMath>
                </a14:m>
                <a:r>
                  <a:rPr lang="en-US" dirty="0"/>
                  <a:t> where </a:t>
                </a:r>
                <a14:m>
                  <m:oMath xmlns:m="http://schemas.openxmlformats.org/officeDocument/2006/math">
                    <m:r>
                      <a:rPr lang="en-US" i="1">
                        <a:latin typeface="Cambria Math" panose="02040503050406030204" pitchFamily="18" charset="0"/>
                      </a:rPr>
                      <m:t>𝑍</m:t>
                    </m:r>
                    <m:r>
                      <a:rPr lang="en-US" i="1">
                        <a:latin typeface="Cambria Math" panose="02040503050406030204" pitchFamily="18" charset="0"/>
                      </a:rPr>
                      <m:t>+</m:t>
                    </m:r>
                    <m:r>
                      <a:rPr lang="en-US" i="1">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𝑛</m:t>
                            </m:r>
                          </m:sub>
                        </m:sSub>
                        <m:r>
                          <a:rPr lang="en-US" b="0" i="1" smtClean="0">
                            <a:latin typeface="Cambria Math" panose="02040503050406030204" pitchFamily="18" charset="0"/>
                          </a:rPr>
                          <m:t>𝐴</m:t>
                        </m:r>
                      </m:num>
                      <m:den>
                        <m:r>
                          <a:rPr lang="en-US" b="0" i="1" smtClean="0">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𝑅</m:t>
                            </m:r>
                          </m:e>
                          <m:sup>
                            <m:r>
                              <a:rPr lang="en-US" i="1">
                                <a:latin typeface="Cambria Math" panose="02040503050406030204" pitchFamily="18" charset="0"/>
                                <a:ea typeface="Cambria Math" panose="02040503050406030204" pitchFamily="18" charset="0"/>
                              </a:rPr>
                              <m:t>3</m:t>
                            </m:r>
                          </m:sup>
                        </m:sSup>
                      </m:den>
                    </m:f>
                  </m:oMath>
                </a14:m>
                <a:r>
                  <a:rPr lang="en-US" dirty="0"/>
                  <a:t> </a:t>
                </a:r>
              </a:p>
              <a:p>
                <a:pPr marL="0" indent="0" algn="ctr">
                  <a:buNone/>
                </a:pPr>
                <a:r>
                  <a:rPr lang="en-US" dirty="0"/>
                  <a:t>But </a:t>
                </a:r>
              </a:p>
              <a:p>
                <a:pPr marL="0" indent="0" algn="ctr">
                  <a:buNone/>
                </a:pPr>
                <a14:m>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0</m:t>
                        </m:r>
                      </m:sub>
                    </m:sSub>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𝐴</m:t>
                        </m:r>
                      </m:e>
                      <m:sup>
                        <m:f>
                          <m:fPr>
                            <m:type m:val="skw"/>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3</m:t>
                            </m:r>
                          </m:den>
                        </m:f>
                      </m:sup>
                    </m:sSup>
                  </m:oMath>
                </a14:m>
                <a:r>
                  <a:rPr lang="en-US" dirty="0"/>
                  <a:t> </a:t>
                </a:r>
              </a:p>
              <a:p>
                <a:pPr marL="0" indent="0" algn="ctr">
                  <a:buNone/>
                </a:pPr>
                <a:r>
                  <a:rPr lang="en-US" dirty="0"/>
                  <a:t>Then </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𝑛</m:t>
                            </m:r>
                          </m:sub>
                        </m:sSub>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0</m:t>
                                </m:r>
                              </m:sub>
                            </m:sSub>
                          </m:e>
                          <m:sup>
                            <m:r>
                              <a:rPr lang="en-US" i="1">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 </m:t>
                        </m:r>
                      </m:den>
                    </m:f>
                    <m:r>
                      <a:rPr lang="en-US" b="0" i="1" smtClean="0">
                        <a:latin typeface="Cambria Math" panose="02040503050406030204" pitchFamily="18" charset="0"/>
                        <a:ea typeface="Cambria Math" panose="02040503050406030204" pitchFamily="18" charset="0"/>
                      </a:rPr>
                      <m:t>=1.82</m:t>
                    </m:r>
                    <m:r>
                      <a:rPr lang="en-US" b="0" i="1" smtClean="0">
                        <a:latin typeface="Cambria Math" panose="02040503050406030204" pitchFamily="18" charset="0"/>
                        <a:ea typeface="Cambria Math" panose="02040503050406030204" pitchFamily="18" charset="0"/>
                      </a:rPr>
                      <m:t>𝑥</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17</m:t>
                        </m:r>
                      </m:sup>
                    </m:sSup>
                    <m:r>
                      <a:rPr lang="en-US" b="0" i="1" smtClean="0">
                        <a:latin typeface="Cambria Math" panose="02040503050406030204" pitchFamily="18" charset="0"/>
                        <a:ea typeface="Cambria Math" panose="02040503050406030204" pitchFamily="18" charset="0"/>
                      </a:rPr>
                      <m:t>𝑘𝑔</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i="1">
                            <a:latin typeface="Cambria Math" panose="02040503050406030204" pitchFamily="18" charset="0"/>
                            <a:ea typeface="Cambria Math" panose="02040503050406030204" pitchFamily="18" charset="0"/>
                          </a:rPr>
                          <m:t>3</m:t>
                        </m:r>
                      </m:sup>
                    </m:sSup>
                  </m:oMath>
                </a14:m>
                <a:r>
                  <a:rPr lang="en-US" dirty="0"/>
                  <a:t> </a:t>
                </a:r>
              </a:p>
              <a:p>
                <a:r>
                  <a:rPr lang="en-US" dirty="0"/>
                  <a:t>This density is very high-value compared to the density of materials</a:t>
                </a:r>
              </a:p>
              <a:p>
                <a:r>
                  <a:rPr lang="en-US" dirty="0"/>
                  <a:t>This means that, in a volume of </a:t>
                </a:r>
                <a14:m>
                  <m:oMath xmlns:m="http://schemas.openxmlformats.org/officeDocument/2006/math">
                    <m:r>
                      <a:rPr lang="en-US" b="0" i="0" smtClean="0">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𝑚</m:t>
                        </m:r>
                      </m:e>
                      <m:sup>
                        <m:r>
                          <a:rPr lang="en-US" i="1">
                            <a:latin typeface="Cambria Math" panose="02040503050406030204" pitchFamily="18" charset="0"/>
                            <a:ea typeface="Cambria Math" panose="02040503050406030204" pitchFamily="18" charset="0"/>
                          </a:rPr>
                          <m:t>3</m:t>
                        </m:r>
                      </m:sup>
                    </m:sSup>
                  </m:oMath>
                </a14:m>
                <a:r>
                  <a:rPr lang="en-US" dirty="0"/>
                  <a:t> there are </a:t>
                </a:r>
                <a14:m>
                  <m:oMath xmlns:m="http://schemas.openxmlformats.org/officeDocument/2006/math">
                    <m:r>
                      <a:rPr lang="en-US" i="1">
                        <a:latin typeface="Cambria Math" panose="02040503050406030204" pitchFamily="18" charset="0"/>
                        <a:ea typeface="Cambria Math" panose="02040503050406030204" pitchFamily="18" charset="0"/>
                      </a:rPr>
                      <m:t>1.82</m:t>
                    </m:r>
                    <m:r>
                      <a:rPr lang="en-US" i="1">
                        <a:latin typeface="Cambria Math" panose="02040503050406030204" pitchFamily="18" charset="0"/>
                        <a:ea typeface="Cambria Math" panose="02040503050406030204" pitchFamily="18" charset="0"/>
                      </a:rPr>
                      <m:t>𝑥</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17</m:t>
                        </m:r>
                      </m:sup>
                    </m:sSup>
                    <m:r>
                      <a:rPr lang="en-US" i="1">
                        <a:latin typeface="Cambria Math" panose="02040503050406030204" pitchFamily="18" charset="0"/>
                        <a:ea typeface="Cambria Math" panose="02040503050406030204" pitchFamily="18" charset="0"/>
                      </a:rPr>
                      <m:t>𝑘𝑔</m:t>
                    </m:r>
                  </m:oMath>
                </a14:m>
                <a:r>
                  <a:rPr lang="en-US" dirty="0"/>
                  <a:t> of particles   </a:t>
                </a:r>
              </a:p>
            </p:txBody>
          </p:sp>
        </mc:Choice>
        <mc:Fallback xmlns="">
          <p:sp>
            <p:nvSpPr>
              <p:cNvPr id="3" name="Content Placeholder 2">
                <a:extLst>
                  <a:ext uri="{FF2B5EF4-FFF2-40B4-BE49-F238E27FC236}">
                    <a16:creationId xmlns:a16="http://schemas.microsoft.com/office/drawing/2014/main" id="{8FE97725-08F2-4BFA-BBE5-C43414923A53}"/>
                  </a:ext>
                </a:extLst>
              </p:cNvPr>
              <p:cNvSpPr>
                <a:spLocks noGrp="1" noRot="1" noChangeAspect="1" noMove="1" noResize="1" noEditPoints="1" noAdjustHandles="1" noChangeArrowheads="1" noChangeShapeType="1" noTextEdit="1"/>
              </p:cNvSpPr>
              <p:nvPr>
                <p:ph sz="half" idx="1"/>
              </p:nvPr>
            </p:nvSpPr>
            <p:spPr>
              <a:xfrm>
                <a:off x="1" y="681038"/>
                <a:ext cx="5500912" cy="6046333"/>
              </a:xfrm>
              <a:blipFill>
                <a:blip r:embed="rId2"/>
                <a:stretch>
                  <a:fillRect l="-1996" t="-12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7D6E681-CA62-4CD6-A4F5-7CF690D8FA6C}"/>
                  </a:ext>
                </a:extLst>
              </p:cNvPr>
              <p:cNvSpPr>
                <a:spLocks noGrp="1"/>
              </p:cNvSpPr>
              <p:nvPr>
                <p:ph sz="half" idx="2"/>
              </p:nvPr>
            </p:nvSpPr>
            <p:spPr>
              <a:xfrm>
                <a:off x="5500913" y="681038"/>
                <a:ext cx="6691087" cy="6176962"/>
              </a:xfrm>
            </p:spPr>
            <p:txBody>
              <a:bodyPr>
                <a:normAutofit lnSpcReduction="10000"/>
              </a:bodyPr>
              <a:lstStyle/>
              <a:p>
                <a:pPr>
                  <a:buFont typeface="Wingdings" panose="05000000000000000000" pitchFamily="2" charset="2"/>
                  <a:buChar char="v"/>
                </a:pPr>
                <a:r>
                  <a:rPr lang="en-US" b="1" dirty="0"/>
                  <a:t> Binding energy </a:t>
                </a:r>
              </a:p>
              <a:p>
                <a:r>
                  <a:rPr lang="en-US" dirty="0"/>
                  <a:t>When </a:t>
                </a:r>
                <a14:m>
                  <m:oMath xmlns:m="http://schemas.openxmlformats.org/officeDocument/2006/math">
                    <m:r>
                      <a:rPr lang="en-US" b="1" i="1" dirty="0" smtClean="0">
                        <a:latin typeface="Cambria Math" panose="02040503050406030204" pitchFamily="18" charset="0"/>
                      </a:rPr>
                      <m:t>𝒁</m:t>
                    </m:r>
                  </m:oMath>
                </a14:m>
                <a:r>
                  <a:rPr lang="en-US" dirty="0"/>
                  <a:t>, the number of protons and </a:t>
                </a:r>
                <a14:m>
                  <m:oMath xmlns:m="http://schemas.openxmlformats.org/officeDocument/2006/math">
                    <m:r>
                      <a:rPr lang="en-US" b="1" i="1" dirty="0" smtClean="0">
                        <a:latin typeface="Cambria Math" panose="02040503050406030204" pitchFamily="18" charset="0"/>
                      </a:rPr>
                      <m:t>𝑵</m:t>
                    </m:r>
                  </m:oMath>
                </a14:m>
                <a:r>
                  <a:rPr lang="en-US" dirty="0"/>
                  <a:t> number of neutrons combine to form the nucleus some of mass </a:t>
                </a:r>
                <a14:m>
                  <m:oMath xmlns:m="http://schemas.openxmlformats.org/officeDocument/2006/math">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𝒎</m:t>
                    </m:r>
                  </m:oMath>
                </a14:m>
                <a:r>
                  <a:rPr lang="en-US" dirty="0"/>
                  <a:t> then disappears and becomes converted into the energy </a:t>
                </a:r>
              </a:p>
              <a:p>
                <a:r>
                  <a:rPr lang="en-US" dirty="0"/>
                  <a:t>From Einstein’s mass-energy relation </a:t>
                </a:r>
              </a:p>
              <a:p>
                <a:pPr marL="0" indent="0" algn="ctr">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𝑐</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oMath>
                </a14:m>
                <a:r>
                  <a:rPr lang="en-US" dirty="0"/>
                  <a:t> </a:t>
                </a:r>
              </a:p>
              <a:p>
                <a:r>
                  <a:rPr lang="en-US" dirty="0"/>
                  <a:t>This energy is called the binding energy which binds the nucleons in the nucleus</a:t>
                </a:r>
              </a:p>
              <a:p>
                <a:r>
                  <a:rPr lang="en-US" dirty="0"/>
                  <a:t>This means that so that to disrupt  a stable nucleus into its components (proton and neutrons) the minimum energy  needed is what we call the </a:t>
                </a:r>
                <a:r>
                  <a:rPr lang="en-US" b="1" dirty="0"/>
                  <a:t>Binding energy </a:t>
                </a:r>
              </a:p>
              <a:p>
                <a:pPr marL="0" indent="0" algn="ctr">
                  <a:buNone/>
                </a:pPr>
                <a14:m>
                  <m:oMath xmlns:m="http://schemas.openxmlformats.org/officeDocument/2006/math">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𝑐</m:t>
                        </m:r>
                      </m:e>
                      <m:sup>
                        <m:r>
                          <a:rPr lang="en-US" i="1">
                            <a:latin typeface="Cambria Math" panose="02040503050406030204" pitchFamily="18" charset="0"/>
                            <a:ea typeface="Cambria Math" panose="02040503050406030204" pitchFamily="18" charset="0"/>
                          </a:rPr>
                          <m:t>2</m:t>
                        </m:r>
                      </m:sup>
                    </m:sSup>
                  </m:oMath>
                </a14:m>
                <a:r>
                  <a:rPr lang="en-US" dirty="0"/>
                  <a:t> </a:t>
                </a:r>
              </a:p>
            </p:txBody>
          </p:sp>
        </mc:Choice>
        <mc:Fallback xmlns="">
          <p:sp>
            <p:nvSpPr>
              <p:cNvPr id="4" name="Content Placeholder 3">
                <a:extLst>
                  <a:ext uri="{FF2B5EF4-FFF2-40B4-BE49-F238E27FC236}">
                    <a16:creationId xmlns:a16="http://schemas.microsoft.com/office/drawing/2014/main" id="{17D6E681-CA62-4CD6-A4F5-7CF690D8FA6C}"/>
                  </a:ext>
                </a:extLst>
              </p:cNvPr>
              <p:cNvSpPr>
                <a:spLocks noGrp="1" noRot="1" noChangeAspect="1" noMove="1" noResize="1" noEditPoints="1" noAdjustHandles="1" noChangeArrowheads="1" noChangeShapeType="1" noTextEdit="1"/>
              </p:cNvSpPr>
              <p:nvPr>
                <p:ph sz="half" idx="2"/>
              </p:nvPr>
            </p:nvSpPr>
            <p:spPr>
              <a:xfrm>
                <a:off x="5500913" y="681038"/>
                <a:ext cx="6691087" cy="6176962"/>
              </a:xfrm>
              <a:blipFill>
                <a:blip r:embed="rId3"/>
                <a:stretch>
                  <a:fillRect l="-1639" t="-2270" r="-1639"/>
                </a:stretch>
              </a:blipFill>
            </p:spPr>
            <p:txBody>
              <a:bodyPr/>
              <a:lstStyle/>
              <a:p>
                <a:r>
                  <a:rPr lang="en-US">
                    <a:noFill/>
                  </a:rPr>
                  <a:t> </a:t>
                </a:r>
              </a:p>
            </p:txBody>
          </p:sp>
        </mc:Fallback>
      </mc:AlternateContent>
    </p:spTree>
    <p:extLst>
      <p:ext uri="{BB962C8B-B14F-4D97-AF65-F5344CB8AC3E}">
        <p14:creationId xmlns:p14="http://schemas.microsoft.com/office/powerpoint/2010/main" val="3754175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B47E-C76C-4C2B-9F07-7D79B04089BD}"/>
              </a:ext>
            </a:extLst>
          </p:cNvPr>
          <p:cNvSpPr>
            <a:spLocks noGrp="1"/>
          </p:cNvSpPr>
          <p:nvPr>
            <p:ph type="title"/>
          </p:nvPr>
        </p:nvSpPr>
        <p:spPr>
          <a:xfrm>
            <a:off x="0" y="130629"/>
            <a:ext cx="12192000" cy="550409"/>
          </a:xfrm>
        </p:spPr>
        <p:txBody>
          <a:bodyPr>
            <a:normAutofit fontScale="90000"/>
          </a:bodyPr>
          <a:lstStyle/>
          <a:p>
            <a:pPr algn="ctr"/>
            <a:r>
              <a:rPr lang="en-US"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97725-08F2-4BFA-BBE5-C43414923A53}"/>
                  </a:ext>
                </a:extLst>
              </p:cNvPr>
              <p:cNvSpPr>
                <a:spLocks noGrp="1"/>
              </p:cNvSpPr>
              <p:nvPr>
                <p:ph sz="half" idx="1"/>
              </p:nvPr>
            </p:nvSpPr>
            <p:spPr>
              <a:xfrm>
                <a:off x="0" y="681038"/>
                <a:ext cx="5776685" cy="6046333"/>
              </a:xfrm>
            </p:spPr>
            <p:txBody>
              <a:bodyPr>
                <a:normAutofit lnSpcReduction="10000"/>
              </a:bodyPr>
              <a:lstStyle/>
              <a:p>
                <a:pPr marL="0" indent="0" algn="ctr">
                  <a:buNone/>
                </a:pPr>
                <a:r>
                  <a:rPr lang="en-US" dirty="0"/>
                  <a:t>From </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𝑍</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𝑝</m:t>
                        </m:r>
                      </m:sub>
                    </m:sSub>
                    <m:r>
                      <a:rPr lang="en-US" i="1">
                        <a:latin typeface="Cambria Math" panose="02040503050406030204" pitchFamily="18" charset="0"/>
                      </a:rPr>
                      <m:t>+</m:t>
                    </m:r>
                    <m:r>
                      <a:rPr lang="en-US" i="1">
                        <a:latin typeface="Cambria Math" panose="02040503050406030204" pitchFamily="18" charset="0"/>
                      </a:rPr>
                      <m:t>𝑁</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𝑚</m:t>
                    </m:r>
                  </m:oMath>
                </a14:m>
                <a:r>
                  <a:rPr lang="en-US" dirty="0"/>
                  <a:t> </a:t>
                </a:r>
              </a:p>
              <a:p>
                <a:pPr marL="0" indent="0" algn="ctr">
                  <a:buNone/>
                </a:pPr>
                <a:r>
                  <a:rPr lang="en-US" dirty="0"/>
                  <a:t>Then </a:t>
                </a:r>
              </a:p>
              <a:p>
                <a:pPr marL="0" indent="0" algn="ctr">
                  <a:buNone/>
                </a:pP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i="1">
                        <a:latin typeface="Cambria Math" panose="02040503050406030204" pitchFamily="18" charset="0"/>
                      </a:rPr>
                      <m:t>𝑍</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𝑝</m:t>
                        </m:r>
                      </m:sub>
                    </m:sSub>
                    <m:r>
                      <a:rPr lang="en-US" i="1">
                        <a:latin typeface="Cambria Math" panose="02040503050406030204" pitchFamily="18" charset="0"/>
                      </a:rPr>
                      <m:t>+</m:t>
                    </m:r>
                    <m:r>
                      <a:rPr lang="en-US" i="1">
                        <a:latin typeface="Cambria Math" panose="02040503050406030204" pitchFamily="18" charset="0"/>
                      </a:rPr>
                      <m:t>𝑁</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𝑛</m:t>
                        </m:r>
                      </m:sub>
                    </m:sSub>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oMath>
                </a14:m>
                <a:r>
                  <a:rPr lang="en-US" dirty="0"/>
                  <a:t> </a:t>
                </a:r>
              </a:p>
              <a:p>
                <a:r>
                  <a:rPr lang="en-US" dirty="0"/>
                  <a:t>The magnitude of B.E determines the stability against the disintegration</a:t>
                </a:r>
              </a:p>
              <a:p>
                <a:r>
                  <a:rPr lang="en-US" dirty="0"/>
                  <a:t>If B.E is greater than zero, then the  nucleus is stable and the external energy should be supplied so that to disintegrate it into its components</a:t>
                </a:r>
              </a:p>
              <a:p>
                <a:r>
                  <a:rPr lang="en-US" dirty="0"/>
                  <a:t>If the B.E is less than zero then the nucleus  is un-stable and it my disintegrate spontaneously  </a:t>
                </a: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8FE97725-08F2-4BFA-BBE5-C43414923A53}"/>
                  </a:ext>
                </a:extLst>
              </p:cNvPr>
              <p:cNvSpPr>
                <a:spLocks noGrp="1" noRot="1" noChangeAspect="1" noMove="1" noResize="1" noEditPoints="1" noAdjustHandles="1" noChangeArrowheads="1" noChangeShapeType="1" noTextEdit="1"/>
              </p:cNvSpPr>
              <p:nvPr>
                <p:ph sz="half" idx="1"/>
              </p:nvPr>
            </p:nvSpPr>
            <p:spPr>
              <a:xfrm>
                <a:off x="0" y="681038"/>
                <a:ext cx="5776685" cy="6046333"/>
              </a:xfrm>
              <a:blipFill>
                <a:blip r:embed="rId2"/>
                <a:stretch>
                  <a:fillRect l="-1899" t="-2319" r="-15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7D6E681-CA62-4CD6-A4F5-7CF690D8FA6C}"/>
                  </a:ext>
                </a:extLst>
              </p:cNvPr>
              <p:cNvSpPr>
                <a:spLocks noGrp="1"/>
              </p:cNvSpPr>
              <p:nvPr>
                <p:ph sz="half" idx="2"/>
              </p:nvPr>
            </p:nvSpPr>
            <p:spPr>
              <a:xfrm>
                <a:off x="5776686" y="681038"/>
                <a:ext cx="6415316" cy="6176962"/>
              </a:xfrm>
            </p:spPr>
            <p:txBody>
              <a:bodyPr>
                <a:normAutofit lnSpcReduction="10000"/>
              </a:bodyPr>
              <a:lstStyle/>
              <a:p>
                <a:pPr>
                  <a:buFont typeface="Wingdings" panose="05000000000000000000" pitchFamily="2" charset="2"/>
                  <a:buChar char="v"/>
                </a:pPr>
                <a:r>
                  <a:rPr lang="en-US" b="1" dirty="0"/>
                  <a:t>Units of mass and energy in nuclear physics </a:t>
                </a:r>
              </a:p>
              <a:p>
                <a:r>
                  <a:rPr lang="en-US" dirty="0"/>
                  <a:t>In other field of study of physics energy in units </a:t>
                </a:r>
                <a14:m>
                  <m:oMath xmlns:m="http://schemas.openxmlformats.org/officeDocument/2006/math">
                    <m:r>
                      <a:rPr lang="en-US" b="1" i="1" smtClean="0">
                        <a:latin typeface="Cambria Math" panose="02040503050406030204" pitchFamily="18" charset="0"/>
                      </a:rPr>
                      <m:t>𝒆𝒓𝒈𝒔</m:t>
                    </m:r>
                  </m:oMath>
                </a14:m>
                <a:r>
                  <a:rPr lang="en-US" dirty="0"/>
                  <a:t> and </a:t>
                </a:r>
                <a14:m>
                  <m:oMath xmlns:m="http://schemas.openxmlformats.org/officeDocument/2006/math">
                    <m:r>
                      <a:rPr lang="en-US" b="1" i="1" dirty="0" smtClean="0">
                        <a:latin typeface="Cambria Math" panose="02040503050406030204" pitchFamily="18" charset="0"/>
                      </a:rPr>
                      <m:t>𝑱𝒐𝒖𝒍𝒆</m:t>
                    </m:r>
                  </m:oMath>
                </a14:m>
                <a:r>
                  <a:rPr lang="en-US" dirty="0"/>
                  <a:t> become useful</a:t>
                </a:r>
              </a:p>
              <a:p>
                <a:r>
                  <a:rPr lang="en-US" dirty="0"/>
                  <a:t>Most useful energy units in nuclear physics are</a:t>
                </a:r>
              </a:p>
              <a:p>
                <a:pPr>
                  <a:buFont typeface="Wingdings" panose="05000000000000000000" pitchFamily="2" charset="2"/>
                  <a:buChar char="ü"/>
                </a:pPr>
                <a:r>
                  <a:rPr lang="en-US" b="1" i="1" dirty="0">
                    <a:solidFill>
                      <a:schemeClr val="accent1"/>
                    </a:solidFill>
                  </a:rPr>
                  <a:t>Unified mass unit/atomic mass unit</a:t>
                </a:r>
              </a:p>
              <a:p>
                <a:r>
                  <a:rPr lang="en-US" dirty="0"/>
                  <a:t>Can be defined as the one-twelfth of the mass of one carbon-12 atom</a:t>
                </a:r>
              </a:p>
              <a:p>
                <a:pPr marL="0" indent="0" algn="ctr">
                  <a:buNone/>
                </a:pPr>
                <a:r>
                  <a:rPr lang="en-US" dirty="0"/>
                  <a:t>Then </a:t>
                </a:r>
              </a:p>
              <a:p>
                <a:pPr marL="0" indent="0" algn="ctr">
                  <a:buNone/>
                </a:pP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𝑎𝑚𝑢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12</m:t>
                        </m:r>
                      </m:den>
                    </m:f>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𝑚𝑎𝑠𝑠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1 </m:t>
                    </m:r>
                    <m:r>
                      <a:rPr lang="en-US" b="0" i="1" smtClean="0">
                        <a:latin typeface="Cambria Math" panose="02040503050406030204" pitchFamily="18" charset="0"/>
                      </a:rPr>
                      <m:t>𝑐𝑎𝑟𝑏𝑜𝑛</m:t>
                    </m:r>
                    <m:r>
                      <a:rPr lang="en-US" b="0" i="1" smtClean="0">
                        <a:latin typeface="Cambria Math" panose="02040503050406030204" pitchFamily="18" charset="0"/>
                      </a:rPr>
                      <m:t>−12</m:t>
                    </m:r>
                  </m:oMath>
                </a14:m>
                <a:r>
                  <a:rPr lang="en-US" dirty="0"/>
                  <a:t>  </a:t>
                </a:r>
              </a:p>
              <a:p>
                <a:pPr marL="0" indent="0" algn="ctr">
                  <a:buNone/>
                </a:pPr>
                <a:r>
                  <a:rPr lang="en-US" dirty="0"/>
                  <a:t>But </a:t>
                </a:r>
              </a:p>
              <a:p>
                <a:pPr marL="0" indent="0" algn="ctr">
                  <a:buNone/>
                </a:pPr>
                <a14:m>
                  <m:oMath xmlns:m="http://schemas.openxmlformats.org/officeDocument/2006/math">
                    <m:r>
                      <a:rPr lang="en-US" b="0" i="1" smtClean="0">
                        <a:latin typeface="Cambria Math" panose="02040503050406030204" pitchFamily="18" charset="0"/>
                      </a:rPr>
                      <m:t>𝑚𝑎𝑠𝑠</m:t>
                    </m:r>
                    <m:r>
                      <a:rPr lang="en-US" b="0" i="1" smtClean="0">
                        <a:latin typeface="Cambria Math" panose="02040503050406030204" pitchFamily="18" charset="0"/>
                      </a:rPr>
                      <m:t>=</m:t>
                    </m:r>
                    <m:r>
                      <a:rPr lang="en-US" b="0" i="1" smtClean="0">
                        <a:latin typeface="Cambria Math" panose="02040503050406030204" pitchFamily="18" charset="0"/>
                      </a:rPr>
                      <m:t>𝑛</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𝑟</m:t>
                        </m:r>
                      </m:sub>
                    </m:sSub>
                  </m:oMath>
                </a14:m>
                <a:r>
                  <a:rPr lang="en-US" dirty="0"/>
                  <a:t> and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𝐴</m:t>
                            </m:r>
                          </m:sub>
                        </m:sSub>
                      </m:den>
                    </m:f>
                  </m:oMath>
                </a14:m>
                <a:r>
                  <a:rPr lang="en-US" dirty="0"/>
                  <a:t> </a:t>
                </a:r>
              </a:p>
            </p:txBody>
          </p:sp>
        </mc:Choice>
        <mc:Fallback xmlns="">
          <p:sp>
            <p:nvSpPr>
              <p:cNvPr id="4" name="Content Placeholder 3">
                <a:extLst>
                  <a:ext uri="{FF2B5EF4-FFF2-40B4-BE49-F238E27FC236}">
                    <a16:creationId xmlns:a16="http://schemas.microsoft.com/office/drawing/2014/main" id="{17D6E681-CA62-4CD6-A4F5-7CF690D8FA6C}"/>
                  </a:ext>
                </a:extLst>
              </p:cNvPr>
              <p:cNvSpPr>
                <a:spLocks noGrp="1" noRot="1" noChangeAspect="1" noMove="1" noResize="1" noEditPoints="1" noAdjustHandles="1" noChangeArrowheads="1" noChangeShapeType="1" noTextEdit="1"/>
              </p:cNvSpPr>
              <p:nvPr>
                <p:ph sz="half" idx="2"/>
              </p:nvPr>
            </p:nvSpPr>
            <p:spPr>
              <a:xfrm>
                <a:off x="5776686" y="681038"/>
                <a:ext cx="6415316" cy="6176962"/>
              </a:xfrm>
              <a:blipFill>
                <a:blip r:embed="rId3"/>
                <a:stretch>
                  <a:fillRect l="-1711" t="-2270" r="-856"/>
                </a:stretch>
              </a:blipFill>
            </p:spPr>
            <p:txBody>
              <a:bodyPr/>
              <a:lstStyle/>
              <a:p>
                <a:r>
                  <a:rPr lang="en-US">
                    <a:noFill/>
                  </a:rPr>
                  <a:t> </a:t>
                </a:r>
              </a:p>
            </p:txBody>
          </p:sp>
        </mc:Fallback>
      </mc:AlternateContent>
    </p:spTree>
    <p:extLst>
      <p:ext uri="{BB962C8B-B14F-4D97-AF65-F5344CB8AC3E}">
        <p14:creationId xmlns:p14="http://schemas.microsoft.com/office/powerpoint/2010/main" val="171536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86E2-DEF2-44AF-9827-91D572AE22D9}"/>
              </a:ext>
            </a:extLst>
          </p:cNvPr>
          <p:cNvSpPr>
            <a:spLocks noGrp="1"/>
          </p:cNvSpPr>
          <p:nvPr>
            <p:ph type="title"/>
          </p:nvPr>
        </p:nvSpPr>
        <p:spPr>
          <a:xfrm>
            <a:off x="261257" y="0"/>
            <a:ext cx="11567886" cy="566057"/>
          </a:xfrm>
        </p:spPr>
        <p:txBody>
          <a:bodyPr>
            <a:normAutofit/>
          </a:bodyPr>
          <a:lstStyle/>
          <a:p>
            <a:pPr algn="ctr"/>
            <a:r>
              <a:rPr lang="en-US" sz="2800"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FD7E348E-CB0A-4898-82B3-A12726A6C6F9}"/>
              </a:ext>
            </a:extLst>
          </p:cNvPr>
          <p:cNvSpPr>
            <a:spLocks noGrp="1"/>
          </p:cNvSpPr>
          <p:nvPr>
            <p:ph sz="half" idx="1"/>
          </p:nvPr>
        </p:nvSpPr>
        <p:spPr>
          <a:xfrm>
            <a:off x="0" y="566058"/>
            <a:ext cx="5558972" cy="6096000"/>
          </a:xfrm>
        </p:spPr>
        <p:txBody>
          <a:bodyPr>
            <a:normAutofit/>
          </a:bodyPr>
          <a:lstStyle/>
          <a:p>
            <a:pPr marL="0" indent="0" algn="ctr">
              <a:buNone/>
            </a:pPr>
            <a:r>
              <a:rPr lang="en-US" dirty="0"/>
              <a:t>Consider </a:t>
            </a:r>
          </a:p>
          <a:p>
            <a:pPr marL="0" indent="0" algn="ctr">
              <a:buNone/>
            </a:pPr>
            <a:endParaRPr lang="en-US" dirty="0"/>
          </a:p>
        </p:txBody>
      </p:sp>
      <p:sp>
        <p:nvSpPr>
          <p:cNvPr id="4" name="Content Placeholder 3">
            <a:extLst>
              <a:ext uri="{FF2B5EF4-FFF2-40B4-BE49-F238E27FC236}">
                <a16:creationId xmlns:a16="http://schemas.microsoft.com/office/drawing/2014/main" id="{45AF3277-6039-42B3-B6EC-CBAA1FC636E6}"/>
              </a:ext>
            </a:extLst>
          </p:cNvPr>
          <p:cNvSpPr>
            <a:spLocks noGrp="1"/>
          </p:cNvSpPr>
          <p:nvPr>
            <p:ph sz="half" idx="2"/>
          </p:nvPr>
        </p:nvSpPr>
        <p:spPr>
          <a:xfrm>
            <a:off x="5558972" y="566058"/>
            <a:ext cx="6633028" cy="6096000"/>
          </a:xfrm>
        </p:spPr>
        <p:txBody>
          <a:bodyPr>
            <a:normAutofit/>
          </a:bodyPr>
          <a:lstStyle/>
          <a:p>
            <a:pPr marL="342900" indent="-342900"/>
            <a:r>
              <a:rPr lang="en-US" dirty="0"/>
              <a:t>In the 18th and 19th centuries, many scientists attempted to explain the structure of the atom with the help of atomic models. </a:t>
            </a:r>
          </a:p>
          <a:p>
            <a:pPr marL="342900" indent="-342900"/>
            <a:r>
              <a:rPr lang="en-US" dirty="0"/>
              <a:t>Each of these models had its own merits and demerits and was pivotal to the development of the modern atomic model. </a:t>
            </a:r>
          </a:p>
          <a:p>
            <a:pPr marL="342900" indent="-342900"/>
            <a:r>
              <a:rPr lang="en-US" dirty="0"/>
              <a:t>The most notable contributions to the field were by scientists such as John Dalton, J.J. Thomson, Ernest Rutherford, and Niels Bohr. </a:t>
            </a:r>
          </a:p>
          <a:p>
            <a:pPr marL="342900" indent="-342900"/>
            <a:r>
              <a:rPr lang="en-US" dirty="0"/>
              <a:t>Their ideas on the structure of the atom are discussed in the following subsections </a:t>
            </a:r>
          </a:p>
          <a:p>
            <a:pPr marL="0" indent="0" algn="ctr">
              <a:buNone/>
            </a:pPr>
            <a:endParaRPr lang="en-US" dirty="0"/>
          </a:p>
        </p:txBody>
      </p:sp>
      <p:pic>
        <p:nvPicPr>
          <p:cNvPr id="5" name="Picture 4">
            <a:extLst>
              <a:ext uri="{FF2B5EF4-FFF2-40B4-BE49-F238E27FC236}">
                <a16:creationId xmlns:a16="http://schemas.microsoft.com/office/drawing/2014/main" id="{188658CC-F21F-4E12-A707-723A838C9225}"/>
              </a:ext>
            </a:extLst>
          </p:cNvPr>
          <p:cNvPicPr>
            <a:picLocks noChangeAspect="1"/>
          </p:cNvPicPr>
          <p:nvPr/>
        </p:nvPicPr>
        <p:blipFill>
          <a:blip r:embed="rId2"/>
          <a:stretch>
            <a:fillRect/>
          </a:stretch>
        </p:blipFill>
        <p:spPr>
          <a:xfrm>
            <a:off x="758677" y="1234482"/>
            <a:ext cx="4553066" cy="3323003"/>
          </a:xfrm>
          <a:prstGeom prst="rect">
            <a:avLst/>
          </a:prstGeom>
        </p:spPr>
      </p:pic>
    </p:spTree>
    <p:extLst>
      <p:ext uri="{BB962C8B-B14F-4D97-AF65-F5344CB8AC3E}">
        <p14:creationId xmlns:p14="http://schemas.microsoft.com/office/powerpoint/2010/main" val="1202697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B47E-C76C-4C2B-9F07-7D79B04089BD}"/>
              </a:ext>
            </a:extLst>
          </p:cNvPr>
          <p:cNvSpPr>
            <a:spLocks noGrp="1"/>
          </p:cNvSpPr>
          <p:nvPr>
            <p:ph type="title"/>
          </p:nvPr>
        </p:nvSpPr>
        <p:spPr>
          <a:xfrm>
            <a:off x="0" y="130629"/>
            <a:ext cx="12192000" cy="290285"/>
          </a:xfrm>
        </p:spPr>
        <p:txBody>
          <a:bodyPr>
            <a:normAutofit fontScale="90000"/>
          </a:bodyPr>
          <a:lstStyle/>
          <a:p>
            <a:pPr algn="ctr"/>
            <a:r>
              <a:rPr lang="en-US"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97725-08F2-4BFA-BBE5-C43414923A53}"/>
                  </a:ext>
                </a:extLst>
              </p:cNvPr>
              <p:cNvSpPr>
                <a:spLocks noGrp="1"/>
              </p:cNvSpPr>
              <p:nvPr>
                <p:ph sz="half" idx="1"/>
              </p:nvPr>
            </p:nvSpPr>
            <p:spPr>
              <a:xfrm>
                <a:off x="1" y="681038"/>
                <a:ext cx="5370286" cy="6046333"/>
              </a:xfrm>
            </p:spPr>
            <p:txBody>
              <a:bodyPr>
                <a:normAutofit fontScale="92500" lnSpcReduction="10000"/>
              </a:bodyPr>
              <a:lstStyle/>
              <a:p>
                <a:pPr marL="0" indent="0" algn="ctr">
                  <a:buNone/>
                </a:pPr>
                <a:r>
                  <a:rPr lang="en-US" dirty="0"/>
                  <a:t>Then </a:t>
                </a:r>
              </a:p>
              <a:p>
                <a:pPr marL="0" indent="0" algn="ctr">
                  <a:buNone/>
                </a:pPr>
                <a14:m>
                  <m:oMath xmlns:m="http://schemas.openxmlformats.org/officeDocument/2006/math">
                    <m:r>
                      <a:rPr lang="en-US" i="1">
                        <a:latin typeface="Cambria Math" panose="02040503050406030204" pitchFamily="18" charset="0"/>
                      </a:rPr>
                      <m:t>𝑚𝑎𝑠𝑠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𝑐𝑎𝑟𝑏𝑜𝑛</m:t>
                    </m:r>
                    <m:r>
                      <a:rPr lang="en-US" b="0" i="1" smtClean="0">
                        <a:latin typeface="Cambria Math" panose="02040503050406030204" pitchFamily="18" charset="0"/>
                      </a:rPr>
                      <m:t>−12=</m:t>
                    </m:r>
                    <m:f>
                      <m:fPr>
                        <m:ctrlPr>
                          <a:rPr lang="en-US" i="1" smtClean="0">
                            <a:latin typeface="Cambria Math" panose="02040503050406030204" pitchFamily="18" charset="0"/>
                          </a:rPr>
                        </m:ctrlPr>
                      </m:fPr>
                      <m:num>
                        <m:r>
                          <a:rPr lang="en-US" i="1">
                            <a:latin typeface="Cambria Math" panose="02040503050406030204" pitchFamily="18" charset="0"/>
                          </a:rPr>
                          <m:t>𝑁</m:t>
                        </m:r>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𝐴</m:t>
                            </m:r>
                          </m:sub>
                        </m:sSub>
                      </m:den>
                    </m:f>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𝑟</m:t>
                        </m:r>
                      </m:sub>
                    </m:sSub>
                  </m:oMath>
                </a14:m>
                <a:r>
                  <a:rPr lang="en-US" dirty="0"/>
                  <a:t> </a:t>
                </a:r>
              </a:p>
              <a:p>
                <a:pPr marL="0" indent="0" algn="ctr">
                  <a:buNone/>
                </a:pPr>
                <a:r>
                  <a:rPr lang="en-US" dirty="0"/>
                  <a:t>For 1 carbon-12 atom, N=1</a:t>
                </a:r>
              </a:p>
              <a:p>
                <a:pPr marL="0" indent="0" algn="ctr">
                  <a:buNone/>
                </a:pPr>
                <a:r>
                  <a:rPr lang="en-US" dirty="0"/>
                  <a:t>Now </a:t>
                </a:r>
              </a:p>
              <a:p>
                <a:pPr marL="0" indent="0" algn="ctr">
                  <a:buNone/>
                </a:pPr>
                <a14:m>
                  <m:oMath xmlns:m="http://schemas.openxmlformats.org/officeDocument/2006/math">
                    <m:r>
                      <a:rPr lang="en-US" i="1">
                        <a:latin typeface="Cambria Math" panose="02040503050406030204" pitchFamily="18" charset="0"/>
                      </a:rPr>
                      <m:t>𝑚𝑎𝑠𝑠</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𝑐𝑎𝑟𝑏𝑜𝑛</m:t>
                    </m:r>
                    <m:r>
                      <a:rPr lang="en-US" i="1">
                        <a:latin typeface="Cambria Math" panose="02040503050406030204" pitchFamily="18" charset="0"/>
                      </a:rPr>
                      <m:t>−12=</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𝐴</m:t>
                            </m:r>
                          </m:sub>
                        </m:sSub>
                      </m:den>
                    </m:f>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𝑟</m:t>
                        </m:r>
                      </m:sub>
                    </m:sSub>
                  </m:oMath>
                </a14:m>
                <a:r>
                  <a:rPr lang="en-US" dirty="0"/>
                  <a:t> </a:t>
                </a:r>
              </a:p>
              <a:p>
                <a:pPr marL="0" indent="0" algn="ctr">
                  <a:buNone/>
                </a:pPr>
                <a:r>
                  <a:rPr lang="en-US" dirty="0"/>
                  <a:t>From the definition </a:t>
                </a:r>
              </a:p>
              <a:p>
                <a:pPr marL="0" indent="0" algn="ctr">
                  <a:buNone/>
                </a:pP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𝑎𝑚𝑢</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12</m:t>
                        </m:r>
                      </m:den>
                    </m:f>
                    <m:r>
                      <a:rPr lang="en-US" b="0" i="1" smtClean="0">
                        <a:latin typeface="Cambria Math" panose="02040503050406030204" pitchFamily="18" charset="0"/>
                      </a:rPr>
                      <m:t>𝑥</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𝑟</m:t>
                            </m:r>
                          </m:sub>
                        </m:sSub>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𝐴</m:t>
                            </m:r>
                          </m:sub>
                        </m:sSub>
                      </m:den>
                    </m:f>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𝑟</m:t>
                        </m:r>
                      </m:sub>
                    </m:sSub>
                    <m:r>
                      <a:rPr lang="en-US" b="0" i="1" smtClean="0">
                        <a:latin typeface="Cambria Math" panose="02040503050406030204" pitchFamily="18" charset="0"/>
                      </a:rPr>
                      <m:t>=12</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𝑚𝑜𝑙</m:t>
                    </m:r>
                  </m:oMath>
                </a14:m>
                <a:r>
                  <a:rPr lang="en-US" dirty="0"/>
                  <a:t> </a:t>
                </a:r>
              </a:p>
              <a:p>
                <a:pPr marL="0" indent="0" algn="ctr">
                  <a:buNone/>
                </a:pPr>
                <a:r>
                  <a:rPr lang="en-US" dirty="0"/>
                  <a:t>Then </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𝑎𝑚𝑢</m:t>
                      </m:r>
                      <m:r>
                        <a:rPr lang="en-US" i="1">
                          <a:latin typeface="Cambria Math" panose="02040503050406030204" pitchFamily="18" charset="0"/>
                        </a:rPr>
                        <m:t>=1.66</m:t>
                      </m:r>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−24</m:t>
                          </m:r>
                        </m:sup>
                      </m:sSup>
                      <m:r>
                        <a:rPr lang="en-US" b="0" i="1" smtClean="0">
                          <a:latin typeface="Cambria Math" panose="02040503050406030204" pitchFamily="18" charset="0"/>
                        </a:rPr>
                        <m:t>𝑔</m:t>
                      </m:r>
                    </m:oMath>
                  </m:oMathPara>
                </a14:m>
                <a:endParaRPr lang="en-US" dirty="0"/>
              </a:p>
              <a:p>
                <a:pPr marL="0" indent="0" algn="ctr">
                  <a:buNone/>
                </a:pPr>
                <a:r>
                  <a:rPr lang="en-US" dirty="0"/>
                  <a:t>Or </a:t>
                </a:r>
              </a:p>
              <a:p>
                <a:pPr marL="0" indent="0" algn="ctr">
                  <a:buNone/>
                </a:pP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𝑎𝑚𝑢</m:t>
                    </m:r>
                    <m:r>
                      <a:rPr lang="en-US" i="1">
                        <a:latin typeface="Cambria Math" panose="02040503050406030204" pitchFamily="18" charset="0"/>
                      </a:rPr>
                      <m:t>=1.66</m:t>
                    </m:r>
                    <m:r>
                      <a:rPr lang="en-US" i="1">
                        <a:latin typeface="Cambria Math" panose="02040503050406030204" pitchFamily="18" charset="0"/>
                      </a:rPr>
                      <m:t>𝑥</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−2</m:t>
                        </m:r>
                        <m:r>
                          <a:rPr lang="en-US" b="0" i="1" smtClean="0">
                            <a:latin typeface="Cambria Math" panose="02040503050406030204" pitchFamily="18" charset="0"/>
                          </a:rPr>
                          <m:t>7</m:t>
                        </m:r>
                      </m:sup>
                    </m:sSup>
                    <m:r>
                      <a:rPr lang="en-US" b="0" i="1" smtClean="0">
                        <a:latin typeface="Cambria Math" panose="02040503050406030204" pitchFamily="18" charset="0"/>
                      </a:rPr>
                      <m:t>𝑘</m:t>
                    </m:r>
                    <m:r>
                      <a:rPr lang="en-US" i="1">
                        <a:latin typeface="Cambria Math" panose="02040503050406030204" pitchFamily="18" charset="0"/>
                      </a:rPr>
                      <m:t>𝑔</m:t>
                    </m:r>
                  </m:oMath>
                </a14:m>
                <a:r>
                  <a:rPr lang="en-US" dirty="0"/>
                  <a:t> </a:t>
                </a:r>
              </a:p>
              <a:p>
                <a:pPr marL="0" indent="0" algn="ctr">
                  <a:buNone/>
                </a:pPr>
                <a:endParaRPr lang="en-US" dirty="0"/>
              </a:p>
              <a:p>
                <a:pPr marL="0" indent="0" algn="ctr">
                  <a:buNone/>
                </a:pPr>
                <a:endParaRPr lang="en-US"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8FE97725-08F2-4BFA-BBE5-C43414923A53}"/>
                  </a:ext>
                </a:extLst>
              </p:cNvPr>
              <p:cNvSpPr>
                <a:spLocks noGrp="1" noRot="1" noChangeAspect="1" noMove="1" noResize="1" noEditPoints="1" noAdjustHandles="1" noChangeArrowheads="1" noChangeShapeType="1" noTextEdit="1"/>
              </p:cNvSpPr>
              <p:nvPr>
                <p:ph sz="half" idx="1"/>
              </p:nvPr>
            </p:nvSpPr>
            <p:spPr>
              <a:xfrm>
                <a:off x="1" y="681038"/>
                <a:ext cx="5370286" cy="6046333"/>
              </a:xfrm>
              <a:blipFill>
                <a:blip r:embed="rId2"/>
                <a:stretch>
                  <a:fillRect t="-21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7D6E681-CA62-4CD6-A4F5-7CF690D8FA6C}"/>
                  </a:ext>
                </a:extLst>
              </p:cNvPr>
              <p:cNvSpPr>
                <a:spLocks noGrp="1"/>
              </p:cNvSpPr>
              <p:nvPr>
                <p:ph sz="half" idx="2"/>
              </p:nvPr>
            </p:nvSpPr>
            <p:spPr>
              <a:xfrm>
                <a:off x="5370287" y="551542"/>
                <a:ext cx="6821714" cy="6306457"/>
              </a:xfrm>
            </p:spPr>
            <p:txBody>
              <a:bodyPr>
                <a:normAutofit fontScale="92500" lnSpcReduction="10000"/>
              </a:bodyPr>
              <a:lstStyle/>
              <a:p>
                <a:pPr>
                  <a:buFont typeface="Wingdings" panose="05000000000000000000" pitchFamily="2" charset="2"/>
                  <a:buChar char="ü"/>
                </a:pPr>
                <a:r>
                  <a:rPr lang="en-US" b="1" i="1" dirty="0">
                    <a:solidFill>
                      <a:schemeClr val="accent1"/>
                    </a:solidFill>
                  </a:rPr>
                  <a:t>Electron-volts</a:t>
                </a:r>
              </a:p>
              <a:p>
                <a:r>
                  <a:rPr lang="en-US" dirty="0"/>
                  <a:t>Based on Einstein’s mass-energy relation, the energy equivalence of one </a:t>
                </a:r>
                <a14:m>
                  <m:oMath xmlns:m="http://schemas.openxmlformats.org/officeDocument/2006/math">
                    <m:r>
                      <a:rPr lang="en-US" b="1" i="1" dirty="0" smtClean="0">
                        <a:latin typeface="Cambria Math" panose="02040503050406030204" pitchFamily="18" charset="0"/>
                      </a:rPr>
                      <m:t>𝒂</m:t>
                    </m:r>
                    <m:r>
                      <a:rPr lang="en-US" b="1" i="1" dirty="0" smtClean="0">
                        <a:latin typeface="Cambria Math" panose="02040503050406030204" pitchFamily="18" charset="0"/>
                      </a:rPr>
                      <m:t>.</m:t>
                    </m:r>
                    <m:r>
                      <a:rPr lang="en-US" b="1" i="1" dirty="0" smtClean="0">
                        <a:latin typeface="Cambria Math" panose="02040503050406030204" pitchFamily="18" charset="0"/>
                      </a:rPr>
                      <m:t>𝒎</m:t>
                    </m:r>
                    <m:r>
                      <a:rPr lang="en-US" b="1" i="1" dirty="0" smtClean="0">
                        <a:latin typeface="Cambria Math" panose="02040503050406030204" pitchFamily="18" charset="0"/>
                      </a:rPr>
                      <m:t>.</m:t>
                    </m:r>
                    <m:r>
                      <a:rPr lang="en-US" b="1" i="1" dirty="0" smtClean="0">
                        <a:latin typeface="Cambria Math" panose="02040503050406030204" pitchFamily="18" charset="0"/>
                      </a:rPr>
                      <m:t>𝒖</m:t>
                    </m:r>
                    <m:r>
                      <a:rPr lang="en-US" b="1" i="1" dirty="0" smtClean="0">
                        <a:latin typeface="Cambria Math" panose="02040503050406030204" pitchFamily="18" charset="0"/>
                      </a:rPr>
                      <m:t> </m:t>
                    </m:r>
                  </m:oMath>
                </a14:m>
                <a:r>
                  <a:rPr lang="en-US" dirty="0"/>
                  <a:t>can be calculated as </a:t>
                </a:r>
              </a:p>
              <a:p>
                <a:pPr marL="0" indent="0" algn="ctr">
                  <a:buNone/>
                </a:pPr>
                <a:r>
                  <a:rPr lang="en-US" dirty="0"/>
                  <a:t>From </a:t>
                </a:r>
              </a:p>
              <a:p>
                <a:pPr marL="0" indent="0" algn="ctr">
                  <a:buNone/>
                </a:pPr>
                <a14:m>
                  <m:oMath xmlns:m="http://schemas.openxmlformats.org/officeDocument/2006/math">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𝑐</m:t>
                        </m:r>
                      </m:e>
                      <m:sup>
                        <m:r>
                          <a:rPr lang="en-US" b="0" i="1" smtClean="0">
                            <a:latin typeface="Cambria Math" panose="02040503050406030204" pitchFamily="18" charset="0"/>
                            <a:ea typeface="Cambria Math" panose="02040503050406030204" pitchFamily="18" charset="0"/>
                          </a:rPr>
                          <m:t>2</m:t>
                        </m:r>
                      </m:sup>
                    </m:sSup>
                  </m:oMath>
                </a14:m>
                <a:r>
                  <a:rPr lang="en-US" dirty="0"/>
                  <a:t> </a:t>
                </a:r>
              </a:p>
              <a:p>
                <a:pPr marL="0" indent="0" algn="ctr">
                  <a:buNone/>
                </a:pPr>
                <a:r>
                  <a:rPr lang="en-US" dirty="0"/>
                  <a:t>But </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𝑎𝑚𝑢</m:t>
                      </m:r>
                      <m:r>
                        <a:rPr lang="en-US" i="1">
                          <a:latin typeface="Cambria Math" panose="02040503050406030204" pitchFamily="18" charset="0"/>
                        </a:rPr>
                        <m:t>=1.66</m:t>
                      </m:r>
                      <m:r>
                        <a:rPr lang="en-US" i="1">
                          <a:latin typeface="Cambria Math" panose="02040503050406030204" pitchFamily="18" charset="0"/>
                        </a:rPr>
                        <m:t>𝑥</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−27</m:t>
                          </m:r>
                        </m:sup>
                      </m:sSup>
                      <m:r>
                        <a:rPr lang="en-US" i="1">
                          <a:latin typeface="Cambria Math" panose="02040503050406030204" pitchFamily="18" charset="0"/>
                        </a:rPr>
                        <m:t>𝑘𝑔</m:t>
                      </m:r>
                      <m:r>
                        <m:rPr>
                          <m:nor/>
                        </m:rPr>
                        <a:rPr lang="en-US" dirty="0"/>
                        <m:t> </m:t>
                      </m:r>
                    </m:oMath>
                  </m:oMathPara>
                </a14:m>
                <a:endParaRPr lang="en-US" dirty="0"/>
              </a:p>
              <a:p>
                <a:pPr marL="0" indent="0" algn="ctr">
                  <a:buNone/>
                </a:pPr>
                <a:r>
                  <a:rPr lang="en-US" dirty="0"/>
                  <a:t>Then </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1.66</m:t>
                        </m:r>
                        <m:r>
                          <a:rPr lang="en-US" i="1">
                            <a:latin typeface="Cambria Math" panose="02040503050406030204" pitchFamily="18" charset="0"/>
                          </a:rPr>
                          <m:t>𝑥</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−27</m:t>
                            </m:r>
                          </m:sup>
                        </m:sSup>
                      </m:e>
                    </m:d>
                    <m:sSup>
                      <m:sSupPr>
                        <m:ctrlPr>
                          <a:rPr lang="en-US" i="1">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𝑥</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b="0" i="1" smtClean="0">
                                    <a:latin typeface="Cambria Math" panose="02040503050406030204" pitchFamily="18" charset="0"/>
                                  </a:rPr>
                                  <m:t>8</m:t>
                                </m:r>
                              </m:sup>
                            </m:sSup>
                          </m:e>
                        </m:d>
                      </m:e>
                      <m:sup>
                        <m:r>
                          <a:rPr lang="en-US" i="1">
                            <a:latin typeface="Cambria Math" panose="02040503050406030204" pitchFamily="18" charset="0"/>
                            <a:ea typeface="Cambria Math" panose="02040503050406030204" pitchFamily="18" charset="0"/>
                          </a:rPr>
                          <m:t>2</m:t>
                        </m:r>
                      </m:sup>
                    </m:sSup>
                  </m:oMath>
                </a14:m>
                <a:r>
                  <a:rPr lang="en-US" dirty="0"/>
                  <a:t>  </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=1.49</m:t>
                    </m:r>
                    <m:r>
                      <a:rPr lang="en-US" b="0" i="1" smtClean="0">
                        <a:latin typeface="Cambria Math" panose="02040503050406030204" pitchFamily="18" charset="0"/>
                        <a:ea typeface="Cambria Math" panose="02040503050406030204" pitchFamily="18" charset="0"/>
                      </a:rPr>
                      <m:t>𝑥</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m:t>
                        </m:r>
                        <m:r>
                          <a:rPr lang="en-US" b="0" i="1" smtClean="0">
                            <a:latin typeface="Cambria Math" panose="02040503050406030204" pitchFamily="18" charset="0"/>
                          </a:rPr>
                          <m:t>10</m:t>
                        </m:r>
                      </m:sup>
                    </m:sSup>
                    <m:r>
                      <a:rPr lang="en-US" b="0" i="1" smtClean="0">
                        <a:latin typeface="Cambria Math" panose="02040503050406030204" pitchFamily="18" charset="0"/>
                      </a:rPr>
                      <m:t>𝐽</m:t>
                    </m:r>
                  </m:oMath>
                </a14:m>
                <a:r>
                  <a:rPr lang="en-US" dirty="0"/>
                  <a:t>   </a:t>
                </a:r>
              </a:p>
              <a:p>
                <a:pPr marL="0" indent="0" algn="ctr">
                  <a:buNone/>
                </a:pPr>
                <a:r>
                  <a:rPr lang="en-US" dirty="0"/>
                  <a:t>But </a:t>
                </a:r>
              </a:p>
              <a:p>
                <a:pPr marL="0" indent="0" algn="ctr">
                  <a:buNone/>
                </a:pP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𝑒𝑣</m:t>
                    </m:r>
                    <m:r>
                      <a:rPr lang="en-US" b="0" i="1" smtClean="0">
                        <a:latin typeface="Cambria Math" panose="02040503050406030204" pitchFamily="18" charset="0"/>
                      </a:rPr>
                      <m:t>=1.6</m:t>
                    </m:r>
                    <m:r>
                      <a:rPr lang="en-US" i="1">
                        <a:latin typeface="Cambria Math" panose="02040503050406030204" pitchFamily="18" charset="0"/>
                        <a:ea typeface="Cambria Math" panose="02040503050406030204" pitchFamily="18" charset="0"/>
                      </a:rPr>
                      <m:t>𝑥</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−1</m:t>
                        </m:r>
                        <m:r>
                          <a:rPr lang="en-US" b="0" i="1" smtClean="0">
                            <a:latin typeface="Cambria Math" panose="02040503050406030204" pitchFamily="18" charset="0"/>
                          </a:rPr>
                          <m:t>9</m:t>
                        </m:r>
                      </m:sup>
                    </m:sSup>
                    <m:r>
                      <a:rPr lang="en-US" i="1">
                        <a:latin typeface="Cambria Math" panose="02040503050406030204" pitchFamily="18" charset="0"/>
                      </a:rPr>
                      <m:t>𝐽</m:t>
                    </m:r>
                  </m:oMath>
                </a14:m>
                <a:r>
                  <a:rPr lang="en-US" dirty="0"/>
                  <a:t> </a:t>
                </a:r>
              </a:p>
              <a:p>
                <a:pPr marL="0" indent="0" algn="ctr">
                  <a:buNone/>
                </a:pPr>
                <a:r>
                  <a:rPr lang="en-US" dirty="0"/>
                  <a:t>Hence </a:t>
                </a:r>
              </a:p>
              <a:p>
                <a:pPr marL="0" indent="0" algn="ctr">
                  <a:buNone/>
                </a:pP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𝑎𝑚𝑢</m:t>
                    </m:r>
                    <m:r>
                      <a:rPr lang="en-US" b="0" i="1" smtClean="0">
                        <a:latin typeface="Cambria Math" panose="02040503050406030204" pitchFamily="18" charset="0"/>
                      </a:rPr>
                      <m:t>=931.3</m:t>
                    </m:r>
                    <m:r>
                      <a:rPr lang="en-US" b="0" i="1" smtClean="0">
                        <a:latin typeface="Cambria Math" panose="02040503050406030204" pitchFamily="18" charset="0"/>
                      </a:rPr>
                      <m:t>𝑀𝑒𝑣</m:t>
                    </m:r>
                  </m:oMath>
                </a14:m>
                <a:r>
                  <a:rPr lang="en-US" dirty="0"/>
                  <a:t> </a:t>
                </a:r>
              </a:p>
              <a:p>
                <a:pPr marL="0" indent="0" algn="ctr">
                  <a:buNone/>
                </a:pPr>
                <a:endParaRPr lang="en-US" dirty="0"/>
              </a:p>
              <a:p>
                <a:pPr marL="0" indent="0">
                  <a:buNone/>
                </a:pPr>
                <a:endParaRPr lang="en-US" b="1" dirty="0"/>
              </a:p>
            </p:txBody>
          </p:sp>
        </mc:Choice>
        <mc:Fallback xmlns="">
          <p:sp>
            <p:nvSpPr>
              <p:cNvPr id="4" name="Content Placeholder 3">
                <a:extLst>
                  <a:ext uri="{FF2B5EF4-FFF2-40B4-BE49-F238E27FC236}">
                    <a16:creationId xmlns:a16="http://schemas.microsoft.com/office/drawing/2014/main" id="{17D6E681-CA62-4CD6-A4F5-7CF690D8FA6C}"/>
                  </a:ext>
                </a:extLst>
              </p:cNvPr>
              <p:cNvSpPr>
                <a:spLocks noGrp="1" noRot="1" noChangeAspect="1" noMove="1" noResize="1" noEditPoints="1" noAdjustHandles="1" noChangeArrowheads="1" noChangeShapeType="1" noTextEdit="1"/>
              </p:cNvSpPr>
              <p:nvPr>
                <p:ph sz="half" idx="2"/>
              </p:nvPr>
            </p:nvSpPr>
            <p:spPr>
              <a:xfrm>
                <a:off x="5370287" y="551542"/>
                <a:ext cx="6821714" cy="6306457"/>
              </a:xfrm>
              <a:blipFill>
                <a:blip r:embed="rId3"/>
                <a:stretch>
                  <a:fillRect l="-1430" t="-1932"/>
                </a:stretch>
              </a:blipFill>
            </p:spPr>
            <p:txBody>
              <a:bodyPr/>
              <a:lstStyle/>
              <a:p>
                <a:r>
                  <a:rPr lang="en-US">
                    <a:noFill/>
                  </a:rPr>
                  <a:t> </a:t>
                </a:r>
              </a:p>
            </p:txBody>
          </p:sp>
        </mc:Fallback>
      </mc:AlternateContent>
    </p:spTree>
    <p:extLst>
      <p:ext uri="{BB962C8B-B14F-4D97-AF65-F5344CB8AC3E}">
        <p14:creationId xmlns:p14="http://schemas.microsoft.com/office/powerpoint/2010/main" val="532345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B47E-C76C-4C2B-9F07-7D79B04089BD}"/>
              </a:ext>
            </a:extLst>
          </p:cNvPr>
          <p:cNvSpPr>
            <a:spLocks noGrp="1"/>
          </p:cNvSpPr>
          <p:nvPr>
            <p:ph type="title"/>
          </p:nvPr>
        </p:nvSpPr>
        <p:spPr>
          <a:xfrm>
            <a:off x="0" y="130630"/>
            <a:ext cx="12192000" cy="419780"/>
          </a:xfrm>
        </p:spPr>
        <p:txBody>
          <a:bodyPr>
            <a:normAutofit fontScale="90000"/>
          </a:bodyPr>
          <a:lstStyle/>
          <a:p>
            <a:pPr algn="ctr"/>
            <a:r>
              <a:rPr lang="en-US"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97725-08F2-4BFA-BBE5-C43414923A53}"/>
                  </a:ext>
                </a:extLst>
              </p:cNvPr>
              <p:cNvSpPr>
                <a:spLocks noGrp="1"/>
              </p:cNvSpPr>
              <p:nvPr>
                <p:ph sz="half" idx="1"/>
              </p:nvPr>
            </p:nvSpPr>
            <p:spPr>
              <a:xfrm>
                <a:off x="0" y="550410"/>
                <a:ext cx="12003314" cy="6176961"/>
              </a:xfrm>
            </p:spPr>
            <p:txBody>
              <a:bodyPr>
                <a:normAutofit lnSpcReduction="10000"/>
              </a:bodyPr>
              <a:lstStyle/>
              <a:p>
                <a:pPr marL="0" indent="0">
                  <a:buNone/>
                </a:pPr>
                <a:r>
                  <a:rPr lang="en-US" b="1" dirty="0"/>
                  <a:t>Example: </a:t>
                </a:r>
                <a:r>
                  <a:rPr lang="en-US" dirty="0"/>
                  <a:t>calculate the B.E of the deuteron, given the following data </a:t>
                </a:r>
              </a:p>
              <a:p>
                <a:pPr marL="0" indent="0" algn="ctr">
                  <a:buNone/>
                </a:pPr>
                <a14:m>
                  <m:oMath xmlns:m="http://schemas.openxmlformats.org/officeDocument/2006/math">
                    <m:r>
                      <a:rPr lang="en-US" b="1" i="1" dirty="0" smtClean="0">
                        <a:latin typeface="Cambria Math" panose="02040503050406030204" pitchFamily="18" charset="0"/>
                      </a:rPr>
                      <m:t>𝑴𝒂𝒔</m:t>
                    </m:r>
                    <m:r>
                      <a:rPr lang="en-US" b="1" i="1" dirty="0" smtClean="0">
                        <a:latin typeface="Cambria Math" panose="02040503050406030204" pitchFamily="18" charset="0"/>
                      </a:rPr>
                      <m:t> </m:t>
                    </m:r>
                    <m:r>
                      <a:rPr lang="en-US" b="1" i="1" dirty="0" smtClean="0">
                        <a:latin typeface="Cambria Math" panose="02040503050406030204" pitchFamily="18" charset="0"/>
                      </a:rPr>
                      <m:t>𝒐𝒇</m:t>
                    </m:r>
                    <m:r>
                      <a:rPr lang="en-US" b="1" i="1" dirty="0">
                        <a:latin typeface="Cambria Math" panose="02040503050406030204" pitchFamily="18" charset="0"/>
                      </a:rPr>
                      <m:t> </m:t>
                    </m:r>
                    <m:r>
                      <a:rPr lang="en-US" b="1" i="1" dirty="0" smtClean="0">
                        <a:latin typeface="Cambria Math" panose="02040503050406030204" pitchFamily="18" charset="0"/>
                      </a:rPr>
                      <m:t>𝒏𝒆𝒖𝒕𝒓𝒐𝒏</m:t>
                    </m:r>
                    <m:r>
                      <a:rPr lang="en-US" b="1" i="1" dirty="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𝑛</m:t>
                        </m:r>
                      </m:sub>
                    </m:sSub>
                    <m:r>
                      <a:rPr lang="en-US" b="1" i="1" dirty="0" smtClean="0">
                        <a:latin typeface="Cambria Math" panose="02040503050406030204" pitchFamily="18" charset="0"/>
                      </a:rPr>
                      <m:t>)=</m:t>
                    </m:r>
                    <m:r>
                      <a:rPr lang="en-US" b="1" i="1" dirty="0" smtClean="0">
                        <a:latin typeface="Cambria Math" panose="02040503050406030204" pitchFamily="18" charset="0"/>
                      </a:rPr>
                      <m:t>𝟏</m:t>
                    </m:r>
                    <m:r>
                      <a:rPr lang="en-US" b="1" i="1" dirty="0" smtClean="0">
                        <a:latin typeface="Cambria Math" panose="02040503050406030204" pitchFamily="18" charset="0"/>
                      </a:rPr>
                      <m:t>.</m:t>
                    </m:r>
                    <m:r>
                      <a:rPr lang="en-US" b="1" i="1" dirty="0" smtClean="0">
                        <a:latin typeface="Cambria Math" panose="02040503050406030204" pitchFamily="18" charset="0"/>
                      </a:rPr>
                      <m:t>𝟎𝟎𝟖𝟔𝟔𝟓</m:t>
                    </m:r>
                    <m:r>
                      <a:rPr lang="en-US" b="1" i="1" dirty="0" smtClean="0">
                        <a:latin typeface="Cambria Math" panose="02040503050406030204" pitchFamily="18" charset="0"/>
                      </a:rPr>
                      <m:t>𝒂𝒎𝒖</m:t>
                    </m:r>
                  </m:oMath>
                </a14:m>
                <a:r>
                  <a:rPr lang="en-US" b="1" dirty="0"/>
                  <a:t> </a:t>
                </a:r>
              </a:p>
              <a:p>
                <a:pPr marL="0" indent="0" algn="ctr">
                  <a:buNone/>
                </a:pPr>
                <a14:m>
                  <m:oMath xmlns:m="http://schemas.openxmlformats.org/officeDocument/2006/math">
                    <m:r>
                      <a:rPr lang="en-US" b="1" i="1" dirty="0" smtClean="0">
                        <a:latin typeface="Cambria Math" panose="02040503050406030204" pitchFamily="18" charset="0"/>
                      </a:rPr>
                      <m:t>𝑴𝒂𝒔𝒔</m:t>
                    </m:r>
                    <m:r>
                      <a:rPr lang="en-US" b="1" i="1" dirty="0" smtClean="0">
                        <a:latin typeface="Cambria Math" panose="02040503050406030204" pitchFamily="18" charset="0"/>
                      </a:rPr>
                      <m:t> </m:t>
                    </m:r>
                    <m:r>
                      <a:rPr lang="en-US" b="1" i="1" dirty="0" smtClean="0">
                        <a:latin typeface="Cambria Math" panose="02040503050406030204" pitchFamily="18" charset="0"/>
                      </a:rPr>
                      <m:t>𝒐𝒇</m:t>
                    </m:r>
                    <m:r>
                      <a:rPr lang="en-US" b="1" i="1" dirty="0" smtClean="0">
                        <a:latin typeface="Cambria Math" panose="02040503050406030204" pitchFamily="18" charset="0"/>
                      </a:rPr>
                      <m:t> </m:t>
                    </m:r>
                    <m:r>
                      <a:rPr lang="en-US" b="1" i="1" dirty="0" smtClean="0">
                        <a:latin typeface="Cambria Math" panose="02040503050406030204" pitchFamily="18" charset="0"/>
                      </a:rPr>
                      <m:t>𝒑𝒓𝒐𝒕𝒐𝒏</m:t>
                    </m:r>
                    <m:r>
                      <a:rPr lang="en-US" b="1" i="1" dirty="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𝑝</m:t>
                        </m:r>
                      </m:sub>
                    </m:sSub>
                    <m:r>
                      <a:rPr lang="en-US" b="1" i="1" dirty="0" smtClean="0">
                        <a:latin typeface="Cambria Math" panose="02040503050406030204" pitchFamily="18" charset="0"/>
                      </a:rPr>
                      <m:t>)=</m:t>
                    </m:r>
                    <m:r>
                      <a:rPr lang="en-US" b="1" i="1" dirty="0" smtClean="0">
                        <a:latin typeface="Cambria Math" panose="02040503050406030204" pitchFamily="18" charset="0"/>
                      </a:rPr>
                      <m:t>𝟏</m:t>
                    </m:r>
                    <m:r>
                      <a:rPr lang="en-US" b="1" i="1" dirty="0" smtClean="0">
                        <a:latin typeface="Cambria Math" panose="02040503050406030204" pitchFamily="18" charset="0"/>
                      </a:rPr>
                      <m:t>.</m:t>
                    </m:r>
                    <m:r>
                      <a:rPr lang="en-US" b="1" i="1" dirty="0" smtClean="0">
                        <a:latin typeface="Cambria Math" panose="02040503050406030204" pitchFamily="18" charset="0"/>
                      </a:rPr>
                      <m:t>𝟎𝟎𝟕𝟐𝟔</m:t>
                    </m:r>
                    <m:r>
                      <a:rPr lang="en-US" b="1" i="1" dirty="0" smtClean="0">
                        <a:latin typeface="Cambria Math" panose="02040503050406030204" pitchFamily="18" charset="0"/>
                      </a:rPr>
                      <m:t>𝒂𝒎𝒖</m:t>
                    </m:r>
                  </m:oMath>
                </a14:m>
                <a:r>
                  <a:rPr lang="en-US" b="1" dirty="0"/>
                  <a:t> </a:t>
                </a:r>
              </a:p>
              <a:p>
                <a:pPr marL="0" indent="0" algn="ctr">
                  <a:buNone/>
                </a:pPr>
                <a14:m>
                  <m:oMath xmlns:m="http://schemas.openxmlformats.org/officeDocument/2006/math">
                    <m:r>
                      <a:rPr lang="en-US" b="1" i="1" dirty="0" smtClean="0">
                        <a:latin typeface="Cambria Math" panose="02040503050406030204" pitchFamily="18" charset="0"/>
                      </a:rPr>
                      <m:t>𝑴𝒂𝒔𝒔</m:t>
                    </m:r>
                    <m:r>
                      <a:rPr lang="en-US" b="1" i="1" dirty="0" smtClean="0">
                        <a:latin typeface="Cambria Math" panose="02040503050406030204" pitchFamily="18" charset="0"/>
                      </a:rPr>
                      <m:t> </m:t>
                    </m:r>
                    <m:r>
                      <a:rPr lang="en-US" b="1" i="1" dirty="0" smtClean="0">
                        <a:latin typeface="Cambria Math" panose="02040503050406030204" pitchFamily="18" charset="0"/>
                      </a:rPr>
                      <m:t>𝒐𝒇</m:t>
                    </m:r>
                    <m:r>
                      <a:rPr lang="en-US" b="1" i="1" dirty="0" smtClean="0">
                        <a:latin typeface="Cambria Math" panose="02040503050406030204" pitchFamily="18" charset="0"/>
                      </a:rPr>
                      <m:t> </m:t>
                    </m:r>
                    <m:r>
                      <a:rPr lang="en-US" b="1" i="1" dirty="0" smtClean="0">
                        <a:latin typeface="Cambria Math" panose="02040503050406030204" pitchFamily="18" charset="0"/>
                      </a:rPr>
                      <m:t>𝒅𝒆𝒖𝒕𝒆𝒓𝒐𝒏</m:t>
                    </m:r>
                    <m:r>
                      <a:rPr lang="en-US" b="1"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𝐷</m:t>
                        </m:r>
                      </m:sub>
                    </m:sSub>
                    <m:r>
                      <a:rPr lang="en-US" b="1" i="1" dirty="0" smtClean="0">
                        <a:latin typeface="Cambria Math" panose="02040503050406030204" pitchFamily="18" charset="0"/>
                      </a:rPr>
                      <m:t>)=</m:t>
                    </m:r>
                    <m:r>
                      <a:rPr lang="en-US" b="1" i="1" dirty="0" smtClean="0">
                        <a:latin typeface="Cambria Math" panose="02040503050406030204" pitchFamily="18" charset="0"/>
                      </a:rPr>
                      <m:t>𝟐</m:t>
                    </m:r>
                    <m:r>
                      <a:rPr lang="en-US" b="1" i="1" dirty="0" smtClean="0">
                        <a:latin typeface="Cambria Math" panose="02040503050406030204" pitchFamily="18" charset="0"/>
                      </a:rPr>
                      <m:t>.</m:t>
                    </m:r>
                    <m:r>
                      <a:rPr lang="en-US" b="1" i="1" dirty="0" smtClean="0">
                        <a:latin typeface="Cambria Math" panose="02040503050406030204" pitchFamily="18" charset="0"/>
                      </a:rPr>
                      <m:t>𝟎𝟏𝟑𝟓𝟓𝟑</m:t>
                    </m:r>
                    <m:r>
                      <a:rPr lang="en-US" b="1" i="1" dirty="0" smtClean="0">
                        <a:latin typeface="Cambria Math" panose="02040503050406030204" pitchFamily="18" charset="0"/>
                      </a:rPr>
                      <m:t>𝒂𝒎𝒖</m:t>
                    </m:r>
                  </m:oMath>
                </a14:m>
                <a:r>
                  <a:rPr lang="en-US" b="1" dirty="0"/>
                  <a:t> </a:t>
                </a:r>
              </a:p>
              <a:p>
                <a:pPr marL="0" indent="0" algn="ctr">
                  <a:buNone/>
                </a:pPr>
                <a:r>
                  <a:rPr lang="en-US" dirty="0"/>
                  <a:t>From</a:t>
                </a:r>
                <a:r>
                  <a:rPr lang="en-US" b="1" dirty="0"/>
                  <a:t> </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𝑐</m:t>
                        </m:r>
                      </m:e>
                      <m:sup>
                        <m:r>
                          <a:rPr lang="en-US" i="1">
                            <a:latin typeface="Cambria Math" panose="02040503050406030204" pitchFamily="18" charset="0"/>
                            <a:ea typeface="Cambria Math" panose="02040503050406030204" pitchFamily="18" charset="0"/>
                          </a:rPr>
                          <m:t>2</m:t>
                        </m:r>
                      </m:sup>
                    </m:sSup>
                  </m:oMath>
                </a14:m>
                <a:r>
                  <a:rPr lang="en-US" dirty="0"/>
                  <a:t> since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𝑍</m:t>
                    </m:r>
                    <m:sSub>
                      <m:sSubPr>
                        <m:ctrlPr>
                          <a:rPr lang="en-US" i="1" smtClean="0">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𝑝</m:t>
                        </m:r>
                      </m:sub>
                    </m:sSub>
                    <m:r>
                      <a:rPr lang="en-US" i="1">
                        <a:latin typeface="Cambria Math" panose="02040503050406030204" pitchFamily="18" charset="0"/>
                      </a:rPr>
                      <m:t>+</m:t>
                    </m:r>
                    <m:r>
                      <a:rPr lang="en-US" i="1">
                        <a:latin typeface="Cambria Math" panose="02040503050406030204" pitchFamily="18" charset="0"/>
                      </a:rPr>
                      <m:t>𝑁</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𝐷</m:t>
                        </m:r>
                      </m:sub>
                    </m:sSub>
                  </m:oMath>
                </a14:m>
                <a:endParaRPr lang="en-US" dirty="0"/>
              </a:p>
              <a:p>
                <a:pPr marL="0" indent="0" algn="ctr">
                  <a:buNone/>
                </a:pPr>
                <a:r>
                  <a:rPr lang="en-US" dirty="0"/>
                  <a:t>If </a:t>
                </a:r>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=1</m:t>
                    </m:r>
                  </m:oMath>
                </a14:m>
                <a:r>
                  <a:rPr lang="en-US" dirty="0"/>
                  <a:t> and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=1</m:t>
                    </m:r>
                  </m:oMath>
                </a14:m>
                <a:r>
                  <a:rPr lang="en-US" dirty="0"/>
                  <a:t> </a:t>
                </a:r>
              </a:p>
              <a:p>
                <a:pPr marL="0" indent="0" algn="ctr">
                  <a:buNone/>
                </a:pPr>
                <a:r>
                  <a:rPr lang="en-US" dirty="0"/>
                  <a:t>Then </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𝐷</m:t>
                        </m:r>
                      </m:sub>
                    </m:sSub>
                  </m:oMath>
                </a14:m>
                <a:r>
                  <a:rPr lang="en-US" dirty="0"/>
                  <a:t> </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d>
                      <m:dPr>
                        <m:begChr m:val="{"/>
                        <m:endChr m:val="}"/>
                        <m:ctrlPr>
                          <a:rPr lang="en-US" b="0" i="1" dirty="0" smtClean="0">
                            <a:latin typeface="Cambria Math" panose="02040503050406030204" pitchFamily="18" charset="0"/>
                            <a:ea typeface="Cambria Math" panose="02040503050406030204" pitchFamily="18" charset="0"/>
                          </a:rPr>
                        </m:ctrlPr>
                      </m:dPr>
                      <m:e>
                        <m:d>
                          <m:dPr>
                            <m:begChr m:val="["/>
                            <m:endChr m:val="]"/>
                            <m:ctrlPr>
                              <a:rPr lang="en-US" b="1" i="1" dirty="0">
                                <a:latin typeface="Cambria Math" panose="02040503050406030204" pitchFamily="18" charset="0"/>
                                <a:ea typeface="Cambria Math" panose="02040503050406030204" pitchFamily="18" charset="0"/>
                              </a:rPr>
                            </m:ctrlPr>
                          </m:dPr>
                          <m:e>
                            <m:r>
                              <a:rPr lang="en-US" b="1" i="1" dirty="0">
                                <a:latin typeface="Cambria Math" panose="02040503050406030204" pitchFamily="18" charset="0"/>
                              </a:rPr>
                              <m:t>𝟏</m:t>
                            </m:r>
                            <m:r>
                              <a:rPr lang="en-US" b="1" i="1" dirty="0">
                                <a:latin typeface="Cambria Math" panose="02040503050406030204" pitchFamily="18" charset="0"/>
                              </a:rPr>
                              <m:t>.</m:t>
                            </m:r>
                            <m:r>
                              <a:rPr lang="en-US" b="1" i="1" dirty="0">
                                <a:latin typeface="Cambria Math" panose="02040503050406030204" pitchFamily="18" charset="0"/>
                              </a:rPr>
                              <m:t>𝟎𝟎𝟕𝟐𝟔</m:t>
                            </m:r>
                            <m:r>
                              <a:rPr lang="en-US" b="1" i="1" dirty="0" smtClean="0">
                                <a:latin typeface="Cambria Math" panose="02040503050406030204" pitchFamily="18" charset="0"/>
                              </a:rPr>
                              <m:t>+</m:t>
                            </m:r>
                            <m:r>
                              <a:rPr lang="en-US" b="1" i="1" dirty="0">
                                <a:latin typeface="Cambria Math" panose="02040503050406030204" pitchFamily="18" charset="0"/>
                              </a:rPr>
                              <m:t>𝟏</m:t>
                            </m:r>
                            <m:r>
                              <a:rPr lang="en-US" b="1" i="1" dirty="0">
                                <a:latin typeface="Cambria Math" panose="02040503050406030204" pitchFamily="18" charset="0"/>
                              </a:rPr>
                              <m:t>.</m:t>
                            </m:r>
                            <m:r>
                              <a:rPr lang="en-US" b="1" i="1" dirty="0">
                                <a:latin typeface="Cambria Math" panose="02040503050406030204" pitchFamily="18" charset="0"/>
                              </a:rPr>
                              <m:t>𝟎𝟎𝟖𝟔𝟔𝟓</m:t>
                            </m:r>
                          </m:e>
                        </m:d>
                        <m:r>
                          <a:rPr lang="en-US" b="1" i="1" dirty="0" smtClean="0">
                            <a:latin typeface="Cambria Math" panose="02040503050406030204" pitchFamily="18" charset="0"/>
                          </a:rPr>
                          <m:t>−</m:t>
                        </m:r>
                        <m:r>
                          <a:rPr lang="en-US" b="1" i="1" dirty="0">
                            <a:latin typeface="Cambria Math" panose="02040503050406030204" pitchFamily="18" charset="0"/>
                          </a:rPr>
                          <m:t>𝟐</m:t>
                        </m:r>
                        <m:r>
                          <a:rPr lang="en-US" b="1" i="1" dirty="0">
                            <a:latin typeface="Cambria Math" panose="02040503050406030204" pitchFamily="18" charset="0"/>
                          </a:rPr>
                          <m:t>.</m:t>
                        </m:r>
                        <m:r>
                          <a:rPr lang="en-US" b="1" i="1" dirty="0">
                            <a:latin typeface="Cambria Math" panose="02040503050406030204" pitchFamily="18" charset="0"/>
                          </a:rPr>
                          <m:t>𝟎𝟏𝟑𝟓𝟓𝟑</m:t>
                        </m:r>
                      </m:e>
                    </m:d>
                    <m:r>
                      <a:rPr lang="en-US" b="1" i="1" dirty="0" smtClean="0">
                        <a:latin typeface="Cambria Math" panose="02040503050406030204" pitchFamily="18" charset="0"/>
                      </a:rPr>
                      <m:t>=</m:t>
                    </m:r>
                    <m:r>
                      <a:rPr lang="en-US" b="1" i="1" dirty="0" smtClean="0">
                        <a:latin typeface="Cambria Math" panose="02040503050406030204" pitchFamily="18" charset="0"/>
                      </a:rPr>
                      <m:t>𝟎</m:t>
                    </m:r>
                    <m:r>
                      <a:rPr lang="en-US" b="1" i="1" dirty="0" smtClean="0">
                        <a:latin typeface="Cambria Math" panose="02040503050406030204" pitchFamily="18" charset="0"/>
                      </a:rPr>
                      <m:t>.</m:t>
                    </m:r>
                    <m:r>
                      <a:rPr lang="en-US" b="1" i="1" dirty="0" smtClean="0">
                        <a:latin typeface="Cambria Math" panose="02040503050406030204" pitchFamily="18" charset="0"/>
                      </a:rPr>
                      <m:t>𝟎𝟎𝟐𝟑𝟖𝟖</m:t>
                    </m:r>
                    <m:r>
                      <a:rPr lang="en-US" b="1" i="1" dirty="0" smtClean="0">
                        <a:latin typeface="Cambria Math" panose="02040503050406030204" pitchFamily="18" charset="0"/>
                      </a:rPr>
                      <m:t>𝒂𝒎𝒖</m:t>
                    </m:r>
                  </m:oMath>
                </a14:m>
                <a:r>
                  <a:rPr lang="en-US" dirty="0"/>
                  <a:t>  </a:t>
                </a:r>
              </a:p>
              <a:p>
                <a:pPr marL="0" indent="0" algn="ctr">
                  <a:buNone/>
                </a:pPr>
                <a:r>
                  <a:rPr lang="en-US" dirty="0"/>
                  <a:t>But </a:t>
                </a:r>
              </a:p>
              <a:p>
                <a:pPr marL="0" indent="0" algn="ctr">
                  <a:buNone/>
                </a:pP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𝑎𝑚𝑢</m:t>
                    </m:r>
                    <m:r>
                      <a:rPr lang="en-US" i="1">
                        <a:latin typeface="Cambria Math" panose="02040503050406030204" pitchFamily="18" charset="0"/>
                      </a:rPr>
                      <m:t>=931.3</m:t>
                    </m:r>
                    <m:r>
                      <a:rPr lang="en-US" i="1">
                        <a:latin typeface="Cambria Math" panose="02040503050406030204" pitchFamily="18" charset="0"/>
                      </a:rPr>
                      <m:t>𝑀𝑒𝑣</m:t>
                    </m:r>
                  </m:oMath>
                </a14:m>
                <a:r>
                  <a:rPr lang="en-US" dirty="0"/>
                  <a:t> then </a:t>
                </a:r>
                <a14:m>
                  <m:oMath xmlns:m="http://schemas.openxmlformats.org/officeDocument/2006/math">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=2.23</m:t>
                    </m:r>
                    <m:r>
                      <a:rPr lang="en-US" b="0" i="1" smtClean="0">
                        <a:latin typeface="Cambria Math" panose="02040503050406030204" pitchFamily="18" charset="0"/>
                        <a:ea typeface="Cambria Math" panose="02040503050406030204" pitchFamily="18" charset="0"/>
                      </a:rPr>
                      <m:t>𝑀𝑒𝑣</m:t>
                    </m:r>
                  </m:oMath>
                </a14:m>
                <a:r>
                  <a:rPr lang="en-US" dirty="0"/>
                  <a:t> </a:t>
                </a:r>
              </a:p>
              <a:p>
                <a:pPr marL="0" indent="0" algn="ctr">
                  <a:buNone/>
                </a:pPr>
                <a:endParaRPr lang="en-US" b="1"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FE97725-08F2-4BFA-BBE5-C43414923A53}"/>
                  </a:ext>
                </a:extLst>
              </p:cNvPr>
              <p:cNvSpPr>
                <a:spLocks noGrp="1" noRot="1" noChangeAspect="1" noMove="1" noResize="1" noEditPoints="1" noAdjustHandles="1" noChangeArrowheads="1" noChangeShapeType="1" noTextEdit="1"/>
              </p:cNvSpPr>
              <p:nvPr>
                <p:ph sz="half" idx="1"/>
              </p:nvPr>
            </p:nvSpPr>
            <p:spPr>
              <a:xfrm>
                <a:off x="0" y="550410"/>
                <a:ext cx="12003314" cy="6176961"/>
              </a:xfrm>
              <a:blipFill>
                <a:blip r:embed="rId2"/>
                <a:stretch>
                  <a:fillRect l="-1016" t="-2170"/>
                </a:stretch>
              </a:blipFill>
            </p:spPr>
            <p:txBody>
              <a:bodyPr/>
              <a:lstStyle/>
              <a:p>
                <a:r>
                  <a:rPr lang="en-US">
                    <a:noFill/>
                  </a:rPr>
                  <a:t> </a:t>
                </a:r>
              </a:p>
            </p:txBody>
          </p:sp>
        </mc:Fallback>
      </mc:AlternateContent>
    </p:spTree>
    <p:extLst>
      <p:ext uri="{BB962C8B-B14F-4D97-AF65-F5344CB8AC3E}">
        <p14:creationId xmlns:p14="http://schemas.microsoft.com/office/powerpoint/2010/main" val="1231270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B47E-C76C-4C2B-9F07-7D79B04089BD}"/>
              </a:ext>
            </a:extLst>
          </p:cNvPr>
          <p:cNvSpPr>
            <a:spLocks noGrp="1"/>
          </p:cNvSpPr>
          <p:nvPr>
            <p:ph type="title"/>
          </p:nvPr>
        </p:nvSpPr>
        <p:spPr>
          <a:xfrm>
            <a:off x="0" y="130629"/>
            <a:ext cx="12192000" cy="550409"/>
          </a:xfrm>
        </p:spPr>
        <p:txBody>
          <a:bodyPr>
            <a:normAutofit fontScale="90000"/>
          </a:bodyPr>
          <a:lstStyle/>
          <a:p>
            <a:pPr algn="ctr"/>
            <a:r>
              <a:rPr lang="en-US"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97725-08F2-4BFA-BBE5-C43414923A53}"/>
                  </a:ext>
                </a:extLst>
              </p:cNvPr>
              <p:cNvSpPr>
                <a:spLocks noGrp="1"/>
              </p:cNvSpPr>
              <p:nvPr>
                <p:ph sz="half" idx="1"/>
              </p:nvPr>
            </p:nvSpPr>
            <p:spPr>
              <a:xfrm>
                <a:off x="1" y="681038"/>
                <a:ext cx="5370286" cy="6046333"/>
              </a:xfrm>
            </p:spPr>
            <p:txBody>
              <a:bodyPr>
                <a:normAutofit/>
              </a:bodyPr>
              <a:lstStyle/>
              <a:p>
                <a:r>
                  <a:rPr lang="en-US" dirty="0"/>
                  <a:t>This means that when the proton and neutron of deuteron combine in the free state </a:t>
                </a:r>
                <a14:m>
                  <m:oMath xmlns:m="http://schemas.openxmlformats.org/officeDocument/2006/math">
                    <m:r>
                      <a:rPr lang="en-US" i="1">
                        <a:latin typeface="Cambria Math" panose="02040503050406030204" pitchFamily="18" charset="0"/>
                        <a:ea typeface="Cambria Math" panose="02040503050406030204" pitchFamily="18" charset="0"/>
                      </a:rPr>
                      <m:t>2.23</m:t>
                    </m:r>
                    <m:r>
                      <a:rPr lang="en-US" i="1">
                        <a:latin typeface="Cambria Math" panose="02040503050406030204" pitchFamily="18" charset="0"/>
                        <a:ea typeface="Cambria Math" panose="02040503050406030204" pitchFamily="18" charset="0"/>
                      </a:rPr>
                      <m:t>𝑀𝑒𝑣</m:t>
                    </m:r>
                  </m:oMath>
                </a14:m>
                <a:r>
                  <a:rPr lang="en-US" dirty="0"/>
                  <a:t> of energy become liberated </a:t>
                </a:r>
              </a:p>
              <a:p>
                <a:r>
                  <a:rPr lang="en-US" dirty="0"/>
                  <a:t>Conversely,</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2.23</m:t>
                    </m:r>
                    <m:r>
                      <a:rPr lang="en-US" i="1">
                        <a:latin typeface="Cambria Math" panose="02040503050406030204" pitchFamily="18" charset="0"/>
                        <a:ea typeface="Cambria Math" panose="02040503050406030204" pitchFamily="18" charset="0"/>
                      </a:rPr>
                      <m:t>𝑀𝑒𝑣</m:t>
                    </m:r>
                  </m:oMath>
                </a14:m>
                <a:r>
                  <a:rPr lang="en-US" dirty="0"/>
                  <a:t> of energy must be supplied from any external source to break deuteron into its components of proton and neutron </a:t>
                </a:r>
              </a:p>
              <a:p>
                <a:r>
                  <a:rPr lang="en-US" dirty="0"/>
                  <a:t>This action can be done by sending gamma rays of </a:t>
                </a:r>
                <a14:m>
                  <m:oMath xmlns:m="http://schemas.openxmlformats.org/officeDocument/2006/math">
                    <m:r>
                      <a:rPr lang="en-US" i="1">
                        <a:latin typeface="Cambria Math" panose="02040503050406030204" pitchFamily="18" charset="0"/>
                        <a:ea typeface="Cambria Math" panose="02040503050406030204" pitchFamily="18" charset="0"/>
                      </a:rPr>
                      <m:t>2.23</m:t>
                    </m:r>
                    <m:r>
                      <a:rPr lang="en-US" i="1">
                        <a:latin typeface="Cambria Math" panose="02040503050406030204" pitchFamily="18" charset="0"/>
                        <a:ea typeface="Cambria Math" panose="02040503050406030204" pitchFamily="18" charset="0"/>
                      </a:rPr>
                      <m:t>𝑀𝑒𝑣</m:t>
                    </m:r>
                  </m:oMath>
                </a14:m>
                <a:r>
                  <a:rPr lang="en-US" dirty="0"/>
                  <a:t>  that would splint deuteron </a:t>
                </a:r>
              </a:p>
            </p:txBody>
          </p:sp>
        </mc:Choice>
        <mc:Fallback xmlns="">
          <p:sp>
            <p:nvSpPr>
              <p:cNvPr id="3" name="Content Placeholder 2">
                <a:extLst>
                  <a:ext uri="{FF2B5EF4-FFF2-40B4-BE49-F238E27FC236}">
                    <a16:creationId xmlns:a16="http://schemas.microsoft.com/office/drawing/2014/main" id="{8FE97725-08F2-4BFA-BBE5-C43414923A53}"/>
                  </a:ext>
                </a:extLst>
              </p:cNvPr>
              <p:cNvSpPr>
                <a:spLocks noGrp="1" noRot="1" noChangeAspect="1" noMove="1" noResize="1" noEditPoints="1" noAdjustHandles="1" noChangeArrowheads="1" noChangeShapeType="1" noTextEdit="1"/>
              </p:cNvSpPr>
              <p:nvPr>
                <p:ph sz="half" idx="1"/>
              </p:nvPr>
            </p:nvSpPr>
            <p:spPr>
              <a:xfrm>
                <a:off x="1" y="681038"/>
                <a:ext cx="5370286" cy="6046333"/>
              </a:xfrm>
              <a:blipFill>
                <a:blip r:embed="rId2"/>
                <a:stretch>
                  <a:fillRect l="-2043" t="-1714" r="-3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7D6E681-CA62-4CD6-A4F5-7CF690D8FA6C}"/>
                  </a:ext>
                </a:extLst>
              </p:cNvPr>
              <p:cNvSpPr>
                <a:spLocks noGrp="1"/>
              </p:cNvSpPr>
              <p:nvPr>
                <p:ph sz="half" idx="2"/>
              </p:nvPr>
            </p:nvSpPr>
            <p:spPr>
              <a:xfrm>
                <a:off x="5370287" y="681038"/>
                <a:ext cx="6821714" cy="6176962"/>
              </a:xfrm>
            </p:spPr>
            <p:txBody>
              <a:bodyPr>
                <a:normAutofit/>
              </a:bodyPr>
              <a:lstStyle/>
              <a:p>
                <a:r>
                  <a:rPr lang="en-US" dirty="0"/>
                  <a:t>Therefore we can conclude that the binding energy is equivalent to the energy that must be supplied from an external source to dissociate the nucleus into protons and neutrons</a:t>
                </a:r>
              </a:p>
              <a:p>
                <a:r>
                  <a:rPr lang="en-US" dirty="0"/>
                  <a:t>It is analogous to the ionization energy used when we are studying atomic physics as it was defined as the minimum energy that must be supplied to remove the outermost electron</a:t>
                </a:r>
              </a:p>
              <a:p>
                <a:r>
                  <a:rPr lang="en-US" dirty="0"/>
                  <a:t>If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𝐸</m:t>
                    </m:r>
                  </m:oMath>
                </a14:m>
                <a:r>
                  <a:rPr lang="en-US" dirty="0"/>
                  <a:t> increases or is high we usually express it in terms of </a:t>
                </a:r>
                <a14:m>
                  <m:oMath xmlns:m="http://schemas.openxmlformats.org/officeDocument/2006/math">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𝐸</m:t>
                    </m:r>
                  </m:oMath>
                </a14:m>
                <a:r>
                  <a:rPr lang="en-US" dirty="0"/>
                  <a:t> per nucleons</a:t>
                </a:r>
              </a:p>
              <a:p>
                <a:pPr marL="0" indent="0" algn="ctr">
                  <a:buNone/>
                </a:pP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 </m:t>
                    </m:r>
                    <m:r>
                      <a:rPr lang="en-US" b="0" i="1" smtClean="0">
                        <a:latin typeface="Cambria Math" panose="02040503050406030204" pitchFamily="18" charset="0"/>
                      </a:rPr>
                      <m:t>𝑝𝑒𝑟</m:t>
                    </m:r>
                    <m:r>
                      <a:rPr lang="en-US" b="0" i="1" smtClean="0">
                        <a:latin typeface="Cambria Math" panose="02040503050406030204" pitchFamily="18" charset="0"/>
                      </a:rPr>
                      <m:t> </m:t>
                    </m:r>
                    <m:r>
                      <a:rPr lang="en-US" b="0" i="1" smtClean="0">
                        <a:latin typeface="Cambria Math" panose="02040503050406030204" pitchFamily="18" charset="0"/>
                      </a:rPr>
                      <m:t>𝑛𝑒𝑢𝑐𝑙𝑒𝑜𝑛</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𝐸</m:t>
                        </m:r>
                      </m:num>
                      <m:den>
                        <m:r>
                          <a:rPr lang="en-US" b="0" i="1" smtClean="0">
                            <a:latin typeface="Cambria Math" panose="02040503050406030204" pitchFamily="18" charset="0"/>
                          </a:rPr>
                          <m:t>𝑀𝑎𝑠𝑠</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den>
                    </m:f>
                  </m:oMath>
                </a14:m>
                <a:r>
                  <a:rPr lang="en-US" dirty="0"/>
                  <a:t>  </a:t>
                </a:r>
              </a:p>
              <a:p>
                <a:endParaRPr lang="en-US" dirty="0"/>
              </a:p>
            </p:txBody>
          </p:sp>
        </mc:Choice>
        <mc:Fallback xmlns="">
          <p:sp>
            <p:nvSpPr>
              <p:cNvPr id="4" name="Content Placeholder 3">
                <a:extLst>
                  <a:ext uri="{FF2B5EF4-FFF2-40B4-BE49-F238E27FC236}">
                    <a16:creationId xmlns:a16="http://schemas.microsoft.com/office/drawing/2014/main" id="{17D6E681-CA62-4CD6-A4F5-7CF690D8FA6C}"/>
                  </a:ext>
                </a:extLst>
              </p:cNvPr>
              <p:cNvSpPr>
                <a:spLocks noGrp="1" noRot="1" noChangeAspect="1" noMove="1" noResize="1" noEditPoints="1" noAdjustHandles="1" noChangeArrowheads="1" noChangeShapeType="1" noTextEdit="1"/>
              </p:cNvSpPr>
              <p:nvPr>
                <p:ph sz="half" idx="2"/>
              </p:nvPr>
            </p:nvSpPr>
            <p:spPr>
              <a:xfrm>
                <a:off x="5370287" y="681038"/>
                <a:ext cx="6821714" cy="6176962"/>
              </a:xfrm>
              <a:blipFill>
                <a:blip r:embed="rId3"/>
                <a:stretch>
                  <a:fillRect l="-1609" t="-1678" r="-2592"/>
                </a:stretch>
              </a:blipFill>
            </p:spPr>
            <p:txBody>
              <a:bodyPr/>
              <a:lstStyle/>
              <a:p>
                <a:r>
                  <a:rPr lang="en-US">
                    <a:noFill/>
                  </a:rPr>
                  <a:t> </a:t>
                </a:r>
              </a:p>
            </p:txBody>
          </p:sp>
        </mc:Fallback>
      </mc:AlternateContent>
    </p:spTree>
    <p:extLst>
      <p:ext uri="{BB962C8B-B14F-4D97-AF65-F5344CB8AC3E}">
        <p14:creationId xmlns:p14="http://schemas.microsoft.com/office/powerpoint/2010/main" val="3715558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B47E-C76C-4C2B-9F07-7D79B04089BD}"/>
              </a:ext>
            </a:extLst>
          </p:cNvPr>
          <p:cNvSpPr>
            <a:spLocks noGrp="1"/>
          </p:cNvSpPr>
          <p:nvPr>
            <p:ph type="title"/>
          </p:nvPr>
        </p:nvSpPr>
        <p:spPr>
          <a:xfrm>
            <a:off x="0" y="130629"/>
            <a:ext cx="12192000" cy="550409"/>
          </a:xfrm>
        </p:spPr>
        <p:txBody>
          <a:bodyPr>
            <a:normAutofit fontScale="90000"/>
          </a:bodyPr>
          <a:lstStyle/>
          <a:p>
            <a:pPr algn="ctr"/>
            <a:r>
              <a:rPr lang="en-US"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97725-08F2-4BFA-BBE5-C43414923A53}"/>
                  </a:ext>
                </a:extLst>
              </p:cNvPr>
              <p:cNvSpPr>
                <a:spLocks noGrp="1"/>
              </p:cNvSpPr>
              <p:nvPr>
                <p:ph sz="half" idx="1"/>
              </p:nvPr>
            </p:nvSpPr>
            <p:spPr>
              <a:xfrm>
                <a:off x="1" y="681038"/>
                <a:ext cx="5370286" cy="6046333"/>
              </a:xfrm>
            </p:spPr>
            <p:txBody>
              <a:bodyPr>
                <a:normAutofit lnSpcReduction="10000"/>
              </a:bodyPr>
              <a:lstStyle/>
              <a:p>
                <a:r>
                  <a:rPr lang="en-US" dirty="0"/>
                  <a:t>When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𝐸</m:t>
                    </m:r>
                  </m:oMath>
                </a14:m>
                <a:r>
                  <a:rPr lang="en-US" dirty="0"/>
                  <a:t> per  nucleons is plotted as the function of mass number </a:t>
                </a:r>
              </a:p>
              <a:p>
                <a:r>
                  <a:rPr lang="en-US" dirty="0"/>
                  <a:t>The curve rises steeply in the beginning and certain peaks are observed from the nuclei of </a:t>
                </a:r>
                <a14:m>
                  <m:oMath xmlns:m="http://schemas.openxmlformats.org/officeDocument/2006/math">
                    <m:sPre>
                      <m:sPrePr>
                        <m:ctrlPr>
                          <a:rPr lang="en-US" i="1" smtClean="0">
                            <a:latin typeface="Cambria Math" panose="02040503050406030204" pitchFamily="18" charset="0"/>
                          </a:rPr>
                        </m:ctrlPr>
                      </m:sPrePr>
                      <m:sub>
                        <m:r>
                          <a:rPr lang="en-US" b="0" i="1" smtClean="0">
                            <a:latin typeface="Cambria Math" panose="02040503050406030204" pitchFamily="18" charset="0"/>
                          </a:rPr>
                          <m:t>2</m:t>
                        </m:r>
                      </m:sub>
                      <m:sup>
                        <m:r>
                          <a:rPr lang="en-US" b="0" i="1" smtClean="0">
                            <a:latin typeface="Cambria Math" panose="02040503050406030204" pitchFamily="18" charset="0"/>
                          </a:rPr>
                          <m:t>4</m:t>
                        </m:r>
                      </m:sup>
                      <m:e>
                        <m:r>
                          <a:rPr lang="en-US" b="0" i="1" smtClean="0">
                            <a:latin typeface="Cambria Math" panose="02040503050406030204" pitchFamily="18" charset="0"/>
                          </a:rPr>
                          <m:t>𝐻𝑒</m:t>
                        </m:r>
                      </m:e>
                    </m:sPre>
                  </m:oMath>
                </a14:m>
                <a:r>
                  <a:rPr lang="en-US" dirty="0"/>
                  <a:t>, </a:t>
                </a:r>
                <a14:m>
                  <m:oMath xmlns:m="http://schemas.openxmlformats.org/officeDocument/2006/math">
                    <m:sPre>
                      <m:sPrePr>
                        <m:ctrlPr>
                          <a:rPr lang="en-US" i="1">
                            <a:latin typeface="Cambria Math" panose="02040503050406030204" pitchFamily="18" charset="0"/>
                          </a:rPr>
                        </m:ctrlPr>
                      </m:sPrePr>
                      <m:sub>
                        <m:r>
                          <a:rPr lang="en-US" b="0" i="1" smtClean="0">
                            <a:latin typeface="Cambria Math" panose="02040503050406030204" pitchFamily="18" charset="0"/>
                          </a:rPr>
                          <m:t>6</m:t>
                        </m:r>
                      </m:sub>
                      <m:sup>
                        <m:r>
                          <a:rPr lang="en-US" b="0" i="1" smtClean="0">
                            <a:latin typeface="Cambria Math" panose="02040503050406030204" pitchFamily="18" charset="0"/>
                          </a:rPr>
                          <m:t>12</m:t>
                        </m:r>
                      </m:sup>
                      <m:e>
                        <m:r>
                          <a:rPr lang="en-US" b="0" i="1" smtClean="0">
                            <a:latin typeface="Cambria Math" panose="02040503050406030204" pitchFamily="18" charset="0"/>
                          </a:rPr>
                          <m:t>𝐶</m:t>
                        </m:r>
                      </m:e>
                    </m:sPre>
                    <m:r>
                      <a:rPr lang="en-US" b="0" i="1" smtClean="0">
                        <a:latin typeface="Cambria Math" panose="02040503050406030204" pitchFamily="18" charset="0"/>
                      </a:rPr>
                      <m:t>,</m:t>
                    </m:r>
                    <m:sPre>
                      <m:sPrePr>
                        <m:ctrlPr>
                          <a:rPr lang="en-US" i="1">
                            <a:latin typeface="Cambria Math" panose="02040503050406030204" pitchFamily="18" charset="0"/>
                          </a:rPr>
                        </m:ctrlPr>
                      </m:sPrePr>
                      <m:sub>
                        <m:r>
                          <a:rPr lang="en-US" b="0" i="1" smtClean="0">
                            <a:latin typeface="Cambria Math" panose="02040503050406030204" pitchFamily="18" charset="0"/>
                          </a:rPr>
                          <m:t>8</m:t>
                        </m:r>
                      </m:sub>
                      <m:sup>
                        <m:r>
                          <a:rPr lang="en-US" b="0" i="1" smtClean="0">
                            <a:latin typeface="Cambria Math" panose="02040503050406030204" pitchFamily="18" charset="0"/>
                          </a:rPr>
                          <m:t>16</m:t>
                        </m:r>
                      </m:sup>
                      <m:e>
                        <m:r>
                          <a:rPr lang="en-US" b="0" i="1" smtClean="0">
                            <a:latin typeface="Cambria Math" panose="02040503050406030204" pitchFamily="18" charset="0"/>
                          </a:rPr>
                          <m:t>𝑂</m:t>
                        </m:r>
                      </m:e>
                    </m:sPre>
                  </m:oMath>
                </a14:m>
                <a:r>
                  <a:rPr lang="en-US" dirty="0"/>
                  <a:t> and </a:t>
                </a:r>
                <a14:m>
                  <m:oMath xmlns:m="http://schemas.openxmlformats.org/officeDocument/2006/math">
                    <m:sPre>
                      <m:sPrePr>
                        <m:ctrlPr>
                          <a:rPr lang="en-US" i="1">
                            <a:latin typeface="Cambria Math" panose="02040503050406030204" pitchFamily="18" charset="0"/>
                          </a:rPr>
                        </m:ctrlPr>
                      </m:sPrePr>
                      <m:sub>
                        <m:r>
                          <a:rPr lang="en-US" b="0" i="1" smtClean="0">
                            <a:latin typeface="Cambria Math" panose="02040503050406030204" pitchFamily="18" charset="0"/>
                          </a:rPr>
                          <m:t>10</m:t>
                        </m:r>
                      </m:sub>
                      <m:sup>
                        <m:r>
                          <a:rPr lang="en-US" b="0" i="1" smtClean="0">
                            <a:latin typeface="Cambria Math" panose="02040503050406030204" pitchFamily="18" charset="0"/>
                          </a:rPr>
                          <m:t>20</m:t>
                        </m:r>
                      </m:sup>
                      <m:e>
                        <m:r>
                          <a:rPr lang="en-US" b="0" i="1" smtClean="0">
                            <a:latin typeface="Cambria Math" panose="02040503050406030204" pitchFamily="18" charset="0"/>
                          </a:rPr>
                          <m:t>𝑁</m:t>
                        </m:r>
                        <m:r>
                          <a:rPr lang="en-US" i="1">
                            <a:latin typeface="Cambria Math" panose="02040503050406030204" pitchFamily="18" charset="0"/>
                          </a:rPr>
                          <m:t>𝑒</m:t>
                        </m:r>
                      </m:e>
                    </m:sPre>
                  </m:oMath>
                </a14:m>
                <a:r>
                  <a:rPr lang="en-US" dirty="0"/>
                  <a:t> </a:t>
                </a:r>
              </a:p>
              <a:p>
                <a:r>
                  <a:rPr lang="en-US" dirty="0"/>
                  <a:t>This signifies that the nuclei are stable compared to the neighbor nuclei because they are multiple of helium nuclei </a:t>
                </a:r>
              </a:p>
              <a:p>
                <a:r>
                  <a:rPr lang="en-US" dirty="0"/>
                  <a:t>Also, B.E increase sharply at first and move gradually until it reaches a maximum of </a:t>
                </a:r>
                <a14:m>
                  <m:oMath xmlns:m="http://schemas.openxmlformats.org/officeDocument/2006/math">
                    <m:r>
                      <a:rPr lang="en-US" b="0" i="0" smtClean="0">
                        <a:latin typeface="Cambria Math" panose="02040503050406030204" pitchFamily="18" charset="0"/>
                        <a:ea typeface="Cambria Math" panose="02040503050406030204" pitchFamily="18" charset="0"/>
                      </a:rPr>
                      <m:t>8.79</m:t>
                    </m:r>
                    <m:r>
                      <a:rPr lang="en-US" i="1">
                        <a:latin typeface="Cambria Math" panose="02040503050406030204" pitchFamily="18" charset="0"/>
                        <a:ea typeface="Cambria Math" panose="02040503050406030204" pitchFamily="18" charset="0"/>
                      </a:rPr>
                      <m:t>𝑀𝑒𝑣</m:t>
                    </m:r>
                  </m:oMath>
                </a14:m>
                <a:r>
                  <a:rPr lang="en-US" dirty="0"/>
                  <a:t> which correspond to the mass of iron (56) </a:t>
                </a:r>
              </a:p>
            </p:txBody>
          </p:sp>
        </mc:Choice>
        <mc:Fallback xmlns="">
          <p:sp>
            <p:nvSpPr>
              <p:cNvPr id="3" name="Content Placeholder 2">
                <a:extLst>
                  <a:ext uri="{FF2B5EF4-FFF2-40B4-BE49-F238E27FC236}">
                    <a16:creationId xmlns:a16="http://schemas.microsoft.com/office/drawing/2014/main" id="{8FE97725-08F2-4BFA-BBE5-C43414923A53}"/>
                  </a:ext>
                </a:extLst>
              </p:cNvPr>
              <p:cNvSpPr>
                <a:spLocks noGrp="1" noRot="1" noChangeAspect="1" noMove="1" noResize="1" noEditPoints="1" noAdjustHandles="1" noChangeArrowheads="1" noChangeShapeType="1" noTextEdit="1"/>
              </p:cNvSpPr>
              <p:nvPr>
                <p:ph sz="half" idx="1"/>
              </p:nvPr>
            </p:nvSpPr>
            <p:spPr>
              <a:xfrm>
                <a:off x="1" y="681038"/>
                <a:ext cx="5370286" cy="6046333"/>
              </a:xfrm>
              <a:blipFill>
                <a:blip r:embed="rId2"/>
                <a:stretch>
                  <a:fillRect l="-2043" t="-2319" b="-1411"/>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17D6E681-CA62-4CD6-A4F5-7CF690D8FA6C}"/>
              </a:ext>
            </a:extLst>
          </p:cNvPr>
          <p:cNvSpPr>
            <a:spLocks noGrp="1"/>
          </p:cNvSpPr>
          <p:nvPr>
            <p:ph sz="half" idx="2"/>
          </p:nvPr>
        </p:nvSpPr>
        <p:spPr>
          <a:xfrm>
            <a:off x="5370287" y="681038"/>
            <a:ext cx="6821714" cy="6176962"/>
          </a:xfrm>
        </p:spPr>
        <p:txBody>
          <a:bodyPr>
            <a:normAutofit lnSpcReduction="10000"/>
          </a:bodyPr>
          <a:lstStyle/>
          <a:p>
            <a:pPr marL="0" indent="0" algn="ctr">
              <a:buNone/>
            </a:pPr>
            <a:r>
              <a:rPr lang="en-US" dirty="0"/>
              <a:t>Consider</a:t>
            </a:r>
            <a:r>
              <a:rPr lang="en-US" b="1" dirty="0"/>
              <a:t> </a:t>
            </a:r>
          </a:p>
          <a:p>
            <a:pPr marL="0" indent="0" algn="ctr">
              <a:buNone/>
            </a:pPr>
            <a:endParaRPr lang="en-US" b="1" dirty="0"/>
          </a:p>
        </p:txBody>
      </p:sp>
      <p:pic>
        <p:nvPicPr>
          <p:cNvPr id="5" name="Picture 2">
            <a:extLst>
              <a:ext uri="{FF2B5EF4-FFF2-40B4-BE49-F238E27FC236}">
                <a16:creationId xmlns:a16="http://schemas.microsoft.com/office/drawing/2014/main" id="{951714BC-A062-40E4-8BD9-71263CD05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108" y="1063285"/>
            <a:ext cx="6410072" cy="5412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787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B47E-C76C-4C2B-9F07-7D79B04089BD}"/>
              </a:ext>
            </a:extLst>
          </p:cNvPr>
          <p:cNvSpPr>
            <a:spLocks noGrp="1"/>
          </p:cNvSpPr>
          <p:nvPr>
            <p:ph type="title"/>
          </p:nvPr>
        </p:nvSpPr>
        <p:spPr>
          <a:xfrm>
            <a:off x="0" y="130629"/>
            <a:ext cx="12192000" cy="550409"/>
          </a:xfrm>
        </p:spPr>
        <p:txBody>
          <a:bodyPr>
            <a:normAutofit fontScale="90000"/>
          </a:bodyPr>
          <a:lstStyle/>
          <a:p>
            <a:pPr algn="ctr"/>
            <a:r>
              <a:rPr lang="en-US"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97725-08F2-4BFA-BBE5-C43414923A53}"/>
                  </a:ext>
                </a:extLst>
              </p:cNvPr>
              <p:cNvSpPr>
                <a:spLocks noGrp="1"/>
              </p:cNvSpPr>
              <p:nvPr>
                <p:ph sz="half" idx="1"/>
              </p:nvPr>
            </p:nvSpPr>
            <p:spPr>
              <a:xfrm>
                <a:off x="0" y="681038"/>
                <a:ext cx="5675085" cy="6046333"/>
              </a:xfrm>
            </p:spPr>
            <p:txBody>
              <a:bodyPr>
                <a:normAutofit/>
              </a:bodyPr>
              <a:lstStyle/>
              <a:p>
                <a:r>
                  <a:rPr lang="en-US" dirty="0"/>
                  <a:t>The curve is almost flat at mass numbers 40 and 120 , this means that the nuclei of the intermediate mass are more stable since the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𝐸</m:t>
                    </m:r>
                  </m:oMath>
                </a14:m>
                <a:r>
                  <a:rPr lang="en-US" dirty="0"/>
                  <a:t> is more for these nuclei </a:t>
                </a:r>
              </a:p>
              <a:p>
                <a:r>
                  <a:rPr lang="en-US" dirty="0"/>
                  <a:t>Therefore, for these nuclei to disintegrate greater amount of energy from the external source must be supplied to dissociate it into its constituents </a:t>
                </a:r>
              </a:p>
              <a:p>
                <a:r>
                  <a:rPr lang="en-US" dirty="0"/>
                  <a:t>For higher masses the curve drop slowly to about </a:t>
                </a:r>
                <a14:m>
                  <m:oMath xmlns:m="http://schemas.openxmlformats.org/officeDocument/2006/math">
                    <m:r>
                      <a:rPr lang="en-US" b="0" i="0" smtClean="0">
                        <a:latin typeface="Cambria Math" panose="02040503050406030204" pitchFamily="18" charset="0"/>
                        <a:ea typeface="Cambria Math" panose="02040503050406030204" pitchFamily="18" charset="0"/>
                      </a:rPr>
                      <m:t>7.6</m:t>
                    </m:r>
                    <m:r>
                      <a:rPr lang="en-US" i="1">
                        <a:latin typeface="Cambria Math" panose="02040503050406030204" pitchFamily="18" charset="0"/>
                        <a:ea typeface="Cambria Math" panose="02040503050406030204" pitchFamily="18" charset="0"/>
                      </a:rPr>
                      <m:t>𝑀𝑒𝑣</m:t>
                    </m:r>
                  </m:oMath>
                </a14:m>
                <a:r>
                  <a:rPr lang="en-US" dirty="0"/>
                  <a:t> for uranium </a:t>
                </a:r>
              </a:p>
              <a:p>
                <a:r>
                  <a:rPr lang="en-US" dirty="0"/>
                  <a:t>This means that the nuclei is unstable and hence it is radioactive  </a:t>
                </a:r>
              </a:p>
            </p:txBody>
          </p:sp>
        </mc:Choice>
        <mc:Fallback xmlns="">
          <p:sp>
            <p:nvSpPr>
              <p:cNvPr id="3" name="Content Placeholder 2">
                <a:extLst>
                  <a:ext uri="{FF2B5EF4-FFF2-40B4-BE49-F238E27FC236}">
                    <a16:creationId xmlns:a16="http://schemas.microsoft.com/office/drawing/2014/main" id="{8FE97725-08F2-4BFA-BBE5-C43414923A53}"/>
                  </a:ext>
                </a:extLst>
              </p:cNvPr>
              <p:cNvSpPr>
                <a:spLocks noGrp="1" noRot="1" noChangeAspect="1" noMove="1" noResize="1" noEditPoints="1" noAdjustHandles="1" noChangeArrowheads="1" noChangeShapeType="1" noTextEdit="1"/>
              </p:cNvSpPr>
              <p:nvPr>
                <p:ph sz="half" idx="1"/>
              </p:nvPr>
            </p:nvSpPr>
            <p:spPr>
              <a:xfrm>
                <a:off x="0" y="681038"/>
                <a:ext cx="5675085" cy="6046333"/>
              </a:xfrm>
              <a:blipFill>
                <a:blip r:embed="rId2"/>
                <a:stretch>
                  <a:fillRect l="-1933" t="-1714" r="-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7D6E681-CA62-4CD6-A4F5-7CF690D8FA6C}"/>
                  </a:ext>
                </a:extLst>
              </p:cNvPr>
              <p:cNvSpPr>
                <a:spLocks noGrp="1"/>
              </p:cNvSpPr>
              <p:nvPr>
                <p:ph sz="half" idx="2"/>
              </p:nvPr>
            </p:nvSpPr>
            <p:spPr>
              <a:xfrm>
                <a:off x="5675085" y="681038"/>
                <a:ext cx="6516916" cy="6176962"/>
              </a:xfrm>
            </p:spPr>
            <p:txBody>
              <a:bodyPr>
                <a:normAutofit/>
              </a:bodyPr>
              <a:lstStyle/>
              <a:p>
                <a:r>
                  <a:rPr lang="en-US" dirty="0"/>
                  <a:t>Hence, for these nuclei less amount of energy (</a:t>
                </a:r>
                <a14:m>
                  <m:oMath xmlns:m="http://schemas.openxmlformats.org/officeDocument/2006/math">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𝐸</m:t>
                    </m:r>
                  </m:oMath>
                </a14:m>
                <a:r>
                  <a:rPr lang="en-US" dirty="0"/>
                  <a:t> ) is required to dissociate it into its components </a:t>
                </a:r>
              </a:p>
              <a:p>
                <a:r>
                  <a:rPr lang="en-US" dirty="0"/>
                  <a:t>The </a:t>
                </a:r>
                <a14:m>
                  <m:oMath xmlns:m="http://schemas.openxmlformats.org/officeDocument/2006/math">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𝐸</m:t>
                    </m:r>
                  </m:oMath>
                </a14:m>
                <a:r>
                  <a:rPr lang="en-US" dirty="0"/>
                  <a:t> per nucleons is small both for lighter nuclei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&lt;30</m:t>
                    </m:r>
                  </m:oMath>
                </a14:m>
                <a:r>
                  <a:rPr lang="en-US" dirty="0"/>
                  <a:t>) and </a:t>
                </a:r>
                <a14:m>
                  <m:oMath xmlns:m="http://schemas.openxmlformats.org/officeDocument/2006/math">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𝐸</m:t>
                    </m:r>
                  </m:oMath>
                </a14:m>
                <a:r>
                  <a:rPr lang="en-US" dirty="0"/>
                  <a:t> heavier nuclei (</a:t>
                </a:r>
                <a14:m>
                  <m:oMath xmlns:m="http://schemas.openxmlformats.org/officeDocument/2006/math">
                    <m:r>
                      <a:rPr lang="en-US" i="1">
                        <a:latin typeface="Cambria Math" panose="02040503050406030204" pitchFamily="18" charset="0"/>
                      </a:rPr>
                      <m:t>𝐴</m:t>
                    </m:r>
                    <m:r>
                      <a:rPr lang="en-US" i="1" dirty="0" smtClean="0">
                        <a:latin typeface="Cambria Math" panose="02040503050406030204" pitchFamily="18" charset="0"/>
                        <a:ea typeface="Cambria Math" panose="02040503050406030204" pitchFamily="18" charset="0"/>
                      </a:rPr>
                      <m:t>&gt;</m:t>
                    </m:r>
                    <m:r>
                      <a:rPr lang="en-US" b="0" i="1" dirty="0" smtClean="0">
                        <a:latin typeface="Cambria Math" panose="02040503050406030204" pitchFamily="18" charset="0"/>
                        <a:ea typeface="Cambria Math" panose="02040503050406030204" pitchFamily="18" charset="0"/>
                      </a:rPr>
                      <m:t>7</m:t>
                    </m:r>
                    <m:r>
                      <a:rPr lang="en-US" i="1">
                        <a:latin typeface="Cambria Math" panose="02040503050406030204" pitchFamily="18" charset="0"/>
                        <a:ea typeface="Cambria Math" panose="02040503050406030204" pitchFamily="18" charset="0"/>
                      </a:rPr>
                      <m:t>0</m:t>
                    </m:r>
                  </m:oMath>
                </a14:m>
                <a:r>
                  <a:rPr lang="en-US" dirty="0"/>
                  <a:t>) and this explain the phenomena of nuclear fusion and fission  respectively </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17D6E681-CA62-4CD6-A4F5-7CF690D8FA6C}"/>
                  </a:ext>
                </a:extLst>
              </p:cNvPr>
              <p:cNvSpPr>
                <a:spLocks noGrp="1" noRot="1" noChangeAspect="1" noMove="1" noResize="1" noEditPoints="1" noAdjustHandles="1" noChangeArrowheads="1" noChangeShapeType="1" noTextEdit="1"/>
              </p:cNvSpPr>
              <p:nvPr>
                <p:ph sz="half" idx="2"/>
              </p:nvPr>
            </p:nvSpPr>
            <p:spPr>
              <a:xfrm>
                <a:off x="5675085" y="681038"/>
                <a:ext cx="6516916" cy="6176962"/>
              </a:xfrm>
              <a:blipFill>
                <a:blip r:embed="rId3"/>
                <a:stretch>
                  <a:fillRect l="-1684" t="-1678" r="-935"/>
                </a:stretch>
              </a:blipFill>
            </p:spPr>
            <p:txBody>
              <a:bodyPr/>
              <a:lstStyle/>
              <a:p>
                <a:r>
                  <a:rPr lang="en-US">
                    <a:noFill/>
                  </a:rPr>
                  <a:t> </a:t>
                </a:r>
              </a:p>
            </p:txBody>
          </p:sp>
        </mc:Fallback>
      </mc:AlternateContent>
    </p:spTree>
    <p:extLst>
      <p:ext uri="{BB962C8B-B14F-4D97-AF65-F5344CB8AC3E}">
        <p14:creationId xmlns:p14="http://schemas.microsoft.com/office/powerpoint/2010/main" val="4236763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B47E-C76C-4C2B-9F07-7D79B04089BD}"/>
              </a:ext>
            </a:extLst>
          </p:cNvPr>
          <p:cNvSpPr>
            <a:spLocks noGrp="1"/>
          </p:cNvSpPr>
          <p:nvPr>
            <p:ph type="title"/>
          </p:nvPr>
        </p:nvSpPr>
        <p:spPr>
          <a:xfrm>
            <a:off x="0" y="130630"/>
            <a:ext cx="12192000" cy="419780"/>
          </a:xfrm>
        </p:spPr>
        <p:txBody>
          <a:bodyPr>
            <a:normAutofit fontScale="90000"/>
          </a:bodyPr>
          <a:lstStyle/>
          <a:p>
            <a:pPr algn="ctr"/>
            <a:r>
              <a:rPr lang="en-US" b="1" dirty="0">
                <a:effectLst>
                  <a:outerShdw blurRad="38100" dist="38100" dir="2700000" algn="tl">
                    <a:srgbClr val="000000">
                      <a:alpha val="43137"/>
                    </a:srgbClr>
                  </a:outerShdw>
                </a:effectLst>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97725-08F2-4BFA-BBE5-C43414923A53}"/>
                  </a:ext>
                </a:extLst>
              </p:cNvPr>
              <p:cNvSpPr>
                <a:spLocks noGrp="1"/>
              </p:cNvSpPr>
              <p:nvPr>
                <p:ph sz="half" idx="1"/>
              </p:nvPr>
            </p:nvSpPr>
            <p:spPr>
              <a:xfrm>
                <a:off x="0" y="550410"/>
                <a:ext cx="5675085" cy="6176961"/>
              </a:xfrm>
            </p:spPr>
            <p:txBody>
              <a:bodyPr>
                <a:normAutofit/>
              </a:bodyPr>
              <a:lstStyle/>
              <a:p>
                <a:pPr>
                  <a:buFont typeface="Wingdings" panose="05000000000000000000" pitchFamily="2" charset="2"/>
                  <a:buChar char="v"/>
                </a:pPr>
                <a:r>
                  <a:rPr lang="en-US" b="1" dirty="0"/>
                  <a:t>Packing Fraction </a:t>
                </a:r>
              </a:p>
              <a:p>
                <a:r>
                  <a:rPr lang="en-US" dirty="0"/>
                  <a:t>It has been found that the actual mass of the nucleus differs from its mass number by a small amount </a:t>
                </a:r>
              </a:p>
              <a:p>
                <a:r>
                  <a:rPr lang="en-US" dirty="0"/>
                  <a:t>This small amount of mass is what we call the mass defect </a:t>
                </a:r>
              </a:p>
              <a:p>
                <a:r>
                  <a:rPr lang="en-US" dirty="0"/>
                  <a:t>This mass difference  per nucleon is called the parking fraction of the nucleus </a:t>
                </a:r>
              </a:p>
              <a:p>
                <a:pPr marL="0" indent="0" algn="ctr">
                  <a:buNone/>
                </a:pPr>
                <a14:m>
                  <m:oMath xmlns:m="http://schemas.openxmlformats.org/officeDocument/2006/math">
                    <m:r>
                      <a:rPr lang="en-US" b="0" i="1" smtClean="0">
                        <a:latin typeface="Cambria Math" panose="02040503050406030204" pitchFamily="18" charset="0"/>
                      </a:rPr>
                      <m:t>𝑃𝑓</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𝑚𝑎𝑠𝑠</m:t>
                        </m:r>
                        <m:r>
                          <a:rPr lang="en-US" b="0" i="1" smtClean="0">
                            <a:latin typeface="Cambria Math" panose="02040503050406030204" pitchFamily="18" charset="0"/>
                          </a:rPr>
                          <m:t> </m:t>
                        </m:r>
                        <m:r>
                          <a:rPr lang="en-US" b="0" i="1" smtClean="0">
                            <a:latin typeface="Cambria Math" panose="02040503050406030204" pitchFamily="18" charset="0"/>
                          </a:rPr>
                          <m:t>𝑑𝑒𝑓𝑒𝑐𝑡</m:t>
                        </m:r>
                      </m:num>
                      <m:den>
                        <m:r>
                          <a:rPr lang="en-US" b="0" i="1" smtClean="0">
                            <a:latin typeface="Cambria Math" panose="02040503050406030204" pitchFamily="18" charset="0"/>
                          </a:rPr>
                          <m:t>𝑚𝑎𝑠𝑠</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𝐴</m:t>
                        </m:r>
                      </m:num>
                      <m:den>
                        <m:r>
                          <a:rPr lang="en-US" b="0" i="1" smtClean="0">
                            <a:latin typeface="Cambria Math" panose="02040503050406030204" pitchFamily="18" charset="0"/>
                          </a:rPr>
                          <m:t>𝐴</m:t>
                        </m:r>
                      </m:den>
                    </m:f>
                  </m:oMath>
                </a14:m>
                <a:r>
                  <a:rPr lang="en-US" dirty="0"/>
                  <a:t> </a:t>
                </a:r>
              </a:p>
              <a:p>
                <a:r>
                  <a:rPr lang="en-US" dirty="0"/>
                  <a:t>Packing fraction of the nucleus of the atom determine the stability of the atom</a:t>
                </a:r>
              </a:p>
            </p:txBody>
          </p:sp>
        </mc:Choice>
        <mc:Fallback xmlns="">
          <p:sp>
            <p:nvSpPr>
              <p:cNvPr id="3" name="Content Placeholder 2">
                <a:extLst>
                  <a:ext uri="{FF2B5EF4-FFF2-40B4-BE49-F238E27FC236}">
                    <a16:creationId xmlns:a16="http://schemas.microsoft.com/office/drawing/2014/main" id="{8FE97725-08F2-4BFA-BBE5-C43414923A53}"/>
                  </a:ext>
                </a:extLst>
              </p:cNvPr>
              <p:cNvSpPr>
                <a:spLocks noGrp="1" noRot="1" noChangeAspect="1" noMove="1" noResize="1" noEditPoints="1" noAdjustHandles="1" noChangeArrowheads="1" noChangeShapeType="1" noTextEdit="1"/>
              </p:cNvSpPr>
              <p:nvPr>
                <p:ph sz="half" idx="1"/>
              </p:nvPr>
            </p:nvSpPr>
            <p:spPr>
              <a:xfrm>
                <a:off x="0" y="550410"/>
                <a:ext cx="5675085" cy="6176961"/>
              </a:xfrm>
              <a:blipFill>
                <a:blip r:embed="rId2"/>
                <a:stretch>
                  <a:fillRect l="-1933" t="-1578" r="-1182"/>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17D6E681-CA62-4CD6-A4F5-7CF690D8FA6C}"/>
              </a:ext>
            </a:extLst>
          </p:cNvPr>
          <p:cNvSpPr>
            <a:spLocks noGrp="1"/>
          </p:cNvSpPr>
          <p:nvPr>
            <p:ph sz="half" idx="2"/>
          </p:nvPr>
        </p:nvSpPr>
        <p:spPr>
          <a:xfrm>
            <a:off x="5675085" y="550410"/>
            <a:ext cx="6516916" cy="6307590"/>
          </a:xfrm>
        </p:spPr>
        <p:txBody>
          <a:bodyPr>
            <a:normAutofit/>
          </a:bodyPr>
          <a:lstStyle/>
          <a:p>
            <a:r>
              <a:rPr lang="en-US" dirty="0"/>
              <a:t>The packing fraction in nuclear stability refers to the ratio of the volume occupied by the nuclei to the total volume of the atom.</a:t>
            </a:r>
          </a:p>
          <a:p>
            <a:r>
              <a:rPr lang="en-US" dirty="0"/>
              <a:t>Therefore, a smaller packing fraction means that the distance between nucleons is greater, reducing the repulsive forces between them and increasing the strength of the strong nuclear force, this leads to a more stable nucleus </a:t>
            </a:r>
          </a:p>
          <a:p>
            <a:r>
              <a:rPr lang="en-US" dirty="0"/>
              <a:t>Hence, the smaller the value of the packing fraction, the larger the stability of the nucleus </a:t>
            </a:r>
          </a:p>
          <a:p>
            <a:endParaRPr lang="en-US" dirty="0"/>
          </a:p>
        </p:txBody>
      </p:sp>
    </p:spTree>
    <p:extLst>
      <p:ext uri="{BB962C8B-B14F-4D97-AF65-F5344CB8AC3E}">
        <p14:creationId xmlns:p14="http://schemas.microsoft.com/office/powerpoint/2010/main" val="3684549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B47E-C76C-4C2B-9F07-7D79B04089BD}"/>
              </a:ext>
            </a:extLst>
          </p:cNvPr>
          <p:cNvSpPr>
            <a:spLocks noGrp="1"/>
          </p:cNvSpPr>
          <p:nvPr>
            <p:ph type="title"/>
          </p:nvPr>
        </p:nvSpPr>
        <p:spPr>
          <a:xfrm>
            <a:off x="0" y="130630"/>
            <a:ext cx="12192000" cy="419780"/>
          </a:xfrm>
        </p:spPr>
        <p:txBody>
          <a:bodyPr>
            <a:normAutofit fontScale="90000"/>
          </a:bodyPr>
          <a:lstStyle/>
          <a:p>
            <a:pPr algn="ctr"/>
            <a:r>
              <a:rPr lang="en-US"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8FE97725-08F2-4BFA-BBE5-C43414923A53}"/>
              </a:ext>
            </a:extLst>
          </p:cNvPr>
          <p:cNvSpPr>
            <a:spLocks noGrp="1"/>
          </p:cNvSpPr>
          <p:nvPr>
            <p:ph sz="half" idx="1"/>
          </p:nvPr>
        </p:nvSpPr>
        <p:spPr>
          <a:xfrm>
            <a:off x="0" y="550410"/>
            <a:ext cx="5675085" cy="6176961"/>
          </a:xfrm>
        </p:spPr>
        <p:txBody>
          <a:bodyPr>
            <a:normAutofit/>
          </a:bodyPr>
          <a:lstStyle/>
          <a:p>
            <a:pPr>
              <a:buFont typeface="Wingdings" panose="05000000000000000000" pitchFamily="2" charset="2"/>
              <a:buChar char="v"/>
            </a:pPr>
            <a:r>
              <a:rPr lang="en-US" b="1" dirty="0"/>
              <a:t>Nuclear stability </a:t>
            </a:r>
          </a:p>
          <a:p>
            <a:r>
              <a:rPr lang="en-US" dirty="0"/>
              <a:t>Nuclear stability means that the nucleus of an element is stable and thus it does not decay spontaneously emitting any kind of radioactivity.</a:t>
            </a:r>
          </a:p>
          <a:p>
            <a:r>
              <a:rPr lang="en-US" dirty="0"/>
              <a:t>Some nuclei are stable, some are not. </a:t>
            </a:r>
          </a:p>
          <a:p>
            <a:r>
              <a:rPr lang="en-US" dirty="0"/>
              <a:t>A stable nucleus will remain in its current state indefinitely unless an outside agent interacts with it</a:t>
            </a:r>
          </a:p>
          <a:p>
            <a:r>
              <a:rPr lang="en-US" dirty="0"/>
              <a:t>An unstable nucleus will spontaneously change to another by emitting some kind of radioactivity.</a:t>
            </a:r>
          </a:p>
          <a:p>
            <a:endParaRPr lang="en-US" dirty="0"/>
          </a:p>
        </p:txBody>
      </p:sp>
      <p:sp>
        <p:nvSpPr>
          <p:cNvPr id="4" name="Content Placeholder 3">
            <a:extLst>
              <a:ext uri="{FF2B5EF4-FFF2-40B4-BE49-F238E27FC236}">
                <a16:creationId xmlns:a16="http://schemas.microsoft.com/office/drawing/2014/main" id="{17D6E681-CA62-4CD6-A4F5-7CF690D8FA6C}"/>
              </a:ext>
            </a:extLst>
          </p:cNvPr>
          <p:cNvSpPr>
            <a:spLocks noGrp="1"/>
          </p:cNvSpPr>
          <p:nvPr>
            <p:ph sz="half" idx="2"/>
          </p:nvPr>
        </p:nvSpPr>
        <p:spPr>
          <a:xfrm>
            <a:off x="5675085" y="550410"/>
            <a:ext cx="6516916" cy="6307590"/>
          </a:xfrm>
        </p:spPr>
        <p:txBody>
          <a:bodyPr>
            <a:normAutofit/>
          </a:bodyPr>
          <a:lstStyle/>
          <a:p>
            <a:r>
              <a:rPr lang="en-US" dirty="0"/>
              <a:t>There are some predictions to be made on predicting for stability of the nucleus among them are</a:t>
            </a:r>
          </a:p>
          <a:p>
            <a:pPr>
              <a:buFont typeface="Wingdings" panose="05000000000000000000" pitchFamily="2" charset="2"/>
              <a:buChar char="ü"/>
            </a:pPr>
            <a:r>
              <a:rPr lang="en-US" dirty="0"/>
              <a:t>Binding energy  </a:t>
            </a:r>
          </a:p>
          <a:p>
            <a:pPr>
              <a:buFont typeface="Wingdings" panose="05000000000000000000" pitchFamily="2" charset="2"/>
              <a:buChar char="ü"/>
            </a:pPr>
            <a:r>
              <a:rPr lang="en-US" dirty="0"/>
              <a:t>Neutron-to-proton ratio (for larger masses)</a:t>
            </a:r>
          </a:p>
          <a:p>
            <a:pPr>
              <a:buFont typeface="Wingdings" panose="05000000000000000000" pitchFamily="2" charset="2"/>
              <a:buChar char="ü"/>
            </a:pPr>
            <a:r>
              <a:rPr lang="en-US" dirty="0"/>
              <a:t>Even-odd rule-prediction </a:t>
            </a:r>
          </a:p>
          <a:p>
            <a:r>
              <a:rPr lang="en-US" dirty="0"/>
              <a:t>One of the simplest ways of predicting nuclear stability is based on whether a nucleus contains an odd/even number of protons</a:t>
            </a:r>
          </a:p>
          <a:p>
            <a:pPr marL="0" indent="0" algn="ctr">
              <a:buNone/>
            </a:pPr>
            <a:r>
              <a:rPr lang="en-US" dirty="0"/>
              <a:t>Consider the table below </a:t>
            </a:r>
          </a:p>
        </p:txBody>
      </p:sp>
    </p:spTree>
    <p:extLst>
      <p:ext uri="{BB962C8B-B14F-4D97-AF65-F5344CB8AC3E}">
        <p14:creationId xmlns:p14="http://schemas.microsoft.com/office/powerpoint/2010/main" val="540611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B47E-C76C-4C2B-9F07-7D79B04089BD}"/>
              </a:ext>
            </a:extLst>
          </p:cNvPr>
          <p:cNvSpPr>
            <a:spLocks noGrp="1"/>
          </p:cNvSpPr>
          <p:nvPr>
            <p:ph type="title"/>
          </p:nvPr>
        </p:nvSpPr>
        <p:spPr>
          <a:xfrm>
            <a:off x="0" y="130630"/>
            <a:ext cx="12192000" cy="419780"/>
          </a:xfrm>
        </p:spPr>
        <p:txBody>
          <a:bodyPr>
            <a:normAutofit fontScale="90000"/>
          </a:bodyPr>
          <a:lstStyle/>
          <a:p>
            <a:pPr algn="ctr"/>
            <a:r>
              <a:rPr lang="en-US"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8FE97725-08F2-4BFA-BBE5-C43414923A53}"/>
              </a:ext>
            </a:extLst>
          </p:cNvPr>
          <p:cNvSpPr>
            <a:spLocks noGrp="1"/>
          </p:cNvSpPr>
          <p:nvPr>
            <p:ph sz="half" idx="1"/>
          </p:nvPr>
        </p:nvSpPr>
        <p:spPr>
          <a:xfrm>
            <a:off x="-1" y="550410"/>
            <a:ext cx="12046857" cy="6176961"/>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DFBD8226-670C-4A43-91FA-D366556AD2BE}"/>
              </a:ext>
            </a:extLst>
          </p:cNvPr>
          <p:cNvGraphicFramePr>
            <a:graphicFrameLocks noGrp="1"/>
          </p:cNvGraphicFramePr>
          <p:nvPr>
            <p:extLst/>
          </p:nvPr>
        </p:nvGraphicFramePr>
        <p:xfrm>
          <a:off x="275773" y="649742"/>
          <a:ext cx="11306628" cy="5867170"/>
        </p:xfrm>
        <a:graphic>
          <a:graphicData uri="http://schemas.openxmlformats.org/drawingml/2006/table">
            <a:tbl>
              <a:tblPr firstRow="1" bandRow="1">
                <a:tableStyleId>{5C22544A-7EE6-4342-B048-85BDC9FD1C3A}</a:tableStyleId>
              </a:tblPr>
              <a:tblGrid>
                <a:gridCol w="3768876">
                  <a:extLst>
                    <a:ext uri="{9D8B030D-6E8A-4147-A177-3AD203B41FA5}">
                      <a16:colId xmlns:a16="http://schemas.microsoft.com/office/drawing/2014/main" val="1385456504"/>
                    </a:ext>
                  </a:extLst>
                </a:gridCol>
                <a:gridCol w="3768876">
                  <a:extLst>
                    <a:ext uri="{9D8B030D-6E8A-4147-A177-3AD203B41FA5}">
                      <a16:colId xmlns:a16="http://schemas.microsoft.com/office/drawing/2014/main" val="869199873"/>
                    </a:ext>
                  </a:extLst>
                </a:gridCol>
                <a:gridCol w="3768876">
                  <a:extLst>
                    <a:ext uri="{9D8B030D-6E8A-4147-A177-3AD203B41FA5}">
                      <a16:colId xmlns:a16="http://schemas.microsoft.com/office/drawing/2014/main" val="687070718"/>
                    </a:ext>
                  </a:extLst>
                </a:gridCol>
              </a:tblGrid>
              <a:tr h="1173434">
                <a:tc>
                  <a:txBody>
                    <a:bodyPr/>
                    <a:lstStyle/>
                    <a:p>
                      <a:r>
                        <a:rPr lang="en-US" sz="2800" dirty="0"/>
                        <a:t>Proton</a:t>
                      </a:r>
                    </a:p>
                  </a:txBody>
                  <a:tcPr/>
                </a:tc>
                <a:tc>
                  <a:txBody>
                    <a:bodyPr/>
                    <a:lstStyle/>
                    <a:p>
                      <a:r>
                        <a:rPr lang="en-US" sz="2800" dirty="0"/>
                        <a:t>Neutron </a:t>
                      </a:r>
                    </a:p>
                  </a:txBody>
                  <a:tcPr/>
                </a:tc>
                <a:tc>
                  <a:txBody>
                    <a:bodyPr/>
                    <a:lstStyle/>
                    <a:p>
                      <a:r>
                        <a:rPr lang="en-US" sz="2800" dirty="0"/>
                        <a:t>Stability </a:t>
                      </a:r>
                    </a:p>
                  </a:txBody>
                  <a:tcPr/>
                </a:tc>
                <a:extLst>
                  <a:ext uri="{0D108BD9-81ED-4DB2-BD59-A6C34878D82A}">
                    <a16:rowId xmlns:a16="http://schemas.microsoft.com/office/drawing/2014/main" val="1802140950"/>
                  </a:ext>
                </a:extLst>
              </a:tr>
              <a:tr h="1173434">
                <a:tc>
                  <a:txBody>
                    <a:bodyPr/>
                    <a:lstStyle/>
                    <a:p>
                      <a:r>
                        <a:rPr lang="en-US" sz="2800" dirty="0"/>
                        <a:t>Odd </a:t>
                      </a:r>
                    </a:p>
                  </a:txBody>
                  <a:tcPr/>
                </a:tc>
                <a:tc>
                  <a:txBody>
                    <a:bodyPr/>
                    <a:lstStyle/>
                    <a:p>
                      <a:r>
                        <a:rPr lang="en-US" sz="2800" dirty="0"/>
                        <a:t>Odd </a:t>
                      </a:r>
                    </a:p>
                  </a:txBody>
                  <a:tcPr/>
                </a:tc>
                <a:tc>
                  <a:txBody>
                    <a:bodyPr/>
                    <a:lstStyle/>
                    <a:p>
                      <a:r>
                        <a:rPr lang="en-US" sz="2800" dirty="0"/>
                        <a:t>Least stable </a:t>
                      </a:r>
                    </a:p>
                  </a:txBody>
                  <a:tcPr/>
                </a:tc>
                <a:extLst>
                  <a:ext uri="{0D108BD9-81ED-4DB2-BD59-A6C34878D82A}">
                    <a16:rowId xmlns:a16="http://schemas.microsoft.com/office/drawing/2014/main" val="3751021009"/>
                  </a:ext>
                </a:extLst>
              </a:tr>
              <a:tr h="1173434">
                <a:tc>
                  <a:txBody>
                    <a:bodyPr/>
                    <a:lstStyle/>
                    <a:p>
                      <a:r>
                        <a:rPr lang="en-US" sz="2800" dirty="0"/>
                        <a:t>Odd </a:t>
                      </a:r>
                    </a:p>
                  </a:txBody>
                  <a:tcPr/>
                </a:tc>
                <a:tc>
                  <a:txBody>
                    <a:bodyPr/>
                    <a:lstStyle/>
                    <a:p>
                      <a:r>
                        <a:rPr lang="en-US" sz="2800" dirty="0"/>
                        <a:t>Even </a:t>
                      </a:r>
                    </a:p>
                  </a:txBody>
                  <a:tcPr/>
                </a:tc>
                <a:tc>
                  <a:txBody>
                    <a:bodyPr/>
                    <a:lstStyle/>
                    <a:p>
                      <a:r>
                        <a:rPr lang="en-US" sz="2800" dirty="0"/>
                        <a:t>More stable </a:t>
                      </a:r>
                    </a:p>
                  </a:txBody>
                  <a:tcPr/>
                </a:tc>
                <a:extLst>
                  <a:ext uri="{0D108BD9-81ED-4DB2-BD59-A6C34878D82A}">
                    <a16:rowId xmlns:a16="http://schemas.microsoft.com/office/drawing/2014/main" val="2578807468"/>
                  </a:ext>
                </a:extLst>
              </a:tr>
              <a:tr h="1173434">
                <a:tc>
                  <a:txBody>
                    <a:bodyPr/>
                    <a:lstStyle/>
                    <a:p>
                      <a:r>
                        <a:rPr lang="en-US" sz="2800" dirty="0"/>
                        <a:t>Even </a:t>
                      </a:r>
                    </a:p>
                  </a:txBody>
                  <a:tcPr/>
                </a:tc>
                <a:tc>
                  <a:txBody>
                    <a:bodyPr/>
                    <a:lstStyle/>
                    <a:p>
                      <a:r>
                        <a:rPr lang="en-US" sz="2800" dirty="0"/>
                        <a:t>Odd </a:t>
                      </a:r>
                    </a:p>
                  </a:txBody>
                  <a:tcPr/>
                </a:tc>
                <a:tc>
                  <a:txBody>
                    <a:bodyPr/>
                    <a:lstStyle/>
                    <a:p>
                      <a:r>
                        <a:rPr lang="en-US" sz="2800" dirty="0"/>
                        <a:t>Even more stable </a:t>
                      </a:r>
                    </a:p>
                  </a:txBody>
                  <a:tcPr/>
                </a:tc>
                <a:extLst>
                  <a:ext uri="{0D108BD9-81ED-4DB2-BD59-A6C34878D82A}">
                    <a16:rowId xmlns:a16="http://schemas.microsoft.com/office/drawing/2014/main" val="2347288669"/>
                  </a:ext>
                </a:extLst>
              </a:tr>
              <a:tr h="1173434">
                <a:tc>
                  <a:txBody>
                    <a:bodyPr/>
                    <a:lstStyle/>
                    <a:p>
                      <a:r>
                        <a:rPr lang="en-US" sz="2800" dirty="0"/>
                        <a:t>Even </a:t>
                      </a:r>
                    </a:p>
                  </a:txBody>
                  <a:tcPr/>
                </a:tc>
                <a:tc>
                  <a:txBody>
                    <a:bodyPr/>
                    <a:lstStyle/>
                    <a:p>
                      <a:r>
                        <a:rPr lang="en-US" sz="2800" dirty="0"/>
                        <a:t>Even</a:t>
                      </a:r>
                    </a:p>
                  </a:txBody>
                  <a:tcPr/>
                </a:tc>
                <a:tc>
                  <a:txBody>
                    <a:bodyPr/>
                    <a:lstStyle/>
                    <a:p>
                      <a:r>
                        <a:rPr lang="en-US" sz="2800" dirty="0"/>
                        <a:t>Most stable </a:t>
                      </a:r>
                    </a:p>
                  </a:txBody>
                  <a:tcPr/>
                </a:tc>
                <a:extLst>
                  <a:ext uri="{0D108BD9-81ED-4DB2-BD59-A6C34878D82A}">
                    <a16:rowId xmlns:a16="http://schemas.microsoft.com/office/drawing/2014/main" val="2921270458"/>
                  </a:ext>
                </a:extLst>
              </a:tr>
            </a:tbl>
          </a:graphicData>
        </a:graphic>
      </p:graphicFrame>
    </p:spTree>
    <p:extLst>
      <p:ext uri="{BB962C8B-B14F-4D97-AF65-F5344CB8AC3E}">
        <p14:creationId xmlns:p14="http://schemas.microsoft.com/office/powerpoint/2010/main" val="1429170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42D640-E126-4E35-84CF-76C365F22237}"/>
              </a:ext>
            </a:extLst>
          </p:cNvPr>
          <p:cNvSpPr>
            <a:spLocks noGrp="1"/>
          </p:cNvSpPr>
          <p:nvPr>
            <p:ph type="subTitle" idx="1"/>
          </p:nvPr>
        </p:nvSpPr>
        <p:spPr>
          <a:xfrm>
            <a:off x="174172" y="667657"/>
            <a:ext cx="11843656" cy="6081486"/>
          </a:xfrm>
        </p:spPr>
        <p:txBody>
          <a:bodyPr>
            <a:noAutofit/>
          </a:bodyPr>
          <a:lstStyle/>
          <a:p>
            <a:pPr lvl="0" algn="l"/>
            <a:endParaRPr lang="en-US" sz="4800" b="1" dirty="0">
              <a:solidFill>
                <a:srgbClr val="FF0000"/>
              </a:solidFill>
              <a:effectLst>
                <a:outerShdw blurRad="38100" dist="38100" dir="2700000" algn="tl">
                  <a:srgbClr val="000000">
                    <a:alpha val="43137"/>
                  </a:srgbClr>
                </a:outerShdw>
              </a:effectLst>
            </a:endParaRPr>
          </a:p>
          <a:p>
            <a:pPr lvl="0"/>
            <a:endParaRPr lang="en-US" sz="6600" b="1" dirty="0">
              <a:solidFill>
                <a:srgbClr val="FF0000"/>
              </a:solidFill>
              <a:effectLst>
                <a:outerShdw blurRad="38100" dist="38100" dir="2700000" algn="tl">
                  <a:srgbClr val="000000">
                    <a:alpha val="43137"/>
                  </a:srgbClr>
                </a:outerShdw>
              </a:effectLst>
              <a:latin typeface="Arial Black" panose="020B0A04020102020204" pitchFamily="34" charset="0"/>
            </a:endParaRPr>
          </a:p>
          <a:p>
            <a:pPr lvl="0"/>
            <a:r>
              <a:rPr lang="en-US" sz="6600" b="1" dirty="0">
                <a:solidFill>
                  <a:srgbClr val="FF0000"/>
                </a:solidFill>
                <a:effectLst>
                  <a:outerShdw blurRad="38100" dist="38100" dir="2700000" algn="tl">
                    <a:srgbClr val="000000">
                      <a:alpha val="43137"/>
                    </a:srgbClr>
                  </a:outerShdw>
                </a:effectLst>
                <a:latin typeface="Arial Black" panose="020B0A04020102020204" pitchFamily="34" charset="0"/>
              </a:rPr>
              <a:t>End</a:t>
            </a:r>
          </a:p>
          <a:p>
            <a:pPr lvl="0"/>
            <a:endParaRPr lang="en-US" sz="6000"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2145256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86E2-DEF2-44AF-9827-91D572AE22D9}"/>
              </a:ext>
            </a:extLst>
          </p:cNvPr>
          <p:cNvSpPr>
            <a:spLocks noGrp="1"/>
          </p:cNvSpPr>
          <p:nvPr>
            <p:ph type="title"/>
          </p:nvPr>
        </p:nvSpPr>
        <p:spPr>
          <a:xfrm>
            <a:off x="261257" y="0"/>
            <a:ext cx="11567886" cy="566057"/>
          </a:xfrm>
        </p:spPr>
        <p:txBody>
          <a:bodyPr>
            <a:normAutofit/>
          </a:bodyPr>
          <a:lstStyle/>
          <a:p>
            <a:pPr algn="ctr"/>
            <a:r>
              <a:rPr lang="en-US" sz="2800"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FD7E348E-CB0A-4898-82B3-A12726A6C6F9}"/>
              </a:ext>
            </a:extLst>
          </p:cNvPr>
          <p:cNvSpPr>
            <a:spLocks noGrp="1"/>
          </p:cNvSpPr>
          <p:nvPr>
            <p:ph sz="half" idx="1"/>
          </p:nvPr>
        </p:nvSpPr>
        <p:spPr>
          <a:xfrm>
            <a:off x="101600" y="566058"/>
            <a:ext cx="5471886" cy="6291942"/>
          </a:xfrm>
        </p:spPr>
        <p:txBody>
          <a:bodyPr>
            <a:normAutofit/>
          </a:bodyPr>
          <a:lstStyle/>
          <a:p>
            <a:pPr>
              <a:buFont typeface="Wingdings" panose="05000000000000000000" pitchFamily="2" charset="2"/>
              <a:buChar char="q"/>
            </a:pPr>
            <a:r>
              <a:rPr lang="en-US" b="1" dirty="0"/>
              <a:t>Dalton’s Atomic Theory</a:t>
            </a:r>
          </a:p>
          <a:p>
            <a:r>
              <a:rPr lang="en-US" dirty="0"/>
              <a:t>The English chemist </a:t>
            </a:r>
            <a:r>
              <a:rPr lang="en-US" b="1" dirty="0"/>
              <a:t>John Dalton </a:t>
            </a:r>
            <a:r>
              <a:rPr lang="en-US" dirty="0"/>
              <a:t>suggested that all matter is made up of atoms, which were indivisible and indestructible. </a:t>
            </a:r>
          </a:p>
          <a:p>
            <a:r>
              <a:rPr lang="en-US" dirty="0"/>
              <a:t>He also stated that all the atoms of an element were exactly the same, but the atoms of different elements differ in size and mass.</a:t>
            </a:r>
          </a:p>
          <a:p>
            <a:r>
              <a:rPr lang="en-US" dirty="0"/>
              <a:t>Chemical reactions, according to Dalton’s atomic theory, involve a rearrangement of atoms to form products.</a:t>
            </a:r>
          </a:p>
        </p:txBody>
      </p:sp>
      <p:sp>
        <p:nvSpPr>
          <p:cNvPr id="4" name="Content Placeholder 3">
            <a:extLst>
              <a:ext uri="{FF2B5EF4-FFF2-40B4-BE49-F238E27FC236}">
                <a16:creationId xmlns:a16="http://schemas.microsoft.com/office/drawing/2014/main" id="{45AF3277-6039-42B3-B6EC-CBAA1FC636E6}"/>
              </a:ext>
            </a:extLst>
          </p:cNvPr>
          <p:cNvSpPr>
            <a:spLocks noGrp="1"/>
          </p:cNvSpPr>
          <p:nvPr>
            <p:ph sz="half" idx="2"/>
          </p:nvPr>
        </p:nvSpPr>
        <p:spPr>
          <a:xfrm>
            <a:off x="5689600" y="566058"/>
            <a:ext cx="6502399" cy="6096000"/>
          </a:xfrm>
        </p:spPr>
        <p:txBody>
          <a:bodyPr>
            <a:normAutofit/>
          </a:bodyPr>
          <a:lstStyle/>
          <a:p>
            <a:pPr>
              <a:buFont typeface="Wingdings" panose="05000000000000000000" pitchFamily="2" charset="2"/>
              <a:buChar char="ü"/>
            </a:pPr>
            <a:r>
              <a:rPr lang="en-US" b="1" dirty="0"/>
              <a:t>The following are the postulates of Dalton’s Atomic Theory</a:t>
            </a:r>
            <a:endParaRPr lang="en-US" dirty="0"/>
          </a:p>
          <a:p>
            <a:pPr marL="571500" indent="-571500">
              <a:buFont typeface="+mj-lt"/>
              <a:buAutoNum type="romanLcPeriod"/>
            </a:pPr>
            <a:r>
              <a:rPr lang="en-US" dirty="0"/>
              <a:t>Every matter is made up of atoms.</a:t>
            </a:r>
          </a:p>
          <a:p>
            <a:pPr marL="571500" indent="-571500">
              <a:buFont typeface="+mj-lt"/>
              <a:buAutoNum type="romanLcPeriod"/>
            </a:pPr>
            <a:r>
              <a:rPr lang="en-US" dirty="0"/>
              <a:t>Atoms are indivisible.</a:t>
            </a:r>
          </a:p>
          <a:p>
            <a:pPr marL="571500" indent="-571500">
              <a:buFont typeface="+mj-lt"/>
              <a:buAutoNum type="romanLcPeriod"/>
            </a:pPr>
            <a:r>
              <a:rPr lang="en-US" dirty="0"/>
              <a:t>Specific elements have only one type of atom in them.</a:t>
            </a:r>
          </a:p>
          <a:p>
            <a:pPr marL="571500" indent="-571500">
              <a:buFont typeface="+mj-lt"/>
              <a:buAutoNum type="romanLcPeriod"/>
            </a:pPr>
            <a:r>
              <a:rPr lang="en-US" dirty="0"/>
              <a:t>Each atom has its own constant mass that varies from element to element.</a:t>
            </a:r>
          </a:p>
          <a:p>
            <a:pPr marL="571500" indent="-571500">
              <a:buFont typeface="+mj-lt"/>
              <a:buAutoNum type="romanLcPeriod"/>
            </a:pPr>
            <a:r>
              <a:rPr lang="en-US" dirty="0"/>
              <a:t>Atoms undergo rearrangement during a chemical reaction.</a:t>
            </a:r>
          </a:p>
          <a:p>
            <a:pPr marL="571500" indent="-571500">
              <a:buFont typeface="+mj-lt"/>
              <a:buAutoNum type="romanLcPeriod"/>
            </a:pPr>
            <a:r>
              <a:rPr lang="en-US" dirty="0"/>
              <a:t>Atoms can neither be created nor destroyed but can be transformed from one form to another.</a:t>
            </a:r>
          </a:p>
          <a:p>
            <a:endParaRPr lang="en-US" dirty="0"/>
          </a:p>
        </p:txBody>
      </p:sp>
    </p:spTree>
    <p:extLst>
      <p:ext uri="{BB962C8B-B14F-4D97-AF65-F5344CB8AC3E}">
        <p14:creationId xmlns:p14="http://schemas.microsoft.com/office/powerpoint/2010/main" val="404313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86E2-DEF2-44AF-9827-91D572AE22D9}"/>
              </a:ext>
            </a:extLst>
          </p:cNvPr>
          <p:cNvSpPr>
            <a:spLocks noGrp="1"/>
          </p:cNvSpPr>
          <p:nvPr>
            <p:ph type="title"/>
          </p:nvPr>
        </p:nvSpPr>
        <p:spPr>
          <a:xfrm>
            <a:off x="261257" y="0"/>
            <a:ext cx="11567886" cy="566057"/>
          </a:xfrm>
        </p:spPr>
        <p:txBody>
          <a:bodyPr>
            <a:normAutofit/>
          </a:bodyPr>
          <a:lstStyle/>
          <a:p>
            <a:pPr algn="ctr"/>
            <a:r>
              <a:rPr lang="en-US" sz="2800"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FD7E348E-CB0A-4898-82B3-A12726A6C6F9}"/>
              </a:ext>
            </a:extLst>
          </p:cNvPr>
          <p:cNvSpPr>
            <a:spLocks noGrp="1"/>
          </p:cNvSpPr>
          <p:nvPr>
            <p:ph sz="half" idx="1"/>
          </p:nvPr>
        </p:nvSpPr>
        <p:spPr>
          <a:xfrm>
            <a:off x="101600" y="566058"/>
            <a:ext cx="5588000" cy="6291942"/>
          </a:xfrm>
        </p:spPr>
        <p:txBody>
          <a:bodyPr>
            <a:normAutofit/>
          </a:bodyPr>
          <a:lstStyle/>
          <a:p>
            <a:r>
              <a:rPr lang="en-US" dirty="0"/>
              <a:t>Dalton’s atomic theory successfully explained the Laws of chemical reactions that are </a:t>
            </a:r>
          </a:p>
          <a:p>
            <a:pPr>
              <a:buFont typeface="Wingdings" panose="05000000000000000000" pitchFamily="2" charset="2"/>
              <a:buChar char="ü"/>
            </a:pPr>
            <a:r>
              <a:rPr lang="en-US" dirty="0">
                <a:solidFill>
                  <a:schemeClr val="accent1"/>
                </a:solidFill>
              </a:rPr>
              <a:t>The law of conservation of mass</a:t>
            </a:r>
          </a:p>
          <a:p>
            <a:r>
              <a:rPr lang="en-US" dirty="0"/>
              <a:t>The mass of a system is not affected by any chemical change within the system.</a:t>
            </a:r>
          </a:p>
          <a:p>
            <a:pPr>
              <a:buFont typeface="Wingdings" panose="05000000000000000000" pitchFamily="2" charset="2"/>
              <a:buChar char="ü"/>
            </a:pPr>
            <a:r>
              <a:rPr lang="en-US" dirty="0">
                <a:solidFill>
                  <a:schemeClr val="accent1"/>
                </a:solidFill>
              </a:rPr>
              <a:t>The law of definite proportions. </a:t>
            </a:r>
          </a:p>
          <a:p>
            <a:r>
              <a:rPr lang="en-US" dirty="0"/>
              <a:t>A particular chemical compound always contains the same elements united in the same proportions by weight </a:t>
            </a:r>
          </a:p>
          <a:p>
            <a:pPr marL="0" indent="0">
              <a:buNone/>
            </a:pPr>
            <a:endParaRPr lang="en-US" dirty="0"/>
          </a:p>
        </p:txBody>
      </p:sp>
      <p:sp>
        <p:nvSpPr>
          <p:cNvPr id="4" name="Content Placeholder 3">
            <a:extLst>
              <a:ext uri="{FF2B5EF4-FFF2-40B4-BE49-F238E27FC236}">
                <a16:creationId xmlns:a16="http://schemas.microsoft.com/office/drawing/2014/main" id="{45AF3277-6039-42B3-B6EC-CBAA1FC636E6}"/>
              </a:ext>
            </a:extLst>
          </p:cNvPr>
          <p:cNvSpPr>
            <a:spLocks noGrp="1"/>
          </p:cNvSpPr>
          <p:nvPr>
            <p:ph sz="half" idx="2"/>
          </p:nvPr>
        </p:nvSpPr>
        <p:spPr>
          <a:xfrm>
            <a:off x="5689600" y="566057"/>
            <a:ext cx="6502399" cy="6291941"/>
          </a:xfrm>
        </p:spPr>
        <p:txBody>
          <a:bodyPr>
            <a:normAutofit/>
          </a:bodyPr>
          <a:lstStyle/>
          <a:p>
            <a:pPr>
              <a:buFont typeface="Wingdings" panose="05000000000000000000" pitchFamily="2" charset="2"/>
              <a:buChar char="ü"/>
            </a:pPr>
            <a:r>
              <a:rPr lang="en-US" b="1" dirty="0"/>
              <a:t>Demerits of Dalton’s Atomic Theory</a:t>
            </a:r>
          </a:p>
          <a:p>
            <a:pPr marL="571500" indent="-571500">
              <a:buFont typeface="+mj-lt"/>
              <a:buAutoNum type="romanLcPeriod"/>
            </a:pPr>
            <a:r>
              <a:rPr lang="en-US" dirty="0"/>
              <a:t>The theory was unable to explain the existence of isotopes.</a:t>
            </a:r>
          </a:p>
          <a:p>
            <a:pPr marL="571500" indent="-571500">
              <a:buFont typeface="+mj-lt"/>
              <a:buAutoNum type="romanLcPeriod"/>
            </a:pPr>
            <a:r>
              <a:rPr lang="en-US" dirty="0"/>
              <a:t>Nothing about the structure of the atom was appropriately explained.</a:t>
            </a:r>
          </a:p>
          <a:p>
            <a:pPr marL="571500" indent="-571500">
              <a:buFont typeface="+mj-lt"/>
              <a:buAutoNum type="romanLcPeriod"/>
            </a:pPr>
            <a:r>
              <a:rPr lang="en-US" dirty="0"/>
              <a:t>Later, scientists discovered particles inside the atom that proved the atoms are divisible.</a:t>
            </a:r>
          </a:p>
          <a:p>
            <a:pPr marL="0" indent="0">
              <a:buNone/>
            </a:pPr>
            <a:endParaRPr lang="en-US" dirty="0"/>
          </a:p>
        </p:txBody>
      </p:sp>
    </p:spTree>
    <p:extLst>
      <p:ext uri="{BB962C8B-B14F-4D97-AF65-F5344CB8AC3E}">
        <p14:creationId xmlns:p14="http://schemas.microsoft.com/office/powerpoint/2010/main" val="412932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86E2-DEF2-44AF-9827-91D572AE22D9}"/>
              </a:ext>
            </a:extLst>
          </p:cNvPr>
          <p:cNvSpPr>
            <a:spLocks noGrp="1"/>
          </p:cNvSpPr>
          <p:nvPr>
            <p:ph type="title"/>
          </p:nvPr>
        </p:nvSpPr>
        <p:spPr>
          <a:xfrm>
            <a:off x="261257" y="0"/>
            <a:ext cx="11567886" cy="566057"/>
          </a:xfrm>
        </p:spPr>
        <p:txBody>
          <a:bodyPr>
            <a:normAutofit/>
          </a:bodyPr>
          <a:lstStyle/>
          <a:p>
            <a:pPr algn="ctr"/>
            <a:r>
              <a:rPr lang="en-US" sz="2800"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FD7E348E-CB0A-4898-82B3-A12726A6C6F9}"/>
              </a:ext>
            </a:extLst>
          </p:cNvPr>
          <p:cNvSpPr>
            <a:spLocks noGrp="1"/>
          </p:cNvSpPr>
          <p:nvPr>
            <p:ph sz="half" idx="1"/>
          </p:nvPr>
        </p:nvSpPr>
        <p:spPr>
          <a:xfrm>
            <a:off x="0" y="566058"/>
            <a:ext cx="5907314" cy="6291942"/>
          </a:xfrm>
        </p:spPr>
        <p:txBody>
          <a:bodyPr>
            <a:normAutofit/>
          </a:bodyPr>
          <a:lstStyle/>
          <a:p>
            <a:pPr>
              <a:buFont typeface="Wingdings" panose="05000000000000000000" pitchFamily="2" charset="2"/>
              <a:buChar char="q"/>
            </a:pPr>
            <a:r>
              <a:rPr lang="en-US" b="1" dirty="0"/>
              <a:t>Thomson Atomic Model</a:t>
            </a:r>
          </a:p>
          <a:p>
            <a:r>
              <a:rPr lang="en-US" dirty="0"/>
              <a:t>The English chemist Sir Joseph John Thomson put forth his model describing the atomic structure in the early 1900s.</a:t>
            </a:r>
          </a:p>
          <a:p>
            <a:r>
              <a:rPr lang="en-US" dirty="0"/>
              <a:t>He was later awarded the Nobel Prize for the </a:t>
            </a:r>
            <a:r>
              <a:rPr lang="en-US" b="1" dirty="0"/>
              <a:t>discovery of “electrons”</a:t>
            </a:r>
            <a:r>
              <a:rPr lang="en-US" dirty="0"/>
              <a:t>. </a:t>
            </a:r>
          </a:p>
          <a:p>
            <a:r>
              <a:rPr lang="en-US" dirty="0"/>
              <a:t>His work is based on an experiment called the </a:t>
            </a:r>
            <a:r>
              <a:rPr lang="en-US" b="1" i="1" dirty="0">
                <a:solidFill>
                  <a:schemeClr val="accent1"/>
                </a:solidFill>
              </a:rPr>
              <a:t>cathode ray experiment</a:t>
            </a:r>
            <a:r>
              <a:rPr lang="en-US" dirty="0"/>
              <a:t>. </a:t>
            </a:r>
          </a:p>
          <a:p>
            <a:r>
              <a:rPr lang="en-US" dirty="0"/>
              <a:t>The construction of working of the experiment is as shown on the figure</a:t>
            </a:r>
          </a:p>
        </p:txBody>
      </p:sp>
      <p:sp>
        <p:nvSpPr>
          <p:cNvPr id="4" name="Content Placeholder 3">
            <a:extLst>
              <a:ext uri="{FF2B5EF4-FFF2-40B4-BE49-F238E27FC236}">
                <a16:creationId xmlns:a16="http://schemas.microsoft.com/office/drawing/2014/main" id="{45AF3277-6039-42B3-B6EC-CBAA1FC636E6}"/>
              </a:ext>
            </a:extLst>
          </p:cNvPr>
          <p:cNvSpPr>
            <a:spLocks noGrp="1"/>
          </p:cNvSpPr>
          <p:nvPr>
            <p:ph sz="half" idx="2"/>
          </p:nvPr>
        </p:nvSpPr>
        <p:spPr>
          <a:xfrm>
            <a:off x="5907314" y="566057"/>
            <a:ext cx="6284685" cy="6291941"/>
          </a:xfrm>
        </p:spPr>
        <p:txBody>
          <a:bodyPr>
            <a:normAutofit/>
          </a:bodyPr>
          <a:lstStyle/>
          <a:p>
            <a:pPr marL="0" indent="0" algn="ctr">
              <a:buNone/>
            </a:pPr>
            <a:r>
              <a:rPr lang="en-US" dirty="0"/>
              <a:t>Consider </a:t>
            </a:r>
          </a:p>
          <a:p>
            <a:pPr marL="0" indent="0" algn="ctr">
              <a:buNone/>
            </a:pPr>
            <a:endParaRPr lang="en-US" dirty="0"/>
          </a:p>
        </p:txBody>
      </p:sp>
      <p:pic>
        <p:nvPicPr>
          <p:cNvPr id="5" name="Picture 4">
            <a:extLst>
              <a:ext uri="{FF2B5EF4-FFF2-40B4-BE49-F238E27FC236}">
                <a16:creationId xmlns:a16="http://schemas.microsoft.com/office/drawing/2014/main" id="{CB0DAD8B-7CD5-48A9-BA61-41A80161E0B9}"/>
              </a:ext>
            </a:extLst>
          </p:cNvPr>
          <p:cNvPicPr>
            <a:picLocks noChangeAspect="1"/>
          </p:cNvPicPr>
          <p:nvPr/>
        </p:nvPicPr>
        <p:blipFill>
          <a:blip r:embed="rId2"/>
          <a:stretch>
            <a:fillRect/>
          </a:stretch>
        </p:blipFill>
        <p:spPr>
          <a:xfrm>
            <a:off x="6096000" y="1553029"/>
            <a:ext cx="5934075" cy="4180113"/>
          </a:xfrm>
          <a:prstGeom prst="rect">
            <a:avLst/>
          </a:prstGeom>
        </p:spPr>
      </p:pic>
    </p:spTree>
    <p:extLst>
      <p:ext uri="{BB962C8B-B14F-4D97-AF65-F5344CB8AC3E}">
        <p14:creationId xmlns:p14="http://schemas.microsoft.com/office/powerpoint/2010/main" val="2371438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86E2-DEF2-44AF-9827-91D572AE22D9}"/>
              </a:ext>
            </a:extLst>
          </p:cNvPr>
          <p:cNvSpPr>
            <a:spLocks noGrp="1"/>
          </p:cNvSpPr>
          <p:nvPr>
            <p:ph type="title"/>
          </p:nvPr>
        </p:nvSpPr>
        <p:spPr>
          <a:xfrm>
            <a:off x="261257" y="0"/>
            <a:ext cx="11567886" cy="566057"/>
          </a:xfrm>
        </p:spPr>
        <p:txBody>
          <a:bodyPr>
            <a:normAutofit/>
          </a:bodyPr>
          <a:lstStyle/>
          <a:p>
            <a:pPr algn="ctr"/>
            <a:r>
              <a:rPr lang="en-US" sz="2800"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FD7E348E-CB0A-4898-82B3-A12726A6C6F9}"/>
              </a:ext>
            </a:extLst>
          </p:cNvPr>
          <p:cNvSpPr>
            <a:spLocks noGrp="1"/>
          </p:cNvSpPr>
          <p:nvPr>
            <p:ph sz="half" idx="1"/>
          </p:nvPr>
        </p:nvSpPr>
        <p:spPr>
          <a:xfrm>
            <a:off x="101600" y="566058"/>
            <a:ext cx="5776686" cy="6291942"/>
          </a:xfrm>
        </p:spPr>
        <p:txBody>
          <a:bodyPr>
            <a:normAutofit lnSpcReduction="10000"/>
          </a:bodyPr>
          <a:lstStyle/>
          <a:p>
            <a:pPr>
              <a:buFont typeface="Wingdings" panose="05000000000000000000" pitchFamily="2" charset="2"/>
              <a:buChar char="ü"/>
            </a:pPr>
            <a:r>
              <a:rPr lang="en-US" b="1" dirty="0"/>
              <a:t>Observations</a:t>
            </a:r>
          </a:p>
          <a:p>
            <a:r>
              <a:rPr lang="en-US" dirty="0"/>
              <a:t>When a high voltage power supply is switched on, rays emerge from the cathode towards the anode. </a:t>
            </a:r>
          </a:p>
          <a:p>
            <a:r>
              <a:rPr lang="en-US" dirty="0"/>
              <a:t>This was confirmed by the ‘</a:t>
            </a:r>
            <a:r>
              <a:rPr lang="en-US" b="1" i="1" dirty="0">
                <a:solidFill>
                  <a:schemeClr val="accent1"/>
                </a:solidFill>
              </a:rPr>
              <a:t>Fluorescent spots</a:t>
            </a:r>
            <a:r>
              <a:rPr lang="en-US" dirty="0"/>
              <a:t>’ on the ZnS screen used. </a:t>
            </a:r>
          </a:p>
          <a:p>
            <a:r>
              <a:rPr lang="en-US" dirty="0"/>
              <a:t>These rays were called “</a:t>
            </a:r>
            <a:r>
              <a:rPr lang="en-US" b="1" i="1" dirty="0">
                <a:solidFill>
                  <a:schemeClr val="accent1"/>
                </a:solidFill>
              </a:rPr>
              <a:t>Cathode Rays</a:t>
            </a:r>
            <a:r>
              <a:rPr lang="en-US" dirty="0"/>
              <a:t>”.</a:t>
            </a:r>
          </a:p>
          <a:p>
            <a:r>
              <a:rPr lang="en-US" dirty="0"/>
              <a:t>When an external electric field is applied, the cathode rays get deflected towards the positive electrode, but in the absence of an electric field, they travel in a straight line.</a:t>
            </a:r>
          </a:p>
          <a:p>
            <a:pPr marL="0" indent="0">
              <a:buNone/>
            </a:pPr>
            <a:endParaRPr lang="en-US" dirty="0"/>
          </a:p>
        </p:txBody>
      </p:sp>
      <p:sp>
        <p:nvSpPr>
          <p:cNvPr id="4" name="Content Placeholder 3">
            <a:extLst>
              <a:ext uri="{FF2B5EF4-FFF2-40B4-BE49-F238E27FC236}">
                <a16:creationId xmlns:a16="http://schemas.microsoft.com/office/drawing/2014/main" id="{45AF3277-6039-42B3-B6EC-CBAA1FC636E6}"/>
              </a:ext>
            </a:extLst>
          </p:cNvPr>
          <p:cNvSpPr>
            <a:spLocks noGrp="1"/>
          </p:cNvSpPr>
          <p:nvPr>
            <p:ph sz="half" idx="2"/>
          </p:nvPr>
        </p:nvSpPr>
        <p:spPr>
          <a:xfrm>
            <a:off x="5878286" y="566057"/>
            <a:ext cx="6313713" cy="6291941"/>
          </a:xfrm>
        </p:spPr>
        <p:txBody>
          <a:bodyPr>
            <a:normAutofit lnSpcReduction="10000"/>
          </a:bodyPr>
          <a:lstStyle/>
          <a:p>
            <a:r>
              <a:rPr lang="en-US" dirty="0"/>
              <a:t>When rotor Blades are placed in the path of the cathode rays, they seem to rotate. </a:t>
            </a:r>
          </a:p>
          <a:p>
            <a:r>
              <a:rPr lang="en-US" dirty="0"/>
              <a:t>This proves that the cathode rays are made up of particles of a certain mass so that they have some energy.</a:t>
            </a:r>
          </a:p>
          <a:p>
            <a:r>
              <a:rPr lang="en-US" dirty="0"/>
              <a:t>With all this evidence, Thompson concluded that cathode rays are made of negatively charged particles called “</a:t>
            </a:r>
            <a:r>
              <a:rPr lang="en-US" b="1" i="1" dirty="0">
                <a:solidFill>
                  <a:schemeClr val="accent1"/>
                </a:solidFill>
              </a:rPr>
              <a:t>electrons</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3653012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86E2-DEF2-44AF-9827-91D572AE22D9}"/>
              </a:ext>
            </a:extLst>
          </p:cNvPr>
          <p:cNvSpPr>
            <a:spLocks noGrp="1"/>
          </p:cNvSpPr>
          <p:nvPr>
            <p:ph type="title"/>
          </p:nvPr>
        </p:nvSpPr>
        <p:spPr>
          <a:xfrm>
            <a:off x="261257" y="0"/>
            <a:ext cx="11567886" cy="566057"/>
          </a:xfrm>
        </p:spPr>
        <p:txBody>
          <a:bodyPr>
            <a:normAutofit/>
          </a:bodyPr>
          <a:lstStyle/>
          <a:p>
            <a:pPr algn="ctr"/>
            <a:r>
              <a:rPr lang="en-US" sz="2800"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FD7E348E-CB0A-4898-82B3-A12726A6C6F9}"/>
              </a:ext>
            </a:extLst>
          </p:cNvPr>
          <p:cNvSpPr>
            <a:spLocks noGrp="1"/>
          </p:cNvSpPr>
          <p:nvPr>
            <p:ph sz="half" idx="1"/>
          </p:nvPr>
        </p:nvSpPr>
        <p:spPr>
          <a:xfrm>
            <a:off x="0" y="566058"/>
            <a:ext cx="5689600" cy="6291942"/>
          </a:xfrm>
        </p:spPr>
        <p:txBody>
          <a:bodyPr>
            <a:normAutofit/>
          </a:bodyPr>
          <a:lstStyle/>
          <a:p>
            <a:pPr>
              <a:buFont typeface="Wingdings" panose="05000000000000000000" pitchFamily="2" charset="2"/>
              <a:buChar char="ü"/>
            </a:pPr>
            <a:r>
              <a:rPr lang="en-US" b="1" dirty="0"/>
              <a:t>Conclusions made </a:t>
            </a:r>
          </a:p>
          <a:p>
            <a:r>
              <a:rPr lang="en-US" dirty="0"/>
              <a:t>Based on cathode ray experiment, Thomson described the atomic structure as a positively charged sphere into which negatively charged electrons were embedded.</a:t>
            </a:r>
          </a:p>
          <a:p>
            <a:r>
              <a:rPr lang="en-US" dirty="0"/>
              <a:t>It is commonly referred to as the </a:t>
            </a:r>
            <a:r>
              <a:rPr lang="en-US" b="1" dirty="0"/>
              <a:t>“plum pudding model” </a:t>
            </a:r>
          </a:p>
          <a:p>
            <a:r>
              <a:rPr lang="en-US" dirty="0"/>
              <a:t>Because it can be visualized as a plum pudding dish where the </a:t>
            </a:r>
            <a:r>
              <a:rPr lang="en-US" b="1" dirty="0">
                <a:solidFill>
                  <a:srgbClr val="FF0000"/>
                </a:solidFill>
              </a:rPr>
              <a:t>pudding</a:t>
            </a:r>
            <a:r>
              <a:rPr lang="en-US" dirty="0"/>
              <a:t> describes the </a:t>
            </a:r>
            <a:r>
              <a:rPr lang="en-US" b="1" dirty="0">
                <a:solidFill>
                  <a:srgbClr val="FF0000"/>
                </a:solidFill>
              </a:rPr>
              <a:t>positively</a:t>
            </a:r>
            <a:r>
              <a:rPr lang="en-US" dirty="0"/>
              <a:t> charged atom and the </a:t>
            </a:r>
            <a:r>
              <a:rPr lang="en-US" b="1" dirty="0">
                <a:solidFill>
                  <a:srgbClr val="FF0000"/>
                </a:solidFill>
              </a:rPr>
              <a:t>plum pieces </a:t>
            </a:r>
            <a:r>
              <a:rPr lang="en-US" dirty="0"/>
              <a:t>describe the </a:t>
            </a:r>
            <a:r>
              <a:rPr lang="en-US" b="1" dirty="0">
                <a:solidFill>
                  <a:srgbClr val="FF0000"/>
                </a:solidFill>
              </a:rPr>
              <a:t>electrons</a:t>
            </a:r>
            <a:r>
              <a:rPr lang="en-US" dirty="0"/>
              <a:t>.</a:t>
            </a:r>
          </a:p>
          <a:p>
            <a:pPr marL="0" indent="0">
              <a:buNone/>
            </a:pPr>
            <a:endParaRPr lang="en-US" dirty="0"/>
          </a:p>
        </p:txBody>
      </p:sp>
      <p:sp>
        <p:nvSpPr>
          <p:cNvPr id="4" name="Content Placeholder 3">
            <a:extLst>
              <a:ext uri="{FF2B5EF4-FFF2-40B4-BE49-F238E27FC236}">
                <a16:creationId xmlns:a16="http://schemas.microsoft.com/office/drawing/2014/main" id="{45AF3277-6039-42B3-B6EC-CBAA1FC636E6}"/>
              </a:ext>
            </a:extLst>
          </p:cNvPr>
          <p:cNvSpPr>
            <a:spLocks noGrp="1"/>
          </p:cNvSpPr>
          <p:nvPr>
            <p:ph sz="half" idx="2"/>
          </p:nvPr>
        </p:nvSpPr>
        <p:spPr>
          <a:xfrm>
            <a:off x="5689600" y="566057"/>
            <a:ext cx="6502399" cy="6291941"/>
          </a:xfrm>
        </p:spPr>
        <p:txBody>
          <a:bodyPr>
            <a:normAutofit/>
          </a:bodyPr>
          <a:lstStyle/>
          <a:p>
            <a:r>
              <a:rPr lang="en-US" dirty="0"/>
              <a:t>Thomson’s atomic structure described atoms as electrically neutral, i.e., the positive and the negative charges were of equal magnitude.</a:t>
            </a:r>
          </a:p>
          <a:p>
            <a:pPr>
              <a:buFont typeface="Wingdings" panose="05000000000000000000" pitchFamily="2" charset="2"/>
              <a:buChar char="ü"/>
            </a:pPr>
            <a:r>
              <a:rPr lang="en-US" b="1" dirty="0"/>
              <a:t>Limitations of Thomson’s Atomic Structure</a:t>
            </a:r>
          </a:p>
          <a:p>
            <a:r>
              <a:rPr lang="en-US" dirty="0"/>
              <a:t>Thomson’s atomic model does not clearly explain the stability of an atom. </a:t>
            </a:r>
          </a:p>
          <a:p>
            <a:r>
              <a:rPr lang="en-US" dirty="0"/>
              <a:t>Also, further discoveries of other subatomic particles couldn’t be placed inside his atomic model.</a:t>
            </a:r>
          </a:p>
          <a:p>
            <a:endParaRPr lang="en-US" dirty="0"/>
          </a:p>
        </p:txBody>
      </p:sp>
    </p:spTree>
    <p:extLst>
      <p:ext uri="{BB962C8B-B14F-4D97-AF65-F5344CB8AC3E}">
        <p14:creationId xmlns:p14="http://schemas.microsoft.com/office/powerpoint/2010/main" val="2821653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86E2-DEF2-44AF-9827-91D572AE22D9}"/>
              </a:ext>
            </a:extLst>
          </p:cNvPr>
          <p:cNvSpPr>
            <a:spLocks noGrp="1"/>
          </p:cNvSpPr>
          <p:nvPr>
            <p:ph type="title"/>
          </p:nvPr>
        </p:nvSpPr>
        <p:spPr>
          <a:xfrm>
            <a:off x="261257" y="0"/>
            <a:ext cx="11567886" cy="566057"/>
          </a:xfrm>
        </p:spPr>
        <p:txBody>
          <a:bodyPr>
            <a:normAutofit/>
          </a:bodyPr>
          <a:lstStyle/>
          <a:p>
            <a:pPr algn="ctr"/>
            <a:r>
              <a:rPr lang="en-US" sz="2800"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FD7E348E-CB0A-4898-82B3-A12726A6C6F9}"/>
              </a:ext>
            </a:extLst>
          </p:cNvPr>
          <p:cNvSpPr>
            <a:spLocks noGrp="1"/>
          </p:cNvSpPr>
          <p:nvPr>
            <p:ph sz="half" idx="1"/>
          </p:nvPr>
        </p:nvSpPr>
        <p:spPr>
          <a:xfrm>
            <a:off x="0" y="566058"/>
            <a:ext cx="5689600" cy="6291942"/>
          </a:xfrm>
        </p:spPr>
        <p:txBody>
          <a:bodyPr>
            <a:normAutofit/>
          </a:bodyPr>
          <a:lstStyle/>
          <a:p>
            <a:pPr>
              <a:buFont typeface="Wingdings" panose="05000000000000000000" pitchFamily="2" charset="2"/>
              <a:buChar char="q"/>
            </a:pPr>
            <a:r>
              <a:rPr lang="en-US" b="1" dirty="0"/>
              <a:t>Rutherford Atomic Theory</a:t>
            </a:r>
          </a:p>
          <a:p>
            <a:r>
              <a:rPr lang="en-US" dirty="0"/>
              <a:t>Rutherford, was a student of J. J. Thomson</a:t>
            </a:r>
          </a:p>
          <a:p>
            <a:r>
              <a:rPr lang="en-US" dirty="0"/>
              <a:t>He modified the atomic structure with the discovery of another subatomic particle called </a:t>
            </a:r>
            <a:r>
              <a:rPr lang="en-US" b="1" dirty="0"/>
              <a:t>“Nucleus”</a:t>
            </a:r>
            <a:r>
              <a:rPr lang="en-US" dirty="0"/>
              <a:t> </a:t>
            </a:r>
          </a:p>
          <a:p>
            <a:r>
              <a:rPr lang="en-US" dirty="0"/>
              <a:t>His atomic model is based on the Alpha ray scattering experiment.</a:t>
            </a:r>
          </a:p>
          <a:p>
            <a:endParaRPr lang="en-US" dirty="0"/>
          </a:p>
          <a:p>
            <a:pPr marL="0" indent="0">
              <a:buNone/>
            </a:pPr>
            <a:endParaRPr lang="en-US" dirty="0"/>
          </a:p>
        </p:txBody>
      </p:sp>
      <p:sp>
        <p:nvSpPr>
          <p:cNvPr id="4" name="Content Placeholder 3">
            <a:extLst>
              <a:ext uri="{FF2B5EF4-FFF2-40B4-BE49-F238E27FC236}">
                <a16:creationId xmlns:a16="http://schemas.microsoft.com/office/drawing/2014/main" id="{45AF3277-6039-42B3-B6EC-CBAA1FC636E6}"/>
              </a:ext>
            </a:extLst>
          </p:cNvPr>
          <p:cNvSpPr>
            <a:spLocks noGrp="1"/>
          </p:cNvSpPr>
          <p:nvPr>
            <p:ph sz="half" idx="2"/>
          </p:nvPr>
        </p:nvSpPr>
        <p:spPr>
          <a:xfrm>
            <a:off x="5689600" y="566057"/>
            <a:ext cx="6502399" cy="6291941"/>
          </a:xfrm>
        </p:spPr>
        <p:txBody>
          <a:bodyPr>
            <a:normAutofit/>
          </a:bodyPr>
          <a:lstStyle/>
          <a:p>
            <a:pPr>
              <a:buFont typeface="Wingdings" panose="05000000000000000000" pitchFamily="2" charset="2"/>
              <a:buChar char="ü"/>
            </a:pPr>
            <a:r>
              <a:rPr lang="en-US" b="1" dirty="0"/>
              <a:t>Observations made</a:t>
            </a:r>
          </a:p>
          <a:p>
            <a:r>
              <a:rPr lang="en-US" dirty="0"/>
              <a:t>Most of the rays just went through the gold foil, making some bright spots in the screen.</a:t>
            </a:r>
          </a:p>
          <a:p>
            <a:r>
              <a:rPr lang="en-US" dirty="0"/>
              <a:t>A few rays got reflected after hitting the gold foil.</a:t>
            </a:r>
          </a:p>
          <a:p>
            <a:r>
              <a:rPr lang="en-US" dirty="0"/>
              <a:t>One in 1000 rays got reflected by an angle of 180° (retraced path) after hitting the gold foil.</a:t>
            </a:r>
          </a:p>
          <a:p>
            <a:pPr marL="0" indent="0">
              <a:buNone/>
            </a:pPr>
            <a:endParaRPr lang="en-US" dirty="0"/>
          </a:p>
        </p:txBody>
      </p:sp>
    </p:spTree>
    <p:extLst>
      <p:ext uri="{BB962C8B-B14F-4D97-AF65-F5344CB8AC3E}">
        <p14:creationId xmlns:p14="http://schemas.microsoft.com/office/powerpoint/2010/main" val="2252984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4313</Words>
  <Application>Microsoft Office PowerPoint</Application>
  <PresentationFormat>Widescreen</PresentationFormat>
  <Paragraphs>459</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Arial Black</vt:lpstr>
      <vt:lpstr>Calibri</vt:lpstr>
      <vt:lpstr>Calibri Light</vt:lpstr>
      <vt:lpstr>Cambria Math</vt:lpstr>
      <vt:lpstr>Wingdings</vt:lpstr>
      <vt:lpstr>Office Theme</vt:lpstr>
      <vt:lpstr>PowerPoint Presentation</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19</cp:revision>
  <dcterms:created xsi:type="dcterms:W3CDTF">2024-10-22T12:41:19Z</dcterms:created>
  <dcterms:modified xsi:type="dcterms:W3CDTF">2024-10-23T18:44:44Z</dcterms:modified>
</cp:coreProperties>
</file>