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PT Sans Narrow"/>
      <p:regular r:id="rId50"/>
      <p:bold r:id="rId51"/>
    </p:embeddedFont>
    <p:embeddedFont>
      <p:font typeface="Open Sans"/>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TSansNarrow-bold.fntdata"/><Relationship Id="rId50" Type="http://schemas.openxmlformats.org/officeDocument/2006/relationships/font" Target="fonts/PTSansNarrow-regular.fntdata"/><Relationship Id="rId53" Type="http://schemas.openxmlformats.org/officeDocument/2006/relationships/font" Target="fonts/OpenSans-bold.fntdata"/><Relationship Id="rId52" Type="http://schemas.openxmlformats.org/officeDocument/2006/relationships/font" Target="fonts/OpenSans-regular.fntdata"/><Relationship Id="rId11" Type="http://schemas.openxmlformats.org/officeDocument/2006/relationships/slide" Target="slides/slide6.xml"/><Relationship Id="rId55" Type="http://schemas.openxmlformats.org/officeDocument/2006/relationships/font" Target="fonts/OpenSans-boldItalic.fntdata"/><Relationship Id="rId10" Type="http://schemas.openxmlformats.org/officeDocument/2006/relationships/slide" Target="slides/slide5.xml"/><Relationship Id="rId54"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cc20c7cc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cc20c7cc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c43181dde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c43181dde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cc20c7cc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cc20c7cc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cc20c7cc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cc20c7cc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cc20c7cc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cc20c7cc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cc20c7cc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cc20c7cc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cc20c7cc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cc20c7cc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cc20c7cc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cc20c7cc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cc20c7cc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cc20c7cc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cc20c7cc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cc20c7cc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c43181dd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c43181dd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cc20c7cc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cc20c7cc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cc20c7cc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cc20c7cc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60dd116c5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60dd116c5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c43181dde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c43181dde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6cb5a5269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cb5a5269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6cb5a5269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cb5a5269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cb5a5269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cb5a5269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6cb5a5269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cb5a5269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6cb5a5269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cb5a5269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60dd116c5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60dd116c5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c43181dde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c43181dde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6cb5a5269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6cb5a5269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760dd116c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60dd116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760dd116c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60dd116c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60dd116c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60dd116c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760dd116c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60dd116c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760dd116c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60dd116c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760dd116c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760dd116c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760dd116c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60dd116c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60dd116c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60dd116c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6c43181dde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6c43181dde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c895dd73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c895dd73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6cb6c253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6cb6c253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6cb6c2532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6cb6c2532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6cb6c2532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6cb6c2532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6c43181dde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6c43181dde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6c43181dde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6c43181dde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ca81f0cd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ca81f0cd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c895dd7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c895dd7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c895dd73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c895dd7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c43181dde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c43181dde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cc20c7c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cc20c7c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0.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9.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9.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3.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8.png"/><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6.png"/><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7.png"/><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8.png"/><Relationship Id="rId4" Type="http://schemas.openxmlformats.org/officeDocument/2006/relationships/image" Target="../media/image31.png"/><Relationship Id="rId5"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3650" y="1164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tr"/>
              <a:t>CS301 Algorithms</a:t>
            </a:r>
            <a:endParaRPr/>
          </a:p>
        </p:txBody>
      </p:sp>
      <p:sp>
        <p:nvSpPr>
          <p:cNvPr id="67" name="Google Shape;67;p13"/>
          <p:cNvSpPr txBox="1"/>
          <p:nvPr>
            <p:ph idx="1" type="subTitle"/>
          </p:nvPr>
        </p:nvSpPr>
        <p:spPr>
          <a:xfrm>
            <a:off x="2146350" y="2187175"/>
            <a:ext cx="4851300" cy="22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tr"/>
              <a:t>Shortest Common Superstring</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tr" sz="1600"/>
              <a:t>Aras BOZKURT</a:t>
            </a:r>
            <a:endParaRPr sz="1600"/>
          </a:p>
          <a:p>
            <a:pPr indent="0" lvl="0" marL="0" rtl="0" algn="ctr">
              <a:spcBef>
                <a:spcPts val="0"/>
              </a:spcBef>
              <a:spcAft>
                <a:spcPts val="0"/>
              </a:spcAft>
              <a:buNone/>
            </a:pPr>
            <a:r>
              <a:rPr lang="tr" sz="1600"/>
              <a:t>Buse ÇARIK</a:t>
            </a:r>
            <a:endParaRPr sz="1600"/>
          </a:p>
          <a:p>
            <a:pPr indent="0" lvl="0" marL="0" rtl="0" algn="ctr">
              <a:spcBef>
                <a:spcPts val="0"/>
              </a:spcBef>
              <a:spcAft>
                <a:spcPts val="0"/>
              </a:spcAft>
              <a:buNone/>
            </a:pPr>
            <a:r>
              <a:rPr lang="tr" sz="1600"/>
              <a:t>Deren Ege TURAN</a:t>
            </a:r>
            <a:endParaRPr sz="1600"/>
          </a:p>
          <a:p>
            <a:pPr indent="0" lvl="0" marL="0" rtl="0" algn="ctr">
              <a:spcBef>
                <a:spcPts val="0"/>
              </a:spcBef>
              <a:spcAft>
                <a:spcPts val="0"/>
              </a:spcAft>
              <a:buNone/>
            </a:pPr>
            <a:r>
              <a:rPr lang="tr" sz="1600"/>
              <a:t>Mücahit Umut ONAT</a:t>
            </a:r>
            <a:endParaRPr sz="16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170925"/>
            <a:ext cx="8520600" cy="5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2400"/>
              <a:t>Algorithm Description</a:t>
            </a:r>
            <a:endParaRPr sz="2400"/>
          </a:p>
        </p:txBody>
      </p:sp>
      <p:sp>
        <p:nvSpPr>
          <p:cNvPr id="127" name="Google Shape;127;p22"/>
          <p:cNvSpPr txBox="1"/>
          <p:nvPr/>
        </p:nvSpPr>
        <p:spPr>
          <a:xfrm>
            <a:off x="0" y="671925"/>
            <a:ext cx="9144000" cy="3538800"/>
          </a:xfrm>
          <a:prstGeom prst="rect">
            <a:avLst/>
          </a:prstGeom>
          <a:noFill/>
          <a:ln>
            <a:noFill/>
          </a:ln>
        </p:spPr>
        <p:txBody>
          <a:bodyPr anchorCtr="0" anchor="t" bIns="91425" lIns="91425" spcFirstLastPara="1" rIns="91425" wrap="square" tIns="91425">
            <a:noAutofit/>
          </a:bodyPr>
          <a:lstStyle/>
          <a:p>
            <a:pPr indent="0" lvl="0" marL="457200" rtl="0" algn="l">
              <a:lnSpc>
                <a:spcPct val="200000"/>
              </a:lnSpc>
              <a:spcBef>
                <a:spcPts val="0"/>
              </a:spcBef>
              <a:spcAft>
                <a:spcPts val="0"/>
              </a:spcAft>
              <a:buNone/>
            </a:pPr>
            <a:r>
              <a:rPr lang="tr">
                <a:latin typeface="Open Sans"/>
                <a:ea typeface="Open Sans"/>
                <a:cs typeface="Open Sans"/>
                <a:sym typeface="Open Sans"/>
              </a:rPr>
              <a:t>3)	</a:t>
            </a:r>
            <a:r>
              <a:rPr lang="tr">
                <a:latin typeface="Open Sans"/>
                <a:ea typeface="Open Sans"/>
                <a:cs typeface="Open Sans"/>
                <a:sym typeface="Open Sans"/>
              </a:rPr>
              <a:t>To solve the rest of SCSS problem, it is reduced to a graph for simplicity. First all strings are transformed to nodes. Then the directed edges are drawn for all the possibilities. To load the weights to the edges, all permutations of 2 of the list are extracted. The purpose of this operation is to compute overlap character count pairwise for both sides (</a:t>
            </a:r>
            <a:r>
              <a:rPr lang="tr">
                <a:latin typeface="Open Sans"/>
                <a:ea typeface="Open Sans"/>
                <a:cs typeface="Open Sans"/>
                <a:sym typeface="Open Sans"/>
              </a:rPr>
              <a:t>r</a:t>
            </a:r>
            <a:r>
              <a:rPr baseline="-25000" lang="tr">
                <a:latin typeface="Open Sans"/>
                <a:ea typeface="Open Sans"/>
                <a:cs typeface="Open Sans"/>
                <a:sym typeface="Open Sans"/>
              </a:rPr>
              <a:t>1</a:t>
            </a:r>
            <a:r>
              <a:rPr lang="tr">
                <a:latin typeface="Open Sans"/>
                <a:ea typeface="Open Sans"/>
                <a:cs typeface="Open Sans"/>
                <a:sym typeface="Open Sans"/>
              </a:rPr>
              <a:t>r</a:t>
            </a:r>
            <a:r>
              <a:rPr baseline="-25000" lang="tr">
                <a:latin typeface="Open Sans"/>
                <a:ea typeface="Open Sans"/>
                <a:cs typeface="Open Sans"/>
                <a:sym typeface="Open Sans"/>
              </a:rPr>
              <a:t>2</a:t>
            </a:r>
            <a:r>
              <a:rPr lang="tr">
                <a:latin typeface="Open Sans"/>
                <a:ea typeface="Open Sans"/>
                <a:cs typeface="Open Sans"/>
                <a:sym typeface="Open Sans"/>
              </a:rPr>
              <a:t> and </a:t>
            </a:r>
            <a:r>
              <a:rPr lang="tr">
                <a:latin typeface="Open Sans"/>
                <a:ea typeface="Open Sans"/>
                <a:cs typeface="Open Sans"/>
                <a:sym typeface="Open Sans"/>
              </a:rPr>
              <a:t>r</a:t>
            </a:r>
            <a:r>
              <a:rPr baseline="-25000" lang="tr">
                <a:latin typeface="Open Sans"/>
                <a:ea typeface="Open Sans"/>
                <a:cs typeface="Open Sans"/>
                <a:sym typeface="Open Sans"/>
              </a:rPr>
              <a:t>2</a:t>
            </a:r>
            <a:r>
              <a:rPr lang="tr">
                <a:latin typeface="Open Sans"/>
                <a:ea typeface="Open Sans"/>
                <a:cs typeface="Open Sans"/>
                <a:sym typeface="Open Sans"/>
              </a:rPr>
              <a:t>r</a:t>
            </a:r>
            <a:r>
              <a:rPr baseline="-25000" lang="tr">
                <a:latin typeface="Open Sans"/>
                <a:ea typeface="Open Sans"/>
                <a:cs typeface="Open Sans"/>
                <a:sym typeface="Open Sans"/>
              </a:rPr>
              <a:t>1</a:t>
            </a:r>
            <a:r>
              <a:rPr lang="tr">
                <a:latin typeface="Open Sans"/>
                <a:ea typeface="Open Sans"/>
                <a:cs typeface="Open Sans"/>
                <a:sym typeface="Open Sans"/>
              </a:rPr>
              <a:t>). Then concatenate the pairs with the least possible total length. To make this happen, the suffix of the first string and the prefix of the second string are matched with the longest length possible. This length is weight of one edge. It is placed on an edge which originated from the beginning string in the concatenation and ends with the ending string in the concatenation. When this process is repeated for all permutations by 2. All edges of the created graph are acquired. Finally just remove the edges with 0 length. At the end with this edges, this problem can be solved same as MaxATSP.</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Algorithm Description</a:t>
            </a:r>
            <a:endParaRPr/>
          </a:p>
        </p:txBody>
      </p:sp>
      <p:sp>
        <p:nvSpPr>
          <p:cNvPr id="133" name="Google Shape;133;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tr" sz="1400">
                <a:solidFill>
                  <a:srgbClr val="000000"/>
                </a:solidFill>
              </a:rPr>
              <a:t>4)	By sending edges that are found in the previous step to the greedy algorithm (SCSS function) this article based on, a common superstring for R will be found. Ideally it is supposed to be the shortest, but since greedy algorithm does not always guaranteed to produce the optimal solution, it is only hoped to be the shortest superstring. The summary of SCSS function is to take the highest weighted edge in the edges, combine the nodes according to that directed edge and re-form the edges list by the choice of that step. Repeats this method until no edges is remained. It means all possible compositions are made. The formed path/paths total weight/s will be calculated and returned.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Algorithm </a:t>
            </a:r>
            <a:r>
              <a:rPr lang="tr"/>
              <a:t>Description</a:t>
            </a:r>
            <a:endParaRPr/>
          </a:p>
        </p:txBody>
      </p:sp>
      <p:sp>
        <p:nvSpPr>
          <p:cNvPr id="139" name="Google Shape;139;p24"/>
          <p:cNvSpPr txBox="1"/>
          <p:nvPr>
            <p:ph idx="1" type="body"/>
          </p:nvPr>
        </p:nvSpPr>
        <p:spPr>
          <a:xfrm>
            <a:off x="311700" y="1152425"/>
            <a:ext cx="8520600" cy="330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tr" sz="1400">
                <a:solidFill>
                  <a:srgbClr val="000000"/>
                </a:solidFill>
              </a:rPr>
              <a:t>5)	SCSS function will return number of length that the total weight of the graph’s path solved by MaxATSM problem with greedy algorithm. This number is the number of characters which are overlapped in our solution for shortest common superstring.</a:t>
            </a:r>
            <a:endParaRPr sz="1400">
              <a:solidFill>
                <a:srgbClr val="000000"/>
              </a:solidFill>
            </a:endParaRPr>
          </a:p>
          <a:p>
            <a:pPr indent="0" lvl="0" marL="0" rtl="0" algn="l">
              <a:lnSpc>
                <a:spcPct val="200000"/>
              </a:lnSpc>
              <a:spcBef>
                <a:spcPts val="0"/>
              </a:spcBef>
              <a:spcAft>
                <a:spcPts val="0"/>
              </a:spcAft>
              <a:buNone/>
            </a:pPr>
            <a:r>
              <a:rPr lang="tr" sz="1400">
                <a:solidFill>
                  <a:srgbClr val="000000"/>
                </a:solidFill>
              </a:rPr>
              <a:t>6)	Finally, when the total overlapped character count(calculated at step 5) is subtracted from Total Strings length (calculated at step 2), the result will give the length of the shortest common superstring of the strings ∈ R.</a:t>
            </a:r>
            <a:endParaRPr sz="1400">
              <a:solidFill>
                <a:srgbClr val="000000"/>
              </a:solidFill>
            </a:endParaRPr>
          </a:p>
          <a:p>
            <a:pPr indent="0" lvl="0" marL="0" rtl="0" algn="l">
              <a:lnSpc>
                <a:spcPct val="200000"/>
              </a:lnSpc>
              <a:spcBef>
                <a:spcPts val="0"/>
              </a:spcBef>
              <a:spcAft>
                <a:spcPts val="0"/>
              </a:spcAft>
              <a:buNone/>
            </a:pPr>
            <a:r>
              <a:rPr lang="tr" sz="1400">
                <a:solidFill>
                  <a:srgbClr val="000000"/>
                </a:solidFill>
              </a:rPr>
              <a:t>7)	Lastly, since it is a decision problem the result found above is compared with the given k value as an input. if k is equal or larger, then the algorithm returns true, otherwise false.</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Algorithm </a:t>
            </a:r>
            <a:r>
              <a:rPr lang="tr"/>
              <a:t>Description</a:t>
            </a:r>
            <a:endParaRPr/>
          </a:p>
        </p:txBody>
      </p:sp>
      <p:sp>
        <p:nvSpPr>
          <p:cNvPr id="145" name="Google Shape;145;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tr" sz="1400">
                <a:solidFill>
                  <a:srgbClr val="0000FF"/>
                </a:solidFill>
                <a:latin typeface="Courier New"/>
                <a:ea typeface="Courier New"/>
                <a:cs typeface="Courier New"/>
                <a:sym typeface="Courier New"/>
              </a:rPr>
              <a:t>def</a:t>
            </a:r>
            <a:r>
              <a:rPr lang="tr" sz="1400">
                <a:solidFill>
                  <a:srgbClr val="000000"/>
                </a:solidFill>
                <a:latin typeface="Courier New"/>
                <a:ea typeface="Courier New"/>
                <a:cs typeface="Courier New"/>
                <a:sym typeface="Courier New"/>
              </a:rPr>
              <a:t> </a:t>
            </a:r>
            <a:r>
              <a:rPr lang="tr" sz="1400">
                <a:solidFill>
                  <a:srgbClr val="795E26"/>
                </a:solidFill>
                <a:latin typeface="Courier New"/>
                <a:ea typeface="Courier New"/>
                <a:cs typeface="Courier New"/>
                <a:sym typeface="Courier New"/>
              </a:rPr>
              <a:t>Check</a:t>
            </a:r>
            <a:r>
              <a:rPr lang="tr" sz="1400">
                <a:solidFill>
                  <a:srgbClr val="000000"/>
                </a:solidFill>
                <a:latin typeface="Courier New"/>
                <a:ea typeface="Courier New"/>
                <a:cs typeface="Courier New"/>
                <a:sym typeface="Courier New"/>
              </a:rPr>
              <a:t>(</a:t>
            </a:r>
            <a:r>
              <a:rPr lang="tr" sz="1400">
                <a:solidFill>
                  <a:srgbClr val="001080"/>
                </a:solidFill>
                <a:latin typeface="Courier New"/>
                <a:ea typeface="Courier New"/>
                <a:cs typeface="Courier New"/>
                <a:sym typeface="Courier New"/>
              </a:rPr>
              <a:t>Str_Set</a:t>
            </a:r>
            <a:r>
              <a:rPr lang="tr" sz="1400">
                <a:solidFill>
                  <a:srgbClr val="000000"/>
                </a:solidFill>
                <a:latin typeface="Courier New"/>
                <a:ea typeface="Courier New"/>
                <a:cs typeface="Courier New"/>
                <a:sym typeface="Courier New"/>
              </a:rPr>
              <a:t>,</a:t>
            </a:r>
            <a:r>
              <a:rPr lang="tr" sz="1400">
                <a:solidFill>
                  <a:srgbClr val="001080"/>
                </a:solidFill>
                <a:latin typeface="Courier New"/>
                <a:ea typeface="Courier New"/>
                <a:cs typeface="Courier New"/>
                <a:sym typeface="Courier New"/>
              </a:rPr>
              <a:t>k</a:t>
            </a:r>
            <a:r>
              <a:rPr lang="tr" sz="1400">
                <a:solidFill>
                  <a:srgbClr val="000000"/>
                </a:solidFill>
                <a:latin typeface="Courier New"/>
                <a:ea typeface="Courier New"/>
                <a:cs typeface="Courier New"/>
                <a:sym typeface="Courier New"/>
              </a:rPr>
              <a:t>):        </a:t>
            </a:r>
            <a:endParaRPr sz="1400">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400">
                <a:solidFill>
                  <a:srgbClr val="000000"/>
                </a:solidFill>
                <a:latin typeface="Courier New"/>
                <a:ea typeface="Courier New"/>
                <a:cs typeface="Courier New"/>
                <a:sym typeface="Courier New"/>
              </a:rPr>
              <a:t>   Eliminate_Substr(Str_Set)  		</a:t>
            </a:r>
            <a:r>
              <a:rPr lang="tr" sz="1400">
                <a:solidFill>
                  <a:srgbClr val="008000"/>
                </a:solidFill>
                <a:latin typeface="Times New Roman"/>
                <a:ea typeface="Times New Roman"/>
                <a:cs typeface="Times New Roman"/>
                <a:sym typeface="Times New Roman"/>
              </a:rPr>
              <a:t>#STEP 1</a:t>
            </a:r>
            <a:endParaRPr sz="1400">
              <a:solidFill>
                <a:srgbClr val="008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tr" sz="1400">
                <a:solidFill>
                  <a:srgbClr val="000000"/>
                </a:solidFill>
                <a:latin typeface="Courier New"/>
                <a:ea typeface="Courier New"/>
                <a:cs typeface="Courier New"/>
                <a:sym typeface="Courier New"/>
              </a:rPr>
              <a:t>   Total_Len = </a:t>
            </a:r>
            <a:r>
              <a:rPr lang="tr" sz="1400">
                <a:solidFill>
                  <a:srgbClr val="09885A"/>
                </a:solidFill>
                <a:latin typeface="Courier New"/>
                <a:ea typeface="Courier New"/>
                <a:cs typeface="Courier New"/>
                <a:sym typeface="Courier New"/>
              </a:rPr>
              <a:t>0</a:t>
            </a:r>
            <a:endParaRPr sz="1400">
              <a:solidFill>
                <a:srgbClr val="09885A"/>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400">
                <a:solidFill>
                  <a:srgbClr val="000000"/>
                </a:solidFill>
                <a:latin typeface="Courier New"/>
                <a:ea typeface="Courier New"/>
                <a:cs typeface="Courier New"/>
                <a:sym typeface="Courier New"/>
              </a:rPr>
              <a:t>   </a:t>
            </a:r>
            <a:r>
              <a:rPr lang="tr" sz="1400">
                <a:solidFill>
                  <a:srgbClr val="AF00DB"/>
                </a:solidFill>
                <a:latin typeface="Courier New"/>
                <a:ea typeface="Courier New"/>
                <a:cs typeface="Courier New"/>
                <a:sym typeface="Courier New"/>
              </a:rPr>
              <a:t>for</a:t>
            </a:r>
            <a:r>
              <a:rPr lang="tr" sz="1400">
                <a:solidFill>
                  <a:srgbClr val="000000"/>
                </a:solidFill>
                <a:latin typeface="Courier New"/>
                <a:ea typeface="Courier New"/>
                <a:cs typeface="Courier New"/>
                <a:sym typeface="Courier New"/>
              </a:rPr>
              <a:t> st </a:t>
            </a:r>
            <a:r>
              <a:rPr lang="tr" sz="1400">
                <a:solidFill>
                  <a:srgbClr val="0000FF"/>
                </a:solidFill>
                <a:latin typeface="Courier New"/>
                <a:ea typeface="Courier New"/>
                <a:cs typeface="Courier New"/>
                <a:sym typeface="Courier New"/>
              </a:rPr>
              <a:t>in</a:t>
            </a:r>
            <a:r>
              <a:rPr lang="tr" sz="1400">
                <a:solidFill>
                  <a:srgbClr val="000000"/>
                </a:solidFill>
                <a:latin typeface="Courier New"/>
                <a:ea typeface="Courier New"/>
                <a:cs typeface="Courier New"/>
                <a:sym typeface="Courier New"/>
              </a:rPr>
              <a:t> Strings:    			</a:t>
            </a:r>
            <a:r>
              <a:rPr lang="tr" sz="1400">
                <a:solidFill>
                  <a:srgbClr val="008000"/>
                </a:solidFill>
                <a:latin typeface="Times New Roman"/>
                <a:ea typeface="Times New Roman"/>
                <a:cs typeface="Times New Roman"/>
                <a:sym typeface="Times New Roman"/>
              </a:rPr>
              <a:t>#STEP 2</a:t>
            </a:r>
            <a:endParaRPr sz="14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400">
                <a:solidFill>
                  <a:srgbClr val="000000"/>
                </a:solidFill>
                <a:latin typeface="Courier New"/>
                <a:ea typeface="Courier New"/>
                <a:cs typeface="Courier New"/>
                <a:sym typeface="Courier New"/>
              </a:rPr>
              <a:t>       Total_Len += </a:t>
            </a:r>
            <a:r>
              <a:rPr lang="tr" sz="1400">
                <a:solidFill>
                  <a:srgbClr val="795E26"/>
                </a:solidFill>
                <a:latin typeface="Courier New"/>
                <a:ea typeface="Courier New"/>
                <a:cs typeface="Courier New"/>
                <a:sym typeface="Courier New"/>
              </a:rPr>
              <a:t>len</a:t>
            </a:r>
            <a:r>
              <a:rPr lang="tr" sz="1400">
                <a:solidFill>
                  <a:srgbClr val="000000"/>
                </a:solidFill>
                <a:latin typeface="Courier New"/>
                <a:ea typeface="Courier New"/>
                <a:cs typeface="Courier New"/>
                <a:sym typeface="Courier New"/>
              </a:rPr>
              <a:t>(st)</a:t>
            </a:r>
            <a:endParaRPr sz="14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400">
                <a:solidFill>
                  <a:srgbClr val="000000"/>
                </a:solidFill>
                <a:latin typeface="Courier New"/>
                <a:ea typeface="Courier New"/>
                <a:cs typeface="Courier New"/>
                <a:sym typeface="Courier New"/>
              </a:rPr>
              <a:t>   E = FindAllOverlaps(Strings)	</a:t>
            </a:r>
            <a:r>
              <a:rPr lang="tr" sz="1400">
                <a:solidFill>
                  <a:srgbClr val="008000"/>
                </a:solidFill>
                <a:latin typeface="Times New Roman"/>
                <a:ea typeface="Times New Roman"/>
                <a:cs typeface="Times New Roman"/>
                <a:sym typeface="Times New Roman"/>
              </a:rPr>
              <a:t>#STEP 3</a:t>
            </a:r>
            <a:endParaRPr sz="14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400">
                <a:solidFill>
                  <a:srgbClr val="000000"/>
                </a:solidFill>
                <a:latin typeface="Courier New"/>
                <a:ea typeface="Courier New"/>
                <a:cs typeface="Courier New"/>
                <a:sym typeface="Courier New"/>
              </a:rPr>
              <a:t>   SCSS_len = Total_Len - SCSS(E)	</a:t>
            </a:r>
            <a:r>
              <a:rPr lang="tr" sz="1400">
                <a:solidFill>
                  <a:srgbClr val="008000"/>
                </a:solidFill>
                <a:latin typeface="Times New Roman"/>
                <a:ea typeface="Times New Roman"/>
                <a:cs typeface="Times New Roman"/>
                <a:sym typeface="Times New Roman"/>
              </a:rPr>
              <a:t>#STEP 4 , 5 , 6</a:t>
            </a:r>
            <a:endParaRPr sz="14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400">
                <a:solidFill>
                  <a:srgbClr val="000000"/>
                </a:solidFill>
                <a:latin typeface="Courier New"/>
                <a:ea typeface="Courier New"/>
                <a:cs typeface="Courier New"/>
                <a:sym typeface="Courier New"/>
              </a:rPr>
              <a:t>   </a:t>
            </a:r>
            <a:r>
              <a:rPr lang="tr" sz="1400">
                <a:solidFill>
                  <a:srgbClr val="AF00DB"/>
                </a:solidFill>
                <a:latin typeface="Courier New"/>
                <a:ea typeface="Courier New"/>
                <a:cs typeface="Courier New"/>
                <a:sym typeface="Courier New"/>
              </a:rPr>
              <a:t>if</a:t>
            </a:r>
            <a:r>
              <a:rPr lang="tr" sz="1400">
                <a:solidFill>
                  <a:srgbClr val="000000"/>
                </a:solidFill>
                <a:latin typeface="Courier New"/>
                <a:ea typeface="Courier New"/>
                <a:cs typeface="Courier New"/>
                <a:sym typeface="Courier New"/>
              </a:rPr>
              <a:t> k &gt;= SCSS_len: </a:t>
            </a:r>
            <a:r>
              <a:rPr lang="tr" sz="1400">
                <a:solidFill>
                  <a:srgbClr val="AF00DB"/>
                </a:solidFill>
                <a:latin typeface="Courier New"/>
                <a:ea typeface="Courier New"/>
                <a:cs typeface="Courier New"/>
                <a:sym typeface="Courier New"/>
              </a:rPr>
              <a:t>return</a:t>
            </a:r>
            <a:r>
              <a:rPr lang="tr" sz="1400">
                <a:solidFill>
                  <a:srgbClr val="000000"/>
                </a:solidFill>
                <a:latin typeface="Courier New"/>
                <a:ea typeface="Courier New"/>
                <a:cs typeface="Courier New"/>
                <a:sym typeface="Courier New"/>
              </a:rPr>
              <a:t> </a:t>
            </a:r>
            <a:r>
              <a:rPr lang="tr" sz="1400">
                <a:solidFill>
                  <a:srgbClr val="0000FF"/>
                </a:solidFill>
                <a:latin typeface="Courier New"/>
                <a:ea typeface="Courier New"/>
                <a:cs typeface="Courier New"/>
                <a:sym typeface="Courier New"/>
              </a:rPr>
              <a:t>True	</a:t>
            </a:r>
            <a:r>
              <a:rPr lang="tr" sz="1400">
                <a:solidFill>
                  <a:srgbClr val="008000"/>
                </a:solidFill>
                <a:latin typeface="Times New Roman"/>
                <a:ea typeface="Times New Roman"/>
                <a:cs typeface="Times New Roman"/>
                <a:sym typeface="Times New Roman"/>
              </a:rPr>
              <a:t>#STEP 7</a:t>
            </a:r>
            <a:endParaRPr sz="1400">
              <a:solidFill>
                <a:srgbClr val="0000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400">
                <a:solidFill>
                  <a:srgbClr val="000000"/>
                </a:solidFill>
                <a:latin typeface="Courier New"/>
                <a:ea typeface="Courier New"/>
                <a:cs typeface="Courier New"/>
                <a:sym typeface="Courier New"/>
              </a:rPr>
              <a:t>   </a:t>
            </a:r>
            <a:r>
              <a:rPr lang="tr" sz="1400">
                <a:solidFill>
                  <a:srgbClr val="AF00DB"/>
                </a:solidFill>
                <a:latin typeface="Courier New"/>
                <a:ea typeface="Courier New"/>
                <a:cs typeface="Courier New"/>
                <a:sym typeface="Courier New"/>
              </a:rPr>
              <a:t>else: return</a:t>
            </a:r>
            <a:r>
              <a:rPr lang="tr" sz="1400">
                <a:solidFill>
                  <a:srgbClr val="000000"/>
                </a:solidFill>
                <a:latin typeface="Courier New"/>
                <a:ea typeface="Courier New"/>
                <a:cs typeface="Courier New"/>
                <a:sym typeface="Courier New"/>
              </a:rPr>
              <a:t> </a:t>
            </a:r>
            <a:r>
              <a:rPr lang="tr" sz="1400">
                <a:solidFill>
                  <a:srgbClr val="0000FF"/>
                </a:solidFill>
                <a:latin typeface="Courier New"/>
                <a:ea typeface="Courier New"/>
                <a:cs typeface="Courier New"/>
                <a:sym typeface="Courier New"/>
              </a:rPr>
              <a:t>False</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Algorithm </a:t>
            </a:r>
            <a:r>
              <a:rPr lang="tr"/>
              <a:t>Analysis</a:t>
            </a:r>
            <a:endParaRPr/>
          </a:p>
        </p:txBody>
      </p:sp>
      <p:sp>
        <p:nvSpPr>
          <p:cNvPr id="151" name="Google Shape;151;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lang="tr" sz="1400">
                <a:solidFill>
                  <a:srgbClr val="000000"/>
                </a:solidFill>
              </a:rPr>
              <a:t>Greedy algorithm on shortest common superstring problem is a heuristic solution and it does not always gives the most optimal solution. On the other hand it solves the problem in polynomial time in the exchange of accuracy. Running Time: 	O(n</a:t>
            </a:r>
            <a:r>
              <a:rPr baseline="30000" lang="tr" sz="1400">
                <a:solidFill>
                  <a:srgbClr val="000000"/>
                </a:solidFill>
              </a:rPr>
              <a:t>3</a:t>
            </a:r>
            <a:r>
              <a:rPr lang="tr" sz="1400">
                <a:solidFill>
                  <a:srgbClr val="000000"/>
                </a:solidFill>
              </a:rPr>
              <a:t> + mn</a:t>
            </a:r>
            <a:r>
              <a:rPr baseline="30000" lang="tr" sz="1400">
                <a:solidFill>
                  <a:srgbClr val="000000"/>
                </a:solidFill>
              </a:rPr>
              <a:t>2</a:t>
            </a:r>
            <a:r>
              <a:rPr lang="tr" sz="1400">
                <a:solidFill>
                  <a:srgbClr val="000000"/>
                </a:solidFill>
              </a:rPr>
              <a:t>)</a:t>
            </a:r>
            <a:endParaRPr sz="1400">
              <a:solidFill>
                <a:srgbClr val="000000"/>
              </a:solidFill>
            </a:endParaRPr>
          </a:p>
          <a:p>
            <a:pPr indent="457200" lvl="0" marL="0" rtl="0" algn="l">
              <a:lnSpc>
                <a:spcPct val="200000"/>
              </a:lnSpc>
              <a:spcBef>
                <a:spcPts val="0"/>
              </a:spcBef>
              <a:spcAft>
                <a:spcPts val="0"/>
              </a:spcAft>
              <a:buNone/>
            </a:pPr>
            <a:r>
              <a:rPr lang="tr" sz="1400">
                <a:solidFill>
                  <a:srgbClr val="000000"/>
                </a:solidFill>
              </a:rPr>
              <a:t>To check the accuracy of greedy approach, the results should be compared with brute force method which basically just concatenates every possible permutation of the given string set back to back while compersion them by their overlapped suffix-prefix pairs. After checking every scenario, returns the exact shortest common superstring. </a:t>
            </a:r>
            <a:endParaRPr sz="1400">
              <a:solidFill>
                <a:srgbClr val="000000"/>
              </a:solidFill>
            </a:endParaRPr>
          </a:p>
          <a:p>
            <a:pPr indent="0" lvl="0" marL="0" rtl="0" algn="l">
              <a:lnSpc>
                <a:spcPct val="200000"/>
              </a:lnSpc>
              <a:spcBef>
                <a:spcPts val="0"/>
              </a:spcBef>
              <a:spcAft>
                <a:spcPts val="0"/>
              </a:spcAft>
              <a:buNone/>
            </a:pPr>
            <a:r>
              <a:rPr lang="tr" sz="1400">
                <a:solidFill>
                  <a:srgbClr val="000000"/>
                </a:solidFill>
              </a:rPr>
              <a:t>Running Time: 	O(n! + nm)</a:t>
            </a:r>
            <a:endParaRPr sz="14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Algorithm Analysis</a:t>
            </a:r>
            <a:endParaRPr/>
          </a:p>
        </p:txBody>
      </p:sp>
      <p:sp>
        <p:nvSpPr>
          <p:cNvPr id="157" name="Google Shape;157;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lang="tr" sz="1400">
                <a:solidFill>
                  <a:srgbClr val="000000"/>
                </a:solidFill>
              </a:rPr>
              <a:t>Bluem et al.(1994) proved that the solution of greedy method can not be larger than the exact solution multiplied by 4. Also more recently, Kaplan et al.(2005) proved that the length of string produced by GREEDY is in fact within a factor of 3.5 from the optimal string. Although Blum et al. and many others conjectured that the approximation guarantee of GREEDY is 2, no one could actually manage to narrow the gap regarding the approximation guarantee of GREEDY.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Algorithm Analysis</a:t>
            </a:r>
            <a:endParaRPr/>
          </a:p>
        </p:txBody>
      </p:sp>
      <p:sp>
        <p:nvSpPr>
          <p:cNvPr id="163" name="Google Shape;163;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lang="tr" sz="1400">
                <a:solidFill>
                  <a:srgbClr val="000000"/>
                </a:solidFill>
              </a:rPr>
              <a:t>There are also a lot of other approximation algorithms are developed in years. As this is an optimization problem, it is measured by 2 different aspects; The compression indicates the difference between the length of the superstring and the sum of lengths of the given strings. On the other hand superstring indicates the length of the resulting string. So far the best obtained upper bound results for the problem are;  ¾ for compression measure by Paluch et. al. (2014) and 2+11/23 for the superstring length measure by Mucha et. al.(2013).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Algorithm Analysis</a:t>
            </a:r>
            <a:endParaRPr/>
          </a:p>
        </p:txBody>
      </p:sp>
      <p:sp>
        <p:nvSpPr>
          <p:cNvPr id="169" name="Google Shape;169;p29"/>
          <p:cNvSpPr txBox="1"/>
          <p:nvPr>
            <p:ph idx="1" type="body"/>
          </p:nvPr>
        </p:nvSpPr>
        <p:spPr>
          <a:xfrm>
            <a:off x="311700" y="1073050"/>
            <a:ext cx="8520600" cy="330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tr" sz="1200">
                <a:solidFill>
                  <a:srgbClr val="0000FF"/>
                </a:solidFill>
                <a:latin typeface="Courier New"/>
                <a:ea typeface="Courier New"/>
                <a:cs typeface="Courier New"/>
                <a:sym typeface="Courier New"/>
              </a:rPr>
              <a:t>def</a:t>
            </a:r>
            <a:r>
              <a:rPr lang="tr" sz="1200">
                <a:solidFill>
                  <a:srgbClr val="000000"/>
                </a:solidFill>
                <a:latin typeface="Courier New"/>
                <a:ea typeface="Courier New"/>
                <a:cs typeface="Courier New"/>
                <a:sym typeface="Courier New"/>
              </a:rPr>
              <a:t> </a:t>
            </a:r>
            <a:r>
              <a:rPr lang="tr" sz="1200">
                <a:solidFill>
                  <a:srgbClr val="795E26"/>
                </a:solidFill>
                <a:latin typeface="Courier New"/>
                <a:ea typeface="Courier New"/>
                <a:cs typeface="Courier New"/>
                <a:sym typeface="Courier New"/>
              </a:rPr>
              <a:t>Compress2strings</a:t>
            </a:r>
            <a:r>
              <a:rPr lang="tr" sz="1200">
                <a:solidFill>
                  <a:srgbClr val="000000"/>
                </a:solidFill>
                <a:latin typeface="Courier New"/>
                <a:ea typeface="Courier New"/>
                <a:cs typeface="Courier New"/>
                <a:sym typeface="Courier New"/>
              </a:rPr>
              <a:t>(</a:t>
            </a:r>
            <a:r>
              <a:rPr lang="tr" sz="1200">
                <a:solidFill>
                  <a:srgbClr val="001080"/>
                </a:solidFill>
                <a:latin typeface="Courier New"/>
                <a:ea typeface="Courier New"/>
                <a:cs typeface="Courier New"/>
                <a:sym typeface="Courier New"/>
              </a:rPr>
              <a:t>ind</a:t>
            </a:r>
            <a:r>
              <a:rPr lang="tr" sz="1200">
                <a:solidFill>
                  <a:srgbClr val="000000"/>
                </a:solidFill>
                <a:latin typeface="Courier New"/>
                <a:ea typeface="Courier New"/>
                <a:cs typeface="Courier New"/>
                <a:sym typeface="Courier New"/>
              </a:rPr>
              <a:t>,</a:t>
            </a:r>
            <a:r>
              <a:rPr lang="tr" sz="1200">
                <a:solidFill>
                  <a:srgbClr val="001080"/>
                </a:solidFill>
                <a:latin typeface="Courier New"/>
                <a:ea typeface="Courier New"/>
                <a:cs typeface="Courier New"/>
                <a:sym typeface="Courier New"/>
              </a:rPr>
              <a:t>edges</a:t>
            </a:r>
            <a:r>
              <a:rPr lang="tr" sz="1200">
                <a:solidFill>
                  <a:srgbClr val="000000"/>
                </a:solidFill>
                <a:latin typeface="Courier New"/>
                <a:ea typeface="Courier New"/>
                <a:cs typeface="Courier New"/>
                <a:sym typeface="Courier New"/>
              </a:rPr>
              <a:t>): </a:t>
            </a:r>
            <a:r>
              <a:rPr lang="tr" sz="1200">
                <a:solidFill>
                  <a:srgbClr val="008000"/>
                </a:solidFill>
                <a:latin typeface="Courier New"/>
                <a:ea typeface="Courier New"/>
                <a:cs typeface="Courier New"/>
                <a:sym typeface="Courier New"/>
              </a:rPr>
              <a:t>#Complexity of this func is O(n^2) since the len </a:t>
            </a:r>
            <a:endParaRPr sz="12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a = edges[ind][</a:t>
            </a:r>
            <a:r>
              <a:rPr lang="tr" sz="1200">
                <a:solidFill>
                  <a:srgbClr val="09885A"/>
                </a:solidFill>
                <a:latin typeface="Courier New"/>
                <a:ea typeface="Courier New"/>
                <a:cs typeface="Courier New"/>
                <a:sym typeface="Courier New"/>
              </a:rPr>
              <a:t>0</a:t>
            </a:r>
            <a:r>
              <a:rPr lang="tr" sz="1200">
                <a:solidFill>
                  <a:srgbClr val="000000"/>
                </a:solidFill>
                <a:latin typeface="Courier New"/>
                <a:ea typeface="Courier New"/>
                <a:cs typeface="Courier New"/>
                <a:sym typeface="Courier New"/>
              </a:rPr>
              <a:t>]		   </a:t>
            </a:r>
            <a:r>
              <a:rPr lang="tr" sz="1200">
                <a:solidFill>
                  <a:srgbClr val="008000"/>
                </a:solidFill>
                <a:latin typeface="Courier New"/>
                <a:ea typeface="Courier New"/>
                <a:cs typeface="Courier New"/>
                <a:sym typeface="Courier New"/>
              </a:rPr>
              <a:t>#of edges might be at most n^2 for worst case</a:t>
            </a:r>
            <a:endParaRPr sz="12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b = edges[ind][</a:t>
            </a:r>
            <a:r>
              <a:rPr lang="tr" sz="1200">
                <a:solidFill>
                  <a:srgbClr val="09885A"/>
                </a:solidFill>
                <a:latin typeface="Courier New"/>
                <a:ea typeface="Courier New"/>
                <a:cs typeface="Courier New"/>
                <a:sym typeface="Courier New"/>
              </a:rPr>
              <a:t>1</a:t>
            </a:r>
            <a:r>
              <a:rPr lang="tr" sz="1200">
                <a:solidFill>
                  <a:srgbClr val="000000"/>
                </a:solidFill>
                <a:latin typeface="Courier New"/>
                <a:ea typeface="Courier New"/>
                <a:cs typeface="Courier New"/>
                <a:sym typeface="Courier New"/>
              </a:rPr>
              <a:t>]</a:t>
            </a:r>
            <a:endParaRPr sz="12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i = </a:t>
            </a:r>
            <a:r>
              <a:rPr lang="tr" sz="1200">
                <a:solidFill>
                  <a:srgbClr val="795E26"/>
                </a:solidFill>
                <a:latin typeface="Courier New"/>
                <a:ea typeface="Courier New"/>
                <a:cs typeface="Courier New"/>
                <a:sym typeface="Courier New"/>
              </a:rPr>
              <a:t>len</a:t>
            </a:r>
            <a:r>
              <a:rPr lang="tr" sz="1200">
                <a:solidFill>
                  <a:srgbClr val="000000"/>
                </a:solidFill>
                <a:latin typeface="Courier New"/>
                <a:ea typeface="Courier New"/>
                <a:cs typeface="Courier New"/>
                <a:sym typeface="Courier New"/>
              </a:rPr>
              <a:t>(edges)-</a:t>
            </a:r>
            <a:r>
              <a:rPr lang="tr" sz="1200">
                <a:solidFill>
                  <a:srgbClr val="09885A"/>
                </a:solidFill>
                <a:latin typeface="Courier New"/>
                <a:ea typeface="Courier New"/>
                <a:cs typeface="Courier New"/>
                <a:sym typeface="Courier New"/>
              </a:rPr>
              <a:t>1</a:t>
            </a:r>
            <a:endParaRPr sz="1200">
              <a:solidFill>
                <a:srgbClr val="09885A"/>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a:t>
            </a:r>
            <a:r>
              <a:rPr lang="tr" sz="1200">
                <a:solidFill>
                  <a:srgbClr val="AF00DB"/>
                </a:solidFill>
                <a:latin typeface="Courier New"/>
                <a:ea typeface="Courier New"/>
                <a:cs typeface="Courier New"/>
                <a:sym typeface="Courier New"/>
              </a:rPr>
              <a:t>while</a:t>
            </a:r>
            <a:r>
              <a:rPr lang="tr" sz="1200">
                <a:solidFill>
                  <a:srgbClr val="000000"/>
                </a:solidFill>
                <a:latin typeface="Courier New"/>
                <a:ea typeface="Courier New"/>
                <a:cs typeface="Courier New"/>
                <a:sym typeface="Courier New"/>
              </a:rPr>
              <a:t> i != -</a:t>
            </a:r>
            <a:r>
              <a:rPr lang="tr" sz="1200">
                <a:solidFill>
                  <a:srgbClr val="09885A"/>
                </a:solidFill>
                <a:latin typeface="Courier New"/>
                <a:ea typeface="Courier New"/>
                <a:cs typeface="Courier New"/>
                <a:sym typeface="Courier New"/>
              </a:rPr>
              <a:t>1</a:t>
            </a:r>
            <a:r>
              <a:rPr lang="tr" sz="1200">
                <a:solidFill>
                  <a:srgbClr val="000000"/>
                </a:solidFill>
                <a:latin typeface="Courier New"/>
                <a:ea typeface="Courier New"/>
                <a:cs typeface="Courier New"/>
                <a:sym typeface="Courier New"/>
              </a:rPr>
              <a:t>:			</a:t>
            </a:r>
            <a:endParaRPr sz="12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a:t>
            </a:r>
            <a:r>
              <a:rPr lang="tr" sz="1200">
                <a:solidFill>
                  <a:srgbClr val="AF00DB"/>
                </a:solidFill>
                <a:latin typeface="Courier New"/>
                <a:ea typeface="Courier New"/>
                <a:cs typeface="Courier New"/>
                <a:sym typeface="Courier New"/>
              </a:rPr>
              <a:t>if</a:t>
            </a:r>
            <a:r>
              <a:rPr lang="tr" sz="1200">
                <a:solidFill>
                  <a:srgbClr val="000000"/>
                </a:solidFill>
                <a:latin typeface="Courier New"/>
                <a:ea typeface="Courier New"/>
                <a:cs typeface="Courier New"/>
                <a:sym typeface="Courier New"/>
              </a:rPr>
              <a:t>   edges[i][</a:t>
            </a:r>
            <a:r>
              <a:rPr lang="tr" sz="1200">
                <a:solidFill>
                  <a:srgbClr val="09885A"/>
                </a:solidFill>
                <a:latin typeface="Courier New"/>
                <a:ea typeface="Courier New"/>
                <a:cs typeface="Courier New"/>
                <a:sym typeface="Courier New"/>
              </a:rPr>
              <a:t>0</a:t>
            </a:r>
            <a:r>
              <a:rPr lang="tr" sz="1200">
                <a:solidFill>
                  <a:srgbClr val="000000"/>
                </a:solidFill>
                <a:latin typeface="Courier New"/>
                <a:ea typeface="Courier New"/>
                <a:cs typeface="Courier New"/>
                <a:sym typeface="Courier New"/>
              </a:rPr>
              <a:t>] == a:    </a:t>
            </a:r>
            <a:r>
              <a:rPr lang="tr" sz="1200">
                <a:solidFill>
                  <a:srgbClr val="AF00DB"/>
                </a:solidFill>
                <a:latin typeface="Courier New"/>
                <a:ea typeface="Courier New"/>
                <a:cs typeface="Courier New"/>
                <a:sym typeface="Courier New"/>
              </a:rPr>
              <a:t>del</a:t>
            </a:r>
            <a:r>
              <a:rPr lang="tr" sz="1200">
                <a:solidFill>
                  <a:srgbClr val="000000"/>
                </a:solidFill>
                <a:latin typeface="Courier New"/>
                <a:ea typeface="Courier New"/>
                <a:cs typeface="Courier New"/>
                <a:sym typeface="Courier New"/>
              </a:rPr>
              <a:t> edges[i]	</a:t>
            </a:r>
            <a:r>
              <a:rPr lang="tr" sz="1200">
                <a:solidFill>
                  <a:srgbClr val="008000"/>
                </a:solidFill>
                <a:latin typeface="Courier New"/>
                <a:ea typeface="Courier New"/>
                <a:cs typeface="Courier New"/>
                <a:sym typeface="Courier New"/>
              </a:rPr>
              <a:t>#Remove edges start with a</a:t>
            </a:r>
            <a:endParaRPr sz="1200">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a:t>
            </a:r>
            <a:endParaRPr sz="12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a:t>
            </a:r>
            <a:r>
              <a:rPr lang="tr" sz="1200">
                <a:solidFill>
                  <a:srgbClr val="AF00DB"/>
                </a:solidFill>
                <a:latin typeface="Courier New"/>
                <a:ea typeface="Courier New"/>
                <a:cs typeface="Courier New"/>
                <a:sym typeface="Courier New"/>
              </a:rPr>
              <a:t>elif</a:t>
            </a:r>
            <a:r>
              <a:rPr lang="tr" sz="1200">
                <a:solidFill>
                  <a:srgbClr val="000000"/>
                </a:solidFill>
                <a:latin typeface="Courier New"/>
                <a:ea typeface="Courier New"/>
                <a:cs typeface="Courier New"/>
                <a:sym typeface="Courier New"/>
              </a:rPr>
              <a:t> edges[i][</a:t>
            </a:r>
            <a:r>
              <a:rPr lang="tr" sz="1200">
                <a:solidFill>
                  <a:srgbClr val="09885A"/>
                </a:solidFill>
                <a:latin typeface="Courier New"/>
                <a:ea typeface="Courier New"/>
                <a:cs typeface="Courier New"/>
                <a:sym typeface="Courier New"/>
              </a:rPr>
              <a:t>1</a:t>
            </a:r>
            <a:r>
              <a:rPr lang="tr" sz="1200">
                <a:solidFill>
                  <a:srgbClr val="000000"/>
                </a:solidFill>
                <a:latin typeface="Courier New"/>
                <a:ea typeface="Courier New"/>
                <a:cs typeface="Courier New"/>
                <a:sym typeface="Courier New"/>
              </a:rPr>
              <a:t>] == b:    </a:t>
            </a:r>
            <a:r>
              <a:rPr lang="tr" sz="1200">
                <a:solidFill>
                  <a:srgbClr val="AF00DB"/>
                </a:solidFill>
                <a:latin typeface="Courier New"/>
                <a:ea typeface="Courier New"/>
                <a:cs typeface="Courier New"/>
                <a:sym typeface="Courier New"/>
              </a:rPr>
              <a:t>del</a:t>
            </a:r>
            <a:r>
              <a:rPr lang="tr" sz="1200">
                <a:solidFill>
                  <a:srgbClr val="000000"/>
                </a:solidFill>
                <a:latin typeface="Courier New"/>
                <a:ea typeface="Courier New"/>
                <a:cs typeface="Courier New"/>
                <a:sym typeface="Courier New"/>
              </a:rPr>
              <a:t> edges[i]	</a:t>
            </a:r>
            <a:r>
              <a:rPr lang="tr" sz="1200">
                <a:solidFill>
                  <a:srgbClr val="008000"/>
                </a:solidFill>
                <a:latin typeface="Courier New"/>
                <a:ea typeface="Courier New"/>
                <a:cs typeface="Courier New"/>
                <a:sym typeface="Courier New"/>
              </a:rPr>
              <a:t>#Remove edges end with b</a:t>
            </a:r>
            <a:endParaRPr sz="1200">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a:t>
            </a:r>
            <a:endParaRPr sz="12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a:t>
            </a:r>
            <a:r>
              <a:rPr lang="tr" sz="1200">
                <a:solidFill>
                  <a:srgbClr val="AF00DB"/>
                </a:solidFill>
                <a:latin typeface="Courier New"/>
                <a:ea typeface="Courier New"/>
                <a:cs typeface="Courier New"/>
                <a:sym typeface="Courier New"/>
              </a:rPr>
              <a:t>elif</a:t>
            </a:r>
            <a:r>
              <a:rPr lang="tr" sz="1200">
                <a:solidFill>
                  <a:srgbClr val="000000"/>
                </a:solidFill>
                <a:latin typeface="Courier New"/>
                <a:ea typeface="Courier New"/>
                <a:cs typeface="Courier New"/>
                <a:sym typeface="Courier New"/>
              </a:rPr>
              <a:t> edges[i][</a:t>
            </a:r>
            <a:r>
              <a:rPr lang="tr" sz="1200">
                <a:solidFill>
                  <a:srgbClr val="09885A"/>
                </a:solidFill>
                <a:latin typeface="Courier New"/>
                <a:ea typeface="Courier New"/>
                <a:cs typeface="Courier New"/>
                <a:sym typeface="Courier New"/>
              </a:rPr>
              <a:t>0</a:t>
            </a:r>
            <a:r>
              <a:rPr lang="tr" sz="1200">
                <a:solidFill>
                  <a:srgbClr val="000000"/>
                </a:solidFill>
                <a:latin typeface="Courier New"/>
                <a:ea typeface="Courier New"/>
                <a:cs typeface="Courier New"/>
                <a:sym typeface="Courier New"/>
              </a:rPr>
              <a:t>] == b:    			</a:t>
            </a:r>
            <a:r>
              <a:rPr lang="tr" sz="1200">
                <a:solidFill>
                  <a:srgbClr val="008000"/>
                </a:solidFill>
                <a:latin typeface="Courier New"/>
                <a:ea typeface="Courier New"/>
                <a:cs typeface="Courier New"/>
                <a:sym typeface="Courier New"/>
              </a:rPr>
              <a:t>#Edges which which b goes are now goes from X</a:t>
            </a:r>
            <a:endParaRPr sz="1200">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a:t>
            </a:r>
            <a:r>
              <a:rPr lang="tr" sz="1200">
                <a:solidFill>
                  <a:srgbClr val="AF00DB"/>
                </a:solidFill>
                <a:latin typeface="Courier New"/>
                <a:ea typeface="Courier New"/>
                <a:cs typeface="Courier New"/>
                <a:sym typeface="Courier New"/>
              </a:rPr>
              <a:t>if</a:t>
            </a:r>
            <a:r>
              <a:rPr lang="tr" sz="1200">
                <a:solidFill>
                  <a:srgbClr val="000000"/>
                </a:solidFill>
                <a:latin typeface="Courier New"/>
                <a:ea typeface="Courier New"/>
                <a:cs typeface="Courier New"/>
                <a:sym typeface="Courier New"/>
              </a:rPr>
              <a:t> edges[i][</a:t>
            </a:r>
            <a:r>
              <a:rPr lang="tr" sz="1200">
                <a:solidFill>
                  <a:srgbClr val="09885A"/>
                </a:solidFill>
                <a:latin typeface="Courier New"/>
                <a:ea typeface="Courier New"/>
                <a:cs typeface="Courier New"/>
                <a:sym typeface="Courier New"/>
              </a:rPr>
              <a:t>1</a:t>
            </a:r>
            <a:r>
              <a:rPr lang="tr" sz="1200">
                <a:solidFill>
                  <a:srgbClr val="000000"/>
                </a:solidFill>
                <a:latin typeface="Courier New"/>
                <a:ea typeface="Courier New"/>
                <a:cs typeface="Courier New"/>
                <a:sym typeface="Courier New"/>
              </a:rPr>
              <a:t>] == a:	</a:t>
            </a:r>
            <a:r>
              <a:rPr lang="tr" sz="1200">
                <a:solidFill>
                  <a:srgbClr val="AF00DB"/>
                </a:solidFill>
                <a:latin typeface="Courier New"/>
                <a:ea typeface="Courier New"/>
                <a:cs typeface="Courier New"/>
                <a:sym typeface="Courier New"/>
              </a:rPr>
              <a:t>del</a:t>
            </a:r>
            <a:r>
              <a:rPr lang="tr" sz="1200">
                <a:solidFill>
                  <a:srgbClr val="000000"/>
                </a:solidFill>
                <a:latin typeface="Courier New"/>
                <a:ea typeface="Courier New"/>
                <a:cs typeface="Courier New"/>
                <a:sym typeface="Courier New"/>
              </a:rPr>
              <a:t> edges[i]</a:t>
            </a:r>
            <a:endParaRPr sz="12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a:t>
            </a:r>
            <a:r>
              <a:rPr lang="tr" sz="1200">
                <a:solidFill>
                  <a:srgbClr val="AF00DB"/>
                </a:solidFill>
                <a:latin typeface="Courier New"/>
                <a:ea typeface="Courier New"/>
                <a:cs typeface="Courier New"/>
                <a:sym typeface="Courier New"/>
              </a:rPr>
              <a:t>else</a:t>
            </a:r>
            <a:r>
              <a:rPr lang="tr" sz="1200">
                <a:solidFill>
                  <a:srgbClr val="000000"/>
                </a:solidFill>
                <a:latin typeface="Courier New"/>
                <a:ea typeface="Courier New"/>
                <a:cs typeface="Courier New"/>
                <a:sym typeface="Courier New"/>
              </a:rPr>
              <a:t>:				edges[i][</a:t>
            </a:r>
            <a:r>
              <a:rPr lang="tr" sz="1200">
                <a:solidFill>
                  <a:srgbClr val="09885A"/>
                </a:solidFill>
                <a:latin typeface="Courier New"/>
                <a:ea typeface="Courier New"/>
                <a:cs typeface="Courier New"/>
                <a:sym typeface="Courier New"/>
              </a:rPr>
              <a:t>0</a:t>
            </a:r>
            <a:r>
              <a:rPr lang="tr" sz="1200">
                <a:solidFill>
                  <a:srgbClr val="000000"/>
                </a:solidFill>
                <a:latin typeface="Courier New"/>
                <a:ea typeface="Courier New"/>
                <a:cs typeface="Courier New"/>
                <a:sym typeface="Courier New"/>
              </a:rPr>
              <a:t>] = a</a:t>
            </a:r>
            <a:endParaRPr sz="12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i = i-</a:t>
            </a:r>
            <a:r>
              <a:rPr lang="tr" sz="1200">
                <a:solidFill>
                  <a:srgbClr val="09885A"/>
                </a:solidFill>
                <a:latin typeface="Courier New"/>
                <a:ea typeface="Courier New"/>
                <a:cs typeface="Courier New"/>
                <a:sym typeface="Courier New"/>
              </a:rPr>
              <a:t>1</a:t>
            </a:r>
            <a:r>
              <a:rPr lang="tr" sz="1200">
                <a:solidFill>
                  <a:srgbClr val="000000"/>
                </a:solidFill>
                <a:latin typeface="Courier New"/>
                <a:ea typeface="Courier New"/>
                <a:cs typeface="Courier New"/>
                <a:sym typeface="Courier New"/>
              </a:rPr>
              <a:t>                  			</a:t>
            </a:r>
            <a:r>
              <a:rPr lang="tr" sz="1200">
                <a:solidFill>
                  <a:srgbClr val="008000"/>
                </a:solidFill>
                <a:latin typeface="Courier New"/>
                <a:ea typeface="Courier New"/>
                <a:cs typeface="Courier New"/>
                <a:sym typeface="Courier New"/>
              </a:rPr>
              <a:t>#Edges which goes to a, now goes to this new X</a:t>
            </a:r>
            <a:endParaRPr sz="1200">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a:t>
            </a:r>
            <a:r>
              <a:rPr lang="tr" sz="1200">
                <a:solidFill>
                  <a:srgbClr val="AF00DB"/>
                </a:solidFill>
                <a:latin typeface="Courier New"/>
                <a:ea typeface="Courier New"/>
                <a:cs typeface="Courier New"/>
                <a:sym typeface="Courier New"/>
              </a:rPr>
              <a:t>return</a:t>
            </a:r>
            <a:endParaRPr sz="1200">
              <a:solidFill>
                <a:srgbClr val="AF00DB"/>
              </a:solidFill>
              <a:latin typeface="Courier New"/>
              <a:ea typeface="Courier New"/>
              <a:cs typeface="Courier New"/>
              <a:sym typeface="Courier New"/>
            </a:endParaRPr>
          </a:p>
          <a:p>
            <a:pPr indent="0" lvl="0" marL="0" rtl="0" algn="l">
              <a:spcBef>
                <a:spcPts val="0"/>
              </a:spcBef>
              <a:spcAft>
                <a:spcPts val="1600"/>
              </a:spcAft>
              <a:buNone/>
            </a:pPr>
            <a:r>
              <a:t/>
            </a:r>
            <a:endParaRPr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Algorithm Analysis</a:t>
            </a:r>
            <a:endParaRPr/>
          </a:p>
        </p:txBody>
      </p:sp>
      <p:sp>
        <p:nvSpPr>
          <p:cNvPr id="175" name="Google Shape;175;p30"/>
          <p:cNvSpPr txBox="1"/>
          <p:nvPr>
            <p:ph idx="1" type="body"/>
          </p:nvPr>
        </p:nvSpPr>
        <p:spPr>
          <a:xfrm>
            <a:off x="311700" y="1152425"/>
            <a:ext cx="8520600" cy="330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tr" sz="1200">
                <a:solidFill>
                  <a:srgbClr val="0000FF"/>
                </a:solidFill>
                <a:latin typeface="Courier New"/>
                <a:ea typeface="Courier New"/>
                <a:cs typeface="Courier New"/>
                <a:sym typeface="Courier New"/>
              </a:rPr>
              <a:t>def</a:t>
            </a:r>
            <a:r>
              <a:rPr lang="tr" sz="1200">
                <a:solidFill>
                  <a:srgbClr val="000000"/>
                </a:solidFill>
                <a:latin typeface="Courier New"/>
                <a:ea typeface="Courier New"/>
                <a:cs typeface="Courier New"/>
                <a:sym typeface="Courier New"/>
              </a:rPr>
              <a:t>  </a:t>
            </a:r>
            <a:r>
              <a:rPr lang="tr" sz="1200">
                <a:solidFill>
                  <a:srgbClr val="795E26"/>
                </a:solidFill>
                <a:latin typeface="Courier New"/>
                <a:ea typeface="Courier New"/>
                <a:cs typeface="Courier New"/>
                <a:sym typeface="Courier New"/>
              </a:rPr>
              <a:t>overlap</a:t>
            </a:r>
            <a:r>
              <a:rPr lang="tr" sz="1200">
                <a:solidFill>
                  <a:srgbClr val="000000"/>
                </a:solidFill>
                <a:latin typeface="Courier New"/>
                <a:ea typeface="Courier New"/>
                <a:cs typeface="Courier New"/>
                <a:sym typeface="Courier New"/>
              </a:rPr>
              <a:t>(</a:t>
            </a:r>
            <a:r>
              <a:rPr lang="tr" sz="1200">
                <a:solidFill>
                  <a:srgbClr val="001080"/>
                </a:solidFill>
                <a:latin typeface="Courier New"/>
                <a:ea typeface="Courier New"/>
                <a:cs typeface="Courier New"/>
                <a:sym typeface="Courier New"/>
              </a:rPr>
              <a:t>a</a:t>
            </a:r>
            <a:r>
              <a:rPr lang="tr" sz="1200">
                <a:solidFill>
                  <a:srgbClr val="000000"/>
                </a:solidFill>
                <a:latin typeface="Courier New"/>
                <a:ea typeface="Courier New"/>
                <a:cs typeface="Courier New"/>
                <a:sym typeface="Courier New"/>
              </a:rPr>
              <a:t>,</a:t>
            </a:r>
            <a:r>
              <a:rPr lang="tr" sz="1200">
                <a:solidFill>
                  <a:srgbClr val="001080"/>
                </a:solidFill>
                <a:latin typeface="Courier New"/>
                <a:ea typeface="Courier New"/>
                <a:cs typeface="Courier New"/>
                <a:sym typeface="Courier New"/>
              </a:rPr>
              <a:t>b</a:t>
            </a:r>
            <a:r>
              <a:rPr lang="tr" sz="1200">
                <a:solidFill>
                  <a:srgbClr val="000000"/>
                </a:solidFill>
                <a:latin typeface="Courier New"/>
                <a:ea typeface="Courier New"/>
                <a:cs typeface="Courier New"/>
                <a:sym typeface="Courier New"/>
              </a:rPr>
              <a:t>):  </a:t>
            </a:r>
            <a:r>
              <a:rPr lang="tr" sz="1200">
                <a:solidFill>
                  <a:srgbClr val="008000"/>
                </a:solidFill>
                <a:latin typeface="Courier New"/>
                <a:ea typeface="Courier New"/>
                <a:cs typeface="Courier New"/>
                <a:sym typeface="Courier New"/>
              </a:rPr>
              <a:t>#return length of longest suffix of a which matches prefix of b</a:t>
            </a:r>
            <a:endParaRPr sz="1200">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start = </a:t>
            </a:r>
            <a:r>
              <a:rPr lang="tr" sz="1200">
                <a:solidFill>
                  <a:srgbClr val="09885A"/>
                </a:solidFill>
                <a:latin typeface="Courier New"/>
                <a:ea typeface="Courier New"/>
                <a:cs typeface="Courier New"/>
                <a:sym typeface="Courier New"/>
              </a:rPr>
              <a:t>0		</a:t>
            </a:r>
            <a:r>
              <a:rPr lang="tr" sz="1200">
                <a:solidFill>
                  <a:srgbClr val="008000"/>
                </a:solidFill>
                <a:latin typeface="Courier New"/>
                <a:ea typeface="Courier New"/>
                <a:cs typeface="Courier New"/>
                <a:sym typeface="Courier New"/>
              </a:rPr>
              <a:t>#Complexity of this func is O(m) where m is max string length </a:t>
            </a:r>
            <a:endParaRPr sz="1200">
              <a:solidFill>
                <a:srgbClr val="09885A"/>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a:t>
            </a:r>
            <a:r>
              <a:rPr lang="tr" sz="1200">
                <a:solidFill>
                  <a:srgbClr val="AF00DB"/>
                </a:solidFill>
                <a:latin typeface="Courier New"/>
                <a:ea typeface="Courier New"/>
                <a:cs typeface="Courier New"/>
                <a:sym typeface="Courier New"/>
              </a:rPr>
              <a:t>while</a:t>
            </a:r>
            <a:r>
              <a:rPr lang="tr" sz="1200">
                <a:solidFill>
                  <a:srgbClr val="000000"/>
                </a:solidFill>
                <a:latin typeface="Courier New"/>
                <a:ea typeface="Courier New"/>
                <a:cs typeface="Courier New"/>
                <a:sym typeface="Courier New"/>
              </a:rPr>
              <a:t> </a:t>
            </a:r>
            <a:r>
              <a:rPr lang="tr" sz="1200">
                <a:solidFill>
                  <a:srgbClr val="0000FF"/>
                </a:solidFill>
                <a:latin typeface="Courier New"/>
                <a:ea typeface="Courier New"/>
                <a:cs typeface="Courier New"/>
                <a:sym typeface="Courier New"/>
              </a:rPr>
              <a:t>True</a:t>
            </a:r>
            <a:r>
              <a:rPr lang="tr" sz="1200">
                <a:solidFill>
                  <a:srgbClr val="000000"/>
                </a:solidFill>
                <a:latin typeface="Courier New"/>
                <a:ea typeface="Courier New"/>
                <a:cs typeface="Courier New"/>
                <a:sym typeface="Courier New"/>
              </a:rPr>
              <a:t>:	 </a:t>
            </a:r>
            <a:r>
              <a:rPr lang="tr" sz="1200">
                <a:solidFill>
                  <a:srgbClr val="008000"/>
                </a:solidFill>
                <a:latin typeface="Courier New"/>
                <a:ea typeface="Courier New"/>
                <a:cs typeface="Courier New"/>
                <a:sym typeface="Courier New"/>
              </a:rPr>
              <a:t>of the array</a:t>
            </a:r>
            <a:endParaRPr sz="12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start = a.find(b[</a:t>
            </a:r>
            <a:r>
              <a:rPr lang="tr" sz="1200">
                <a:solidFill>
                  <a:srgbClr val="09885A"/>
                </a:solidFill>
                <a:latin typeface="Courier New"/>
                <a:ea typeface="Courier New"/>
                <a:cs typeface="Courier New"/>
                <a:sym typeface="Courier New"/>
              </a:rPr>
              <a:t>0</a:t>
            </a:r>
            <a:r>
              <a:rPr lang="tr" sz="1200">
                <a:solidFill>
                  <a:srgbClr val="000000"/>
                </a:solidFill>
                <a:latin typeface="Courier New"/>
                <a:ea typeface="Courier New"/>
                <a:cs typeface="Courier New"/>
                <a:sym typeface="Courier New"/>
              </a:rPr>
              <a:t>],start)</a:t>
            </a:r>
            <a:endParaRPr sz="12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a:t>
            </a:r>
            <a:r>
              <a:rPr lang="tr" sz="1200">
                <a:solidFill>
                  <a:srgbClr val="AF00DB"/>
                </a:solidFill>
                <a:latin typeface="Courier New"/>
                <a:ea typeface="Courier New"/>
                <a:cs typeface="Courier New"/>
                <a:sym typeface="Courier New"/>
              </a:rPr>
              <a:t>if</a:t>
            </a:r>
            <a:r>
              <a:rPr lang="tr" sz="1200">
                <a:solidFill>
                  <a:srgbClr val="000000"/>
                </a:solidFill>
                <a:latin typeface="Courier New"/>
                <a:ea typeface="Courier New"/>
                <a:cs typeface="Courier New"/>
                <a:sym typeface="Courier New"/>
              </a:rPr>
              <a:t> start == -</a:t>
            </a:r>
            <a:r>
              <a:rPr lang="tr" sz="1200">
                <a:solidFill>
                  <a:srgbClr val="09885A"/>
                </a:solidFill>
                <a:latin typeface="Courier New"/>
                <a:ea typeface="Courier New"/>
                <a:cs typeface="Courier New"/>
                <a:sym typeface="Courier New"/>
              </a:rPr>
              <a:t>1</a:t>
            </a:r>
            <a:r>
              <a:rPr lang="tr" sz="1200">
                <a:solidFill>
                  <a:srgbClr val="000000"/>
                </a:solidFill>
                <a:latin typeface="Courier New"/>
                <a:ea typeface="Courier New"/>
                <a:cs typeface="Courier New"/>
                <a:sym typeface="Courier New"/>
              </a:rPr>
              <a:t>:	</a:t>
            </a:r>
            <a:r>
              <a:rPr lang="tr" sz="1200">
                <a:solidFill>
                  <a:srgbClr val="AF00DB"/>
                </a:solidFill>
                <a:latin typeface="Courier New"/>
                <a:ea typeface="Courier New"/>
                <a:cs typeface="Courier New"/>
                <a:sym typeface="Courier New"/>
              </a:rPr>
              <a:t>return</a:t>
            </a:r>
            <a:r>
              <a:rPr lang="tr" sz="1200">
                <a:solidFill>
                  <a:srgbClr val="000000"/>
                </a:solidFill>
                <a:latin typeface="Courier New"/>
                <a:ea typeface="Courier New"/>
                <a:cs typeface="Courier New"/>
                <a:sym typeface="Courier New"/>
              </a:rPr>
              <a:t> </a:t>
            </a:r>
            <a:r>
              <a:rPr lang="tr" sz="1200">
                <a:solidFill>
                  <a:srgbClr val="09885A"/>
                </a:solidFill>
                <a:latin typeface="Courier New"/>
                <a:ea typeface="Courier New"/>
                <a:cs typeface="Courier New"/>
                <a:sym typeface="Courier New"/>
              </a:rPr>
              <a:t>0</a:t>
            </a:r>
            <a:endParaRPr sz="1200">
              <a:solidFill>
                <a:srgbClr val="09885A"/>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a:t>
            </a:r>
            <a:r>
              <a:rPr lang="tr" sz="1200">
                <a:solidFill>
                  <a:srgbClr val="AF00DB"/>
                </a:solidFill>
                <a:latin typeface="Courier New"/>
                <a:ea typeface="Courier New"/>
                <a:cs typeface="Courier New"/>
                <a:sym typeface="Courier New"/>
              </a:rPr>
              <a:t>if</a:t>
            </a:r>
            <a:r>
              <a:rPr lang="tr" sz="1200">
                <a:solidFill>
                  <a:srgbClr val="000000"/>
                </a:solidFill>
                <a:latin typeface="Courier New"/>
                <a:ea typeface="Courier New"/>
                <a:cs typeface="Courier New"/>
                <a:sym typeface="Courier New"/>
              </a:rPr>
              <a:t> b.startswith(a[start:]):	</a:t>
            </a:r>
            <a:r>
              <a:rPr lang="tr" sz="1200">
                <a:solidFill>
                  <a:srgbClr val="AF00DB"/>
                </a:solidFill>
                <a:latin typeface="Courier New"/>
                <a:ea typeface="Courier New"/>
                <a:cs typeface="Courier New"/>
                <a:sym typeface="Courier New"/>
              </a:rPr>
              <a:t>return</a:t>
            </a:r>
            <a:r>
              <a:rPr lang="tr" sz="1200">
                <a:solidFill>
                  <a:srgbClr val="000000"/>
                </a:solidFill>
                <a:latin typeface="Courier New"/>
                <a:ea typeface="Courier New"/>
                <a:cs typeface="Courier New"/>
                <a:sym typeface="Courier New"/>
              </a:rPr>
              <a:t> </a:t>
            </a:r>
            <a:r>
              <a:rPr lang="tr" sz="1200">
                <a:solidFill>
                  <a:srgbClr val="795E26"/>
                </a:solidFill>
                <a:latin typeface="Courier New"/>
                <a:ea typeface="Courier New"/>
                <a:cs typeface="Courier New"/>
                <a:sym typeface="Courier New"/>
              </a:rPr>
              <a:t>len</a:t>
            </a:r>
            <a:r>
              <a:rPr lang="tr" sz="1200">
                <a:solidFill>
                  <a:srgbClr val="000000"/>
                </a:solidFill>
                <a:latin typeface="Courier New"/>
                <a:ea typeface="Courier New"/>
                <a:cs typeface="Courier New"/>
                <a:sym typeface="Courier New"/>
              </a:rPr>
              <a:t>(a)-start</a:t>
            </a:r>
            <a:endParaRPr sz="12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start += </a:t>
            </a:r>
            <a:r>
              <a:rPr lang="tr" sz="1200">
                <a:solidFill>
                  <a:srgbClr val="09885A"/>
                </a:solidFill>
                <a:latin typeface="Courier New"/>
                <a:ea typeface="Courier New"/>
                <a:cs typeface="Courier New"/>
                <a:sym typeface="Courier New"/>
              </a:rPr>
              <a:t>1</a:t>
            </a:r>
            <a:endParaRPr sz="1200">
              <a:solidFill>
                <a:srgbClr val="09885A"/>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FF"/>
                </a:solidFill>
                <a:latin typeface="Courier New"/>
                <a:ea typeface="Courier New"/>
                <a:cs typeface="Courier New"/>
                <a:sym typeface="Courier New"/>
              </a:rPr>
              <a:t>def</a:t>
            </a:r>
            <a:r>
              <a:rPr lang="tr" sz="1200">
                <a:solidFill>
                  <a:srgbClr val="000000"/>
                </a:solidFill>
                <a:latin typeface="Courier New"/>
                <a:ea typeface="Courier New"/>
                <a:cs typeface="Courier New"/>
                <a:sym typeface="Courier New"/>
              </a:rPr>
              <a:t> </a:t>
            </a:r>
            <a:r>
              <a:rPr lang="tr" sz="1200">
                <a:solidFill>
                  <a:srgbClr val="795E26"/>
                </a:solidFill>
                <a:latin typeface="Courier New"/>
                <a:ea typeface="Courier New"/>
                <a:cs typeface="Courier New"/>
                <a:sym typeface="Courier New"/>
              </a:rPr>
              <a:t>FindAllOverlaps</a:t>
            </a:r>
            <a:r>
              <a:rPr lang="tr" sz="1200">
                <a:solidFill>
                  <a:srgbClr val="000000"/>
                </a:solidFill>
                <a:latin typeface="Courier New"/>
                <a:ea typeface="Courier New"/>
                <a:cs typeface="Courier New"/>
                <a:sym typeface="Courier New"/>
              </a:rPr>
              <a:t>(</a:t>
            </a:r>
            <a:r>
              <a:rPr lang="tr" sz="1200">
                <a:solidFill>
                  <a:srgbClr val="001080"/>
                </a:solidFill>
                <a:latin typeface="Courier New"/>
                <a:ea typeface="Courier New"/>
                <a:cs typeface="Courier New"/>
                <a:sym typeface="Courier New"/>
              </a:rPr>
              <a:t>Set</a:t>
            </a:r>
            <a:r>
              <a:rPr lang="tr" sz="1200">
                <a:solidFill>
                  <a:srgbClr val="000000"/>
                </a:solidFill>
                <a:latin typeface="Courier New"/>
                <a:ea typeface="Courier New"/>
                <a:cs typeface="Courier New"/>
                <a:sym typeface="Courier New"/>
              </a:rPr>
              <a:t>):				  </a:t>
            </a:r>
            <a:r>
              <a:rPr lang="tr" sz="1200">
                <a:solidFill>
                  <a:srgbClr val="008000"/>
                </a:solidFill>
                <a:latin typeface="Courier New"/>
                <a:ea typeface="Courier New"/>
                <a:cs typeface="Courier New"/>
                <a:sym typeface="Courier New"/>
              </a:rPr>
              <a:t>#Complexity of this func is O(mn^2)</a:t>
            </a:r>
            <a:endParaRPr sz="12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Edges= []</a:t>
            </a:r>
            <a:endParaRPr sz="12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a:t>
            </a:r>
            <a:r>
              <a:rPr lang="tr" sz="1200">
                <a:solidFill>
                  <a:srgbClr val="AF00DB"/>
                </a:solidFill>
                <a:latin typeface="Courier New"/>
                <a:ea typeface="Courier New"/>
                <a:cs typeface="Courier New"/>
                <a:sym typeface="Courier New"/>
              </a:rPr>
              <a:t>for</a:t>
            </a:r>
            <a:r>
              <a:rPr lang="tr" sz="1200">
                <a:solidFill>
                  <a:srgbClr val="000000"/>
                </a:solidFill>
                <a:latin typeface="Courier New"/>
                <a:ea typeface="Courier New"/>
                <a:cs typeface="Courier New"/>
                <a:sym typeface="Courier New"/>
              </a:rPr>
              <a:t> a,b </a:t>
            </a:r>
            <a:r>
              <a:rPr lang="tr" sz="1200">
                <a:solidFill>
                  <a:srgbClr val="0000FF"/>
                </a:solidFill>
                <a:latin typeface="Courier New"/>
                <a:ea typeface="Courier New"/>
                <a:cs typeface="Courier New"/>
                <a:sym typeface="Courier New"/>
              </a:rPr>
              <a:t>in</a:t>
            </a:r>
            <a:r>
              <a:rPr lang="tr" sz="1200">
                <a:solidFill>
                  <a:srgbClr val="000000"/>
                </a:solidFill>
                <a:latin typeface="Courier New"/>
                <a:ea typeface="Courier New"/>
                <a:cs typeface="Courier New"/>
                <a:sym typeface="Courier New"/>
              </a:rPr>
              <a:t> permutations(</a:t>
            </a:r>
            <a:r>
              <a:rPr lang="tr" sz="1200">
                <a:solidFill>
                  <a:srgbClr val="795E26"/>
                </a:solidFill>
                <a:latin typeface="Courier New"/>
                <a:ea typeface="Courier New"/>
                <a:cs typeface="Courier New"/>
                <a:sym typeface="Courier New"/>
              </a:rPr>
              <a:t>range</a:t>
            </a:r>
            <a:r>
              <a:rPr lang="tr" sz="1200">
                <a:solidFill>
                  <a:srgbClr val="000000"/>
                </a:solidFill>
                <a:latin typeface="Courier New"/>
                <a:ea typeface="Courier New"/>
                <a:cs typeface="Courier New"/>
                <a:sym typeface="Courier New"/>
              </a:rPr>
              <a:t>(</a:t>
            </a:r>
            <a:r>
              <a:rPr lang="tr" sz="1200">
                <a:solidFill>
                  <a:srgbClr val="795E26"/>
                </a:solidFill>
                <a:latin typeface="Courier New"/>
                <a:ea typeface="Courier New"/>
                <a:cs typeface="Courier New"/>
                <a:sym typeface="Courier New"/>
              </a:rPr>
              <a:t>len</a:t>
            </a:r>
            <a:r>
              <a:rPr lang="tr" sz="1200">
                <a:solidFill>
                  <a:srgbClr val="000000"/>
                </a:solidFill>
                <a:latin typeface="Courier New"/>
                <a:ea typeface="Courier New"/>
                <a:cs typeface="Courier New"/>
                <a:sym typeface="Courier New"/>
              </a:rPr>
              <a:t>(Set)),</a:t>
            </a:r>
            <a:r>
              <a:rPr lang="tr" sz="1200">
                <a:solidFill>
                  <a:srgbClr val="09885A"/>
                </a:solidFill>
                <a:latin typeface="Courier New"/>
                <a:ea typeface="Courier New"/>
                <a:cs typeface="Courier New"/>
                <a:sym typeface="Courier New"/>
              </a:rPr>
              <a:t>2</a:t>
            </a:r>
            <a:r>
              <a:rPr lang="tr" sz="1200">
                <a:solidFill>
                  <a:srgbClr val="000000"/>
                </a:solidFill>
                <a:latin typeface="Courier New"/>
                <a:ea typeface="Courier New"/>
                <a:cs typeface="Courier New"/>
                <a:sym typeface="Courier New"/>
              </a:rPr>
              <a:t>): </a:t>
            </a:r>
            <a:r>
              <a:rPr lang="tr" sz="1200">
                <a:solidFill>
                  <a:srgbClr val="008000"/>
                </a:solidFill>
                <a:latin typeface="Courier New"/>
                <a:ea typeface="Courier New"/>
                <a:cs typeface="Courier New"/>
                <a:sym typeface="Courier New"/>
              </a:rPr>
              <a:t>#O(n^2)</a:t>
            </a:r>
            <a:endParaRPr sz="12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W = overlap(Set[a],Set[b])			  </a:t>
            </a:r>
            <a:r>
              <a:rPr lang="tr" sz="1200">
                <a:solidFill>
                  <a:srgbClr val="008000"/>
                </a:solidFill>
                <a:latin typeface="Courier New"/>
                <a:ea typeface="Courier New"/>
                <a:cs typeface="Courier New"/>
                <a:sym typeface="Courier New"/>
              </a:rPr>
              <a:t>#O(m)</a:t>
            </a:r>
            <a:endParaRPr sz="12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a:t>
            </a:r>
            <a:r>
              <a:rPr lang="tr" sz="1200">
                <a:solidFill>
                  <a:srgbClr val="AF00DB"/>
                </a:solidFill>
                <a:latin typeface="Courier New"/>
                <a:ea typeface="Courier New"/>
                <a:cs typeface="Courier New"/>
                <a:sym typeface="Courier New"/>
              </a:rPr>
              <a:t>if</a:t>
            </a:r>
            <a:r>
              <a:rPr lang="tr" sz="1200">
                <a:solidFill>
                  <a:srgbClr val="000000"/>
                </a:solidFill>
                <a:latin typeface="Courier New"/>
                <a:ea typeface="Courier New"/>
                <a:cs typeface="Courier New"/>
                <a:sym typeface="Courier New"/>
              </a:rPr>
              <a:t> W &gt; </a:t>
            </a:r>
            <a:r>
              <a:rPr lang="tr" sz="1200">
                <a:solidFill>
                  <a:srgbClr val="09885A"/>
                </a:solidFill>
                <a:latin typeface="Courier New"/>
                <a:ea typeface="Courier New"/>
                <a:cs typeface="Courier New"/>
                <a:sym typeface="Courier New"/>
              </a:rPr>
              <a:t>0</a:t>
            </a:r>
            <a:r>
              <a:rPr lang="tr" sz="1200">
                <a:solidFill>
                  <a:srgbClr val="000000"/>
                </a:solidFill>
                <a:latin typeface="Courier New"/>
                <a:ea typeface="Courier New"/>
                <a:cs typeface="Courier New"/>
                <a:sym typeface="Courier New"/>
              </a:rPr>
              <a:t>:	Edges.append([a,b,W])</a:t>
            </a:r>
            <a:endParaRPr sz="12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a:t>
            </a:r>
            <a:r>
              <a:rPr lang="tr" sz="1200">
                <a:solidFill>
                  <a:srgbClr val="AF00DB"/>
                </a:solidFill>
                <a:latin typeface="Courier New"/>
                <a:ea typeface="Courier New"/>
                <a:cs typeface="Courier New"/>
                <a:sym typeface="Courier New"/>
              </a:rPr>
              <a:t>return</a:t>
            </a:r>
            <a:r>
              <a:rPr lang="tr" sz="1200">
                <a:solidFill>
                  <a:srgbClr val="000000"/>
                </a:solidFill>
                <a:latin typeface="Courier New"/>
                <a:ea typeface="Courier New"/>
                <a:cs typeface="Courier New"/>
                <a:sym typeface="Courier New"/>
              </a:rPr>
              <a:t> Edges</a:t>
            </a:r>
            <a:endParaRPr sz="1200">
              <a:solidFill>
                <a:srgbClr val="09885A"/>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Algorithm Analysis</a:t>
            </a:r>
            <a:endParaRPr/>
          </a:p>
        </p:txBody>
      </p:sp>
      <p:sp>
        <p:nvSpPr>
          <p:cNvPr id="181" name="Google Shape;181;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tr" sz="1200">
                <a:solidFill>
                  <a:srgbClr val="0000FF"/>
                </a:solidFill>
                <a:latin typeface="Courier New"/>
                <a:ea typeface="Courier New"/>
                <a:cs typeface="Courier New"/>
                <a:sym typeface="Courier New"/>
              </a:rPr>
              <a:t>def</a:t>
            </a:r>
            <a:r>
              <a:rPr lang="tr" sz="1200">
                <a:solidFill>
                  <a:srgbClr val="000000"/>
                </a:solidFill>
                <a:latin typeface="Courier New"/>
                <a:ea typeface="Courier New"/>
                <a:cs typeface="Courier New"/>
                <a:sym typeface="Courier New"/>
              </a:rPr>
              <a:t> </a:t>
            </a:r>
            <a:r>
              <a:rPr lang="tr" sz="1200">
                <a:solidFill>
                  <a:srgbClr val="795E26"/>
                </a:solidFill>
                <a:latin typeface="Courier New"/>
                <a:ea typeface="Courier New"/>
                <a:cs typeface="Courier New"/>
                <a:sym typeface="Courier New"/>
              </a:rPr>
              <a:t>SCSS</a:t>
            </a:r>
            <a:r>
              <a:rPr lang="tr" sz="1200">
                <a:solidFill>
                  <a:srgbClr val="000000"/>
                </a:solidFill>
                <a:latin typeface="Courier New"/>
                <a:ea typeface="Courier New"/>
                <a:cs typeface="Courier New"/>
                <a:sym typeface="Courier New"/>
              </a:rPr>
              <a:t>(</a:t>
            </a:r>
            <a:r>
              <a:rPr lang="tr" sz="1200">
                <a:solidFill>
                  <a:srgbClr val="001080"/>
                </a:solidFill>
                <a:latin typeface="Courier New"/>
                <a:ea typeface="Courier New"/>
                <a:cs typeface="Courier New"/>
                <a:sym typeface="Courier New"/>
              </a:rPr>
              <a:t>Edges</a:t>
            </a:r>
            <a:r>
              <a:rPr lang="tr" sz="1200">
                <a:solidFill>
                  <a:srgbClr val="000000"/>
                </a:solidFill>
                <a:latin typeface="Courier New"/>
                <a:ea typeface="Courier New"/>
                <a:cs typeface="Courier New"/>
                <a:sym typeface="Courier New"/>
              </a:rPr>
              <a:t>): 			</a:t>
            </a:r>
            <a:r>
              <a:rPr lang="tr" sz="1200">
                <a:solidFill>
                  <a:srgbClr val="008000"/>
                </a:solidFill>
                <a:latin typeface="Courier New"/>
                <a:ea typeface="Courier New"/>
                <a:cs typeface="Courier New"/>
                <a:sym typeface="Courier New"/>
              </a:rPr>
              <a:t>#Greedy Algorithm for finding shortest common superstring</a:t>
            </a:r>
            <a:endParaRPr sz="1200">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Total_Path_Weight = </a:t>
            </a:r>
            <a:r>
              <a:rPr lang="tr" sz="1200">
                <a:solidFill>
                  <a:srgbClr val="09885A"/>
                </a:solidFill>
                <a:latin typeface="Courier New"/>
                <a:ea typeface="Courier New"/>
                <a:cs typeface="Courier New"/>
                <a:sym typeface="Courier New"/>
              </a:rPr>
              <a:t>0  	</a:t>
            </a:r>
            <a:r>
              <a:rPr lang="tr" sz="1200">
                <a:solidFill>
                  <a:srgbClr val="008000"/>
                </a:solidFill>
                <a:latin typeface="Courier New"/>
                <a:ea typeface="Courier New"/>
                <a:cs typeface="Courier New"/>
                <a:sym typeface="Courier New"/>
              </a:rPr>
              <a:t>#Complexity of this func is O(n^3) = O(n)*(O(n^2)+O(n^2))</a:t>
            </a:r>
            <a:endParaRPr sz="1200">
              <a:solidFill>
                <a:srgbClr val="09885A"/>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a:t>
            </a:r>
            <a:r>
              <a:rPr lang="tr" sz="1200">
                <a:solidFill>
                  <a:srgbClr val="AF00DB"/>
                </a:solidFill>
                <a:latin typeface="Courier New"/>
                <a:ea typeface="Courier New"/>
                <a:cs typeface="Courier New"/>
                <a:sym typeface="Courier New"/>
              </a:rPr>
              <a:t>while</a:t>
            </a:r>
            <a:r>
              <a:rPr lang="tr" sz="1200">
                <a:solidFill>
                  <a:srgbClr val="000000"/>
                </a:solidFill>
                <a:latin typeface="Courier New"/>
                <a:ea typeface="Courier New"/>
                <a:cs typeface="Courier New"/>
                <a:sym typeface="Courier New"/>
              </a:rPr>
              <a:t> (</a:t>
            </a:r>
            <a:r>
              <a:rPr lang="tr" sz="1200">
                <a:solidFill>
                  <a:srgbClr val="795E26"/>
                </a:solidFill>
                <a:latin typeface="Courier New"/>
                <a:ea typeface="Courier New"/>
                <a:cs typeface="Courier New"/>
                <a:sym typeface="Courier New"/>
              </a:rPr>
              <a:t>len</a:t>
            </a:r>
            <a:r>
              <a:rPr lang="tr" sz="1200">
                <a:solidFill>
                  <a:srgbClr val="000000"/>
                </a:solidFill>
                <a:latin typeface="Courier New"/>
                <a:ea typeface="Courier New"/>
                <a:cs typeface="Courier New"/>
                <a:sym typeface="Courier New"/>
              </a:rPr>
              <a:t>(Edges) != </a:t>
            </a:r>
            <a:r>
              <a:rPr lang="tr" sz="1200">
                <a:solidFill>
                  <a:srgbClr val="09885A"/>
                </a:solidFill>
                <a:latin typeface="Courier New"/>
                <a:ea typeface="Courier New"/>
                <a:cs typeface="Courier New"/>
                <a:sym typeface="Courier New"/>
              </a:rPr>
              <a:t>0</a:t>
            </a:r>
            <a:r>
              <a:rPr lang="tr" sz="1200">
                <a:solidFill>
                  <a:srgbClr val="000000"/>
                </a:solidFill>
                <a:latin typeface="Courier New"/>
                <a:ea typeface="Courier New"/>
                <a:cs typeface="Courier New"/>
                <a:sym typeface="Courier New"/>
              </a:rPr>
              <a:t>):	</a:t>
            </a:r>
            <a:r>
              <a:rPr lang="tr" sz="1200">
                <a:solidFill>
                  <a:srgbClr val="008000"/>
                </a:solidFill>
                <a:latin typeface="Courier New"/>
                <a:ea typeface="Courier New"/>
                <a:cs typeface="Courier New"/>
                <a:sym typeface="Courier New"/>
              </a:rPr>
              <a:t>#O(n)</a:t>
            </a:r>
            <a:endParaRPr sz="12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maxWeight = </a:t>
            </a:r>
            <a:r>
              <a:rPr lang="tr" sz="1200">
                <a:solidFill>
                  <a:srgbClr val="09885A"/>
                </a:solidFill>
                <a:latin typeface="Courier New"/>
                <a:ea typeface="Courier New"/>
                <a:cs typeface="Courier New"/>
                <a:sym typeface="Courier New"/>
              </a:rPr>
              <a:t>0</a:t>
            </a:r>
            <a:endParaRPr sz="1200">
              <a:solidFill>
                <a:srgbClr val="09885A"/>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index = -</a:t>
            </a:r>
            <a:r>
              <a:rPr lang="tr" sz="1200">
                <a:solidFill>
                  <a:srgbClr val="09885A"/>
                </a:solidFill>
                <a:latin typeface="Courier New"/>
                <a:ea typeface="Courier New"/>
                <a:cs typeface="Courier New"/>
                <a:sym typeface="Courier New"/>
              </a:rPr>
              <a:t>1</a:t>
            </a:r>
            <a:endParaRPr sz="1200">
              <a:solidFill>
                <a:srgbClr val="09885A"/>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a:t>
            </a:r>
            <a:r>
              <a:rPr lang="tr" sz="1200">
                <a:solidFill>
                  <a:srgbClr val="AF00DB"/>
                </a:solidFill>
                <a:latin typeface="Courier New"/>
                <a:ea typeface="Courier New"/>
                <a:cs typeface="Courier New"/>
                <a:sym typeface="Courier New"/>
              </a:rPr>
              <a:t>for</a:t>
            </a:r>
            <a:r>
              <a:rPr lang="tr" sz="1200">
                <a:solidFill>
                  <a:srgbClr val="000000"/>
                </a:solidFill>
                <a:latin typeface="Courier New"/>
                <a:ea typeface="Courier New"/>
                <a:cs typeface="Courier New"/>
                <a:sym typeface="Courier New"/>
              </a:rPr>
              <a:t> E </a:t>
            </a:r>
            <a:r>
              <a:rPr lang="tr" sz="1200">
                <a:solidFill>
                  <a:srgbClr val="0000FF"/>
                </a:solidFill>
                <a:latin typeface="Courier New"/>
                <a:ea typeface="Courier New"/>
                <a:cs typeface="Courier New"/>
                <a:sym typeface="Courier New"/>
              </a:rPr>
              <a:t>in</a:t>
            </a:r>
            <a:r>
              <a:rPr lang="tr" sz="1200">
                <a:solidFill>
                  <a:srgbClr val="000000"/>
                </a:solidFill>
                <a:latin typeface="Courier New"/>
                <a:ea typeface="Courier New"/>
                <a:cs typeface="Courier New"/>
                <a:sym typeface="Courier New"/>
              </a:rPr>
              <a:t> </a:t>
            </a:r>
            <a:r>
              <a:rPr lang="tr" sz="1200">
                <a:solidFill>
                  <a:srgbClr val="795E26"/>
                </a:solidFill>
                <a:latin typeface="Courier New"/>
                <a:ea typeface="Courier New"/>
                <a:cs typeface="Courier New"/>
                <a:sym typeface="Courier New"/>
              </a:rPr>
              <a:t>range</a:t>
            </a:r>
            <a:r>
              <a:rPr lang="tr" sz="1200">
                <a:solidFill>
                  <a:srgbClr val="000000"/>
                </a:solidFill>
                <a:latin typeface="Courier New"/>
                <a:ea typeface="Courier New"/>
                <a:cs typeface="Courier New"/>
                <a:sym typeface="Courier New"/>
              </a:rPr>
              <a:t> (</a:t>
            </a:r>
            <a:r>
              <a:rPr lang="tr" sz="1200">
                <a:solidFill>
                  <a:srgbClr val="795E26"/>
                </a:solidFill>
                <a:latin typeface="Courier New"/>
                <a:ea typeface="Courier New"/>
                <a:cs typeface="Courier New"/>
                <a:sym typeface="Courier New"/>
              </a:rPr>
              <a:t>len</a:t>
            </a:r>
            <a:r>
              <a:rPr lang="tr" sz="1200">
                <a:solidFill>
                  <a:srgbClr val="000000"/>
                </a:solidFill>
                <a:latin typeface="Courier New"/>
                <a:ea typeface="Courier New"/>
                <a:cs typeface="Courier New"/>
                <a:sym typeface="Courier New"/>
              </a:rPr>
              <a:t>(Edges)): </a:t>
            </a:r>
            <a:r>
              <a:rPr lang="tr" sz="1200">
                <a:solidFill>
                  <a:srgbClr val="008000"/>
                </a:solidFill>
                <a:latin typeface="Courier New"/>
                <a:ea typeface="Courier New"/>
                <a:cs typeface="Courier New"/>
                <a:sym typeface="Courier New"/>
              </a:rPr>
              <a:t>#Find Longest Weight &amp; its index     #O(n^2)</a:t>
            </a:r>
            <a:endParaRPr sz="1200">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a:t>
            </a:r>
            <a:r>
              <a:rPr lang="tr" sz="1200">
                <a:solidFill>
                  <a:srgbClr val="AF00DB"/>
                </a:solidFill>
                <a:latin typeface="Courier New"/>
                <a:ea typeface="Courier New"/>
                <a:cs typeface="Courier New"/>
                <a:sym typeface="Courier New"/>
              </a:rPr>
              <a:t>if</a:t>
            </a:r>
            <a:r>
              <a:rPr lang="tr" sz="1200">
                <a:solidFill>
                  <a:srgbClr val="000000"/>
                </a:solidFill>
                <a:latin typeface="Courier New"/>
                <a:ea typeface="Courier New"/>
                <a:cs typeface="Courier New"/>
                <a:sym typeface="Courier New"/>
              </a:rPr>
              <a:t> Edges[E][</a:t>
            </a:r>
            <a:r>
              <a:rPr lang="tr" sz="1200">
                <a:solidFill>
                  <a:srgbClr val="09885A"/>
                </a:solidFill>
                <a:latin typeface="Courier New"/>
                <a:ea typeface="Courier New"/>
                <a:cs typeface="Courier New"/>
                <a:sym typeface="Courier New"/>
              </a:rPr>
              <a:t>2</a:t>
            </a:r>
            <a:r>
              <a:rPr lang="tr" sz="1200">
                <a:solidFill>
                  <a:srgbClr val="000000"/>
                </a:solidFill>
                <a:latin typeface="Courier New"/>
                <a:ea typeface="Courier New"/>
                <a:cs typeface="Courier New"/>
                <a:sym typeface="Courier New"/>
              </a:rPr>
              <a:t>] &gt; maxWeight:</a:t>
            </a:r>
            <a:endParaRPr sz="12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maxWeight = Edges[E][</a:t>
            </a:r>
            <a:r>
              <a:rPr lang="tr" sz="1200">
                <a:solidFill>
                  <a:srgbClr val="09885A"/>
                </a:solidFill>
                <a:latin typeface="Courier New"/>
                <a:ea typeface="Courier New"/>
                <a:cs typeface="Courier New"/>
                <a:sym typeface="Courier New"/>
              </a:rPr>
              <a:t>2</a:t>
            </a:r>
            <a:r>
              <a:rPr lang="tr" sz="1200">
                <a:solidFill>
                  <a:srgbClr val="000000"/>
                </a:solidFill>
                <a:latin typeface="Courier New"/>
                <a:ea typeface="Courier New"/>
                <a:cs typeface="Courier New"/>
                <a:sym typeface="Courier New"/>
              </a:rPr>
              <a:t>]</a:t>
            </a:r>
            <a:endParaRPr sz="12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index = E</a:t>
            </a:r>
            <a:endParaRPr sz="12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Total_Path_Weight += maxWeight</a:t>
            </a:r>
            <a:endParaRPr sz="12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Compress2strings(index,Edges)		</a:t>
            </a:r>
            <a:r>
              <a:rPr lang="tr" sz="1200">
                <a:solidFill>
                  <a:srgbClr val="008000"/>
                </a:solidFill>
                <a:latin typeface="Courier New"/>
                <a:ea typeface="Courier New"/>
                <a:cs typeface="Courier New"/>
                <a:sym typeface="Courier New"/>
              </a:rPr>
              <a:t>#O(n^2)</a:t>
            </a:r>
            <a:endParaRPr sz="12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a:t>
            </a:r>
            <a:r>
              <a:rPr lang="tr" sz="1200">
                <a:solidFill>
                  <a:srgbClr val="AF00DB"/>
                </a:solidFill>
                <a:latin typeface="Courier New"/>
                <a:ea typeface="Courier New"/>
                <a:cs typeface="Courier New"/>
                <a:sym typeface="Courier New"/>
              </a:rPr>
              <a:t>return</a:t>
            </a:r>
            <a:r>
              <a:rPr lang="tr" sz="1200">
                <a:solidFill>
                  <a:srgbClr val="000000"/>
                </a:solidFill>
                <a:latin typeface="Courier New"/>
                <a:ea typeface="Courier New"/>
                <a:cs typeface="Courier New"/>
                <a:sym typeface="Courier New"/>
              </a:rPr>
              <a:t> Total_Path_Weight</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OUTLINE</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tr"/>
              <a:t>Problem </a:t>
            </a:r>
            <a:r>
              <a:rPr lang="tr"/>
              <a:t>Description</a:t>
            </a:r>
            <a:endParaRPr/>
          </a:p>
          <a:p>
            <a:pPr indent="-342900" lvl="0" marL="457200" rtl="0" algn="l">
              <a:spcBef>
                <a:spcPts val="0"/>
              </a:spcBef>
              <a:spcAft>
                <a:spcPts val="0"/>
              </a:spcAft>
              <a:buSzPts val="1800"/>
              <a:buChar char="●"/>
            </a:pPr>
            <a:r>
              <a:rPr lang="tr"/>
              <a:t>Algorithm Description</a:t>
            </a:r>
            <a:endParaRPr/>
          </a:p>
          <a:p>
            <a:pPr indent="-342900" lvl="0" marL="457200" rtl="0" algn="l">
              <a:spcBef>
                <a:spcPts val="0"/>
              </a:spcBef>
              <a:spcAft>
                <a:spcPts val="0"/>
              </a:spcAft>
              <a:buSzPts val="1800"/>
              <a:buChar char="●"/>
            </a:pPr>
            <a:r>
              <a:rPr lang="tr"/>
              <a:t>Algorithm </a:t>
            </a:r>
            <a:r>
              <a:rPr lang="tr"/>
              <a:t>Analysis</a:t>
            </a:r>
            <a:endParaRPr/>
          </a:p>
          <a:p>
            <a:pPr indent="-342900" lvl="0" marL="457200" rtl="0" algn="l">
              <a:spcBef>
                <a:spcPts val="0"/>
              </a:spcBef>
              <a:spcAft>
                <a:spcPts val="0"/>
              </a:spcAft>
              <a:buSzPts val="1800"/>
              <a:buChar char="●"/>
            </a:pPr>
            <a:r>
              <a:rPr lang="tr"/>
              <a:t>Experimental Analysis</a:t>
            </a:r>
            <a:endParaRPr/>
          </a:p>
          <a:p>
            <a:pPr indent="-342900" lvl="0" marL="457200" rtl="0" algn="l">
              <a:spcBef>
                <a:spcPts val="0"/>
              </a:spcBef>
              <a:spcAft>
                <a:spcPts val="0"/>
              </a:spcAft>
              <a:buSzPts val="1800"/>
              <a:buChar char="●"/>
            </a:pPr>
            <a:r>
              <a:rPr lang="tr"/>
              <a:t>Testing</a:t>
            </a:r>
            <a:endParaRPr/>
          </a:p>
          <a:p>
            <a:pPr indent="-342900" lvl="0" marL="457200" rtl="0" algn="l">
              <a:spcBef>
                <a:spcPts val="0"/>
              </a:spcBef>
              <a:spcAft>
                <a:spcPts val="0"/>
              </a:spcAft>
              <a:buSzPts val="1800"/>
              <a:buChar char="●"/>
            </a:pPr>
            <a:r>
              <a:rPr lang="tr"/>
              <a:t>Discussion</a:t>
            </a:r>
            <a:endParaRPr/>
          </a:p>
          <a:p>
            <a:pPr indent="-342900" lvl="0" marL="457200" rtl="0" algn="l">
              <a:spcBef>
                <a:spcPts val="0"/>
              </a:spcBef>
              <a:spcAft>
                <a:spcPts val="0"/>
              </a:spcAft>
              <a:buSzPts val="1800"/>
              <a:buChar char="●"/>
            </a:pPr>
            <a:r>
              <a:rPr lang="tr"/>
              <a:t>References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Algorithm Analysis</a:t>
            </a:r>
            <a:endParaRPr/>
          </a:p>
        </p:txBody>
      </p:sp>
      <p:sp>
        <p:nvSpPr>
          <p:cNvPr id="187" name="Google Shape;187;p32"/>
          <p:cNvSpPr txBox="1"/>
          <p:nvPr>
            <p:ph idx="1" type="body"/>
          </p:nvPr>
        </p:nvSpPr>
        <p:spPr>
          <a:xfrm>
            <a:off x="311700" y="1152425"/>
            <a:ext cx="8520600" cy="330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tr" sz="1200">
                <a:solidFill>
                  <a:srgbClr val="0000FF"/>
                </a:solidFill>
                <a:latin typeface="Courier New"/>
                <a:ea typeface="Courier New"/>
                <a:cs typeface="Courier New"/>
                <a:sym typeface="Courier New"/>
              </a:rPr>
              <a:t>def</a:t>
            </a:r>
            <a:r>
              <a:rPr lang="tr" sz="1200">
                <a:solidFill>
                  <a:srgbClr val="000000"/>
                </a:solidFill>
                <a:latin typeface="Courier New"/>
                <a:ea typeface="Courier New"/>
                <a:cs typeface="Courier New"/>
                <a:sym typeface="Courier New"/>
              </a:rPr>
              <a:t> </a:t>
            </a:r>
            <a:r>
              <a:rPr lang="tr" sz="1200">
                <a:solidFill>
                  <a:srgbClr val="795E26"/>
                </a:solidFill>
                <a:latin typeface="Courier New"/>
                <a:ea typeface="Courier New"/>
                <a:cs typeface="Courier New"/>
                <a:sym typeface="Courier New"/>
              </a:rPr>
              <a:t>Eliminate_Substr</a:t>
            </a:r>
            <a:r>
              <a:rPr lang="tr" sz="1200">
                <a:solidFill>
                  <a:srgbClr val="000000"/>
                </a:solidFill>
                <a:latin typeface="Courier New"/>
                <a:ea typeface="Courier New"/>
                <a:cs typeface="Courier New"/>
                <a:sym typeface="Courier New"/>
              </a:rPr>
              <a:t>(</a:t>
            </a:r>
            <a:r>
              <a:rPr lang="tr" sz="1200">
                <a:solidFill>
                  <a:srgbClr val="001080"/>
                </a:solidFill>
                <a:latin typeface="Courier New"/>
                <a:ea typeface="Courier New"/>
                <a:cs typeface="Courier New"/>
                <a:sym typeface="Courier New"/>
              </a:rPr>
              <a:t>SS</a:t>
            </a:r>
            <a:r>
              <a:rPr lang="tr" sz="1200">
                <a:solidFill>
                  <a:srgbClr val="000000"/>
                </a:solidFill>
                <a:latin typeface="Courier New"/>
                <a:ea typeface="Courier New"/>
                <a:cs typeface="Courier New"/>
                <a:sym typeface="Courier New"/>
              </a:rPr>
              <a:t>): </a:t>
            </a:r>
            <a:r>
              <a:rPr lang="tr" sz="1200">
                <a:solidFill>
                  <a:srgbClr val="008000"/>
                </a:solidFill>
                <a:latin typeface="Courier New"/>
                <a:ea typeface="Courier New"/>
                <a:cs typeface="Courier New"/>
                <a:sym typeface="Courier New"/>
              </a:rPr>
              <a:t>#Complexity of this func is O(m*n^2)</a:t>
            </a:r>
            <a:endParaRPr sz="12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i=</a:t>
            </a:r>
            <a:r>
              <a:rPr lang="tr" sz="1200">
                <a:solidFill>
                  <a:srgbClr val="09885A"/>
                </a:solidFill>
                <a:latin typeface="Courier New"/>
                <a:ea typeface="Courier New"/>
                <a:cs typeface="Courier New"/>
                <a:sym typeface="Courier New"/>
              </a:rPr>
              <a:t>0</a:t>
            </a:r>
            <a:endParaRPr sz="1200">
              <a:solidFill>
                <a:srgbClr val="09885A"/>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a:t>
            </a:r>
            <a:r>
              <a:rPr lang="tr" sz="1200">
                <a:solidFill>
                  <a:srgbClr val="AF00DB"/>
                </a:solidFill>
                <a:latin typeface="Courier New"/>
                <a:ea typeface="Courier New"/>
                <a:cs typeface="Courier New"/>
                <a:sym typeface="Courier New"/>
              </a:rPr>
              <a:t>while</a:t>
            </a:r>
            <a:r>
              <a:rPr lang="tr" sz="1200">
                <a:solidFill>
                  <a:srgbClr val="000000"/>
                </a:solidFill>
                <a:latin typeface="Courier New"/>
                <a:ea typeface="Courier New"/>
                <a:cs typeface="Courier New"/>
                <a:sym typeface="Courier New"/>
              </a:rPr>
              <a:t> i != </a:t>
            </a:r>
            <a:r>
              <a:rPr lang="tr" sz="1200">
                <a:solidFill>
                  <a:srgbClr val="795E26"/>
                </a:solidFill>
                <a:latin typeface="Courier New"/>
                <a:ea typeface="Courier New"/>
                <a:cs typeface="Courier New"/>
                <a:sym typeface="Courier New"/>
              </a:rPr>
              <a:t>len</a:t>
            </a:r>
            <a:r>
              <a:rPr lang="tr" sz="1200">
                <a:solidFill>
                  <a:srgbClr val="000000"/>
                </a:solidFill>
                <a:latin typeface="Courier New"/>
                <a:ea typeface="Courier New"/>
                <a:cs typeface="Courier New"/>
                <a:sym typeface="Courier New"/>
              </a:rPr>
              <a:t>(SS):	    					</a:t>
            </a:r>
            <a:r>
              <a:rPr lang="tr" sz="1200">
                <a:solidFill>
                  <a:srgbClr val="008000"/>
                </a:solidFill>
                <a:latin typeface="Courier New"/>
                <a:ea typeface="Courier New"/>
                <a:cs typeface="Courier New"/>
                <a:sym typeface="Courier New"/>
              </a:rPr>
              <a:t>#O(n)</a:t>
            </a:r>
            <a:endParaRPr sz="12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t = i+</a:t>
            </a:r>
            <a:r>
              <a:rPr lang="tr" sz="1200">
                <a:solidFill>
                  <a:srgbClr val="09885A"/>
                </a:solidFill>
                <a:latin typeface="Courier New"/>
                <a:ea typeface="Courier New"/>
                <a:cs typeface="Courier New"/>
                <a:sym typeface="Courier New"/>
              </a:rPr>
              <a:t>1</a:t>
            </a:r>
            <a:endParaRPr sz="1200">
              <a:solidFill>
                <a:srgbClr val="09885A"/>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a:t>
            </a:r>
            <a:r>
              <a:rPr lang="tr" sz="1200">
                <a:solidFill>
                  <a:srgbClr val="AF00DB"/>
                </a:solidFill>
                <a:latin typeface="Courier New"/>
                <a:ea typeface="Courier New"/>
                <a:cs typeface="Courier New"/>
                <a:sym typeface="Courier New"/>
              </a:rPr>
              <a:t>while</a:t>
            </a:r>
            <a:r>
              <a:rPr lang="tr" sz="1200">
                <a:solidFill>
                  <a:srgbClr val="000000"/>
                </a:solidFill>
                <a:latin typeface="Courier New"/>
                <a:ea typeface="Courier New"/>
                <a:cs typeface="Courier New"/>
                <a:sym typeface="Courier New"/>
              </a:rPr>
              <a:t> t != </a:t>
            </a:r>
            <a:r>
              <a:rPr lang="tr" sz="1200">
                <a:solidFill>
                  <a:srgbClr val="795E26"/>
                </a:solidFill>
                <a:latin typeface="Courier New"/>
                <a:ea typeface="Courier New"/>
                <a:cs typeface="Courier New"/>
                <a:sym typeface="Courier New"/>
              </a:rPr>
              <a:t>len</a:t>
            </a:r>
            <a:r>
              <a:rPr lang="tr" sz="1200">
                <a:solidFill>
                  <a:srgbClr val="000000"/>
                </a:solidFill>
                <a:latin typeface="Courier New"/>
                <a:ea typeface="Courier New"/>
                <a:cs typeface="Courier New"/>
                <a:sym typeface="Courier New"/>
              </a:rPr>
              <a:t>(SS):	    				</a:t>
            </a:r>
            <a:r>
              <a:rPr lang="tr" sz="1200">
                <a:solidFill>
                  <a:srgbClr val="008000"/>
                </a:solidFill>
                <a:latin typeface="Courier New"/>
                <a:ea typeface="Courier New"/>
                <a:cs typeface="Courier New"/>
                <a:sym typeface="Courier New"/>
              </a:rPr>
              <a:t>#O(n)</a:t>
            </a:r>
            <a:endParaRPr sz="12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a:t>
            </a:r>
            <a:r>
              <a:rPr lang="tr" sz="1200">
                <a:solidFill>
                  <a:srgbClr val="AF00DB"/>
                </a:solidFill>
                <a:latin typeface="Courier New"/>
                <a:ea typeface="Courier New"/>
                <a:cs typeface="Courier New"/>
                <a:sym typeface="Courier New"/>
              </a:rPr>
              <a:t>if</a:t>
            </a:r>
            <a:r>
              <a:rPr lang="tr" sz="1200">
                <a:solidFill>
                  <a:srgbClr val="000000"/>
                </a:solidFill>
                <a:latin typeface="Courier New"/>
                <a:ea typeface="Courier New"/>
                <a:cs typeface="Courier New"/>
                <a:sym typeface="Courier New"/>
              </a:rPr>
              <a:t>(SS[t] </a:t>
            </a:r>
            <a:r>
              <a:rPr lang="tr" sz="1200">
                <a:solidFill>
                  <a:srgbClr val="0000FF"/>
                </a:solidFill>
                <a:latin typeface="Courier New"/>
                <a:ea typeface="Courier New"/>
                <a:cs typeface="Courier New"/>
                <a:sym typeface="Courier New"/>
              </a:rPr>
              <a:t>in</a:t>
            </a:r>
            <a:r>
              <a:rPr lang="tr" sz="1200">
                <a:solidFill>
                  <a:srgbClr val="000000"/>
                </a:solidFill>
                <a:latin typeface="Courier New"/>
                <a:ea typeface="Courier New"/>
                <a:cs typeface="Courier New"/>
                <a:sym typeface="Courier New"/>
              </a:rPr>
              <a:t> SS[i]): </a:t>
            </a:r>
            <a:r>
              <a:rPr lang="tr" sz="1200">
                <a:solidFill>
                  <a:srgbClr val="008000"/>
                </a:solidFill>
                <a:latin typeface="Courier New"/>
                <a:ea typeface="Courier New"/>
                <a:cs typeface="Courier New"/>
                <a:sym typeface="Courier New"/>
              </a:rPr>
              <a:t>	</a:t>
            </a:r>
            <a:r>
              <a:rPr lang="tr" sz="1200">
                <a:solidFill>
                  <a:srgbClr val="AF00DB"/>
                </a:solidFill>
                <a:latin typeface="Courier New"/>
                <a:ea typeface="Courier New"/>
                <a:cs typeface="Courier New"/>
                <a:sym typeface="Courier New"/>
              </a:rPr>
              <a:t>del</a:t>
            </a:r>
            <a:r>
              <a:rPr lang="tr" sz="1200">
                <a:solidFill>
                  <a:srgbClr val="000000"/>
                </a:solidFill>
                <a:latin typeface="Courier New"/>
                <a:ea typeface="Courier New"/>
                <a:cs typeface="Courier New"/>
                <a:sym typeface="Courier New"/>
              </a:rPr>
              <a:t> SS[t] 	</a:t>
            </a:r>
            <a:r>
              <a:rPr lang="tr" sz="1200">
                <a:solidFill>
                  <a:srgbClr val="008000"/>
                </a:solidFill>
                <a:latin typeface="Courier New"/>
                <a:ea typeface="Courier New"/>
                <a:cs typeface="Courier New"/>
                <a:sym typeface="Courier New"/>
              </a:rPr>
              <a:t>#O(m)</a:t>
            </a:r>
            <a:endParaRPr sz="12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a:t>
            </a:r>
            <a:r>
              <a:rPr lang="tr" sz="1200">
                <a:solidFill>
                  <a:srgbClr val="AF00DB"/>
                </a:solidFill>
                <a:latin typeface="Courier New"/>
                <a:ea typeface="Courier New"/>
                <a:cs typeface="Courier New"/>
                <a:sym typeface="Courier New"/>
              </a:rPr>
              <a:t>elif</a:t>
            </a:r>
            <a:r>
              <a:rPr lang="tr" sz="1200">
                <a:solidFill>
                  <a:srgbClr val="000000"/>
                </a:solidFill>
                <a:latin typeface="Courier New"/>
                <a:ea typeface="Courier New"/>
                <a:cs typeface="Courier New"/>
                <a:sym typeface="Courier New"/>
              </a:rPr>
              <a:t>(SS[i] </a:t>
            </a:r>
            <a:r>
              <a:rPr lang="tr" sz="1200">
                <a:solidFill>
                  <a:srgbClr val="0000FF"/>
                </a:solidFill>
                <a:latin typeface="Courier New"/>
                <a:ea typeface="Courier New"/>
                <a:cs typeface="Courier New"/>
                <a:sym typeface="Courier New"/>
              </a:rPr>
              <a:t>in</a:t>
            </a:r>
            <a:r>
              <a:rPr lang="tr" sz="1200">
                <a:solidFill>
                  <a:srgbClr val="000000"/>
                </a:solidFill>
                <a:latin typeface="Courier New"/>
                <a:ea typeface="Courier New"/>
                <a:cs typeface="Courier New"/>
                <a:sym typeface="Courier New"/>
              </a:rPr>
              <a:t> SS[t]):</a:t>
            </a:r>
            <a:endParaRPr sz="12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a:t>
            </a:r>
            <a:r>
              <a:rPr lang="tr" sz="1200">
                <a:solidFill>
                  <a:srgbClr val="AF00DB"/>
                </a:solidFill>
                <a:latin typeface="Courier New"/>
                <a:ea typeface="Courier New"/>
                <a:cs typeface="Courier New"/>
                <a:sym typeface="Courier New"/>
              </a:rPr>
              <a:t>del</a:t>
            </a:r>
            <a:r>
              <a:rPr lang="tr" sz="1200">
                <a:solidFill>
                  <a:srgbClr val="000000"/>
                </a:solidFill>
                <a:latin typeface="Courier New"/>
                <a:ea typeface="Courier New"/>
                <a:cs typeface="Courier New"/>
                <a:sym typeface="Courier New"/>
              </a:rPr>
              <a:t> SS[i]</a:t>
            </a:r>
            <a:endParaRPr sz="12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i -= </a:t>
            </a:r>
            <a:r>
              <a:rPr lang="tr" sz="1200">
                <a:solidFill>
                  <a:srgbClr val="09885A"/>
                </a:solidFill>
                <a:latin typeface="Courier New"/>
                <a:ea typeface="Courier New"/>
                <a:cs typeface="Courier New"/>
                <a:sym typeface="Courier New"/>
              </a:rPr>
              <a:t>1</a:t>
            </a:r>
            <a:endParaRPr sz="1200">
              <a:solidFill>
                <a:srgbClr val="09885A"/>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a:t>
            </a:r>
            <a:r>
              <a:rPr lang="tr" sz="1200">
                <a:solidFill>
                  <a:srgbClr val="AF00DB"/>
                </a:solidFill>
                <a:latin typeface="Courier New"/>
                <a:ea typeface="Courier New"/>
                <a:cs typeface="Courier New"/>
                <a:sym typeface="Courier New"/>
              </a:rPr>
              <a:t>break</a:t>
            </a:r>
            <a:endParaRPr sz="1200">
              <a:solidFill>
                <a:srgbClr val="AF00DB"/>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a:t>
            </a:r>
            <a:r>
              <a:rPr lang="tr" sz="1200">
                <a:solidFill>
                  <a:srgbClr val="AF00DB"/>
                </a:solidFill>
                <a:latin typeface="Courier New"/>
                <a:ea typeface="Courier New"/>
                <a:cs typeface="Courier New"/>
                <a:sym typeface="Courier New"/>
              </a:rPr>
              <a:t>else</a:t>
            </a:r>
            <a:r>
              <a:rPr lang="tr" sz="1200">
                <a:solidFill>
                  <a:srgbClr val="000000"/>
                </a:solidFill>
                <a:latin typeface="Courier New"/>
                <a:ea typeface="Courier New"/>
                <a:cs typeface="Courier New"/>
                <a:sym typeface="Courier New"/>
              </a:rPr>
              <a:t>: 	t += </a:t>
            </a:r>
            <a:r>
              <a:rPr lang="tr" sz="1200">
                <a:solidFill>
                  <a:srgbClr val="09885A"/>
                </a:solidFill>
                <a:latin typeface="Courier New"/>
                <a:ea typeface="Courier New"/>
                <a:cs typeface="Courier New"/>
                <a:sym typeface="Courier New"/>
              </a:rPr>
              <a:t>1</a:t>
            </a:r>
            <a:endParaRPr sz="1200">
              <a:solidFill>
                <a:srgbClr val="09885A"/>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i += </a:t>
            </a:r>
            <a:r>
              <a:rPr lang="tr" sz="1200">
                <a:solidFill>
                  <a:srgbClr val="09885A"/>
                </a:solidFill>
                <a:latin typeface="Courier New"/>
                <a:ea typeface="Courier New"/>
                <a:cs typeface="Courier New"/>
                <a:sym typeface="Courier New"/>
              </a:rPr>
              <a:t>1</a:t>
            </a:r>
            <a:endParaRPr sz="1200">
              <a:solidFill>
                <a:srgbClr val="09885A"/>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solidFill>
                  <a:srgbClr val="000000"/>
                </a:solidFill>
                <a:latin typeface="Courier New"/>
                <a:ea typeface="Courier New"/>
                <a:cs typeface="Courier New"/>
                <a:sym typeface="Courier New"/>
              </a:rPr>
              <a:t>   </a:t>
            </a:r>
            <a:r>
              <a:rPr lang="tr" sz="1200">
                <a:solidFill>
                  <a:srgbClr val="AF00DB"/>
                </a:solidFill>
                <a:latin typeface="Courier New"/>
                <a:ea typeface="Courier New"/>
                <a:cs typeface="Courier New"/>
                <a:sym typeface="Courier New"/>
              </a:rPr>
              <a:t>return</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Algorithm Analysis</a:t>
            </a:r>
            <a:endParaRPr/>
          </a:p>
        </p:txBody>
      </p:sp>
      <p:sp>
        <p:nvSpPr>
          <p:cNvPr id="193" name="Google Shape;193;p33"/>
          <p:cNvSpPr txBox="1"/>
          <p:nvPr/>
        </p:nvSpPr>
        <p:spPr>
          <a:xfrm>
            <a:off x="311700" y="1578500"/>
            <a:ext cx="8313600" cy="300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tr" sz="1200">
                <a:solidFill>
                  <a:srgbClr val="0000FF"/>
                </a:solidFill>
                <a:latin typeface="Courier New"/>
                <a:ea typeface="Courier New"/>
                <a:cs typeface="Courier New"/>
                <a:sym typeface="Courier New"/>
              </a:rPr>
              <a:t>def</a:t>
            </a:r>
            <a:r>
              <a:rPr lang="tr" sz="1200">
                <a:latin typeface="Courier New"/>
                <a:ea typeface="Courier New"/>
                <a:cs typeface="Courier New"/>
                <a:sym typeface="Courier New"/>
              </a:rPr>
              <a:t> </a:t>
            </a:r>
            <a:r>
              <a:rPr lang="tr" sz="1200">
                <a:solidFill>
                  <a:srgbClr val="795E26"/>
                </a:solidFill>
                <a:latin typeface="Courier New"/>
                <a:ea typeface="Courier New"/>
                <a:cs typeface="Courier New"/>
                <a:sym typeface="Courier New"/>
              </a:rPr>
              <a:t>Check</a:t>
            </a:r>
            <a:r>
              <a:rPr lang="tr" sz="1200">
                <a:latin typeface="Courier New"/>
                <a:ea typeface="Courier New"/>
                <a:cs typeface="Courier New"/>
                <a:sym typeface="Courier New"/>
              </a:rPr>
              <a:t>(</a:t>
            </a:r>
            <a:r>
              <a:rPr lang="tr" sz="1200">
                <a:solidFill>
                  <a:srgbClr val="001080"/>
                </a:solidFill>
                <a:latin typeface="Courier New"/>
                <a:ea typeface="Courier New"/>
                <a:cs typeface="Courier New"/>
                <a:sym typeface="Courier New"/>
              </a:rPr>
              <a:t>Str_Set</a:t>
            </a:r>
            <a:r>
              <a:rPr lang="tr" sz="1200">
                <a:latin typeface="Courier New"/>
                <a:ea typeface="Courier New"/>
                <a:cs typeface="Courier New"/>
                <a:sym typeface="Courier New"/>
              </a:rPr>
              <a:t>,</a:t>
            </a:r>
            <a:r>
              <a:rPr lang="tr" sz="1200">
                <a:solidFill>
                  <a:srgbClr val="001080"/>
                </a:solidFill>
                <a:latin typeface="Courier New"/>
                <a:ea typeface="Courier New"/>
                <a:cs typeface="Courier New"/>
                <a:sym typeface="Courier New"/>
              </a:rPr>
              <a:t>k</a:t>
            </a:r>
            <a:r>
              <a:rPr lang="tr"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latin typeface="Courier New"/>
                <a:ea typeface="Courier New"/>
                <a:cs typeface="Courier New"/>
                <a:sym typeface="Courier New"/>
              </a:rPr>
              <a:t>   Eliminate_Substr(Str_Set) </a:t>
            </a:r>
            <a:r>
              <a:rPr lang="tr" sz="1200">
                <a:solidFill>
                  <a:srgbClr val="008000"/>
                </a:solidFill>
                <a:latin typeface="Courier New"/>
                <a:ea typeface="Courier New"/>
                <a:cs typeface="Courier New"/>
                <a:sym typeface="Courier New"/>
              </a:rPr>
              <a:t>#Eliminate substrings on the Set 	#O(mn^2)</a:t>
            </a:r>
            <a:endParaRPr sz="1200">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latin typeface="Courier New"/>
                <a:ea typeface="Courier New"/>
                <a:cs typeface="Courier New"/>
                <a:sym typeface="Courier New"/>
              </a:rPr>
              <a:t>   Total_Len = </a:t>
            </a:r>
            <a:r>
              <a:rPr lang="tr" sz="1200">
                <a:solidFill>
                  <a:srgbClr val="09885A"/>
                </a:solidFill>
                <a:latin typeface="Courier New"/>
                <a:ea typeface="Courier New"/>
                <a:cs typeface="Courier New"/>
                <a:sym typeface="Courier New"/>
              </a:rPr>
              <a:t>0</a:t>
            </a:r>
            <a:endParaRPr sz="1200">
              <a:solidFill>
                <a:srgbClr val="09885A"/>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latin typeface="Courier New"/>
                <a:ea typeface="Courier New"/>
                <a:cs typeface="Courier New"/>
                <a:sym typeface="Courier New"/>
              </a:rPr>
              <a:t>   </a:t>
            </a:r>
            <a:r>
              <a:rPr lang="tr" sz="1200">
                <a:solidFill>
                  <a:srgbClr val="AF00DB"/>
                </a:solidFill>
                <a:latin typeface="Courier New"/>
                <a:ea typeface="Courier New"/>
                <a:cs typeface="Courier New"/>
                <a:sym typeface="Courier New"/>
              </a:rPr>
              <a:t>for</a:t>
            </a:r>
            <a:r>
              <a:rPr lang="tr" sz="1200">
                <a:latin typeface="Courier New"/>
                <a:ea typeface="Courier New"/>
                <a:cs typeface="Courier New"/>
                <a:sym typeface="Courier New"/>
              </a:rPr>
              <a:t> st </a:t>
            </a:r>
            <a:r>
              <a:rPr lang="tr" sz="1200">
                <a:solidFill>
                  <a:srgbClr val="0000FF"/>
                </a:solidFill>
                <a:latin typeface="Courier New"/>
                <a:ea typeface="Courier New"/>
                <a:cs typeface="Courier New"/>
                <a:sym typeface="Courier New"/>
              </a:rPr>
              <a:t>in</a:t>
            </a:r>
            <a:r>
              <a:rPr lang="tr" sz="1200">
                <a:latin typeface="Courier New"/>
                <a:ea typeface="Courier New"/>
                <a:cs typeface="Courier New"/>
                <a:sym typeface="Courier New"/>
              </a:rPr>
              <a:t> Strings:        	  							</a:t>
            </a:r>
            <a:r>
              <a:rPr lang="tr" sz="1200">
                <a:solidFill>
                  <a:srgbClr val="008000"/>
                </a:solidFill>
                <a:latin typeface="Courier New"/>
                <a:ea typeface="Courier New"/>
                <a:cs typeface="Courier New"/>
                <a:sym typeface="Courier New"/>
              </a:rPr>
              <a:t>#O(n)</a:t>
            </a:r>
            <a:endParaRPr sz="1200">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latin typeface="Courier New"/>
                <a:ea typeface="Courier New"/>
                <a:cs typeface="Courier New"/>
                <a:sym typeface="Courier New"/>
              </a:rPr>
              <a:t>       Total_Len += </a:t>
            </a:r>
            <a:r>
              <a:rPr lang="tr" sz="1200">
                <a:solidFill>
                  <a:srgbClr val="795E26"/>
                </a:solidFill>
                <a:latin typeface="Courier New"/>
                <a:ea typeface="Courier New"/>
                <a:cs typeface="Courier New"/>
                <a:sym typeface="Courier New"/>
              </a:rPr>
              <a:t>len</a:t>
            </a:r>
            <a:r>
              <a:rPr lang="tr" sz="1200">
                <a:latin typeface="Courier New"/>
                <a:ea typeface="Courier New"/>
                <a:cs typeface="Courier New"/>
                <a:sym typeface="Courier New"/>
              </a:rPr>
              <a:t>(st)</a:t>
            </a:r>
            <a:endParaRPr sz="1200">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latin typeface="Courier New"/>
                <a:ea typeface="Courier New"/>
                <a:cs typeface="Courier New"/>
                <a:sym typeface="Courier New"/>
              </a:rPr>
              <a:t>   E = FindAllOverlaps(Strings)	  						</a:t>
            </a:r>
            <a:r>
              <a:rPr lang="tr" sz="1200">
                <a:solidFill>
                  <a:srgbClr val="008000"/>
                </a:solidFill>
                <a:latin typeface="Courier New"/>
                <a:ea typeface="Courier New"/>
                <a:cs typeface="Courier New"/>
                <a:sym typeface="Courier New"/>
              </a:rPr>
              <a:t>#O(mn^2)</a:t>
            </a:r>
            <a:endParaRPr sz="1200">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latin typeface="Courier New"/>
                <a:ea typeface="Courier New"/>
                <a:cs typeface="Courier New"/>
                <a:sym typeface="Courier New"/>
              </a:rPr>
              <a:t>   SCSS_len = Total_Len - SCSS(E)  						</a:t>
            </a:r>
            <a:r>
              <a:rPr lang="tr" sz="1200">
                <a:solidFill>
                  <a:srgbClr val="008000"/>
                </a:solidFill>
                <a:latin typeface="Courier New"/>
                <a:ea typeface="Courier New"/>
                <a:cs typeface="Courier New"/>
                <a:sym typeface="Courier New"/>
              </a:rPr>
              <a:t>#O(n^3)</a:t>
            </a:r>
            <a:endParaRPr sz="1200">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latin typeface="Courier New"/>
                <a:ea typeface="Courier New"/>
                <a:cs typeface="Courier New"/>
                <a:sym typeface="Courier New"/>
              </a:rPr>
              <a:t>   </a:t>
            </a:r>
            <a:r>
              <a:rPr lang="tr" sz="1200">
                <a:solidFill>
                  <a:srgbClr val="AF00DB"/>
                </a:solidFill>
                <a:latin typeface="Courier New"/>
                <a:ea typeface="Courier New"/>
                <a:cs typeface="Courier New"/>
                <a:sym typeface="Courier New"/>
              </a:rPr>
              <a:t>if</a:t>
            </a:r>
            <a:r>
              <a:rPr lang="tr" sz="1200">
                <a:latin typeface="Courier New"/>
                <a:ea typeface="Courier New"/>
                <a:cs typeface="Courier New"/>
                <a:sym typeface="Courier New"/>
              </a:rPr>
              <a:t> k &gt;= SCSS_len:</a:t>
            </a:r>
            <a:endParaRPr sz="1200">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latin typeface="Courier New"/>
                <a:ea typeface="Courier New"/>
                <a:cs typeface="Courier New"/>
                <a:sym typeface="Courier New"/>
              </a:rPr>
              <a:t>       </a:t>
            </a:r>
            <a:r>
              <a:rPr lang="tr" sz="1200">
                <a:solidFill>
                  <a:srgbClr val="AF00DB"/>
                </a:solidFill>
                <a:latin typeface="Courier New"/>
                <a:ea typeface="Courier New"/>
                <a:cs typeface="Courier New"/>
                <a:sym typeface="Courier New"/>
              </a:rPr>
              <a:t>return</a:t>
            </a:r>
            <a:r>
              <a:rPr lang="tr" sz="1200">
                <a:latin typeface="Courier New"/>
                <a:ea typeface="Courier New"/>
                <a:cs typeface="Courier New"/>
                <a:sym typeface="Courier New"/>
              </a:rPr>
              <a:t> </a:t>
            </a:r>
            <a:r>
              <a:rPr lang="tr" sz="1200">
                <a:solidFill>
                  <a:srgbClr val="0000FF"/>
                </a:solidFill>
                <a:latin typeface="Courier New"/>
                <a:ea typeface="Courier New"/>
                <a:cs typeface="Courier New"/>
                <a:sym typeface="Courier New"/>
              </a:rPr>
              <a:t>True</a:t>
            </a:r>
            <a:endParaRPr sz="1200">
              <a:solidFill>
                <a:srgbClr val="0000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tr" sz="1200">
                <a:latin typeface="Courier New"/>
                <a:ea typeface="Courier New"/>
                <a:cs typeface="Courier New"/>
                <a:sym typeface="Courier New"/>
              </a:rPr>
              <a:t>   </a:t>
            </a:r>
            <a:r>
              <a:rPr lang="tr" sz="1200">
                <a:solidFill>
                  <a:srgbClr val="AF00DB"/>
                </a:solidFill>
                <a:latin typeface="Courier New"/>
                <a:ea typeface="Courier New"/>
                <a:cs typeface="Courier New"/>
                <a:sym typeface="Courier New"/>
              </a:rPr>
              <a:t>return</a:t>
            </a:r>
            <a:r>
              <a:rPr lang="tr" sz="1200">
                <a:latin typeface="Courier New"/>
                <a:ea typeface="Courier New"/>
                <a:cs typeface="Courier New"/>
                <a:sym typeface="Courier New"/>
              </a:rPr>
              <a:t> </a:t>
            </a:r>
            <a:r>
              <a:rPr lang="tr" sz="1200">
                <a:solidFill>
                  <a:srgbClr val="0000FF"/>
                </a:solidFill>
                <a:latin typeface="Courier New"/>
                <a:ea typeface="Courier New"/>
                <a:cs typeface="Courier New"/>
                <a:sym typeface="Courier New"/>
              </a:rPr>
              <a:t>False</a:t>
            </a:r>
            <a:endParaRPr sz="1200"/>
          </a:p>
        </p:txBody>
      </p:sp>
      <p:sp>
        <p:nvSpPr>
          <p:cNvPr id="194" name="Google Shape;194;p33"/>
          <p:cNvSpPr/>
          <p:nvPr/>
        </p:nvSpPr>
        <p:spPr>
          <a:xfrm>
            <a:off x="6979700" y="1642901"/>
            <a:ext cx="633564" cy="2115372"/>
          </a:xfrm>
          <a:custGeom>
            <a:rect b="b" l="l" r="r" t="t"/>
            <a:pathLst>
              <a:path extrusionOk="0" h="99255" w="39127">
                <a:moveTo>
                  <a:pt x="0" y="12922"/>
                </a:moveTo>
                <a:cubicBezTo>
                  <a:pt x="2577" y="10774"/>
                  <a:pt x="10094" y="179"/>
                  <a:pt x="15463" y="36"/>
                </a:cubicBezTo>
                <a:cubicBezTo>
                  <a:pt x="20832" y="-107"/>
                  <a:pt x="30424" y="6694"/>
                  <a:pt x="32214" y="12063"/>
                </a:cubicBezTo>
                <a:cubicBezTo>
                  <a:pt x="34004" y="17432"/>
                  <a:pt x="29064" y="26810"/>
                  <a:pt x="26201" y="32250"/>
                </a:cubicBezTo>
                <a:cubicBezTo>
                  <a:pt x="23338" y="37691"/>
                  <a:pt x="15464" y="41485"/>
                  <a:pt x="15034" y="44706"/>
                </a:cubicBezTo>
                <a:cubicBezTo>
                  <a:pt x="14605" y="47927"/>
                  <a:pt x="21190" y="49788"/>
                  <a:pt x="23624" y="51578"/>
                </a:cubicBezTo>
                <a:cubicBezTo>
                  <a:pt x="26058" y="53368"/>
                  <a:pt x="27418" y="53010"/>
                  <a:pt x="29637" y="55444"/>
                </a:cubicBezTo>
                <a:cubicBezTo>
                  <a:pt x="31856" y="57878"/>
                  <a:pt x="35436" y="62173"/>
                  <a:pt x="36939" y="66182"/>
                </a:cubicBezTo>
                <a:cubicBezTo>
                  <a:pt x="38442" y="70191"/>
                  <a:pt x="39874" y="75703"/>
                  <a:pt x="38657" y="79497"/>
                </a:cubicBezTo>
                <a:cubicBezTo>
                  <a:pt x="37440" y="83291"/>
                  <a:pt x="33216" y="86585"/>
                  <a:pt x="29637" y="88947"/>
                </a:cubicBezTo>
                <a:cubicBezTo>
                  <a:pt x="26058" y="91309"/>
                  <a:pt x="22049" y="91953"/>
                  <a:pt x="17181" y="93671"/>
                </a:cubicBezTo>
                <a:cubicBezTo>
                  <a:pt x="12313" y="95389"/>
                  <a:pt x="3222" y="98324"/>
                  <a:pt x="430" y="99255"/>
                </a:cubicBezTo>
              </a:path>
            </a:pathLst>
          </a:custGeom>
          <a:noFill/>
          <a:ln cap="flat" cmpd="sng" w="9525">
            <a:solidFill>
              <a:schemeClr val="dk2"/>
            </a:solidFill>
            <a:prstDash val="solid"/>
            <a:round/>
            <a:headEnd len="med" w="med" type="none"/>
            <a:tailEnd len="med" w="med" type="none"/>
          </a:ln>
        </p:spPr>
      </p:sp>
      <p:sp>
        <p:nvSpPr>
          <p:cNvPr id="195" name="Google Shape;195;p33"/>
          <p:cNvSpPr txBox="1"/>
          <p:nvPr/>
        </p:nvSpPr>
        <p:spPr>
          <a:xfrm>
            <a:off x="7613275" y="1498625"/>
            <a:ext cx="1530600" cy="16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a:latin typeface="Open Sans"/>
                <a:ea typeface="Open Sans"/>
                <a:cs typeface="Open Sans"/>
                <a:sym typeface="Open Sans"/>
              </a:rPr>
              <a:t>Overall </a:t>
            </a:r>
            <a:endParaRPr>
              <a:latin typeface="Open Sans"/>
              <a:ea typeface="Open Sans"/>
              <a:cs typeface="Open Sans"/>
              <a:sym typeface="Open Sans"/>
            </a:endParaRPr>
          </a:p>
          <a:p>
            <a:pPr indent="0" lvl="0" marL="0" rtl="0" algn="l">
              <a:spcBef>
                <a:spcPts val="0"/>
              </a:spcBef>
              <a:spcAft>
                <a:spcPts val="0"/>
              </a:spcAft>
              <a:buNone/>
            </a:pPr>
            <a:r>
              <a:rPr lang="tr">
                <a:latin typeface="Open Sans"/>
                <a:ea typeface="Open Sans"/>
                <a:cs typeface="Open Sans"/>
                <a:sym typeface="Open Sans"/>
              </a:rPr>
              <a:t>Running </a:t>
            </a:r>
            <a:endParaRPr>
              <a:latin typeface="Open Sans"/>
              <a:ea typeface="Open Sans"/>
              <a:cs typeface="Open Sans"/>
              <a:sym typeface="Open Sans"/>
            </a:endParaRPr>
          </a:p>
          <a:p>
            <a:pPr indent="0" lvl="0" marL="0" rtl="0" algn="l">
              <a:spcBef>
                <a:spcPts val="0"/>
              </a:spcBef>
              <a:spcAft>
                <a:spcPts val="0"/>
              </a:spcAft>
              <a:buNone/>
            </a:pPr>
            <a:r>
              <a:rPr lang="tr">
                <a:latin typeface="Open Sans"/>
                <a:ea typeface="Open Sans"/>
                <a:cs typeface="Open Sans"/>
                <a:sym typeface="Open Sans"/>
              </a:rPr>
              <a:t>Time:</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tr">
                <a:solidFill>
                  <a:srgbClr val="FF0000"/>
                </a:solidFill>
                <a:latin typeface="Open Sans"/>
                <a:ea typeface="Open Sans"/>
                <a:cs typeface="Open Sans"/>
                <a:sym typeface="Open Sans"/>
              </a:rPr>
              <a:t>O(n^3 + mn^2)</a:t>
            </a:r>
            <a:endParaRPr>
              <a:solidFill>
                <a:srgbClr val="FF0000"/>
              </a:solidFill>
              <a:latin typeface="Open Sans"/>
              <a:ea typeface="Open Sans"/>
              <a:cs typeface="Open Sans"/>
              <a:sym typeface="Open Sans"/>
            </a:endParaRPr>
          </a:p>
          <a:p>
            <a:pPr indent="0" lvl="0" marL="0" rtl="0" algn="l">
              <a:spcBef>
                <a:spcPts val="0"/>
              </a:spcBef>
              <a:spcAft>
                <a:spcPts val="0"/>
              </a:spcAft>
              <a:buNone/>
            </a:pPr>
            <a:r>
              <a:t/>
            </a:r>
            <a:endParaRPr>
              <a:solidFill>
                <a:srgbClr val="FF0000"/>
              </a:solidFill>
              <a:latin typeface="Open Sans"/>
              <a:ea typeface="Open Sans"/>
              <a:cs typeface="Open Sans"/>
              <a:sym typeface="Open Sans"/>
            </a:endParaRPr>
          </a:p>
          <a:p>
            <a:pPr indent="0" lvl="0" marL="0" rtl="0" algn="l">
              <a:spcBef>
                <a:spcPts val="0"/>
              </a:spcBef>
              <a:spcAft>
                <a:spcPts val="0"/>
              </a:spcAft>
              <a:buNone/>
            </a:pPr>
            <a:r>
              <a:t/>
            </a:r>
            <a:endParaRPr>
              <a:solidFill>
                <a:srgbClr val="FF0000"/>
              </a:solidFill>
              <a:latin typeface="Open Sans"/>
              <a:ea typeface="Open Sans"/>
              <a:cs typeface="Open Sans"/>
              <a:sym typeface="Open Sans"/>
            </a:endParaRPr>
          </a:p>
          <a:p>
            <a:pPr indent="0" lvl="0" marL="0" rtl="0" algn="l">
              <a:spcBef>
                <a:spcPts val="0"/>
              </a:spcBef>
              <a:spcAft>
                <a:spcPts val="0"/>
              </a:spcAft>
              <a:buNone/>
            </a:pPr>
            <a:r>
              <a:t/>
            </a:r>
            <a:endParaRPr>
              <a:solidFill>
                <a:srgbClr val="FF0000"/>
              </a:solidFill>
              <a:latin typeface="Open Sans"/>
              <a:ea typeface="Open Sans"/>
              <a:cs typeface="Open Sans"/>
              <a:sym typeface="Open Sans"/>
            </a:endParaRPr>
          </a:p>
          <a:p>
            <a:pPr indent="0" lvl="0" marL="0" rtl="0" algn="l">
              <a:spcBef>
                <a:spcPts val="0"/>
              </a:spcBef>
              <a:spcAft>
                <a:spcPts val="0"/>
              </a:spcAft>
              <a:buNone/>
            </a:pPr>
            <a:r>
              <a:t/>
            </a:r>
            <a:endParaRPr>
              <a:solidFill>
                <a:srgbClr val="FF0000"/>
              </a:solidFill>
              <a:latin typeface="Open Sans"/>
              <a:ea typeface="Open Sans"/>
              <a:cs typeface="Open Sans"/>
              <a:sym typeface="Open Sans"/>
            </a:endParaRPr>
          </a:p>
          <a:p>
            <a:pPr indent="0" lvl="0" marL="0" rtl="0" algn="l">
              <a:spcBef>
                <a:spcPts val="0"/>
              </a:spcBef>
              <a:spcAft>
                <a:spcPts val="0"/>
              </a:spcAft>
              <a:buNone/>
            </a:pPr>
            <a:r>
              <a:t/>
            </a:r>
            <a:endParaRPr>
              <a:solidFill>
                <a:srgbClr val="FF0000"/>
              </a:solidFill>
              <a:latin typeface="Open Sans"/>
              <a:ea typeface="Open Sans"/>
              <a:cs typeface="Open Sans"/>
              <a:sym typeface="Open Sans"/>
            </a:endParaRPr>
          </a:p>
          <a:p>
            <a:pPr indent="0" lvl="0" marL="0" rtl="0" algn="l">
              <a:lnSpc>
                <a:spcPct val="200000"/>
              </a:lnSpc>
              <a:spcBef>
                <a:spcPts val="0"/>
              </a:spcBef>
              <a:spcAft>
                <a:spcPts val="0"/>
              </a:spcAft>
              <a:buNone/>
            </a:pPr>
            <a:r>
              <a:rPr lang="tr" sz="1200">
                <a:latin typeface="Times New Roman"/>
                <a:ea typeface="Times New Roman"/>
                <a:cs typeface="Times New Roman"/>
                <a:sym typeface="Times New Roman"/>
              </a:rPr>
              <a:t>n =&gt; our array size</a:t>
            </a:r>
            <a:endParaRPr sz="1200">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tr" sz="1200">
                <a:latin typeface="Times New Roman"/>
                <a:ea typeface="Times New Roman"/>
                <a:cs typeface="Times New Roman"/>
                <a:sym typeface="Times New Roman"/>
              </a:rPr>
              <a:t>m =&gt; the max length of string within this array.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0000"/>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83100" y="-88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Experimental Analysis</a:t>
            </a:r>
            <a:endParaRPr/>
          </a:p>
        </p:txBody>
      </p:sp>
      <p:sp>
        <p:nvSpPr>
          <p:cNvPr id="201" name="Google Shape;201;p34"/>
          <p:cNvSpPr txBox="1"/>
          <p:nvPr>
            <p:ph idx="1" type="body"/>
          </p:nvPr>
        </p:nvSpPr>
        <p:spPr>
          <a:xfrm>
            <a:off x="311700" y="619025"/>
            <a:ext cx="8520600" cy="395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tr"/>
              <a:t>Running Time</a:t>
            </a:r>
            <a:endParaRPr b="1"/>
          </a:p>
          <a:p>
            <a:pPr indent="457200" lvl="0" marL="0" rtl="0" algn="l">
              <a:lnSpc>
                <a:spcPct val="200000"/>
              </a:lnSpc>
              <a:spcBef>
                <a:spcPts val="1600"/>
              </a:spcBef>
              <a:spcAft>
                <a:spcPts val="0"/>
              </a:spcAft>
              <a:buNone/>
            </a:pPr>
            <a:r>
              <a:rPr lang="tr">
                <a:solidFill>
                  <a:srgbClr val="000000"/>
                </a:solidFill>
                <a:latin typeface="Times New Roman"/>
                <a:ea typeface="Times New Roman"/>
                <a:cs typeface="Times New Roman"/>
                <a:sym typeface="Times New Roman"/>
              </a:rPr>
              <a:t>The statistics code used in the running time comparison are as follows:</a:t>
            </a:r>
            <a:endParaRPr/>
          </a:p>
        </p:txBody>
      </p:sp>
      <p:pic>
        <p:nvPicPr>
          <p:cNvPr id="202" name="Google Shape;202;p34"/>
          <p:cNvPicPr preferRelativeResize="0"/>
          <p:nvPr/>
        </p:nvPicPr>
        <p:blipFill rotWithShape="1">
          <a:blip r:embed="rId3">
            <a:alphaModFix/>
          </a:blip>
          <a:srcRect b="6263" l="0" r="0" t="6750"/>
          <a:stretch/>
        </p:blipFill>
        <p:spPr>
          <a:xfrm>
            <a:off x="797425" y="1501850"/>
            <a:ext cx="5190476" cy="3468875"/>
          </a:xfrm>
          <a:prstGeom prst="rect">
            <a:avLst/>
          </a:prstGeom>
          <a:noFill/>
          <a:ln>
            <a:noFill/>
          </a:ln>
        </p:spPr>
      </p:pic>
      <p:sp>
        <p:nvSpPr>
          <p:cNvPr id="203" name="Google Shape;203;p34"/>
          <p:cNvSpPr txBox="1"/>
          <p:nvPr>
            <p:ph idx="1" type="body"/>
          </p:nvPr>
        </p:nvSpPr>
        <p:spPr>
          <a:xfrm>
            <a:off x="4819200" y="2665425"/>
            <a:ext cx="4324800" cy="19038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lang="tr" sz="1200">
                <a:solidFill>
                  <a:srgbClr val="000000"/>
                </a:solidFill>
                <a:latin typeface="Times New Roman"/>
                <a:ea typeface="Times New Roman"/>
                <a:cs typeface="Times New Roman"/>
                <a:sym typeface="Times New Roman"/>
              </a:rPr>
              <a:t>The t values are selected as 1.660 for 90% confidence interval and 1.984 for 95% confidence interval since after 100 samples t values are approximately the same. By using this function, the true mean will be in the given intervals with given confidence levels.</a:t>
            </a:r>
            <a:endParaRPr b="1"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83100" y="-88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Experimental Analysis</a:t>
            </a:r>
            <a:endParaRPr/>
          </a:p>
        </p:txBody>
      </p:sp>
      <p:sp>
        <p:nvSpPr>
          <p:cNvPr id="209" name="Google Shape;209;p35"/>
          <p:cNvSpPr txBox="1"/>
          <p:nvPr>
            <p:ph idx="1" type="body"/>
          </p:nvPr>
        </p:nvSpPr>
        <p:spPr>
          <a:xfrm>
            <a:off x="311700" y="619025"/>
            <a:ext cx="8520600" cy="395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tr"/>
              <a:t>Running Time</a:t>
            </a:r>
            <a:endParaRPr b="1"/>
          </a:p>
          <a:p>
            <a:pPr indent="-317500" lvl="1" marL="914400" rtl="0" algn="l">
              <a:lnSpc>
                <a:spcPct val="115000"/>
              </a:lnSpc>
              <a:spcBef>
                <a:spcPts val="0"/>
              </a:spcBef>
              <a:spcAft>
                <a:spcPts val="0"/>
              </a:spcAft>
              <a:buSzPts val="1400"/>
              <a:buAutoNum type="alphaLcPeriod"/>
            </a:pPr>
            <a:r>
              <a:rPr lang="tr"/>
              <a:t>Running Time vs Array Size</a:t>
            </a:r>
            <a:endParaRPr/>
          </a:p>
          <a:p>
            <a:pPr indent="444500" lvl="0" marL="444500" rtl="0" algn="l">
              <a:lnSpc>
                <a:spcPct val="115000"/>
              </a:lnSpc>
              <a:spcBef>
                <a:spcPts val="1600"/>
              </a:spcBef>
              <a:spcAft>
                <a:spcPts val="0"/>
              </a:spcAft>
              <a:buNone/>
            </a:pPr>
            <a:r>
              <a:rPr lang="tr" sz="1200">
                <a:solidFill>
                  <a:srgbClr val="000000"/>
                </a:solidFill>
                <a:latin typeface="Times New Roman"/>
                <a:ea typeface="Times New Roman"/>
                <a:cs typeface="Times New Roman"/>
                <a:sym typeface="Times New Roman"/>
              </a:rPr>
              <a:t>In these experiments there are 100, 300, and 500 runs for each of the array size incrementation in the range [5,100] with increment size = 5. All strings had 10 as their length. Random strings are created for every run.</a:t>
            </a:r>
            <a:endParaRPr/>
          </a:p>
        </p:txBody>
      </p:sp>
      <p:pic>
        <p:nvPicPr>
          <p:cNvPr id="210" name="Google Shape;210;p35"/>
          <p:cNvPicPr preferRelativeResize="0"/>
          <p:nvPr/>
        </p:nvPicPr>
        <p:blipFill>
          <a:blip r:embed="rId3">
            <a:alphaModFix/>
          </a:blip>
          <a:stretch>
            <a:fillRect/>
          </a:stretch>
        </p:blipFill>
        <p:spPr>
          <a:xfrm>
            <a:off x="858575" y="2085750"/>
            <a:ext cx="3409950" cy="2667000"/>
          </a:xfrm>
          <a:prstGeom prst="rect">
            <a:avLst/>
          </a:prstGeom>
          <a:noFill/>
          <a:ln>
            <a:noFill/>
          </a:ln>
        </p:spPr>
      </p:pic>
      <p:pic>
        <p:nvPicPr>
          <p:cNvPr id="211" name="Google Shape;211;p35"/>
          <p:cNvPicPr preferRelativeResize="0"/>
          <p:nvPr/>
        </p:nvPicPr>
        <p:blipFill>
          <a:blip r:embed="rId4">
            <a:alphaModFix/>
          </a:blip>
          <a:stretch>
            <a:fillRect/>
          </a:stretch>
        </p:blipFill>
        <p:spPr>
          <a:xfrm>
            <a:off x="4437725" y="1927150"/>
            <a:ext cx="4108200" cy="2999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83100" y="-88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Experimental Analysis</a:t>
            </a:r>
            <a:endParaRPr/>
          </a:p>
        </p:txBody>
      </p:sp>
      <p:sp>
        <p:nvSpPr>
          <p:cNvPr id="217" name="Google Shape;217;p36"/>
          <p:cNvSpPr txBox="1"/>
          <p:nvPr>
            <p:ph idx="1" type="body"/>
          </p:nvPr>
        </p:nvSpPr>
        <p:spPr>
          <a:xfrm>
            <a:off x="311700" y="619025"/>
            <a:ext cx="8520600" cy="395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tr"/>
              <a:t>Running Time</a:t>
            </a:r>
            <a:endParaRPr b="1"/>
          </a:p>
          <a:p>
            <a:pPr indent="-317500" lvl="1" marL="914400" rtl="0" algn="l">
              <a:spcBef>
                <a:spcPts val="0"/>
              </a:spcBef>
              <a:spcAft>
                <a:spcPts val="0"/>
              </a:spcAft>
              <a:buSzPts val="1400"/>
              <a:buAutoNum type="alphaLcPeriod"/>
            </a:pPr>
            <a:r>
              <a:rPr lang="tr"/>
              <a:t>Running Time vs Array Size</a:t>
            </a:r>
            <a:endParaRPr/>
          </a:p>
        </p:txBody>
      </p:sp>
      <p:pic>
        <p:nvPicPr>
          <p:cNvPr id="218" name="Google Shape;218;p36"/>
          <p:cNvPicPr preferRelativeResize="0"/>
          <p:nvPr/>
        </p:nvPicPr>
        <p:blipFill>
          <a:blip r:embed="rId3">
            <a:alphaModFix/>
          </a:blip>
          <a:stretch>
            <a:fillRect/>
          </a:stretch>
        </p:blipFill>
        <p:spPr>
          <a:xfrm>
            <a:off x="627725" y="1375325"/>
            <a:ext cx="3810000" cy="2981325"/>
          </a:xfrm>
          <a:prstGeom prst="rect">
            <a:avLst/>
          </a:prstGeom>
          <a:noFill/>
          <a:ln>
            <a:noFill/>
          </a:ln>
        </p:spPr>
      </p:pic>
      <p:pic>
        <p:nvPicPr>
          <p:cNvPr id="219" name="Google Shape;219;p36"/>
          <p:cNvPicPr preferRelativeResize="0"/>
          <p:nvPr/>
        </p:nvPicPr>
        <p:blipFill>
          <a:blip r:embed="rId4">
            <a:alphaModFix/>
          </a:blip>
          <a:stretch>
            <a:fillRect/>
          </a:stretch>
        </p:blipFill>
        <p:spPr>
          <a:xfrm>
            <a:off x="4637575" y="1113700"/>
            <a:ext cx="4107724" cy="3242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7"/>
          <p:cNvSpPr txBox="1"/>
          <p:nvPr>
            <p:ph type="title"/>
          </p:nvPr>
        </p:nvSpPr>
        <p:spPr>
          <a:xfrm>
            <a:off x="83100" y="-88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Experimental Analysis</a:t>
            </a:r>
            <a:endParaRPr/>
          </a:p>
        </p:txBody>
      </p:sp>
      <p:sp>
        <p:nvSpPr>
          <p:cNvPr id="225" name="Google Shape;225;p37"/>
          <p:cNvSpPr txBox="1"/>
          <p:nvPr>
            <p:ph idx="1" type="body"/>
          </p:nvPr>
        </p:nvSpPr>
        <p:spPr>
          <a:xfrm>
            <a:off x="311700" y="619025"/>
            <a:ext cx="8520600" cy="395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tr"/>
              <a:t>Running Time</a:t>
            </a:r>
            <a:endParaRPr b="1"/>
          </a:p>
          <a:p>
            <a:pPr indent="-317500" lvl="1" marL="914400" rtl="0" algn="l">
              <a:spcBef>
                <a:spcPts val="0"/>
              </a:spcBef>
              <a:spcAft>
                <a:spcPts val="0"/>
              </a:spcAft>
              <a:buSzPts val="1400"/>
              <a:buAutoNum type="alphaLcPeriod"/>
            </a:pPr>
            <a:r>
              <a:rPr lang="tr"/>
              <a:t>Running Time vs Array Size</a:t>
            </a:r>
            <a:endParaRPr/>
          </a:p>
        </p:txBody>
      </p:sp>
      <p:pic>
        <p:nvPicPr>
          <p:cNvPr id="226" name="Google Shape;226;p37"/>
          <p:cNvPicPr preferRelativeResize="0"/>
          <p:nvPr/>
        </p:nvPicPr>
        <p:blipFill>
          <a:blip r:embed="rId3">
            <a:alphaModFix/>
          </a:blip>
          <a:stretch>
            <a:fillRect/>
          </a:stretch>
        </p:blipFill>
        <p:spPr>
          <a:xfrm>
            <a:off x="152400" y="1511600"/>
            <a:ext cx="3905250" cy="3057525"/>
          </a:xfrm>
          <a:prstGeom prst="rect">
            <a:avLst/>
          </a:prstGeom>
          <a:noFill/>
          <a:ln>
            <a:noFill/>
          </a:ln>
        </p:spPr>
      </p:pic>
      <p:pic>
        <p:nvPicPr>
          <p:cNvPr id="227" name="Google Shape;227;p37"/>
          <p:cNvPicPr preferRelativeResize="0"/>
          <p:nvPr/>
        </p:nvPicPr>
        <p:blipFill>
          <a:blip r:embed="rId4">
            <a:alphaModFix/>
          </a:blip>
          <a:stretch>
            <a:fillRect/>
          </a:stretch>
        </p:blipFill>
        <p:spPr>
          <a:xfrm>
            <a:off x="4286250" y="619025"/>
            <a:ext cx="4477645" cy="3534975"/>
          </a:xfrm>
          <a:prstGeom prst="rect">
            <a:avLst/>
          </a:prstGeom>
          <a:noFill/>
          <a:ln>
            <a:noFill/>
          </a:ln>
        </p:spPr>
      </p:pic>
      <p:sp>
        <p:nvSpPr>
          <p:cNvPr id="228" name="Google Shape;228;p37"/>
          <p:cNvSpPr txBox="1"/>
          <p:nvPr>
            <p:ph idx="1" type="body"/>
          </p:nvPr>
        </p:nvSpPr>
        <p:spPr>
          <a:xfrm>
            <a:off x="4346050" y="4154000"/>
            <a:ext cx="4324800" cy="8982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tr" sz="1200">
                <a:solidFill>
                  <a:srgbClr val="000000"/>
                </a:solidFill>
                <a:latin typeface="Times New Roman"/>
                <a:ea typeface="Times New Roman"/>
                <a:cs typeface="Times New Roman"/>
                <a:sym typeface="Times New Roman"/>
              </a:rPr>
              <a:t>In general, incrementing the input array size with fixed input string lengths (10) increased the running time polynomially.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b="1"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83100" y="-88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Experimental Analysis</a:t>
            </a:r>
            <a:endParaRPr/>
          </a:p>
        </p:txBody>
      </p:sp>
      <p:sp>
        <p:nvSpPr>
          <p:cNvPr id="234" name="Google Shape;234;p38"/>
          <p:cNvSpPr txBox="1"/>
          <p:nvPr>
            <p:ph idx="1" type="body"/>
          </p:nvPr>
        </p:nvSpPr>
        <p:spPr>
          <a:xfrm>
            <a:off x="311700" y="691675"/>
            <a:ext cx="8520600" cy="3302700"/>
          </a:xfrm>
          <a:prstGeom prst="rect">
            <a:avLst/>
          </a:prstGeom>
        </p:spPr>
        <p:txBody>
          <a:bodyPr anchorCtr="0" anchor="t" bIns="91425" lIns="91425" spcFirstLastPara="1" rIns="91425" wrap="square" tIns="91425">
            <a:noAutofit/>
          </a:bodyPr>
          <a:lstStyle/>
          <a:p>
            <a:pPr indent="-342900" lvl="0" marL="457200" rtl="0" algn="l">
              <a:lnSpc>
                <a:spcPct val="20000"/>
              </a:lnSpc>
              <a:spcBef>
                <a:spcPts val="0"/>
              </a:spcBef>
              <a:spcAft>
                <a:spcPts val="0"/>
              </a:spcAft>
              <a:buSzPts val="1800"/>
              <a:buAutoNum type="arabicPeriod"/>
            </a:pPr>
            <a:r>
              <a:rPr b="1" lang="tr"/>
              <a:t>Running Time </a:t>
            </a:r>
            <a:endParaRPr b="1"/>
          </a:p>
          <a:p>
            <a:pPr indent="0" lvl="0" marL="457200" rtl="0" algn="l">
              <a:lnSpc>
                <a:spcPct val="20000"/>
              </a:lnSpc>
              <a:spcBef>
                <a:spcPts val="1600"/>
              </a:spcBef>
              <a:spcAft>
                <a:spcPts val="0"/>
              </a:spcAft>
              <a:buNone/>
            </a:pPr>
            <a:r>
              <a:rPr lang="tr" sz="1400"/>
              <a:t>    b. Running Time vs String Length</a:t>
            </a:r>
            <a:endParaRPr sz="1400"/>
          </a:p>
          <a:p>
            <a:pPr indent="457200" lvl="0" marL="457200" rtl="0" algn="l">
              <a:lnSpc>
                <a:spcPct val="200000"/>
              </a:lnSpc>
              <a:spcBef>
                <a:spcPts val="1600"/>
              </a:spcBef>
              <a:spcAft>
                <a:spcPts val="0"/>
              </a:spcAft>
              <a:buNone/>
            </a:pPr>
            <a:r>
              <a:rPr lang="tr" sz="1200">
                <a:solidFill>
                  <a:srgbClr val="000000"/>
                </a:solidFill>
                <a:latin typeface="Times New Roman"/>
                <a:ea typeface="Times New Roman"/>
                <a:cs typeface="Times New Roman"/>
                <a:sym typeface="Times New Roman"/>
              </a:rPr>
              <a:t>In these experiments there are 100, 300, and 500 runs for each of the string size incrementation in the range [5,100] with increment size = 5. All arrays contained 20 strings. Random strings are created for every run.</a:t>
            </a:r>
            <a:endParaRPr sz="1200">
              <a:solidFill>
                <a:srgbClr val="000000"/>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t/>
            </a:r>
            <a:endParaRPr sz="1400"/>
          </a:p>
          <a:p>
            <a:pPr indent="444500" lvl="0" marL="444500" rtl="0" algn="l">
              <a:lnSpc>
                <a:spcPct val="200000"/>
              </a:lnSpc>
              <a:spcBef>
                <a:spcPts val="1600"/>
              </a:spcBef>
              <a:spcAft>
                <a:spcPts val="0"/>
              </a:spcAft>
              <a:buNone/>
            </a:pPr>
            <a:r>
              <a:t/>
            </a:r>
            <a:endParaRPr/>
          </a:p>
        </p:txBody>
      </p:sp>
      <p:pic>
        <p:nvPicPr>
          <p:cNvPr id="235" name="Google Shape;235;p38"/>
          <p:cNvPicPr preferRelativeResize="0"/>
          <p:nvPr/>
        </p:nvPicPr>
        <p:blipFill>
          <a:blip r:embed="rId3">
            <a:alphaModFix/>
          </a:blip>
          <a:stretch>
            <a:fillRect/>
          </a:stretch>
        </p:blipFill>
        <p:spPr>
          <a:xfrm>
            <a:off x="777975" y="1875949"/>
            <a:ext cx="3907450" cy="3008326"/>
          </a:xfrm>
          <a:prstGeom prst="rect">
            <a:avLst/>
          </a:prstGeom>
          <a:noFill/>
          <a:ln>
            <a:noFill/>
          </a:ln>
        </p:spPr>
      </p:pic>
      <p:pic>
        <p:nvPicPr>
          <p:cNvPr id="236" name="Google Shape;236;p38"/>
          <p:cNvPicPr preferRelativeResize="0"/>
          <p:nvPr/>
        </p:nvPicPr>
        <p:blipFill>
          <a:blip r:embed="rId4">
            <a:alphaModFix/>
          </a:blip>
          <a:stretch>
            <a:fillRect/>
          </a:stretch>
        </p:blipFill>
        <p:spPr>
          <a:xfrm>
            <a:off x="4751875" y="1875950"/>
            <a:ext cx="4038450" cy="2921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83100" y="-88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Experimental Analysis</a:t>
            </a:r>
            <a:endParaRPr/>
          </a:p>
        </p:txBody>
      </p:sp>
      <p:sp>
        <p:nvSpPr>
          <p:cNvPr id="242" name="Google Shape;242;p39"/>
          <p:cNvSpPr txBox="1"/>
          <p:nvPr>
            <p:ph idx="1" type="body"/>
          </p:nvPr>
        </p:nvSpPr>
        <p:spPr>
          <a:xfrm>
            <a:off x="311700" y="691675"/>
            <a:ext cx="8520600" cy="3302700"/>
          </a:xfrm>
          <a:prstGeom prst="rect">
            <a:avLst/>
          </a:prstGeom>
        </p:spPr>
        <p:txBody>
          <a:bodyPr anchorCtr="0" anchor="t" bIns="91425" lIns="91425" spcFirstLastPara="1" rIns="91425" wrap="square" tIns="91425">
            <a:noAutofit/>
          </a:bodyPr>
          <a:lstStyle/>
          <a:p>
            <a:pPr indent="-342900" lvl="0" marL="457200" rtl="0" algn="l">
              <a:lnSpc>
                <a:spcPct val="20000"/>
              </a:lnSpc>
              <a:spcBef>
                <a:spcPts val="0"/>
              </a:spcBef>
              <a:spcAft>
                <a:spcPts val="0"/>
              </a:spcAft>
              <a:buSzPts val="1800"/>
              <a:buAutoNum type="arabicPeriod"/>
            </a:pPr>
            <a:r>
              <a:rPr b="1" lang="tr"/>
              <a:t>Running Time </a:t>
            </a:r>
            <a:endParaRPr b="1"/>
          </a:p>
          <a:p>
            <a:pPr indent="0" lvl="0" marL="457200" rtl="0" algn="l">
              <a:lnSpc>
                <a:spcPct val="20000"/>
              </a:lnSpc>
              <a:spcBef>
                <a:spcPts val="1600"/>
              </a:spcBef>
              <a:spcAft>
                <a:spcPts val="0"/>
              </a:spcAft>
              <a:buNone/>
            </a:pPr>
            <a:r>
              <a:rPr b="1" lang="tr" sz="1400"/>
              <a:t>    </a:t>
            </a:r>
            <a:r>
              <a:rPr lang="tr" sz="1400"/>
              <a:t>b. Running Time vs String Length</a:t>
            </a:r>
            <a:endParaRPr sz="1400"/>
          </a:p>
          <a:p>
            <a:pPr indent="457200" lvl="0" marL="457200" rtl="0" algn="l">
              <a:lnSpc>
                <a:spcPct val="200000"/>
              </a:lnSpc>
              <a:spcBef>
                <a:spcPts val="1600"/>
              </a:spcBef>
              <a:spcAft>
                <a:spcPts val="0"/>
              </a:spcAft>
              <a:buNone/>
            </a:pPr>
            <a:r>
              <a:t/>
            </a:r>
            <a:endParaRPr sz="1200">
              <a:solidFill>
                <a:srgbClr val="000000"/>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t/>
            </a:r>
            <a:endParaRPr sz="1400"/>
          </a:p>
          <a:p>
            <a:pPr indent="444500" lvl="0" marL="444500" rtl="0" algn="l">
              <a:lnSpc>
                <a:spcPct val="200000"/>
              </a:lnSpc>
              <a:spcBef>
                <a:spcPts val="1600"/>
              </a:spcBef>
              <a:spcAft>
                <a:spcPts val="0"/>
              </a:spcAft>
              <a:buNone/>
            </a:pPr>
            <a:r>
              <a:t/>
            </a:r>
            <a:endParaRPr/>
          </a:p>
        </p:txBody>
      </p:sp>
      <p:pic>
        <p:nvPicPr>
          <p:cNvPr id="243" name="Google Shape;243;p39"/>
          <p:cNvPicPr preferRelativeResize="0"/>
          <p:nvPr/>
        </p:nvPicPr>
        <p:blipFill>
          <a:blip r:embed="rId3">
            <a:alphaModFix/>
          </a:blip>
          <a:stretch>
            <a:fillRect/>
          </a:stretch>
        </p:blipFill>
        <p:spPr>
          <a:xfrm>
            <a:off x="462775" y="1383125"/>
            <a:ext cx="4109226" cy="3160300"/>
          </a:xfrm>
          <a:prstGeom prst="rect">
            <a:avLst/>
          </a:prstGeom>
          <a:noFill/>
          <a:ln>
            <a:noFill/>
          </a:ln>
        </p:spPr>
      </p:pic>
      <p:pic>
        <p:nvPicPr>
          <p:cNvPr id="244" name="Google Shape;244;p39"/>
          <p:cNvPicPr preferRelativeResize="0"/>
          <p:nvPr/>
        </p:nvPicPr>
        <p:blipFill>
          <a:blip r:embed="rId4">
            <a:alphaModFix/>
          </a:blip>
          <a:stretch>
            <a:fillRect/>
          </a:stretch>
        </p:blipFill>
        <p:spPr>
          <a:xfrm>
            <a:off x="4629575" y="1140350"/>
            <a:ext cx="4354925" cy="3493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83100" y="-88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Experimental Analysis</a:t>
            </a:r>
            <a:endParaRPr/>
          </a:p>
        </p:txBody>
      </p:sp>
      <p:sp>
        <p:nvSpPr>
          <p:cNvPr id="250" name="Google Shape;250;p40"/>
          <p:cNvSpPr txBox="1"/>
          <p:nvPr>
            <p:ph idx="1" type="body"/>
          </p:nvPr>
        </p:nvSpPr>
        <p:spPr>
          <a:xfrm>
            <a:off x="311700" y="691675"/>
            <a:ext cx="8520600" cy="3302700"/>
          </a:xfrm>
          <a:prstGeom prst="rect">
            <a:avLst/>
          </a:prstGeom>
        </p:spPr>
        <p:txBody>
          <a:bodyPr anchorCtr="0" anchor="t" bIns="91425" lIns="91425" spcFirstLastPara="1" rIns="91425" wrap="square" tIns="91425">
            <a:noAutofit/>
          </a:bodyPr>
          <a:lstStyle/>
          <a:p>
            <a:pPr indent="-342900" lvl="0" marL="457200" rtl="0" algn="l">
              <a:lnSpc>
                <a:spcPct val="20000"/>
              </a:lnSpc>
              <a:spcBef>
                <a:spcPts val="0"/>
              </a:spcBef>
              <a:spcAft>
                <a:spcPts val="0"/>
              </a:spcAft>
              <a:buSzPts val="1800"/>
              <a:buAutoNum type="arabicPeriod"/>
            </a:pPr>
            <a:r>
              <a:rPr b="1" lang="tr"/>
              <a:t>Running Time </a:t>
            </a:r>
            <a:endParaRPr b="1"/>
          </a:p>
          <a:p>
            <a:pPr indent="0" lvl="0" marL="457200" rtl="0" algn="l">
              <a:lnSpc>
                <a:spcPct val="20000"/>
              </a:lnSpc>
              <a:spcBef>
                <a:spcPts val="1600"/>
              </a:spcBef>
              <a:spcAft>
                <a:spcPts val="0"/>
              </a:spcAft>
              <a:buNone/>
            </a:pPr>
            <a:r>
              <a:rPr b="1" lang="tr" sz="1400"/>
              <a:t>    </a:t>
            </a:r>
            <a:r>
              <a:rPr lang="tr" sz="1400"/>
              <a:t>b. Running Time vs String Length</a:t>
            </a:r>
            <a:endParaRPr sz="1400"/>
          </a:p>
          <a:p>
            <a:pPr indent="457200" lvl="0" marL="457200" rtl="0" algn="l">
              <a:lnSpc>
                <a:spcPct val="200000"/>
              </a:lnSpc>
              <a:spcBef>
                <a:spcPts val="1600"/>
              </a:spcBef>
              <a:spcAft>
                <a:spcPts val="0"/>
              </a:spcAft>
              <a:buNone/>
            </a:pPr>
            <a:r>
              <a:t/>
            </a:r>
            <a:endParaRPr b="1" sz="1200">
              <a:solidFill>
                <a:srgbClr val="000000"/>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t/>
            </a:r>
            <a:endParaRPr b="1" sz="1400"/>
          </a:p>
          <a:p>
            <a:pPr indent="444500" lvl="0" marL="444500" rtl="0" algn="l">
              <a:lnSpc>
                <a:spcPct val="200000"/>
              </a:lnSpc>
              <a:spcBef>
                <a:spcPts val="1600"/>
              </a:spcBef>
              <a:spcAft>
                <a:spcPts val="0"/>
              </a:spcAft>
              <a:buNone/>
            </a:pPr>
            <a:r>
              <a:t/>
            </a:r>
            <a:endParaRPr b="1"/>
          </a:p>
        </p:txBody>
      </p:sp>
      <p:pic>
        <p:nvPicPr>
          <p:cNvPr id="251" name="Google Shape;251;p40"/>
          <p:cNvPicPr preferRelativeResize="0"/>
          <p:nvPr/>
        </p:nvPicPr>
        <p:blipFill>
          <a:blip r:embed="rId3">
            <a:alphaModFix/>
          </a:blip>
          <a:stretch>
            <a:fillRect/>
          </a:stretch>
        </p:blipFill>
        <p:spPr>
          <a:xfrm>
            <a:off x="246325" y="1215650"/>
            <a:ext cx="4486275" cy="3457575"/>
          </a:xfrm>
          <a:prstGeom prst="rect">
            <a:avLst/>
          </a:prstGeom>
          <a:noFill/>
          <a:ln>
            <a:noFill/>
          </a:ln>
        </p:spPr>
      </p:pic>
      <p:pic>
        <p:nvPicPr>
          <p:cNvPr id="252" name="Google Shape;252;p40"/>
          <p:cNvPicPr preferRelativeResize="0"/>
          <p:nvPr/>
        </p:nvPicPr>
        <p:blipFill>
          <a:blip r:embed="rId4">
            <a:alphaModFix/>
          </a:blip>
          <a:stretch>
            <a:fillRect/>
          </a:stretch>
        </p:blipFill>
        <p:spPr>
          <a:xfrm>
            <a:off x="4801696" y="658325"/>
            <a:ext cx="4106603" cy="3242055"/>
          </a:xfrm>
          <a:prstGeom prst="rect">
            <a:avLst/>
          </a:prstGeom>
          <a:noFill/>
          <a:ln>
            <a:noFill/>
          </a:ln>
        </p:spPr>
      </p:pic>
      <p:sp>
        <p:nvSpPr>
          <p:cNvPr id="253" name="Google Shape;253;p40"/>
          <p:cNvSpPr txBox="1"/>
          <p:nvPr>
            <p:ph idx="1" type="body"/>
          </p:nvPr>
        </p:nvSpPr>
        <p:spPr>
          <a:xfrm>
            <a:off x="4877900" y="3778575"/>
            <a:ext cx="4324800" cy="8982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tr" sz="1200">
                <a:solidFill>
                  <a:srgbClr val="000000"/>
                </a:solidFill>
                <a:latin typeface="Times New Roman"/>
                <a:ea typeface="Times New Roman"/>
                <a:cs typeface="Times New Roman"/>
                <a:sym typeface="Times New Roman"/>
              </a:rPr>
              <a:t>In general, incrementing the input string length with fixed input array size (20) increased the  running time.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83100" y="-88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Experimental Analysis</a:t>
            </a:r>
            <a:endParaRPr/>
          </a:p>
        </p:txBody>
      </p:sp>
      <p:sp>
        <p:nvSpPr>
          <p:cNvPr id="259" name="Google Shape;259;p41"/>
          <p:cNvSpPr txBox="1"/>
          <p:nvPr>
            <p:ph idx="1" type="body"/>
          </p:nvPr>
        </p:nvSpPr>
        <p:spPr>
          <a:xfrm>
            <a:off x="311700" y="619025"/>
            <a:ext cx="8520600" cy="39501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tr">
                <a:solidFill>
                  <a:srgbClr val="666666"/>
                </a:solidFill>
              </a:rPr>
              <a:t>2.</a:t>
            </a:r>
            <a:r>
              <a:rPr b="1" lang="tr">
                <a:solidFill>
                  <a:srgbClr val="000000"/>
                </a:solidFill>
                <a:latin typeface="Times New Roman"/>
                <a:ea typeface="Times New Roman"/>
                <a:cs typeface="Times New Roman"/>
                <a:sym typeface="Times New Roman"/>
              </a:rPr>
              <a:t> </a:t>
            </a:r>
            <a:r>
              <a:rPr b="1" lang="tr">
                <a:solidFill>
                  <a:srgbClr val="666666"/>
                </a:solidFill>
              </a:rPr>
              <a:t>Determining Successful Superstring Size for k</a:t>
            </a:r>
            <a:endParaRPr b="1">
              <a:solidFill>
                <a:srgbClr val="666666"/>
              </a:solidFill>
            </a:endParaRPr>
          </a:p>
          <a:p>
            <a:pPr indent="457200" lvl="0" marL="0" rtl="0" algn="l">
              <a:lnSpc>
                <a:spcPct val="200000"/>
              </a:lnSpc>
              <a:spcBef>
                <a:spcPts val="0"/>
              </a:spcBef>
              <a:spcAft>
                <a:spcPts val="0"/>
              </a:spcAft>
              <a:buNone/>
            </a:pPr>
            <a:r>
              <a:rPr lang="tr">
                <a:solidFill>
                  <a:srgbClr val="000000"/>
                </a:solidFill>
                <a:latin typeface="Times New Roman"/>
                <a:ea typeface="Times New Roman"/>
                <a:cs typeface="Times New Roman"/>
                <a:sym typeface="Times New Roman"/>
              </a:rPr>
              <a:t>The statistics code used in the superstring length comparisons are as follows:</a:t>
            </a:r>
            <a:endParaRPr b="1">
              <a:solidFill>
                <a:srgbClr val="666666"/>
              </a:solidFill>
            </a:endParaRPr>
          </a:p>
          <a:p>
            <a:pPr indent="444500" lvl="0" marL="444500" rtl="0" algn="l">
              <a:lnSpc>
                <a:spcPct val="200000"/>
              </a:lnSpc>
              <a:spcBef>
                <a:spcPts val="0"/>
              </a:spcBef>
              <a:spcAft>
                <a:spcPts val="0"/>
              </a:spcAft>
              <a:buNone/>
            </a:pPr>
            <a:r>
              <a:t/>
            </a:r>
            <a:endParaRPr/>
          </a:p>
        </p:txBody>
      </p:sp>
      <p:sp>
        <p:nvSpPr>
          <p:cNvPr id="260" name="Google Shape;260;p41"/>
          <p:cNvSpPr txBox="1"/>
          <p:nvPr>
            <p:ph idx="1" type="body"/>
          </p:nvPr>
        </p:nvSpPr>
        <p:spPr>
          <a:xfrm>
            <a:off x="5077050" y="2665425"/>
            <a:ext cx="4067100" cy="19038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lang="tr" sz="1200">
                <a:solidFill>
                  <a:srgbClr val="000000"/>
                </a:solidFill>
                <a:latin typeface="Times New Roman"/>
                <a:ea typeface="Times New Roman"/>
                <a:cs typeface="Times New Roman"/>
                <a:sym typeface="Times New Roman"/>
              </a:rPr>
              <a:t>The t values are selected as 1.660 for 90% confidence interval and 1.984 for 95% confidence interval since after 100 samples t values are approximately the same. By using this function, the true mean will be in the given intervals with given confidence levels.</a:t>
            </a:r>
            <a:endParaRPr b="1" sz="1200"/>
          </a:p>
        </p:txBody>
      </p:sp>
      <p:pic>
        <p:nvPicPr>
          <p:cNvPr id="261" name="Google Shape;261;p41"/>
          <p:cNvPicPr preferRelativeResize="0"/>
          <p:nvPr/>
        </p:nvPicPr>
        <p:blipFill>
          <a:blip r:embed="rId3">
            <a:alphaModFix/>
          </a:blip>
          <a:stretch>
            <a:fillRect/>
          </a:stretch>
        </p:blipFill>
        <p:spPr>
          <a:xfrm>
            <a:off x="311700" y="1330975"/>
            <a:ext cx="4765351" cy="35502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2400"/>
              <a:t>Problem Description</a:t>
            </a:r>
            <a:endParaRPr sz="2400"/>
          </a:p>
        </p:txBody>
      </p:sp>
      <p:sp>
        <p:nvSpPr>
          <p:cNvPr id="79" name="Google Shape;79;p15"/>
          <p:cNvSpPr txBox="1"/>
          <p:nvPr>
            <p:ph idx="1" type="body"/>
          </p:nvPr>
        </p:nvSpPr>
        <p:spPr>
          <a:xfrm>
            <a:off x="311700" y="1152425"/>
            <a:ext cx="8520600" cy="33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2400">
                <a:solidFill>
                  <a:schemeClr val="accent3"/>
                </a:solidFill>
              </a:rPr>
              <a:t>Shortest Common Superstring</a:t>
            </a:r>
            <a:endParaRPr b="1" sz="2400">
              <a:solidFill>
                <a:schemeClr val="accent3"/>
              </a:solidFill>
            </a:endParaRPr>
          </a:p>
          <a:p>
            <a:pPr indent="-342900" lvl="0" marL="457200" rtl="0" algn="l">
              <a:spcBef>
                <a:spcPts val="1600"/>
              </a:spcBef>
              <a:spcAft>
                <a:spcPts val="0"/>
              </a:spcAft>
              <a:buSzPts val="1800"/>
              <a:buChar char="●"/>
            </a:pPr>
            <a:r>
              <a:rPr lang="tr"/>
              <a:t>The shortest common superstring problem (SCS) is in a given collection of input strings, finding the shortest possible string that contains all strings in the set as a substring. </a:t>
            </a:r>
            <a:endParaRPr/>
          </a:p>
          <a:p>
            <a:pPr indent="0" lvl="0" marL="457200" rtl="0" algn="l">
              <a:lnSpc>
                <a:spcPct val="100000"/>
              </a:lnSpc>
              <a:spcBef>
                <a:spcPts val="1600"/>
              </a:spcBef>
              <a:spcAft>
                <a:spcPts val="0"/>
              </a:spcAft>
              <a:buNone/>
            </a:pPr>
            <a:r>
              <a:rPr lang="tr"/>
              <a:t>To express formally, Let’s first define the terms of superstring and common superstring of a set of strings.</a:t>
            </a:r>
            <a:endParaRPr/>
          </a:p>
          <a:p>
            <a:pPr indent="-342900" lvl="0" marL="457200" rtl="0" algn="l">
              <a:spcBef>
                <a:spcPts val="1600"/>
              </a:spcBef>
              <a:spcAft>
                <a:spcPts val="0"/>
              </a:spcAft>
              <a:buSzPts val="1800"/>
              <a:buChar char="●"/>
            </a:pPr>
            <a:r>
              <a:rPr lang="tr"/>
              <a:t>Superstring: Given a string S over an alphabet ∑, a superstring S’ of S to be any string </a:t>
            </a:r>
            <a:r>
              <a:rPr i="1" lang="tr"/>
              <a:t>S’=w</a:t>
            </a:r>
            <a:r>
              <a:rPr baseline="-25000" i="1" lang="tr"/>
              <a:t>0 </a:t>
            </a:r>
            <a:r>
              <a:rPr i="1" lang="tr"/>
              <a:t>x</a:t>
            </a:r>
            <a:r>
              <a:rPr baseline="-25000" i="1" lang="tr"/>
              <a:t>1</a:t>
            </a:r>
            <a:r>
              <a:rPr i="1" lang="tr"/>
              <a:t>w</a:t>
            </a:r>
            <a:r>
              <a:rPr baseline="-25000" i="1" lang="tr"/>
              <a:t>1</a:t>
            </a:r>
            <a:r>
              <a:rPr i="1" lang="tr"/>
              <a:t>x</a:t>
            </a:r>
            <a:r>
              <a:rPr baseline="-25000" i="1" lang="tr"/>
              <a:t>2</a:t>
            </a:r>
            <a:r>
              <a:rPr i="1" lang="tr"/>
              <a:t>w</a:t>
            </a:r>
            <a:r>
              <a:rPr baseline="-25000" i="1" lang="tr"/>
              <a:t>2</a:t>
            </a:r>
            <a:r>
              <a:rPr i="1" lang="tr"/>
              <a:t>...x</a:t>
            </a:r>
            <a:r>
              <a:rPr baseline="-25000" i="1" lang="tr"/>
              <a:t>k</a:t>
            </a:r>
            <a:r>
              <a:rPr i="1" lang="tr"/>
              <a:t>w</a:t>
            </a:r>
            <a:r>
              <a:rPr baseline="-25000" i="1" lang="tr"/>
              <a:t>k</a:t>
            </a:r>
            <a:r>
              <a:rPr lang="tr"/>
              <a:t> over ∑ such that </a:t>
            </a:r>
            <a:r>
              <a:rPr i="1" lang="tr"/>
              <a:t>S=x</a:t>
            </a:r>
            <a:r>
              <a:rPr baseline="-25000" i="1" lang="tr"/>
              <a:t>1</a:t>
            </a:r>
            <a:r>
              <a:rPr i="1" lang="tr"/>
              <a:t>x</a:t>
            </a:r>
            <a:r>
              <a:rPr baseline="-25000" i="1" lang="tr"/>
              <a:t>2</a:t>
            </a:r>
            <a:r>
              <a:rPr i="1" lang="tr"/>
              <a:t>...x</a:t>
            </a:r>
            <a:r>
              <a:rPr baseline="-25000" i="1" lang="tr"/>
              <a:t>k</a:t>
            </a:r>
            <a:r>
              <a:rPr lang="tr"/>
              <a:t>  and each </a:t>
            </a:r>
            <a:r>
              <a:rPr i="1" lang="tr"/>
              <a:t>w</a:t>
            </a:r>
            <a:r>
              <a:rPr baseline="-25000" i="1" lang="tr"/>
              <a:t>i</a:t>
            </a:r>
            <a:r>
              <a:rPr lang="tr"/>
              <a:t> ∈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2"/>
          <p:cNvSpPr txBox="1"/>
          <p:nvPr>
            <p:ph type="title"/>
          </p:nvPr>
        </p:nvSpPr>
        <p:spPr>
          <a:xfrm>
            <a:off x="83100" y="-88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Experimental Analysis</a:t>
            </a:r>
            <a:endParaRPr/>
          </a:p>
        </p:txBody>
      </p:sp>
      <p:sp>
        <p:nvSpPr>
          <p:cNvPr id="267" name="Google Shape;267;p42"/>
          <p:cNvSpPr txBox="1"/>
          <p:nvPr>
            <p:ph idx="1" type="body"/>
          </p:nvPr>
        </p:nvSpPr>
        <p:spPr>
          <a:xfrm>
            <a:off x="311700" y="619025"/>
            <a:ext cx="8520600" cy="39501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tr">
                <a:solidFill>
                  <a:srgbClr val="666666"/>
                </a:solidFill>
              </a:rPr>
              <a:t>2.</a:t>
            </a:r>
            <a:r>
              <a:rPr b="1" lang="tr">
                <a:solidFill>
                  <a:srgbClr val="000000"/>
                </a:solidFill>
                <a:latin typeface="Times New Roman"/>
                <a:ea typeface="Times New Roman"/>
                <a:cs typeface="Times New Roman"/>
                <a:sym typeface="Times New Roman"/>
              </a:rPr>
              <a:t> </a:t>
            </a:r>
            <a:r>
              <a:rPr b="1" lang="tr">
                <a:solidFill>
                  <a:srgbClr val="666666"/>
                </a:solidFill>
              </a:rPr>
              <a:t>Determining Successful Superstring Size for k</a:t>
            </a:r>
            <a:endParaRPr b="1">
              <a:solidFill>
                <a:srgbClr val="666666"/>
              </a:solidFill>
            </a:endParaRPr>
          </a:p>
          <a:p>
            <a:pPr indent="-317500" lvl="1" marL="914400" rtl="0" algn="l">
              <a:lnSpc>
                <a:spcPct val="115000"/>
              </a:lnSpc>
              <a:spcBef>
                <a:spcPts val="0"/>
              </a:spcBef>
              <a:spcAft>
                <a:spcPts val="0"/>
              </a:spcAft>
              <a:buClr>
                <a:srgbClr val="666666"/>
              </a:buClr>
              <a:buSzPts val="1400"/>
              <a:buAutoNum type="alphaLcPeriod"/>
            </a:pPr>
            <a:r>
              <a:rPr lang="tr">
                <a:solidFill>
                  <a:srgbClr val="666666"/>
                </a:solidFill>
              </a:rPr>
              <a:t>The Mean Length vs Array Size</a:t>
            </a:r>
            <a:endParaRPr>
              <a:solidFill>
                <a:srgbClr val="666666"/>
              </a:solidFill>
            </a:endParaRPr>
          </a:p>
          <a:p>
            <a:pPr indent="444500" lvl="0" marL="444500" rtl="0" algn="l">
              <a:lnSpc>
                <a:spcPct val="200000"/>
              </a:lnSpc>
              <a:spcBef>
                <a:spcPts val="1600"/>
              </a:spcBef>
              <a:spcAft>
                <a:spcPts val="0"/>
              </a:spcAft>
              <a:buNone/>
            </a:pPr>
            <a:r>
              <a:rPr lang="tr" sz="1200">
                <a:solidFill>
                  <a:srgbClr val="000000"/>
                </a:solidFill>
                <a:latin typeface="Times New Roman"/>
                <a:ea typeface="Times New Roman"/>
                <a:cs typeface="Times New Roman"/>
                <a:sym typeface="Times New Roman"/>
              </a:rPr>
              <a:t>Every experiment ran 100, 300, and 500 times for each of the array size incrementation in the range [5,100] with increment size = 5. All arrays contained 10 as input string length. Random strings are created for every run.</a:t>
            </a:r>
            <a:endParaRPr/>
          </a:p>
        </p:txBody>
      </p:sp>
      <p:pic>
        <p:nvPicPr>
          <p:cNvPr id="268" name="Google Shape;268;p42"/>
          <p:cNvPicPr preferRelativeResize="0"/>
          <p:nvPr/>
        </p:nvPicPr>
        <p:blipFill>
          <a:blip r:embed="rId3">
            <a:alphaModFix/>
          </a:blip>
          <a:stretch>
            <a:fillRect/>
          </a:stretch>
        </p:blipFill>
        <p:spPr>
          <a:xfrm>
            <a:off x="1010525" y="2166375"/>
            <a:ext cx="3495000" cy="2754700"/>
          </a:xfrm>
          <a:prstGeom prst="rect">
            <a:avLst/>
          </a:prstGeom>
          <a:noFill/>
          <a:ln>
            <a:noFill/>
          </a:ln>
        </p:spPr>
      </p:pic>
      <p:pic>
        <p:nvPicPr>
          <p:cNvPr id="269" name="Google Shape;269;p42"/>
          <p:cNvPicPr preferRelativeResize="0"/>
          <p:nvPr/>
        </p:nvPicPr>
        <p:blipFill>
          <a:blip r:embed="rId4">
            <a:alphaModFix/>
          </a:blip>
          <a:stretch>
            <a:fillRect/>
          </a:stretch>
        </p:blipFill>
        <p:spPr>
          <a:xfrm>
            <a:off x="4902900" y="2166375"/>
            <a:ext cx="3495000" cy="275920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83100" y="-88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Experimental Analysis</a:t>
            </a:r>
            <a:endParaRPr/>
          </a:p>
        </p:txBody>
      </p:sp>
      <p:sp>
        <p:nvSpPr>
          <p:cNvPr id="275" name="Google Shape;275;p43"/>
          <p:cNvSpPr txBox="1"/>
          <p:nvPr>
            <p:ph idx="1" type="body"/>
          </p:nvPr>
        </p:nvSpPr>
        <p:spPr>
          <a:xfrm>
            <a:off x="311700" y="619025"/>
            <a:ext cx="8520600" cy="39501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tr">
                <a:solidFill>
                  <a:srgbClr val="666666"/>
                </a:solidFill>
              </a:rPr>
              <a:t>2. Determining Successful Superstring Size for k</a:t>
            </a:r>
            <a:endParaRPr>
              <a:solidFill>
                <a:srgbClr val="666666"/>
              </a:solidFill>
            </a:endParaRPr>
          </a:p>
          <a:p>
            <a:pPr indent="-317500" lvl="1" marL="914400" rtl="0" algn="l">
              <a:lnSpc>
                <a:spcPct val="115000"/>
              </a:lnSpc>
              <a:spcBef>
                <a:spcPts val="0"/>
              </a:spcBef>
              <a:spcAft>
                <a:spcPts val="0"/>
              </a:spcAft>
              <a:buClr>
                <a:srgbClr val="666666"/>
              </a:buClr>
              <a:buSzPts val="1400"/>
              <a:buAutoNum type="alphaLcPeriod"/>
            </a:pPr>
            <a:r>
              <a:rPr lang="tr">
                <a:solidFill>
                  <a:srgbClr val="666666"/>
                </a:solidFill>
              </a:rPr>
              <a:t>The Mean Length vs Array Size</a:t>
            </a:r>
            <a:endParaRPr>
              <a:solidFill>
                <a:srgbClr val="666666"/>
              </a:solidFill>
            </a:endParaRPr>
          </a:p>
          <a:p>
            <a:pPr indent="444500" lvl="0" marL="444500" rtl="0" algn="l">
              <a:lnSpc>
                <a:spcPct val="200000"/>
              </a:lnSpc>
              <a:spcBef>
                <a:spcPts val="1600"/>
              </a:spcBef>
              <a:spcAft>
                <a:spcPts val="0"/>
              </a:spcAft>
              <a:buNone/>
            </a:pPr>
            <a:r>
              <a:t/>
            </a:r>
            <a:endParaRPr/>
          </a:p>
        </p:txBody>
      </p:sp>
      <p:pic>
        <p:nvPicPr>
          <p:cNvPr id="276" name="Google Shape;276;p43"/>
          <p:cNvPicPr preferRelativeResize="0"/>
          <p:nvPr/>
        </p:nvPicPr>
        <p:blipFill>
          <a:blip r:embed="rId3">
            <a:alphaModFix/>
          </a:blip>
          <a:stretch>
            <a:fillRect/>
          </a:stretch>
        </p:blipFill>
        <p:spPr>
          <a:xfrm>
            <a:off x="438150" y="1475275"/>
            <a:ext cx="3937624" cy="3093850"/>
          </a:xfrm>
          <a:prstGeom prst="rect">
            <a:avLst/>
          </a:prstGeom>
          <a:noFill/>
          <a:ln>
            <a:noFill/>
          </a:ln>
        </p:spPr>
      </p:pic>
      <p:pic>
        <p:nvPicPr>
          <p:cNvPr id="277" name="Google Shape;277;p43"/>
          <p:cNvPicPr preferRelativeResize="0"/>
          <p:nvPr/>
        </p:nvPicPr>
        <p:blipFill>
          <a:blip r:embed="rId4">
            <a:alphaModFix/>
          </a:blip>
          <a:stretch>
            <a:fillRect/>
          </a:stretch>
        </p:blipFill>
        <p:spPr>
          <a:xfrm>
            <a:off x="4418475" y="1156300"/>
            <a:ext cx="4413825" cy="3484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4"/>
          <p:cNvSpPr txBox="1"/>
          <p:nvPr>
            <p:ph type="title"/>
          </p:nvPr>
        </p:nvSpPr>
        <p:spPr>
          <a:xfrm>
            <a:off x="83100" y="-88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Experimental Analysis</a:t>
            </a:r>
            <a:endParaRPr/>
          </a:p>
        </p:txBody>
      </p:sp>
      <p:sp>
        <p:nvSpPr>
          <p:cNvPr id="283" name="Google Shape;283;p44"/>
          <p:cNvSpPr txBox="1"/>
          <p:nvPr>
            <p:ph idx="1" type="body"/>
          </p:nvPr>
        </p:nvSpPr>
        <p:spPr>
          <a:xfrm>
            <a:off x="311700" y="619025"/>
            <a:ext cx="8520600" cy="39501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tr">
                <a:solidFill>
                  <a:srgbClr val="666666"/>
                </a:solidFill>
              </a:rPr>
              <a:t>2. Determining Successful Superstring Size for k</a:t>
            </a:r>
            <a:endParaRPr>
              <a:solidFill>
                <a:srgbClr val="666666"/>
              </a:solidFill>
            </a:endParaRPr>
          </a:p>
          <a:p>
            <a:pPr indent="-317500" lvl="1" marL="914400" rtl="0" algn="l">
              <a:lnSpc>
                <a:spcPct val="115000"/>
              </a:lnSpc>
              <a:spcBef>
                <a:spcPts val="0"/>
              </a:spcBef>
              <a:spcAft>
                <a:spcPts val="0"/>
              </a:spcAft>
              <a:buSzPts val="1400"/>
              <a:buAutoNum type="alphaLcPeriod"/>
            </a:pPr>
            <a:r>
              <a:rPr lang="tr"/>
              <a:t>The Mean Length vs Array Size</a:t>
            </a:r>
            <a:endParaRPr/>
          </a:p>
          <a:p>
            <a:pPr indent="444500" lvl="0" marL="444500" rtl="0" algn="l">
              <a:lnSpc>
                <a:spcPct val="200000"/>
              </a:lnSpc>
              <a:spcBef>
                <a:spcPts val="1600"/>
              </a:spcBef>
              <a:spcAft>
                <a:spcPts val="0"/>
              </a:spcAft>
              <a:buNone/>
            </a:pPr>
            <a:r>
              <a:t/>
            </a:r>
            <a:endParaRPr/>
          </a:p>
        </p:txBody>
      </p:sp>
      <p:pic>
        <p:nvPicPr>
          <p:cNvPr id="284" name="Google Shape;284;p44"/>
          <p:cNvPicPr preferRelativeResize="0"/>
          <p:nvPr/>
        </p:nvPicPr>
        <p:blipFill>
          <a:blip r:embed="rId3">
            <a:alphaModFix/>
          </a:blip>
          <a:stretch>
            <a:fillRect/>
          </a:stretch>
        </p:blipFill>
        <p:spPr>
          <a:xfrm>
            <a:off x="564400" y="1388450"/>
            <a:ext cx="4257675" cy="3352800"/>
          </a:xfrm>
          <a:prstGeom prst="rect">
            <a:avLst/>
          </a:prstGeom>
          <a:noFill/>
          <a:ln>
            <a:noFill/>
          </a:ln>
        </p:spPr>
      </p:pic>
      <p:pic>
        <p:nvPicPr>
          <p:cNvPr id="285" name="Google Shape;285;p44"/>
          <p:cNvPicPr preferRelativeResize="0"/>
          <p:nvPr/>
        </p:nvPicPr>
        <p:blipFill>
          <a:blip r:embed="rId4">
            <a:alphaModFix/>
          </a:blip>
          <a:stretch>
            <a:fillRect/>
          </a:stretch>
        </p:blipFill>
        <p:spPr>
          <a:xfrm>
            <a:off x="4914400" y="1016300"/>
            <a:ext cx="3841701" cy="2852450"/>
          </a:xfrm>
          <a:prstGeom prst="rect">
            <a:avLst/>
          </a:prstGeom>
          <a:noFill/>
          <a:ln>
            <a:noFill/>
          </a:ln>
        </p:spPr>
      </p:pic>
      <p:sp>
        <p:nvSpPr>
          <p:cNvPr id="286" name="Google Shape;286;p44"/>
          <p:cNvSpPr txBox="1"/>
          <p:nvPr>
            <p:ph idx="1" type="body"/>
          </p:nvPr>
        </p:nvSpPr>
        <p:spPr>
          <a:xfrm>
            <a:off x="4961775" y="3765300"/>
            <a:ext cx="4324800" cy="8982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tr" sz="1100">
                <a:solidFill>
                  <a:srgbClr val="000000"/>
                </a:solidFill>
                <a:latin typeface="Times New Roman"/>
                <a:ea typeface="Times New Roman"/>
                <a:cs typeface="Times New Roman"/>
                <a:sym typeface="Times New Roman"/>
              </a:rPr>
              <a:t>In general, incrementing the input array size with fixed input string lengths (10) increased the mean length of superstring. If the k is chosen  as the mean superstring length or higher, the algorithm will </a:t>
            </a:r>
            <a:r>
              <a:rPr lang="tr" sz="1100">
                <a:solidFill>
                  <a:srgbClr val="000000"/>
                </a:solidFill>
                <a:latin typeface="Times New Roman"/>
                <a:ea typeface="Times New Roman"/>
                <a:cs typeface="Times New Roman"/>
                <a:sym typeface="Times New Roman"/>
              </a:rPr>
              <a:t>successfully</a:t>
            </a:r>
            <a:r>
              <a:rPr lang="tr" sz="1100">
                <a:solidFill>
                  <a:srgbClr val="000000"/>
                </a:solidFill>
                <a:latin typeface="Times New Roman"/>
                <a:ea typeface="Times New Roman"/>
                <a:cs typeface="Times New Roman"/>
                <a:sym typeface="Times New Roman"/>
              </a:rPr>
              <a:t> computes the shortest common superstring with size less than k. </a:t>
            </a: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5"/>
          <p:cNvSpPr txBox="1"/>
          <p:nvPr>
            <p:ph type="title"/>
          </p:nvPr>
        </p:nvSpPr>
        <p:spPr>
          <a:xfrm>
            <a:off x="83100" y="-88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Experimental Analysis</a:t>
            </a:r>
            <a:endParaRPr/>
          </a:p>
        </p:txBody>
      </p:sp>
      <p:sp>
        <p:nvSpPr>
          <p:cNvPr id="292" name="Google Shape;292;p45"/>
          <p:cNvSpPr txBox="1"/>
          <p:nvPr>
            <p:ph idx="1" type="body"/>
          </p:nvPr>
        </p:nvSpPr>
        <p:spPr>
          <a:xfrm>
            <a:off x="311700" y="619025"/>
            <a:ext cx="8520600" cy="39501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tr">
                <a:solidFill>
                  <a:srgbClr val="666666"/>
                </a:solidFill>
              </a:rPr>
              <a:t>2. Determining Successful Superstring Size for k</a:t>
            </a:r>
            <a:endParaRPr>
              <a:solidFill>
                <a:srgbClr val="666666"/>
              </a:solidFill>
            </a:endParaRPr>
          </a:p>
          <a:p>
            <a:pPr indent="457200" lvl="0" marL="0" rtl="0" algn="l">
              <a:lnSpc>
                <a:spcPct val="115000"/>
              </a:lnSpc>
              <a:spcBef>
                <a:spcPts val="0"/>
              </a:spcBef>
              <a:spcAft>
                <a:spcPts val="0"/>
              </a:spcAft>
              <a:buNone/>
            </a:pPr>
            <a:r>
              <a:rPr lang="tr" sz="1400"/>
              <a:t>  </a:t>
            </a:r>
            <a:r>
              <a:rPr lang="tr" sz="1400"/>
              <a:t>b. The Mean Length vs String Length</a:t>
            </a:r>
            <a:endParaRPr sz="1400"/>
          </a:p>
          <a:p>
            <a:pPr indent="444500" lvl="0" marL="444500" rtl="0" algn="l">
              <a:lnSpc>
                <a:spcPct val="200000"/>
              </a:lnSpc>
              <a:spcBef>
                <a:spcPts val="1600"/>
              </a:spcBef>
              <a:spcAft>
                <a:spcPts val="0"/>
              </a:spcAft>
              <a:buNone/>
            </a:pPr>
            <a:r>
              <a:rPr lang="tr" sz="1200">
                <a:solidFill>
                  <a:srgbClr val="000000"/>
                </a:solidFill>
                <a:latin typeface="Times New Roman"/>
                <a:ea typeface="Times New Roman"/>
                <a:cs typeface="Times New Roman"/>
                <a:sym typeface="Times New Roman"/>
              </a:rPr>
              <a:t>Every experiment ran 100, 300, and 500 times for each of the input string length incrementation in the range [5,100] with increment size = 5. All arrays contained 20 strings. Random strings are created for every run.</a:t>
            </a:r>
            <a:endParaRPr/>
          </a:p>
        </p:txBody>
      </p:sp>
      <p:pic>
        <p:nvPicPr>
          <p:cNvPr id="293" name="Google Shape;293;p45"/>
          <p:cNvPicPr preferRelativeResize="0"/>
          <p:nvPr/>
        </p:nvPicPr>
        <p:blipFill>
          <a:blip r:embed="rId3">
            <a:alphaModFix/>
          </a:blip>
          <a:stretch>
            <a:fillRect/>
          </a:stretch>
        </p:blipFill>
        <p:spPr>
          <a:xfrm>
            <a:off x="981075" y="2172575"/>
            <a:ext cx="3438525" cy="2667000"/>
          </a:xfrm>
          <a:prstGeom prst="rect">
            <a:avLst/>
          </a:prstGeom>
          <a:noFill/>
          <a:ln>
            <a:noFill/>
          </a:ln>
        </p:spPr>
      </p:pic>
      <p:pic>
        <p:nvPicPr>
          <p:cNvPr id="294" name="Google Shape;294;p45"/>
          <p:cNvPicPr preferRelativeResize="0"/>
          <p:nvPr/>
        </p:nvPicPr>
        <p:blipFill>
          <a:blip r:embed="rId4">
            <a:alphaModFix/>
          </a:blip>
          <a:stretch>
            <a:fillRect/>
          </a:stretch>
        </p:blipFill>
        <p:spPr>
          <a:xfrm>
            <a:off x="4817450" y="2100600"/>
            <a:ext cx="3614725" cy="2667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6"/>
          <p:cNvSpPr txBox="1"/>
          <p:nvPr>
            <p:ph type="title"/>
          </p:nvPr>
        </p:nvSpPr>
        <p:spPr>
          <a:xfrm>
            <a:off x="83100" y="-88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Experimental Analysis</a:t>
            </a:r>
            <a:endParaRPr/>
          </a:p>
        </p:txBody>
      </p:sp>
      <p:sp>
        <p:nvSpPr>
          <p:cNvPr id="300" name="Google Shape;300;p46"/>
          <p:cNvSpPr txBox="1"/>
          <p:nvPr>
            <p:ph idx="1" type="body"/>
          </p:nvPr>
        </p:nvSpPr>
        <p:spPr>
          <a:xfrm>
            <a:off x="311700" y="619025"/>
            <a:ext cx="8520600" cy="39501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tr">
                <a:solidFill>
                  <a:srgbClr val="666666"/>
                </a:solidFill>
              </a:rPr>
              <a:t>2. Determining Successful Superstring Size for k</a:t>
            </a:r>
            <a:endParaRPr>
              <a:solidFill>
                <a:srgbClr val="666666"/>
              </a:solidFill>
            </a:endParaRPr>
          </a:p>
          <a:p>
            <a:pPr indent="457200" lvl="0" marL="0" rtl="0" algn="l">
              <a:lnSpc>
                <a:spcPct val="115000"/>
              </a:lnSpc>
              <a:spcBef>
                <a:spcPts val="0"/>
              </a:spcBef>
              <a:spcAft>
                <a:spcPts val="0"/>
              </a:spcAft>
              <a:buNone/>
            </a:pPr>
            <a:r>
              <a:rPr lang="tr" sz="1400"/>
              <a:t>  b. The Mean Length vs String Length</a:t>
            </a:r>
            <a:endParaRPr sz="1400"/>
          </a:p>
          <a:p>
            <a:pPr indent="444500" lvl="0" marL="444500" rtl="0" algn="l">
              <a:lnSpc>
                <a:spcPct val="200000"/>
              </a:lnSpc>
              <a:spcBef>
                <a:spcPts val="1600"/>
              </a:spcBef>
              <a:spcAft>
                <a:spcPts val="0"/>
              </a:spcAft>
              <a:buNone/>
            </a:pPr>
            <a:r>
              <a:t/>
            </a:r>
            <a:endParaRPr/>
          </a:p>
        </p:txBody>
      </p:sp>
      <p:pic>
        <p:nvPicPr>
          <p:cNvPr id="301" name="Google Shape;301;p46"/>
          <p:cNvPicPr preferRelativeResize="0"/>
          <p:nvPr/>
        </p:nvPicPr>
        <p:blipFill>
          <a:blip r:embed="rId3">
            <a:alphaModFix/>
          </a:blip>
          <a:stretch>
            <a:fillRect/>
          </a:stretch>
        </p:blipFill>
        <p:spPr>
          <a:xfrm>
            <a:off x="484675" y="1359375"/>
            <a:ext cx="4206951" cy="3264825"/>
          </a:xfrm>
          <a:prstGeom prst="rect">
            <a:avLst/>
          </a:prstGeom>
          <a:noFill/>
          <a:ln>
            <a:noFill/>
          </a:ln>
        </p:spPr>
      </p:pic>
      <p:pic>
        <p:nvPicPr>
          <p:cNvPr id="302" name="Google Shape;302;p46"/>
          <p:cNvPicPr preferRelativeResize="0"/>
          <p:nvPr/>
        </p:nvPicPr>
        <p:blipFill>
          <a:blip r:embed="rId4">
            <a:alphaModFix/>
          </a:blip>
          <a:stretch>
            <a:fillRect/>
          </a:stretch>
        </p:blipFill>
        <p:spPr>
          <a:xfrm>
            <a:off x="4777575" y="1223675"/>
            <a:ext cx="4135446" cy="32648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7"/>
          <p:cNvSpPr txBox="1"/>
          <p:nvPr>
            <p:ph type="title"/>
          </p:nvPr>
        </p:nvSpPr>
        <p:spPr>
          <a:xfrm>
            <a:off x="83100" y="-88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Experimental Analysis</a:t>
            </a:r>
            <a:endParaRPr/>
          </a:p>
        </p:txBody>
      </p:sp>
      <p:sp>
        <p:nvSpPr>
          <p:cNvPr id="308" name="Google Shape;308;p47"/>
          <p:cNvSpPr txBox="1"/>
          <p:nvPr>
            <p:ph idx="1" type="body"/>
          </p:nvPr>
        </p:nvSpPr>
        <p:spPr>
          <a:xfrm>
            <a:off x="311700" y="619025"/>
            <a:ext cx="8520600" cy="39501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tr">
                <a:solidFill>
                  <a:srgbClr val="666666"/>
                </a:solidFill>
              </a:rPr>
              <a:t>2. Determining Successful Superstring Size for k</a:t>
            </a:r>
            <a:endParaRPr>
              <a:solidFill>
                <a:srgbClr val="666666"/>
              </a:solidFill>
            </a:endParaRPr>
          </a:p>
          <a:p>
            <a:pPr indent="457200" lvl="0" marL="0" rtl="0" algn="l">
              <a:lnSpc>
                <a:spcPct val="115000"/>
              </a:lnSpc>
              <a:spcBef>
                <a:spcPts val="0"/>
              </a:spcBef>
              <a:spcAft>
                <a:spcPts val="0"/>
              </a:spcAft>
              <a:buNone/>
            </a:pPr>
            <a:r>
              <a:rPr lang="tr" sz="1400"/>
              <a:t>  b. The Mean Length vs String Length</a:t>
            </a:r>
            <a:endParaRPr sz="1400"/>
          </a:p>
          <a:p>
            <a:pPr indent="444500" lvl="0" marL="444500" rtl="0" algn="l">
              <a:lnSpc>
                <a:spcPct val="200000"/>
              </a:lnSpc>
              <a:spcBef>
                <a:spcPts val="1600"/>
              </a:spcBef>
              <a:spcAft>
                <a:spcPts val="0"/>
              </a:spcAft>
              <a:buNone/>
            </a:pPr>
            <a:r>
              <a:t/>
            </a:r>
            <a:endParaRPr/>
          </a:p>
        </p:txBody>
      </p:sp>
      <p:pic>
        <p:nvPicPr>
          <p:cNvPr id="309" name="Google Shape;309;p47"/>
          <p:cNvPicPr preferRelativeResize="0"/>
          <p:nvPr/>
        </p:nvPicPr>
        <p:blipFill>
          <a:blip r:embed="rId3">
            <a:alphaModFix/>
          </a:blip>
          <a:stretch>
            <a:fillRect/>
          </a:stretch>
        </p:blipFill>
        <p:spPr>
          <a:xfrm>
            <a:off x="404925" y="1427900"/>
            <a:ext cx="4015625" cy="3113775"/>
          </a:xfrm>
          <a:prstGeom prst="rect">
            <a:avLst/>
          </a:prstGeom>
          <a:noFill/>
          <a:ln>
            <a:noFill/>
          </a:ln>
        </p:spPr>
      </p:pic>
      <p:pic>
        <p:nvPicPr>
          <p:cNvPr id="310" name="Google Shape;310;p47"/>
          <p:cNvPicPr preferRelativeResize="0"/>
          <p:nvPr/>
        </p:nvPicPr>
        <p:blipFill>
          <a:blip r:embed="rId4">
            <a:alphaModFix/>
          </a:blip>
          <a:stretch>
            <a:fillRect/>
          </a:stretch>
        </p:blipFill>
        <p:spPr>
          <a:xfrm>
            <a:off x="4751850" y="995100"/>
            <a:ext cx="3928050" cy="2920600"/>
          </a:xfrm>
          <a:prstGeom prst="rect">
            <a:avLst/>
          </a:prstGeom>
          <a:noFill/>
          <a:ln>
            <a:noFill/>
          </a:ln>
        </p:spPr>
      </p:pic>
      <p:sp>
        <p:nvSpPr>
          <p:cNvPr id="311" name="Google Shape;311;p47"/>
          <p:cNvSpPr txBox="1"/>
          <p:nvPr>
            <p:ph idx="1" type="body"/>
          </p:nvPr>
        </p:nvSpPr>
        <p:spPr>
          <a:xfrm>
            <a:off x="4572000" y="3782150"/>
            <a:ext cx="4324800" cy="8982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tr" sz="1100">
                <a:solidFill>
                  <a:srgbClr val="000000"/>
                </a:solidFill>
                <a:latin typeface="Times New Roman"/>
                <a:ea typeface="Times New Roman"/>
                <a:cs typeface="Times New Roman"/>
                <a:sym typeface="Times New Roman"/>
              </a:rPr>
              <a:t>In general, incrementing the input string length with fixed array size (20) increased the mean length of superstring. </a:t>
            </a:r>
            <a:r>
              <a:rPr lang="tr" sz="1100">
                <a:solidFill>
                  <a:srgbClr val="000000"/>
                </a:solidFill>
                <a:latin typeface="Times New Roman"/>
                <a:ea typeface="Times New Roman"/>
                <a:cs typeface="Times New Roman"/>
                <a:sym typeface="Times New Roman"/>
              </a:rPr>
              <a:t> If the k is chosen as the mean superstring length or higher, the algorithm will successfully computes the shortest common superstring with size less than k. </a:t>
            </a: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8"/>
          <p:cNvSpPr txBox="1"/>
          <p:nvPr>
            <p:ph type="title"/>
          </p:nvPr>
        </p:nvSpPr>
        <p:spPr>
          <a:xfrm>
            <a:off x="83100" y="-88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Experimental Analysis</a:t>
            </a:r>
            <a:endParaRPr/>
          </a:p>
        </p:txBody>
      </p:sp>
      <p:sp>
        <p:nvSpPr>
          <p:cNvPr id="317" name="Google Shape;317;p48"/>
          <p:cNvSpPr txBox="1"/>
          <p:nvPr>
            <p:ph idx="1" type="body"/>
          </p:nvPr>
        </p:nvSpPr>
        <p:spPr>
          <a:xfrm>
            <a:off x="311700" y="619025"/>
            <a:ext cx="8520600" cy="39501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tr">
                <a:solidFill>
                  <a:srgbClr val="666666"/>
                </a:solidFill>
              </a:rPr>
              <a:t>3.  </a:t>
            </a:r>
            <a:r>
              <a:rPr b="1" lang="tr">
                <a:solidFill>
                  <a:srgbClr val="666666"/>
                </a:solidFill>
              </a:rPr>
              <a:t>Determining Successful Superstring Size for k with Array Size = 20 and Changing String Length Intervals</a:t>
            </a:r>
            <a:endParaRPr>
              <a:solidFill>
                <a:srgbClr val="666666"/>
              </a:solidFill>
            </a:endParaRPr>
          </a:p>
          <a:p>
            <a:pPr indent="457200" lvl="0" marL="457200" rtl="0" algn="l">
              <a:lnSpc>
                <a:spcPct val="200000"/>
              </a:lnSpc>
              <a:spcBef>
                <a:spcPts val="0"/>
              </a:spcBef>
              <a:spcAft>
                <a:spcPts val="0"/>
              </a:spcAft>
              <a:buNone/>
            </a:pPr>
            <a:r>
              <a:rPr lang="tr" sz="1200">
                <a:solidFill>
                  <a:srgbClr val="000000"/>
                </a:solidFill>
                <a:latin typeface="Times New Roman"/>
                <a:ea typeface="Times New Roman"/>
                <a:cs typeface="Times New Roman"/>
                <a:sym typeface="Times New Roman"/>
              </a:rPr>
              <a:t>For determining expected superstring size for random strings with random lengths in a fixed size array are considered for 100, 300, and 500 runs. In these cases array sizes were fixed at 20.</a:t>
            </a:r>
            <a:endParaRPr sz="1200">
              <a:solidFill>
                <a:srgbClr val="000000"/>
              </a:solidFill>
              <a:latin typeface="Times New Roman"/>
              <a:ea typeface="Times New Roman"/>
              <a:cs typeface="Times New Roman"/>
              <a:sym typeface="Times New Roman"/>
            </a:endParaRPr>
          </a:p>
          <a:p>
            <a:pPr indent="444500" lvl="0" marL="444500" rtl="0" algn="l">
              <a:lnSpc>
                <a:spcPct val="2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pic>
        <p:nvPicPr>
          <p:cNvPr id="318" name="Google Shape;318;p48"/>
          <p:cNvPicPr preferRelativeResize="0"/>
          <p:nvPr/>
        </p:nvPicPr>
        <p:blipFill>
          <a:blip r:embed="rId3">
            <a:alphaModFix/>
          </a:blip>
          <a:stretch>
            <a:fillRect/>
          </a:stretch>
        </p:blipFill>
        <p:spPr>
          <a:xfrm>
            <a:off x="803650" y="1986525"/>
            <a:ext cx="3508225" cy="2838000"/>
          </a:xfrm>
          <a:prstGeom prst="rect">
            <a:avLst/>
          </a:prstGeom>
          <a:noFill/>
          <a:ln>
            <a:noFill/>
          </a:ln>
        </p:spPr>
      </p:pic>
      <p:pic>
        <p:nvPicPr>
          <p:cNvPr id="319" name="Google Shape;319;p48"/>
          <p:cNvPicPr preferRelativeResize="0"/>
          <p:nvPr/>
        </p:nvPicPr>
        <p:blipFill>
          <a:blip r:embed="rId4">
            <a:alphaModFix/>
          </a:blip>
          <a:stretch>
            <a:fillRect/>
          </a:stretch>
        </p:blipFill>
        <p:spPr>
          <a:xfrm>
            <a:off x="4478975" y="1932137"/>
            <a:ext cx="3732592" cy="29467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9"/>
          <p:cNvSpPr txBox="1"/>
          <p:nvPr>
            <p:ph type="title"/>
          </p:nvPr>
        </p:nvSpPr>
        <p:spPr>
          <a:xfrm>
            <a:off x="83100" y="-88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Experimental Analysis</a:t>
            </a:r>
            <a:endParaRPr/>
          </a:p>
        </p:txBody>
      </p:sp>
      <p:sp>
        <p:nvSpPr>
          <p:cNvPr id="325" name="Google Shape;325;p49"/>
          <p:cNvSpPr txBox="1"/>
          <p:nvPr>
            <p:ph idx="1" type="body"/>
          </p:nvPr>
        </p:nvSpPr>
        <p:spPr>
          <a:xfrm>
            <a:off x="311700" y="619025"/>
            <a:ext cx="8520600" cy="39501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tr">
                <a:solidFill>
                  <a:srgbClr val="666666"/>
                </a:solidFill>
              </a:rPr>
              <a:t>3.  Determining Successful Superstring Size for k with Array Size = 20 and Changing String Length Intervals</a:t>
            </a:r>
            <a:endParaRPr b="1">
              <a:solidFill>
                <a:srgbClr val="666666"/>
              </a:solidFill>
            </a:endParaRPr>
          </a:p>
          <a:p>
            <a:pPr indent="457200" lvl="0" marL="457200" rtl="0" algn="l">
              <a:lnSpc>
                <a:spcPct val="2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pic>
        <p:nvPicPr>
          <p:cNvPr id="326" name="Google Shape;326;p49"/>
          <p:cNvPicPr preferRelativeResize="0"/>
          <p:nvPr/>
        </p:nvPicPr>
        <p:blipFill>
          <a:blip r:embed="rId3">
            <a:alphaModFix/>
          </a:blip>
          <a:stretch>
            <a:fillRect/>
          </a:stretch>
        </p:blipFill>
        <p:spPr>
          <a:xfrm>
            <a:off x="474900" y="1368950"/>
            <a:ext cx="4149200" cy="3373400"/>
          </a:xfrm>
          <a:prstGeom prst="rect">
            <a:avLst/>
          </a:prstGeom>
          <a:noFill/>
          <a:ln>
            <a:noFill/>
          </a:ln>
        </p:spPr>
      </p:pic>
      <p:pic>
        <p:nvPicPr>
          <p:cNvPr id="327" name="Google Shape;327;p49"/>
          <p:cNvPicPr preferRelativeResize="0"/>
          <p:nvPr/>
        </p:nvPicPr>
        <p:blipFill>
          <a:blip r:embed="rId4">
            <a:alphaModFix/>
          </a:blip>
          <a:stretch>
            <a:fillRect/>
          </a:stretch>
        </p:blipFill>
        <p:spPr>
          <a:xfrm>
            <a:off x="4701075" y="1515138"/>
            <a:ext cx="3902624" cy="30810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50"/>
          <p:cNvSpPr txBox="1"/>
          <p:nvPr>
            <p:ph type="title"/>
          </p:nvPr>
        </p:nvSpPr>
        <p:spPr>
          <a:xfrm>
            <a:off x="83100" y="-88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Experimental Analysis</a:t>
            </a:r>
            <a:endParaRPr/>
          </a:p>
        </p:txBody>
      </p:sp>
      <p:sp>
        <p:nvSpPr>
          <p:cNvPr id="333" name="Google Shape;333;p50"/>
          <p:cNvSpPr txBox="1"/>
          <p:nvPr>
            <p:ph idx="1" type="body"/>
          </p:nvPr>
        </p:nvSpPr>
        <p:spPr>
          <a:xfrm>
            <a:off x="311700" y="619025"/>
            <a:ext cx="8520600" cy="39501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tr">
                <a:solidFill>
                  <a:srgbClr val="666666"/>
                </a:solidFill>
              </a:rPr>
              <a:t>3.  Determining Successful Superstring Size for k with Array Size = 20 and Changing String Length Intervals</a:t>
            </a:r>
            <a:endParaRPr>
              <a:solidFill>
                <a:srgbClr val="666666"/>
              </a:solidFill>
            </a:endParaRPr>
          </a:p>
          <a:p>
            <a:pPr indent="457200" lvl="0" marL="457200" rtl="0" algn="l">
              <a:lnSpc>
                <a:spcPct val="2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pic>
        <p:nvPicPr>
          <p:cNvPr id="334" name="Google Shape;334;p50"/>
          <p:cNvPicPr preferRelativeResize="0"/>
          <p:nvPr/>
        </p:nvPicPr>
        <p:blipFill>
          <a:blip r:embed="rId3">
            <a:alphaModFix/>
          </a:blip>
          <a:stretch>
            <a:fillRect/>
          </a:stretch>
        </p:blipFill>
        <p:spPr>
          <a:xfrm>
            <a:off x="311700" y="1377150"/>
            <a:ext cx="4074049" cy="3306475"/>
          </a:xfrm>
          <a:prstGeom prst="rect">
            <a:avLst/>
          </a:prstGeom>
          <a:noFill/>
          <a:ln>
            <a:noFill/>
          </a:ln>
        </p:spPr>
      </p:pic>
      <p:pic>
        <p:nvPicPr>
          <p:cNvPr id="335" name="Google Shape;335;p50"/>
          <p:cNvPicPr preferRelativeResize="0"/>
          <p:nvPr/>
        </p:nvPicPr>
        <p:blipFill>
          <a:blip r:embed="rId4">
            <a:alphaModFix/>
          </a:blip>
          <a:stretch>
            <a:fillRect/>
          </a:stretch>
        </p:blipFill>
        <p:spPr>
          <a:xfrm>
            <a:off x="4792800" y="1016525"/>
            <a:ext cx="3502976" cy="2765500"/>
          </a:xfrm>
          <a:prstGeom prst="rect">
            <a:avLst/>
          </a:prstGeom>
          <a:noFill/>
          <a:ln>
            <a:noFill/>
          </a:ln>
        </p:spPr>
      </p:pic>
      <p:sp>
        <p:nvSpPr>
          <p:cNvPr id="336" name="Google Shape;336;p50"/>
          <p:cNvSpPr txBox="1"/>
          <p:nvPr>
            <p:ph idx="1" type="body"/>
          </p:nvPr>
        </p:nvSpPr>
        <p:spPr>
          <a:xfrm>
            <a:off x="4538150" y="3704550"/>
            <a:ext cx="4324800" cy="8982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lang="tr" sz="1200">
                <a:solidFill>
                  <a:srgbClr val="000000"/>
                </a:solidFill>
                <a:latin typeface="Times New Roman"/>
                <a:ea typeface="Times New Roman"/>
                <a:cs typeface="Times New Roman"/>
                <a:sym typeface="Times New Roman"/>
              </a:rPr>
              <a:t>When the string size is chosen between intervals instead of fixed size, the mean of superstring varies between upper and lower bound of the interval.</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Testing</a:t>
            </a:r>
            <a:endParaRPr/>
          </a:p>
        </p:txBody>
      </p:sp>
      <p:sp>
        <p:nvSpPr>
          <p:cNvPr id="342" name="Google Shape;342;p5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tr">
                <a:solidFill>
                  <a:srgbClr val="000000"/>
                </a:solidFill>
                <a:latin typeface="Times New Roman"/>
                <a:ea typeface="Times New Roman"/>
                <a:cs typeface="Times New Roman"/>
                <a:sym typeface="Times New Roman"/>
              </a:rPr>
              <a:t>For testing Black Box Testing technique is used.</a:t>
            </a:r>
            <a:endParaRPr>
              <a:solidFill>
                <a:srgbClr val="000000"/>
              </a:solidFill>
              <a:latin typeface="Times New Roman"/>
              <a:ea typeface="Times New Roman"/>
              <a:cs typeface="Times New Roman"/>
              <a:sym typeface="Times New Roman"/>
            </a:endParaRPr>
          </a:p>
          <a:p>
            <a:pPr indent="-317500" lvl="0" marL="457200" rtl="0" algn="l">
              <a:lnSpc>
                <a:spcPct val="200000"/>
              </a:lnSpc>
              <a:spcBef>
                <a:spcPts val="0"/>
              </a:spcBef>
              <a:spcAft>
                <a:spcPts val="0"/>
              </a:spcAft>
              <a:buClr>
                <a:srgbClr val="000000"/>
              </a:buClr>
              <a:buSzPts val="1400"/>
              <a:buFont typeface="Times New Roman"/>
              <a:buChar char="●"/>
            </a:pPr>
            <a:r>
              <a:rPr lang="tr" sz="1400">
                <a:solidFill>
                  <a:srgbClr val="000000"/>
                </a:solidFill>
                <a:latin typeface="Times New Roman"/>
                <a:ea typeface="Times New Roman"/>
                <a:cs typeface="Times New Roman"/>
                <a:sym typeface="Times New Roman"/>
              </a:rPr>
              <a:t>Random number of strings </a:t>
            </a:r>
            <a:endParaRPr sz="1400">
              <a:solidFill>
                <a:srgbClr val="000000"/>
              </a:solidFill>
              <a:latin typeface="Times New Roman"/>
              <a:ea typeface="Times New Roman"/>
              <a:cs typeface="Times New Roman"/>
              <a:sym typeface="Times New Roman"/>
            </a:endParaRPr>
          </a:p>
          <a:p>
            <a:pPr indent="-317500" lvl="0" marL="457200" rtl="0" algn="l">
              <a:lnSpc>
                <a:spcPct val="200000"/>
              </a:lnSpc>
              <a:spcBef>
                <a:spcPts val="0"/>
              </a:spcBef>
              <a:spcAft>
                <a:spcPts val="0"/>
              </a:spcAft>
              <a:buClr>
                <a:srgbClr val="000000"/>
              </a:buClr>
              <a:buSzPts val="1400"/>
              <a:buFont typeface="Times New Roman"/>
              <a:buChar char="●"/>
            </a:pPr>
            <a:r>
              <a:rPr lang="tr" sz="1400">
                <a:solidFill>
                  <a:srgbClr val="000000"/>
                </a:solidFill>
                <a:latin typeface="Times New Roman"/>
                <a:ea typeface="Times New Roman"/>
                <a:cs typeface="Times New Roman"/>
                <a:sym typeface="Times New Roman"/>
              </a:rPr>
              <a:t>Random string lengths </a:t>
            </a:r>
            <a:endParaRPr sz="1400">
              <a:solidFill>
                <a:srgbClr val="000000"/>
              </a:solidFill>
              <a:latin typeface="Times New Roman"/>
              <a:ea typeface="Times New Roman"/>
              <a:cs typeface="Times New Roman"/>
              <a:sym typeface="Times New Roman"/>
            </a:endParaRPr>
          </a:p>
          <a:p>
            <a:pPr indent="-317500" lvl="0" marL="457200" rtl="0" algn="l">
              <a:lnSpc>
                <a:spcPct val="200000"/>
              </a:lnSpc>
              <a:spcBef>
                <a:spcPts val="0"/>
              </a:spcBef>
              <a:spcAft>
                <a:spcPts val="0"/>
              </a:spcAft>
              <a:buClr>
                <a:srgbClr val="000000"/>
              </a:buClr>
              <a:buSzPts val="1400"/>
              <a:buFont typeface="Times New Roman"/>
              <a:buChar char="●"/>
            </a:pPr>
            <a:r>
              <a:rPr lang="tr" sz="1400">
                <a:solidFill>
                  <a:srgbClr val="000000"/>
                </a:solidFill>
                <a:latin typeface="Times New Roman"/>
                <a:ea typeface="Times New Roman"/>
                <a:cs typeface="Times New Roman"/>
                <a:sym typeface="Times New Roman"/>
              </a:rPr>
              <a:t>Number of strings are equal to 0</a:t>
            </a:r>
            <a:endParaRPr sz="1400">
              <a:solidFill>
                <a:srgbClr val="000000"/>
              </a:solidFill>
              <a:latin typeface="Times New Roman"/>
              <a:ea typeface="Times New Roman"/>
              <a:cs typeface="Times New Roman"/>
              <a:sym typeface="Times New Roman"/>
            </a:endParaRPr>
          </a:p>
          <a:p>
            <a:pPr indent="-317500" lvl="0" marL="457200" rtl="0" algn="l">
              <a:lnSpc>
                <a:spcPct val="200000"/>
              </a:lnSpc>
              <a:spcBef>
                <a:spcPts val="0"/>
              </a:spcBef>
              <a:spcAft>
                <a:spcPts val="0"/>
              </a:spcAft>
              <a:buClr>
                <a:srgbClr val="000000"/>
              </a:buClr>
              <a:buSzPts val="1400"/>
              <a:buFont typeface="Times New Roman"/>
              <a:buChar char="●"/>
            </a:pPr>
            <a:r>
              <a:rPr lang="tr" sz="1400">
                <a:solidFill>
                  <a:srgbClr val="000000"/>
                </a:solidFill>
                <a:latin typeface="Times New Roman"/>
                <a:ea typeface="Times New Roman"/>
                <a:cs typeface="Times New Roman"/>
                <a:sym typeface="Times New Roman"/>
              </a:rPr>
              <a:t>String lengths are equal to 0 </a:t>
            </a:r>
            <a:endParaRPr sz="1400">
              <a:solidFill>
                <a:srgbClr val="000000"/>
              </a:solidFill>
              <a:latin typeface="Times New Roman"/>
              <a:ea typeface="Times New Roman"/>
              <a:cs typeface="Times New Roman"/>
              <a:sym typeface="Times New Roman"/>
            </a:endParaRPr>
          </a:p>
          <a:p>
            <a:pPr indent="-317500" lvl="0" marL="457200" marR="0" rtl="0" algn="l">
              <a:lnSpc>
                <a:spcPct val="200000"/>
              </a:lnSpc>
              <a:spcBef>
                <a:spcPts val="0"/>
              </a:spcBef>
              <a:spcAft>
                <a:spcPts val="0"/>
              </a:spcAft>
              <a:buClr>
                <a:srgbClr val="000000"/>
              </a:buClr>
              <a:buSzPts val="1400"/>
              <a:buFont typeface="Times New Roman"/>
              <a:buChar char="●"/>
            </a:pPr>
            <a:r>
              <a:rPr lang="tr" sz="1400">
                <a:solidFill>
                  <a:srgbClr val="000000"/>
                </a:solidFill>
                <a:latin typeface="Times New Roman"/>
                <a:ea typeface="Times New Roman"/>
                <a:cs typeface="Times New Roman"/>
                <a:sym typeface="Times New Roman"/>
              </a:rPr>
              <a:t>All strings are the same.</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2400"/>
              <a:t>Problem Description</a:t>
            </a:r>
            <a:endParaRPr sz="2400"/>
          </a:p>
          <a:p>
            <a:pPr indent="0" lvl="0" marL="0" rtl="0" algn="l">
              <a:spcBef>
                <a:spcPts val="0"/>
              </a:spcBef>
              <a:spcAft>
                <a:spcPts val="0"/>
              </a:spcAft>
              <a:buNone/>
            </a:pPr>
            <a:r>
              <a:t/>
            </a:r>
            <a:endParaRPr/>
          </a:p>
        </p:txBody>
      </p:sp>
      <p:sp>
        <p:nvSpPr>
          <p:cNvPr id="85" name="Google Shape;85;p16"/>
          <p:cNvSpPr txBox="1"/>
          <p:nvPr>
            <p:ph idx="1" type="body"/>
          </p:nvPr>
        </p:nvSpPr>
        <p:spPr>
          <a:xfrm>
            <a:off x="311700" y="999350"/>
            <a:ext cx="8520600" cy="3569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SzPts val="1800"/>
              <a:buChar char="●"/>
            </a:pPr>
            <a:r>
              <a:rPr lang="tr">
                <a:highlight>
                  <a:srgbClr val="FFFFFF"/>
                </a:highlight>
              </a:rPr>
              <a:t>A common superstring of a collection of strings </a:t>
            </a:r>
            <a:r>
              <a:rPr i="1" lang="tr">
                <a:highlight>
                  <a:srgbClr val="FFFFFF"/>
                </a:highlight>
              </a:rPr>
              <a:t>R={</a:t>
            </a:r>
            <a:r>
              <a:rPr i="1" lang="tr"/>
              <a:t>r</a:t>
            </a:r>
            <a:r>
              <a:rPr baseline="-25000" i="1" lang="tr"/>
              <a:t>1</a:t>
            </a:r>
            <a:r>
              <a:rPr i="1" lang="tr"/>
              <a:t>,r</a:t>
            </a:r>
            <a:r>
              <a:rPr baseline="-25000" i="1" lang="tr"/>
              <a:t>2</a:t>
            </a:r>
            <a:r>
              <a:rPr i="1" lang="tr"/>
              <a:t>,...,r</a:t>
            </a:r>
            <a:r>
              <a:rPr baseline="-25000" i="1" lang="tr"/>
              <a:t>m </a:t>
            </a:r>
            <a:r>
              <a:rPr i="1" lang="tr">
                <a:highlight>
                  <a:srgbClr val="FFFFFF"/>
                </a:highlight>
              </a:rPr>
              <a:t>} </a:t>
            </a:r>
            <a:r>
              <a:rPr lang="tr">
                <a:highlight>
                  <a:srgbClr val="FFFFFF"/>
                </a:highlight>
              </a:rPr>
              <a:t>is a string </a:t>
            </a:r>
            <a:r>
              <a:rPr i="1" lang="tr">
                <a:highlight>
                  <a:srgbClr val="FFFFFF"/>
                </a:highlight>
              </a:rPr>
              <a:t>S</a:t>
            </a:r>
            <a:r>
              <a:rPr lang="tr">
                <a:highlight>
                  <a:srgbClr val="FFFFFF"/>
                </a:highlight>
              </a:rPr>
              <a:t> over the alphabet</a:t>
            </a:r>
            <a:r>
              <a:rPr lang="tr"/>
              <a:t> </a:t>
            </a:r>
            <a:r>
              <a:rPr lang="tr">
                <a:highlight>
                  <a:srgbClr val="FFFFFF"/>
                </a:highlight>
              </a:rPr>
              <a:t>∑ such that </a:t>
            </a:r>
            <a:r>
              <a:rPr i="1" lang="tr">
                <a:highlight>
                  <a:srgbClr val="FFFFFF"/>
                </a:highlight>
              </a:rPr>
              <a:t>S</a:t>
            </a:r>
            <a:r>
              <a:rPr lang="tr">
                <a:highlight>
                  <a:srgbClr val="FFFFFF"/>
                </a:highlight>
              </a:rPr>
              <a:t> is the superstring of each string </a:t>
            </a:r>
            <a:r>
              <a:rPr i="1" lang="tr"/>
              <a:t>r</a:t>
            </a:r>
            <a:r>
              <a:rPr baseline="-25000" i="1" lang="tr"/>
              <a:t>i </a:t>
            </a:r>
            <a:r>
              <a:rPr lang="tr"/>
              <a:t>in the set </a:t>
            </a:r>
            <a:r>
              <a:rPr i="1" lang="tr"/>
              <a:t>R</a:t>
            </a:r>
            <a:r>
              <a:rPr lang="tr"/>
              <a:t>.</a:t>
            </a:r>
            <a:endParaRPr/>
          </a:p>
          <a:p>
            <a:pPr indent="0" lvl="0" marL="457200" rtl="0" algn="l">
              <a:lnSpc>
                <a:spcPct val="115000"/>
              </a:lnSpc>
              <a:spcBef>
                <a:spcPts val="1200"/>
              </a:spcBef>
              <a:spcAft>
                <a:spcPts val="0"/>
              </a:spcAft>
              <a:buNone/>
            </a:pPr>
            <a:r>
              <a:rPr lang="tr"/>
              <a:t>Shortest Common Superstring:</a:t>
            </a:r>
            <a:endParaRPr/>
          </a:p>
          <a:p>
            <a:pPr indent="-342900" lvl="0" marL="457200" rtl="0" algn="l">
              <a:lnSpc>
                <a:spcPct val="115000"/>
              </a:lnSpc>
              <a:spcBef>
                <a:spcPts val="1200"/>
              </a:spcBef>
              <a:spcAft>
                <a:spcPts val="0"/>
              </a:spcAft>
              <a:buSzPts val="1800"/>
              <a:buChar char="●"/>
            </a:pPr>
            <a:r>
              <a:rPr lang="tr"/>
              <a:t>Given an alphabet </a:t>
            </a:r>
            <a:r>
              <a:rPr lang="tr">
                <a:highlight>
                  <a:srgbClr val="FFFFFF"/>
                </a:highlight>
              </a:rPr>
              <a:t>∑, positive integer </a:t>
            </a:r>
            <a:r>
              <a:rPr i="1" lang="tr">
                <a:highlight>
                  <a:srgbClr val="FFFFFF"/>
                </a:highlight>
              </a:rPr>
              <a:t>k</a:t>
            </a:r>
            <a:r>
              <a:rPr lang="tr">
                <a:highlight>
                  <a:srgbClr val="FFFFFF"/>
                </a:highlight>
              </a:rPr>
              <a:t>, and a finite set of strings </a:t>
            </a:r>
            <a:r>
              <a:rPr i="1" lang="tr">
                <a:highlight>
                  <a:srgbClr val="FFFFFF"/>
                </a:highlight>
              </a:rPr>
              <a:t>R={</a:t>
            </a:r>
            <a:r>
              <a:rPr i="1" lang="tr"/>
              <a:t>r</a:t>
            </a:r>
            <a:r>
              <a:rPr baseline="-25000" i="1" lang="tr"/>
              <a:t>1</a:t>
            </a:r>
            <a:r>
              <a:rPr i="1" lang="tr"/>
              <a:t>,r</a:t>
            </a:r>
            <a:r>
              <a:rPr baseline="-25000" i="1" lang="tr"/>
              <a:t>2</a:t>
            </a:r>
            <a:r>
              <a:rPr i="1" lang="tr"/>
              <a:t>,...,r</a:t>
            </a:r>
            <a:r>
              <a:rPr baseline="-25000" i="1" lang="tr"/>
              <a:t>m </a:t>
            </a:r>
            <a:r>
              <a:rPr i="1" lang="tr">
                <a:highlight>
                  <a:srgbClr val="FFFFFF"/>
                </a:highlight>
              </a:rPr>
              <a:t>} </a:t>
            </a:r>
            <a:r>
              <a:rPr lang="tr">
                <a:highlight>
                  <a:srgbClr val="FFFFFF"/>
                </a:highlight>
              </a:rPr>
              <a:t>from the alphabet ∑*, if present, the shortest common superstring of </a:t>
            </a:r>
            <a:r>
              <a:rPr i="1" lang="tr">
                <a:highlight>
                  <a:srgbClr val="FFFFFF"/>
                </a:highlight>
              </a:rPr>
              <a:t>R</a:t>
            </a:r>
            <a:r>
              <a:rPr lang="tr">
                <a:highlight>
                  <a:srgbClr val="FFFFFF"/>
                </a:highlight>
              </a:rPr>
              <a:t> of length less than or equal to k.</a:t>
            </a:r>
            <a:endParaRPr>
              <a:highlight>
                <a:srgbClr val="FFFFFF"/>
              </a:highlight>
            </a:endParaRPr>
          </a:p>
          <a:p>
            <a:pPr indent="0" lvl="0" marL="457200" rtl="0" algn="l">
              <a:lnSpc>
                <a:spcPct val="115000"/>
              </a:lnSpc>
              <a:spcBef>
                <a:spcPts val="1200"/>
              </a:spcBef>
              <a:spcAft>
                <a:spcPts val="1200"/>
              </a:spcAft>
              <a:buNone/>
            </a:pPr>
            <a:r>
              <a:t/>
            </a:r>
            <a:endParaRPr/>
          </a:p>
        </p:txBody>
      </p:sp>
      <p:sp>
        <p:nvSpPr>
          <p:cNvPr id="86" name="Google Shape;86;p16"/>
          <p:cNvSpPr txBox="1"/>
          <p:nvPr/>
        </p:nvSpPr>
        <p:spPr>
          <a:xfrm>
            <a:off x="322250" y="3953675"/>
            <a:ext cx="8192400" cy="60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Open Sans"/>
              <a:buChar char="●"/>
            </a:pPr>
            <a:r>
              <a:rPr lang="tr" sz="1800">
                <a:solidFill>
                  <a:schemeClr val="dk2"/>
                </a:solidFill>
                <a:latin typeface="Open Sans"/>
                <a:ea typeface="Open Sans"/>
                <a:cs typeface="Open Sans"/>
                <a:sym typeface="Open Sans"/>
              </a:rPr>
              <a:t>Applications of SCS are data compression and genome assembly.</a:t>
            </a:r>
            <a:endParaRPr>
              <a:latin typeface="Open Sans"/>
              <a:ea typeface="Open Sans"/>
              <a:cs typeface="Open Sans"/>
              <a:sym typeface="Open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Testing</a:t>
            </a:r>
            <a:endParaRPr/>
          </a:p>
        </p:txBody>
      </p:sp>
      <p:sp>
        <p:nvSpPr>
          <p:cNvPr id="348" name="Google Shape;348;p5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tr" sz="1400">
                <a:solidFill>
                  <a:srgbClr val="000000"/>
                </a:solidFill>
                <a:latin typeface="Times New Roman"/>
                <a:ea typeface="Times New Roman"/>
                <a:cs typeface="Times New Roman"/>
                <a:sym typeface="Times New Roman"/>
              </a:rPr>
              <a:t>Random number of strings and string lengths are determined by function below.</a:t>
            </a:r>
            <a:endParaRPr sz="14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tr"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pic>
        <p:nvPicPr>
          <p:cNvPr id="349" name="Google Shape;349;p52"/>
          <p:cNvPicPr preferRelativeResize="0"/>
          <p:nvPr/>
        </p:nvPicPr>
        <p:blipFill>
          <a:blip r:embed="rId3">
            <a:alphaModFix/>
          </a:blip>
          <a:stretch>
            <a:fillRect/>
          </a:stretch>
        </p:blipFill>
        <p:spPr>
          <a:xfrm>
            <a:off x="311700" y="1823475"/>
            <a:ext cx="3920950" cy="2590625"/>
          </a:xfrm>
          <a:prstGeom prst="rect">
            <a:avLst/>
          </a:prstGeom>
          <a:noFill/>
          <a:ln>
            <a:noFill/>
          </a:ln>
        </p:spPr>
      </p:pic>
      <p:pic>
        <p:nvPicPr>
          <p:cNvPr id="350" name="Google Shape;350;p52"/>
          <p:cNvPicPr preferRelativeResize="0"/>
          <p:nvPr/>
        </p:nvPicPr>
        <p:blipFill>
          <a:blip r:embed="rId4">
            <a:alphaModFix/>
          </a:blip>
          <a:stretch>
            <a:fillRect/>
          </a:stretch>
        </p:blipFill>
        <p:spPr>
          <a:xfrm>
            <a:off x="4308625" y="2085425"/>
            <a:ext cx="4523674" cy="20667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5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Testing</a:t>
            </a:r>
            <a:endParaRPr/>
          </a:p>
        </p:txBody>
      </p:sp>
      <p:sp>
        <p:nvSpPr>
          <p:cNvPr id="356" name="Google Shape;356;p5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rgbClr val="000000"/>
              </a:buClr>
              <a:buSzPts val="1400"/>
              <a:buFont typeface="Times New Roman"/>
              <a:buChar char="●"/>
            </a:pPr>
            <a:r>
              <a:rPr lang="tr" sz="1400">
                <a:solidFill>
                  <a:srgbClr val="000000"/>
                </a:solidFill>
                <a:latin typeface="Times New Roman"/>
                <a:ea typeface="Times New Roman"/>
                <a:cs typeface="Times New Roman"/>
                <a:sym typeface="Times New Roman"/>
              </a:rPr>
              <a:t>Case 1  : Number of strings are equal to 0</a:t>
            </a:r>
            <a:endParaRPr sz="1400">
              <a:solidFill>
                <a:srgbClr val="000000"/>
              </a:solidFill>
              <a:latin typeface="Times New Roman"/>
              <a:ea typeface="Times New Roman"/>
              <a:cs typeface="Times New Roman"/>
              <a:sym typeface="Times New Roman"/>
            </a:endParaRPr>
          </a:p>
          <a:p>
            <a:pPr indent="-317500" lvl="0" marL="457200" rtl="0" algn="l">
              <a:lnSpc>
                <a:spcPct val="200000"/>
              </a:lnSpc>
              <a:spcBef>
                <a:spcPts val="0"/>
              </a:spcBef>
              <a:spcAft>
                <a:spcPts val="0"/>
              </a:spcAft>
              <a:buClr>
                <a:srgbClr val="000000"/>
              </a:buClr>
              <a:buSzPts val="1400"/>
              <a:buFont typeface="Times New Roman"/>
              <a:buChar char="●"/>
            </a:pPr>
            <a:r>
              <a:rPr lang="tr" sz="1400">
                <a:solidFill>
                  <a:srgbClr val="000000"/>
                </a:solidFill>
                <a:latin typeface="Times New Roman"/>
                <a:ea typeface="Times New Roman"/>
                <a:cs typeface="Times New Roman"/>
                <a:sym typeface="Times New Roman"/>
              </a:rPr>
              <a:t>Case 2  : String lengths are equal to 0 </a:t>
            </a:r>
            <a:endParaRPr sz="1400">
              <a:solidFill>
                <a:srgbClr val="000000"/>
              </a:solidFill>
              <a:latin typeface="Times New Roman"/>
              <a:ea typeface="Times New Roman"/>
              <a:cs typeface="Times New Roman"/>
              <a:sym typeface="Times New Roman"/>
            </a:endParaRPr>
          </a:p>
          <a:p>
            <a:pPr indent="-317500" lvl="0" marL="457200" rtl="0" algn="l">
              <a:lnSpc>
                <a:spcPct val="200000"/>
              </a:lnSpc>
              <a:spcBef>
                <a:spcPts val="0"/>
              </a:spcBef>
              <a:spcAft>
                <a:spcPts val="0"/>
              </a:spcAft>
              <a:buClr>
                <a:srgbClr val="000000"/>
              </a:buClr>
              <a:buSzPts val="1400"/>
              <a:buFont typeface="Times New Roman"/>
              <a:buChar char="●"/>
            </a:pPr>
            <a:r>
              <a:rPr lang="tr" sz="1400">
                <a:solidFill>
                  <a:srgbClr val="000000"/>
                </a:solidFill>
                <a:latin typeface="Times New Roman"/>
                <a:ea typeface="Times New Roman"/>
                <a:cs typeface="Times New Roman"/>
                <a:sym typeface="Times New Roman"/>
              </a:rPr>
              <a:t>Case 3  : All strings are the same</a:t>
            </a:r>
            <a:endParaRPr sz="1400">
              <a:solidFill>
                <a:srgbClr val="000000"/>
              </a:solidFill>
              <a:latin typeface="Times New Roman"/>
              <a:ea typeface="Times New Roman"/>
              <a:cs typeface="Times New Roman"/>
              <a:sym typeface="Times New Roman"/>
            </a:endParaRPr>
          </a:p>
        </p:txBody>
      </p:sp>
      <p:pic>
        <p:nvPicPr>
          <p:cNvPr id="357" name="Google Shape;357;p53"/>
          <p:cNvPicPr preferRelativeResize="0"/>
          <p:nvPr/>
        </p:nvPicPr>
        <p:blipFill>
          <a:blip r:embed="rId3">
            <a:alphaModFix/>
          </a:blip>
          <a:stretch>
            <a:fillRect/>
          </a:stretch>
        </p:blipFill>
        <p:spPr>
          <a:xfrm>
            <a:off x="906600" y="3886125"/>
            <a:ext cx="7092751" cy="493225"/>
          </a:xfrm>
          <a:prstGeom prst="rect">
            <a:avLst/>
          </a:prstGeom>
          <a:noFill/>
          <a:ln>
            <a:noFill/>
          </a:ln>
        </p:spPr>
      </p:pic>
      <p:pic>
        <p:nvPicPr>
          <p:cNvPr id="358" name="Google Shape;358;p53"/>
          <p:cNvPicPr preferRelativeResize="0"/>
          <p:nvPr/>
        </p:nvPicPr>
        <p:blipFill>
          <a:blip r:embed="rId4">
            <a:alphaModFix/>
          </a:blip>
          <a:stretch>
            <a:fillRect/>
          </a:stretch>
        </p:blipFill>
        <p:spPr>
          <a:xfrm>
            <a:off x="906600" y="2571750"/>
            <a:ext cx="7092499" cy="517789"/>
          </a:xfrm>
          <a:prstGeom prst="rect">
            <a:avLst/>
          </a:prstGeom>
          <a:noFill/>
          <a:ln>
            <a:noFill/>
          </a:ln>
        </p:spPr>
      </p:pic>
      <p:pic>
        <p:nvPicPr>
          <p:cNvPr id="359" name="Google Shape;359;p53"/>
          <p:cNvPicPr preferRelativeResize="0"/>
          <p:nvPr/>
        </p:nvPicPr>
        <p:blipFill>
          <a:blip r:embed="rId5">
            <a:alphaModFix/>
          </a:blip>
          <a:stretch>
            <a:fillRect/>
          </a:stretch>
        </p:blipFill>
        <p:spPr>
          <a:xfrm>
            <a:off x="906650" y="3228938"/>
            <a:ext cx="7092656" cy="5178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5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Testing</a:t>
            </a:r>
            <a:endParaRPr/>
          </a:p>
        </p:txBody>
      </p:sp>
      <p:sp>
        <p:nvSpPr>
          <p:cNvPr id="365" name="Google Shape;365;p54"/>
          <p:cNvSpPr txBox="1"/>
          <p:nvPr>
            <p:ph idx="1" type="body"/>
          </p:nvPr>
        </p:nvSpPr>
        <p:spPr>
          <a:xfrm>
            <a:off x="3546375" y="2439925"/>
            <a:ext cx="5286000" cy="9555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tr" sz="1400">
                <a:solidFill>
                  <a:srgbClr val="000000"/>
                </a:solidFill>
                <a:latin typeface="Times New Roman"/>
                <a:ea typeface="Times New Roman"/>
                <a:cs typeface="Times New Roman"/>
                <a:sym typeface="Times New Roman"/>
              </a:rPr>
              <a:t>V</a:t>
            </a:r>
            <a:r>
              <a:rPr lang="tr" sz="1400">
                <a:solidFill>
                  <a:srgbClr val="000000"/>
                </a:solidFill>
                <a:latin typeface="Times New Roman"/>
                <a:ea typeface="Times New Roman"/>
                <a:cs typeface="Times New Roman"/>
                <a:sym typeface="Times New Roman"/>
              </a:rPr>
              <a:t>erify function proves that, all elements of the array are the subset of the output string.</a:t>
            </a:r>
            <a:endParaRPr sz="14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ctr">
              <a:lnSpc>
                <a:spcPct val="2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ctr">
              <a:lnSpc>
                <a:spcPct val="2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pic>
        <p:nvPicPr>
          <p:cNvPr id="366" name="Google Shape;366;p54"/>
          <p:cNvPicPr preferRelativeResize="0"/>
          <p:nvPr/>
        </p:nvPicPr>
        <p:blipFill>
          <a:blip r:embed="rId3">
            <a:alphaModFix/>
          </a:blip>
          <a:stretch>
            <a:fillRect/>
          </a:stretch>
        </p:blipFill>
        <p:spPr>
          <a:xfrm>
            <a:off x="311700" y="1687163"/>
            <a:ext cx="2970575" cy="24610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5"/>
          <p:cNvSpPr txBox="1"/>
          <p:nvPr>
            <p:ph type="title"/>
          </p:nvPr>
        </p:nvSpPr>
        <p:spPr>
          <a:xfrm>
            <a:off x="311700" y="-121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Discussion</a:t>
            </a:r>
            <a:endParaRPr/>
          </a:p>
        </p:txBody>
      </p:sp>
      <p:sp>
        <p:nvSpPr>
          <p:cNvPr id="372" name="Google Shape;372;p55"/>
          <p:cNvSpPr txBox="1"/>
          <p:nvPr>
            <p:ph idx="1" type="body"/>
          </p:nvPr>
        </p:nvSpPr>
        <p:spPr>
          <a:xfrm>
            <a:off x="311700" y="580525"/>
            <a:ext cx="8520600" cy="804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tr" sz="1400"/>
              <a:t>As a result, SCS problem is an NP-complete problem that is reduced from Maximum Asymmetric Traveling Salesman problem.</a:t>
            </a:r>
            <a:endParaRPr sz="1400"/>
          </a:p>
          <a:p>
            <a:pPr indent="0" lvl="0" marL="0" rtl="0" algn="l">
              <a:spcBef>
                <a:spcPts val="1600"/>
              </a:spcBef>
              <a:spcAft>
                <a:spcPts val="1600"/>
              </a:spcAft>
              <a:buNone/>
            </a:pPr>
            <a:r>
              <a:t/>
            </a:r>
            <a:endParaRPr sz="1400"/>
          </a:p>
        </p:txBody>
      </p:sp>
      <p:sp>
        <p:nvSpPr>
          <p:cNvPr id="373" name="Google Shape;373;p55"/>
          <p:cNvSpPr txBox="1"/>
          <p:nvPr/>
        </p:nvSpPr>
        <p:spPr>
          <a:xfrm>
            <a:off x="311700" y="1103625"/>
            <a:ext cx="8520600" cy="876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Font typeface="Open Sans"/>
              <a:buChar char="●"/>
            </a:pPr>
            <a:r>
              <a:rPr lang="tr">
                <a:solidFill>
                  <a:schemeClr val="dk2"/>
                </a:solidFill>
                <a:latin typeface="Open Sans"/>
                <a:ea typeface="Open Sans"/>
                <a:cs typeface="Open Sans"/>
                <a:sym typeface="Open Sans"/>
              </a:rPr>
              <a:t>Since the problem is NP-complete, an efficient algorithm for as a solution to this problem does not exist. There are heuristic algorithms that do not give a guarantee to find the correct answer, however, they work reasonably faster than the brute-force solution.</a:t>
            </a:r>
            <a:endParaRPr>
              <a:solidFill>
                <a:schemeClr val="dk2"/>
              </a:solidFill>
              <a:latin typeface="Open Sans"/>
              <a:ea typeface="Open Sans"/>
              <a:cs typeface="Open Sans"/>
              <a:sym typeface="Open Sans"/>
            </a:endParaRPr>
          </a:p>
          <a:p>
            <a:pPr indent="0" lvl="0" marL="0" rtl="0" algn="l">
              <a:spcBef>
                <a:spcPts val="1600"/>
              </a:spcBef>
              <a:spcAft>
                <a:spcPts val="0"/>
              </a:spcAft>
              <a:buNone/>
            </a:pPr>
            <a:r>
              <a:t/>
            </a:r>
            <a:endParaRPr>
              <a:latin typeface="Open Sans"/>
              <a:ea typeface="Open Sans"/>
              <a:cs typeface="Open Sans"/>
              <a:sym typeface="Open Sans"/>
            </a:endParaRPr>
          </a:p>
        </p:txBody>
      </p:sp>
      <p:sp>
        <p:nvSpPr>
          <p:cNvPr id="374" name="Google Shape;374;p55"/>
          <p:cNvSpPr txBox="1"/>
          <p:nvPr/>
        </p:nvSpPr>
        <p:spPr>
          <a:xfrm>
            <a:off x="311700" y="1929425"/>
            <a:ext cx="8520600" cy="606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Open Sans"/>
              <a:buChar char="●"/>
            </a:pPr>
            <a:r>
              <a:rPr lang="tr">
                <a:solidFill>
                  <a:schemeClr val="dk2"/>
                </a:solidFill>
                <a:latin typeface="Open Sans"/>
                <a:ea typeface="Open Sans"/>
                <a:cs typeface="Open Sans"/>
                <a:sym typeface="Open Sans"/>
              </a:rPr>
              <a:t>Greedy approach is one of the heuristic algorithms but it does not always give the shortest superstring. </a:t>
            </a:r>
            <a:endParaRPr>
              <a:solidFill>
                <a:schemeClr val="dk2"/>
              </a:solidFill>
              <a:latin typeface="Open Sans"/>
              <a:ea typeface="Open Sans"/>
              <a:cs typeface="Open Sans"/>
              <a:sym typeface="Open Sans"/>
            </a:endParaRPr>
          </a:p>
        </p:txBody>
      </p:sp>
      <p:sp>
        <p:nvSpPr>
          <p:cNvPr id="375" name="Google Shape;375;p55"/>
          <p:cNvSpPr txBox="1"/>
          <p:nvPr/>
        </p:nvSpPr>
        <p:spPr>
          <a:xfrm>
            <a:off x="311800" y="2481425"/>
            <a:ext cx="8520600" cy="606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666666"/>
              </a:buClr>
              <a:buSzPts val="1400"/>
              <a:buFont typeface="Open Sans"/>
              <a:buChar char="●"/>
            </a:pPr>
            <a:r>
              <a:rPr lang="tr">
                <a:solidFill>
                  <a:srgbClr val="666666"/>
                </a:solidFill>
                <a:latin typeface="Open Sans"/>
                <a:ea typeface="Open Sans"/>
                <a:cs typeface="Open Sans"/>
                <a:sym typeface="Open Sans"/>
              </a:rPr>
              <a:t>If the array size or the string size is increased, in general, algorithm’s running time is increased. </a:t>
            </a:r>
            <a:endParaRPr>
              <a:solidFill>
                <a:srgbClr val="666666"/>
              </a:solidFill>
              <a:latin typeface="Open Sans"/>
              <a:ea typeface="Open Sans"/>
              <a:cs typeface="Open Sans"/>
              <a:sym typeface="Open Sans"/>
            </a:endParaRPr>
          </a:p>
          <a:p>
            <a:pPr indent="-317500" lvl="0" marL="457200" rtl="0" algn="l">
              <a:lnSpc>
                <a:spcPct val="150000"/>
              </a:lnSpc>
              <a:spcBef>
                <a:spcPts val="0"/>
              </a:spcBef>
              <a:spcAft>
                <a:spcPts val="0"/>
              </a:spcAft>
              <a:buClr>
                <a:srgbClr val="666666"/>
              </a:buClr>
              <a:buSzPts val="1400"/>
              <a:buFont typeface="Open Sans"/>
              <a:buChar char="●"/>
            </a:pPr>
            <a:r>
              <a:rPr lang="tr">
                <a:solidFill>
                  <a:srgbClr val="666666"/>
                </a:solidFill>
                <a:latin typeface="Open Sans"/>
                <a:ea typeface="Open Sans"/>
                <a:cs typeface="Open Sans"/>
                <a:sym typeface="Open Sans"/>
              </a:rPr>
              <a:t>For the successful results of the algorithm, the value of k should be chosen regarding the mean superstring length such as found in the second part of the experiments which is approximately linearly increasing. </a:t>
            </a:r>
            <a:endParaRPr>
              <a:solidFill>
                <a:srgbClr val="666666"/>
              </a:solidFill>
              <a:latin typeface="Open Sans"/>
              <a:ea typeface="Open Sans"/>
              <a:cs typeface="Open Sans"/>
              <a:sym typeface="Open Sans"/>
            </a:endParaRPr>
          </a:p>
          <a:p>
            <a:pPr indent="-317500" lvl="0" marL="457200" rtl="0" algn="l">
              <a:lnSpc>
                <a:spcPct val="150000"/>
              </a:lnSpc>
              <a:spcBef>
                <a:spcPts val="0"/>
              </a:spcBef>
              <a:spcAft>
                <a:spcPts val="0"/>
              </a:spcAft>
              <a:buClr>
                <a:srgbClr val="666666"/>
              </a:buClr>
              <a:buSzPts val="1400"/>
              <a:buFont typeface="Open Sans"/>
              <a:buChar char="●"/>
            </a:pPr>
            <a:r>
              <a:rPr lang="tr">
                <a:solidFill>
                  <a:srgbClr val="666666"/>
                </a:solidFill>
                <a:latin typeface="Open Sans"/>
                <a:ea typeface="Open Sans"/>
                <a:cs typeface="Open Sans"/>
                <a:sym typeface="Open Sans"/>
              </a:rPr>
              <a:t>When the string size is chosen between intervals instead of fixed size, the mean of superstring varies between upper and lower bound of the interval.</a:t>
            </a:r>
            <a:endParaRPr>
              <a:solidFill>
                <a:srgbClr val="666666"/>
              </a:solidFill>
              <a:latin typeface="Open Sans"/>
              <a:ea typeface="Open Sans"/>
              <a:cs typeface="Open Sans"/>
              <a:sym typeface="Open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5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References</a:t>
            </a:r>
            <a:endParaRPr/>
          </a:p>
        </p:txBody>
      </p:sp>
      <p:sp>
        <p:nvSpPr>
          <p:cNvPr id="381" name="Google Shape;381;p5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tr" sz="1200">
                <a:solidFill>
                  <a:srgbClr val="333333"/>
                </a:solidFill>
                <a:highlight>
                  <a:srgbClr val="FFFFFF"/>
                </a:highlight>
                <a:latin typeface="Times New Roman"/>
                <a:ea typeface="Times New Roman"/>
                <a:cs typeface="Times New Roman"/>
                <a:sym typeface="Times New Roman"/>
              </a:rPr>
              <a:t>[1] A. Blum, T. Jiang, M. Li, J. Tromp, and M. Yannakakis, “Linear approximation of shortest superstrings,” </a:t>
            </a:r>
            <a:r>
              <a:rPr i="1" lang="tr" sz="1200">
                <a:solidFill>
                  <a:srgbClr val="333333"/>
                </a:solidFill>
                <a:latin typeface="Times New Roman"/>
                <a:ea typeface="Times New Roman"/>
                <a:cs typeface="Times New Roman"/>
                <a:sym typeface="Times New Roman"/>
              </a:rPr>
              <a:t>Journal of the ACM</a:t>
            </a:r>
            <a:r>
              <a:rPr lang="tr" sz="1200">
                <a:solidFill>
                  <a:srgbClr val="333333"/>
                </a:solidFill>
                <a:highlight>
                  <a:srgbClr val="FFFFFF"/>
                </a:highlight>
                <a:latin typeface="Times New Roman"/>
                <a:ea typeface="Times New Roman"/>
                <a:cs typeface="Times New Roman"/>
                <a:sym typeface="Times New Roman"/>
              </a:rPr>
              <a:t>, vol. 41, no. 4, pp. 630–647, Jan. 1994.</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tr" sz="1200">
                <a:solidFill>
                  <a:srgbClr val="333333"/>
                </a:solidFill>
                <a:highlight>
                  <a:srgbClr val="FFFFFF"/>
                </a:highlight>
                <a:latin typeface="Times New Roman"/>
                <a:ea typeface="Times New Roman"/>
                <a:cs typeface="Times New Roman"/>
                <a:sym typeface="Times New Roman"/>
              </a:rPr>
              <a:t>[2] </a:t>
            </a:r>
            <a:r>
              <a:rPr lang="tr" sz="1200">
                <a:solidFill>
                  <a:srgbClr val="000000"/>
                </a:solidFill>
                <a:latin typeface="Times New Roman"/>
                <a:ea typeface="Times New Roman"/>
                <a:cs typeface="Times New Roman"/>
                <a:sym typeface="Times New Roman"/>
              </a:rPr>
              <a:t>K.J. Räihä and E. Ukkonen. The shortest common supersequence problem over binary alphabet is NP-complete. Theoretical Computer Science, 16:187–198, 1981.</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tr" sz="1200">
                <a:solidFill>
                  <a:srgbClr val="000000"/>
                </a:solidFill>
                <a:latin typeface="Times New Roman"/>
                <a:ea typeface="Times New Roman"/>
                <a:cs typeface="Times New Roman"/>
                <a:sym typeface="Times New Roman"/>
              </a:rPr>
              <a:t>[3] L. Bulteau, F. Hüffner, C. Komusiewicz, R. Niedermeier. Multivariate Algorithmics for NP-Hard String Problems. Institut für Softwaretechnik und Theoretische Informatik, TU Berlin, Germany.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2400"/>
              <a:t>Shortest Common Superstring                                                       </a:t>
            </a:r>
            <a:r>
              <a:rPr lang="tr" sz="1800">
                <a:solidFill>
                  <a:schemeClr val="accent2"/>
                </a:solidFill>
              </a:rPr>
              <a:t>Problem Description</a:t>
            </a:r>
            <a:endParaRPr sz="1800">
              <a:solidFill>
                <a:schemeClr val="accent2"/>
              </a:solidFill>
            </a:endParaRPr>
          </a:p>
          <a:p>
            <a:pPr indent="0" lvl="0" marL="0" rtl="0" algn="l">
              <a:spcBef>
                <a:spcPts val="0"/>
              </a:spcBef>
              <a:spcAft>
                <a:spcPts val="0"/>
              </a:spcAft>
              <a:buNone/>
            </a:pPr>
            <a:r>
              <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tr"/>
              <a:t>In this project, instead of a finite alphabet, strings are composed of the binary alphabet. Hence, our problem is stated as below;</a:t>
            </a:r>
            <a:endParaRPr/>
          </a:p>
          <a:p>
            <a:pPr indent="0" lvl="0" marL="457200" rtl="0" algn="l">
              <a:lnSpc>
                <a:spcPct val="100000"/>
              </a:lnSpc>
              <a:spcBef>
                <a:spcPts val="1600"/>
              </a:spcBef>
              <a:spcAft>
                <a:spcPts val="0"/>
              </a:spcAft>
              <a:buNone/>
            </a:pPr>
            <a:r>
              <a:t/>
            </a:r>
            <a:endParaRPr/>
          </a:p>
          <a:p>
            <a:pPr indent="-342900" lvl="0" marL="457200" rtl="0" algn="l">
              <a:spcBef>
                <a:spcPts val="1600"/>
              </a:spcBef>
              <a:spcAft>
                <a:spcPts val="0"/>
              </a:spcAft>
              <a:buSzPts val="1800"/>
              <a:buChar char="●"/>
            </a:pPr>
            <a:r>
              <a:rPr lang="tr"/>
              <a:t>For a finite set </a:t>
            </a:r>
            <a:r>
              <a:rPr i="1" lang="tr"/>
              <a:t>R={r</a:t>
            </a:r>
            <a:r>
              <a:rPr baseline="-25000" i="1" lang="tr"/>
              <a:t>1</a:t>
            </a:r>
            <a:r>
              <a:rPr i="1" lang="tr"/>
              <a:t>,r</a:t>
            </a:r>
            <a:r>
              <a:rPr baseline="-25000" i="1" lang="tr"/>
              <a:t>2</a:t>
            </a:r>
            <a:r>
              <a:rPr i="1" lang="tr"/>
              <a:t>,...,r</a:t>
            </a:r>
            <a:r>
              <a:rPr baseline="-25000" i="1" lang="tr"/>
              <a:t>m </a:t>
            </a:r>
            <a:r>
              <a:rPr i="1" lang="tr"/>
              <a:t>}</a:t>
            </a:r>
            <a:r>
              <a:rPr lang="tr"/>
              <a:t> of </a:t>
            </a:r>
            <a:r>
              <a:rPr i="1" lang="tr"/>
              <a:t>binary strings</a:t>
            </a:r>
            <a:r>
              <a:rPr lang="tr"/>
              <a:t> (sequence of </a:t>
            </a:r>
            <a:r>
              <a:rPr i="1" lang="tr"/>
              <a:t>0</a:t>
            </a:r>
            <a:r>
              <a:rPr lang="tr"/>
              <a:t> and </a:t>
            </a:r>
            <a:r>
              <a:rPr i="1" lang="tr"/>
              <a:t>1</a:t>
            </a:r>
            <a:r>
              <a:rPr lang="tr"/>
              <a:t>), is there a binary string </a:t>
            </a:r>
            <a:r>
              <a:rPr i="1" lang="tr"/>
              <a:t>w </a:t>
            </a:r>
            <a:r>
              <a:rPr lang="tr"/>
              <a:t>of length at most positive integer </a:t>
            </a:r>
            <a:r>
              <a:rPr i="1" lang="tr"/>
              <a:t>k </a:t>
            </a:r>
            <a:r>
              <a:rPr lang="tr"/>
              <a:t>such that every string in </a:t>
            </a:r>
            <a:r>
              <a:rPr i="1" lang="tr"/>
              <a:t>R </a:t>
            </a:r>
            <a:r>
              <a:rPr lang="tr"/>
              <a:t>is a substring of </a:t>
            </a:r>
            <a:r>
              <a:rPr i="1" lang="tr"/>
              <a:t>w</a:t>
            </a:r>
            <a:r>
              <a:rPr lang="tr"/>
              <a:t> i.e. for each </a:t>
            </a:r>
            <a:r>
              <a:rPr i="1" lang="tr"/>
              <a:t>r </a:t>
            </a:r>
            <a:r>
              <a:rPr lang="tr"/>
              <a:t>in </a:t>
            </a:r>
            <a:r>
              <a:rPr i="1" lang="tr"/>
              <a:t>R</a:t>
            </a:r>
            <a:r>
              <a:rPr lang="tr"/>
              <a:t>, </a:t>
            </a:r>
            <a:r>
              <a:rPr i="1" lang="tr"/>
              <a:t>w</a:t>
            </a:r>
            <a:r>
              <a:rPr lang="tr"/>
              <a:t> can be decomposed as </a:t>
            </a:r>
            <a:r>
              <a:rPr i="1" lang="tr"/>
              <a:t>w=w</a:t>
            </a:r>
            <a:r>
              <a:rPr baseline="-25000" i="1" lang="tr"/>
              <a:t>0</a:t>
            </a:r>
            <a:r>
              <a:rPr i="1" lang="tr"/>
              <a:t>rw</a:t>
            </a:r>
            <a:r>
              <a:rPr baseline="-25000" i="1" lang="tr"/>
              <a:t>1</a:t>
            </a:r>
            <a:r>
              <a:rPr lang="tr"/>
              <a:t> where </a:t>
            </a:r>
            <a:r>
              <a:rPr i="1" lang="tr"/>
              <a:t>w</a:t>
            </a:r>
            <a:r>
              <a:rPr baseline="-25000" i="1" lang="tr"/>
              <a:t>0</a:t>
            </a:r>
            <a:r>
              <a:rPr lang="tr"/>
              <a:t>, </a:t>
            </a:r>
            <a:r>
              <a:rPr i="1" lang="tr"/>
              <a:t>w</a:t>
            </a:r>
            <a:r>
              <a:rPr baseline="-25000" i="1" lang="tr"/>
              <a:t>1</a:t>
            </a:r>
            <a:r>
              <a:rPr lang="tr"/>
              <a:t> are (possibly empty) binary strings?</a:t>
            </a:r>
            <a:endParaRPr/>
          </a:p>
          <a:p>
            <a:pPr indent="0" lvl="0" marL="0" rtl="0" algn="l">
              <a:spcBef>
                <a:spcPts val="12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2400"/>
              <a:t>Basic Definition of Problem</a:t>
            </a:r>
            <a:endParaRPr sz="2400"/>
          </a:p>
          <a:p>
            <a:pPr indent="0" lvl="0" marL="0" rtl="0" algn="l">
              <a:spcBef>
                <a:spcPts val="0"/>
              </a:spcBef>
              <a:spcAft>
                <a:spcPts val="0"/>
              </a:spcAft>
              <a:buNone/>
            </a:pPr>
            <a:r>
              <a:t/>
            </a:r>
            <a:endParaRPr/>
          </a:p>
        </p:txBody>
      </p:sp>
      <p:sp>
        <p:nvSpPr>
          <p:cNvPr id="98" name="Google Shape;98;p18"/>
          <p:cNvSpPr txBox="1"/>
          <p:nvPr>
            <p:ph idx="1" type="body"/>
          </p:nvPr>
        </p:nvSpPr>
        <p:spPr>
          <a:xfrm>
            <a:off x="311700" y="1071300"/>
            <a:ext cx="8520600" cy="3485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1600"/>
              </a:spcBef>
              <a:spcAft>
                <a:spcPts val="0"/>
              </a:spcAft>
              <a:buSzPts val="1800"/>
              <a:buChar char="●"/>
            </a:pPr>
            <a:r>
              <a:rPr lang="tr"/>
              <a:t>For the set of </a:t>
            </a:r>
            <a:r>
              <a:rPr i="1" lang="tr"/>
              <a:t>S</a:t>
            </a:r>
            <a:r>
              <a:rPr lang="tr"/>
              <a:t>, the aim is to find a string </a:t>
            </a:r>
            <a:r>
              <a:rPr i="1" lang="tr"/>
              <a:t>w </a:t>
            </a:r>
            <a:r>
              <a:rPr lang="tr"/>
              <a:t>such that every string from set </a:t>
            </a:r>
            <a:r>
              <a:rPr i="1" lang="tr"/>
              <a:t>S</a:t>
            </a:r>
            <a:r>
              <a:rPr lang="tr"/>
              <a:t> must be generated from </a:t>
            </a:r>
            <a:r>
              <a:rPr i="1" lang="tr"/>
              <a:t>w</a:t>
            </a:r>
            <a:r>
              <a:rPr lang="tr"/>
              <a:t>. </a:t>
            </a:r>
            <a:endParaRPr/>
          </a:p>
        </p:txBody>
      </p:sp>
      <p:pic>
        <p:nvPicPr>
          <p:cNvPr id="99" name="Google Shape;99;p18"/>
          <p:cNvPicPr preferRelativeResize="0"/>
          <p:nvPr/>
        </p:nvPicPr>
        <p:blipFill rotWithShape="1">
          <a:blip r:embed="rId3">
            <a:alphaModFix/>
          </a:blip>
          <a:srcRect b="0" l="0" r="0" t="16513"/>
          <a:stretch/>
        </p:blipFill>
        <p:spPr>
          <a:xfrm>
            <a:off x="1161325" y="2797725"/>
            <a:ext cx="6606599" cy="2131925"/>
          </a:xfrm>
          <a:prstGeom prst="rect">
            <a:avLst/>
          </a:prstGeom>
          <a:noFill/>
          <a:ln>
            <a:noFill/>
          </a:ln>
        </p:spPr>
      </p:pic>
      <p:sp>
        <p:nvSpPr>
          <p:cNvPr id="100" name="Google Shape;100;p18"/>
          <p:cNvSpPr txBox="1"/>
          <p:nvPr/>
        </p:nvSpPr>
        <p:spPr>
          <a:xfrm>
            <a:off x="311725" y="1071300"/>
            <a:ext cx="8520600" cy="433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Open Sans"/>
              <a:buChar char="●"/>
            </a:pPr>
            <a:r>
              <a:rPr lang="tr" sz="1800">
                <a:solidFill>
                  <a:schemeClr val="dk2"/>
                </a:solidFill>
                <a:latin typeface="Open Sans"/>
                <a:ea typeface="Open Sans"/>
                <a:cs typeface="Open Sans"/>
                <a:sym typeface="Open Sans"/>
              </a:rPr>
              <a:t>As in the example below; </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2400"/>
              <a:t>About Problem</a:t>
            </a:r>
            <a:endParaRPr sz="2400"/>
          </a:p>
        </p:txBody>
      </p:sp>
      <p:sp>
        <p:nvSpPr>
          <p:cNvPr id="106" name="Google Shape;106;p19"/>
          <p:cNvSpPr txBox="1"/>
          <p:nvPr>
            <p:ph idx="1" type="body"/>
          </p:nvPr>
        </p:nvSpPr>
        <p:spPr>
          <a:xfrm>
            <a:off x="311700" y="1152425"/>
            <a:ext cx="83754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tr"/>
              <a:t>SCS is an NP-complete problem</a:t>
            </a:r>
            <a:endParaRPr/>
          </a:p>
          <a:p>
            <a:pPr indent="-342900" lvl="0" marL="457200" rtl="0" algn="l">
              <a:lnSpc>
                <a:spcPct val="200000"/>
              </a:lnSpc>
              <a:spcBef>
                <a:spcPts val="0"/>
              </a:spcBef>
              <a:spcAft>
                <a:spcPts val="0"/>
              </a:spcAft>
              <a:buSzPts val="1800"/>
              <a:buChar char="●"/>
            </a:pPr>
            <a:r>
              <a:rPr lang="tr"/>
              <a:t>It is a reduction of Maximum Asymmetric Traveling Salesman problem</a:t>
            </a:r>
            <a:endParaRPr/>
          </a:p>
          <a:p>
            <a:pPr indent="0" lvl="0" marL="457200" rtl="0" algn="l">
              <a:lnSpc>
                <a:spcPct val="200000"/>
              </a:lnSpc>
              <a:spcBef>
                <a:spcPts val="1600"/>
              </a:spcBef>
              <a:spcAft>
                <a:spcPts val="1600"/>
              </a:spcAft>
              <a:buNone/>
            </a:pPr>
            <a:r>
              <a:rPr lang="tr"/>
              <a:t>                                                                             </a:t>
            </a:r>
            <a:endParaRPr sz="1400"/>
          </a:p>
        </p:txBody>
      </p:sp>
      <p:pic>
        <p:nvPicPr>
          <p:cNvPr id="107" name="Google Shape;107;p19"/>
          <p:cNvPicPr preferRelativeResize="0"/>
          <p:nvPr/>
        </p:nvPicPr>
        <p:blipFill>
          <a:blip r:embed="rId3">
            <a:alphaModFix/>
          </a:blip>
          <a:stretch>
            <a:fillRect/>
          </a:stretch>
        </p:blipFill>
        <p:spPr>
          <a:xfrm>
            <a:off x="734475" y="2102024"/>
            <a:ext cx="4579950" cy="2825275"/>
          </a:xfrm>
          <a:prstGeom prst="rect">
            <a:avLst/>
          </a:prstGeom>
          <a:noFill/>
          <a:ln>
            <a:noFill/>
          </a:ln>
        </p:spPr>
      </p:pic>
      <p:sp>
        <p:nvSpPr>
          <p:cNvPr id="108" name="Google Shape;108;p19"/>
          <p:cNvSpPr txBox="1"/>
          <p:nvPr/>
        </p:nvSpPr>
        <p:spPr>
          <a:xfrm>
            <a:off x="4971700" y="2399275"/>
            <a:ext cx="3146100" cy="1975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Font typeface="Open Sans"/>
              <a:buChar char="●"/>
            </a:pPr>
            <a:r>
              <a:rPr lang="tr">
                <a:solidFill>
                  <a:schemeClr val="dk2"/>
                </a:solidFill>
                <a:latin typeface="Open Sans"/>
                <a:ea typeface="Open Sans"/>
                <a:cs typeface="Open Sans"/>
                <a:sym typeface="Open Sans"/>
              </a:rPr>
              <a:t>The figure on the left shows the representation of an SCS instance in the Traveler Salesman format by reduction. </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Algorithm Description</a:t>
            </a:r>
            <a:endParaRPr/>
          </a:p>
        </p:txBody>
      </p:sp>
      <p:sp>
        <p:nvSpPr>
          <p:cNvPr id="114" name="Google Shape;114;p20"/>
          <p:cNvSpPr txBox="1"/>
          <p:nvPr/>
        </p:nvSpPr>
        <p:spPr>
          <a:xfrm>
            <a:off x="311700" y="1435650"/>
            <a:ext cx="8520600" cy="11361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Font typeface="Open Sans"/>
              <a:buChar char="●"/>
            </a:pPr>
            <a:r>
              <a:rPr lang="tr">
                <a:latin typeface="Open Sans"/>
                <a:ea typeface="Open Sans"/>
                <a:cs typeface="Open Sans"/>
                <a:sym typeface="Open Sans"/>
              </a:rPr>
              <a:t>The Shortest Common Superstring problem is an NP-Complete problem for array size larger than 2. Since it is running time is O(n! +  mn</a:t>
            </a:r>
            <a:r>
              <a:rPr baseline="30000" lang="tr">
                <a:latin typeface="Open Sans"/>
                <a:ea typeface="Open Sans"/>
                <a:cs typeface="Open Sans"/>
                <a:sym typeface="Open Sans"/>
              </a:rPr>
              <a:t>2</a:t>
            </a:r>
            <a:r>
              <a:rPr lang="tr">
                <a:latin typeface="Open Sans"/>
                <a:ea typeface="Open Sans"/>
                <a:cs typeface="Open Sans"/>
                <a:sym typeface="Open Sans"/>
              </a:rPr>
              <a:t>),  instead using brute force method, we used a heuristic solution to solve it in polynomial time, which is a greedy approach. It finds ½ approximation for SCS problem.</a:t>
            </a:r>
            <a:endParaRPr>
              <a:latin typeface="Open Sans"/>
              <a:ea typeface="Open Sans"/>
              <a:cs typeface="Open Sans"/>
              <a:sym typeface="Open Sans"/>
            </a:endParaRPr>
          </a:p>
        </p:txBody>
      </p:sp>
      <p:sp>
        <p:nvSpPr>
          <p:cNvPr id="115" name="Google Shape;115;p20"/>
          <p:cNvSpPr txBox="1"/>
          <p:nvPr/>
        </p:nvSpPr>
        <p:spPr>
          <a:xfrm>
            <a:off x="311700" y="3225500"/>
            <a:ext cx="8520600" cy="11361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Font typeface="Open Sans"/>
              <a:buChar char="●"/>
            </a:pPr>
            <a:r>
              <a:rPr lang="tr">
                <a:latin typeface="Open Sans"/>
                <a:ea typeface="Open Sans"/>
                <a:cs typeface="Open Sans"/>
                <a:sym typeface="Open Sans"/>
              </a:rPr>
              <a:t>What greedy algorithm does is to select the most optimal choice for that instance as it attempts to find overall optimal solution for the entire problem. Unfortunately for some cases it does not lead to the optimal solution. </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Algorithm Description</a:t>
            </a:r>
            <a:endParaRPr/>
          </a:p>
        </p:txBody>
      </p:sp>
      <p:sp>
        <p:nvSpPr>
          <p:cNvPr id="121" name="Google Shape;121;p21"/>
          <p:cNvSpPr txBox="1"/>
          <p:nvPr/>
        </p:nvSpPr>
        <p:spPr>
          <a:xfrm>
            <a:off x="0" y="1218775"/>
            <a:ext cx="9144000" cy="2631600"/>
          </a:xfrm>
          <a:prstGeom prst="rect">
            <a:avLst/>
          </a:prstGeom>
          <a:noFill/>
          <a:ln>
            <a:noFill/>
          </a:ln>
        </p:spPr>
        <p:txBody>
          <a:bodyPr anchorCtr="0" anchor="t" bIns="91425" lIns="91425" spcFirstLastPara="1" rIns="91425" wrap="square" tIns="91425">
            <a:noAutofit/>
          </a:bodyPr>
          <a:lstStyle/>
          <a:p>
            <a:pPr indent="0" lvl="0" marL="457200" rtl="0" algn="l">
              <a:lnSpc>
                <a:spcPct val="200000"/>
              </a:lnSpc>
              <a:spcBef>
                <a:spcPts val="0"/>
              </a:spcBef>
              <a:spcAft>
                <a:spcPts val="0"/>
              </a:spcAft>
              <a:buNone/>
            </a:pPr>
            <a:r>
              <a:rPr lang="tr">
                <a:latin typeface="Open Sans"/>
                <a:ea typeface="Open Sans"/>
                <a:cs typeface="Open Sans"/>
                <a:sym typeface="Open Sans"/>
              </a:rPr>
              <a:t>The simple implementation of the algorithm as follows:</a:t>
            </a:r>
            <a:endParaRPr>
              <a:highlight>
                <a:srgbClr val="FFFF00"/>
              </a:highlight>
              <a:latin typeface="Open Sans"/>
              <a:ea typeface="Open Sans"/>
              <a:cs typeface="Open Sans"/>
              <a:sym typeface="Open Sans"/>
            </a:endParaRPr>
          </a:p>
          <a:p>
            <a:pPr indent="-317500" lvl="0" marL="914400" rtl="0" algn="l">
              <a:lnSpc>
                <a:spcPct val="200000"/>
              </a:lnSpc>
              <a:spcBef>
                <a:spcPts val="0"/>
              </a:spcBef>
              <a:spcAft>
                <a:spcPts val="0"/>
              </a:spcAft>
              <a:buSzPts val="1400"/>
              <a:buFont typeface="Open Sans"/>
              <a:buAutoNum type="arabicParenR"/>
            </a:pPr>
            <a:r>
              <a:rPr lang="tr">
                <a:latin typeface="Open Sans"/>
                <a:ea typeface="Open Sans"/>
                <a:cs typeface="Open Sans"/>
                <a:sym typeface="Open Sans"/>
              </a:rPr>
              <a:t>First, from the given finite string set R, which consist of binary strings,  Eliminate_Substr function checks and if necessary eliminate the strings in order to regulate the list as the algorithm would work more accurately. The determination process of this function is ; if any pairs exists on the list ( </a:t>
            </a:r>
            <a:r>
              <a:rPr lang="tr">
                <a:latin typeface="Open Sans"/>
                <a:ea typeface="Open Sans"/>
                <a:cs typeface="Open Sans"/>
                <a:sym typeface="Open Sans"/>
              </a:rPr>
              <a:t>r</a:t>
            </a:r>
            <a:r>
              <a:rPr baseline="-25000" lang="tr">
                <a:latin typeface="Open Sans"/>
                <a:ea typeface="Open Sans"/>
                <a:cs typeface="Open Sans"/>
                <a:sym typeface="Open Sans"/>
              </a:rPr>
              <a:t>1</a:t>
            </a:r>
            <a:r>
              <a:rPr lang="tr">
                <a:latin typeface="Open Sans"/>
                <a:ea typeface="Open Sans"/>
                <a:cs typeface="Open Sans"/>
                <a:sym typeface="Open Sans"/>
              </a:rPr>
              <a:t>,r</a:t>
            </a:r>
            <a:r>
              <a:rPr baseline="-25000" lang="tr">
                <a:latin typeface="Open Sans"/>
                <a:ea typeface="Open Sans"/>
                <a:cs typeface="Open Sans"/>
                <a:sym typeface="Open Sans"/>
              </a:rPr>
              <a:t>2</a:t>
            </a:r>
            <a:r>
              <a:rPr lang="tr">
                <a:latin typeface="Open Sans"/>
                <a:ea typeface="Open Sans"/>
                <a:cs typeface="Open Sans"/>
                <a:sym typeface="Open Sans"/>
              </a:rPr>
              <a:t> ∈ R) such that one of the is the substring of another (</a:t>
            </a:r>
            <a:r>
              <a:rPr lang="tr">
                <a:latin typeface="Open Sans"/>
                <a:ea typeface="Open Sans"/>
                <a:cs typeface="Open Sans"/>
                <a:sym typeface="Open Sans"/>
              </a:rPr>
              <a:t>r</a:t>
            </a:r>
            <a:r>
              <a:rPr baseline="-25000" lang="tr">
                <a:latin typeface="Open Sans"/>
                <a:ea typeface="Open Sans"/>
                <a:cs typeface="Open Sans"/>
                <a:sym typeface="Open Sans"/>
              </a:rPr>
              <a:t>1</a:t>
            </a:r>
            <a:r>
              <a:rPr lang="tr">
                <a:latin typeface="Open Sans"/>
                <a:ea typeface="Open Sans"/>
                <a:cs typeface="Open Sans"/>
                <a:sym typeface="Open Sans"/>
              </a:rPr>
              <a:t> ⊆ </a:t>
            </a:r>
            <a:r>
              <a:rPr lang="tr">
                <a:latin typeface="Open Sans"/>
                <a:ea typeface="Open Sans"/>
                <a:cs typeface="Open Sans"/>
                <a:sym typeface="Open Sans"/>
              </a:rPr>
              <a:t>r</a:t>
            </a:r>
            <a:r>
              <a:rPr baseline="-25000" lang="tr">
                <a:latin typeface="Open Sans"/>
                <a:ea typeface="Open Sans"/>
                <a:cs typeface="Open Sans"/>
                <a:sym typeface="Open Sans"/>
              </a:rPr>
              <a:t>2</a:t>
            </a:r>
            <a:r>
              <a:rPr lang="tr">
                <a:latin typeface="Open Sans"/>
                <a:ea typeface="Open Sans"/>
                <a:cs typeface="Open Sans"/>
                <a:sym typeface="Open Sans"/>
              </a:rPr>
              <a:t>); the algorithm removes that (</a:t>
            </a:r>
            <a:r>
              <a:rPr lang="tr">
                <a:latin typeface="Open Sans"/>
                <a:ea typeface="Open Sans"/>
                <a:cs typeface="Open Sans"/>
                <a:sym typeface="Open Sans"/>
              </a:rPr>
              <a:t>r</a:t>
            </a:r>
            <a:r>
              <a:rPr baseline="-25000" lang="tr">
                <a:latin typeface="Open Sans"/>
                <a:ea typeface="Open Sans"/>
                <a:cs typeface="Open Sans"/>
                <a:sym typeface="Open Sans"/>
              </a:rPr>
              <a:t>1</a:t>
            </a:r>
            <a:r>
              <a:rPr lang="tr">
                <a:latin typeface="Open Sans"/>
                <a:ea typeface="Open Sans"/>
                <a:cs typeface="Open Sans"/>
                <a:sym typeface="Open Sans"/>
              </a:rPr>
              <a:t>) substring from the list. </a:t>
            </a:r>
            <a:endParaRPr>
              <a:latin typeface="Open Sans"/>
              <a:ea typeface="Open Sans"/>
              <a:cs typeface="Open Sans"/>
              <a:sym typeface="Open Sans"/>
            </a:endParaRPr>
          </a:p>
          <a:p>
            <a:pPr indent="-317500" lvl="0" marL="914400" rtl="0" algn="l">
              <a:lnSpc>
                <a:spcPct val="200000"/>
              </a:lnSpc>
              <a:spcBef>
                <a:spcPts val="0"/>
              </a:spcBef>
              <a:spcAft>
                <a:spcPts val="0"/>
              </a:spcAft>
              <a:buSzPts val="1400"/>
              <a:buFont typeface="Open Sans"/>
              <a:buAutoNum type="arabicParenR"/>
            </a:pPr>
            <a:r>
              <a:rPr lang="tr">
                <a:latin typeface="Open Sans"/>
                <a:ea typeface="Open Sans"/>
                <a:cs typeface="Open Sans"/>
                <a:sym typeface="Open Sans"/>
              </a:rPr>
              <a:t>Then it calculates the sum of all string lengths on the remaining list. This number indicates if there were no overlap between any of the strings, this would be the length of resulted shortest superstring. </a:t>
            </a:r>
            <a:endParaRPr>
              <a:highlight>
                <a:srgbClr val="FFFF00"/>
              </a:highlight>
              <a:latin typeface="Open Sans"/>
              <a:ea typeface="Open Sans"/>
              <a:cs typeface="Open Sans"/>
              <a:sym typeface="Open Sans"/>
            </a:endParaRPr>
          </a:p>
          <a:p>
            <a:pPr indent="0" lvl="0" marL="0" rtl="0" algn="l">
              <a:lnSpc>
                <a:spcPct val="200000"/>
              </a:lnSpc>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