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317" r:id="rId2"/>
    <p:sldId id="302" r:id="rId3"/>
    <p:sldId id="305" r:id="rId4"/>
    <p:sldId id="306" r:id="rId5"/>
    <p:sldId id="316" r:id="rId6"/>
    <p:sldId id="309" r:id="rId7"/>
    <p:sldId id="314" r:id="rId8"/>
    <p:sldId id="312" r:id="rId9"/>
    <p:sldId id="313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0033CC"/>
    <a:srgbClr val="0000FF"/>
    <a:srgbClr val="808080"/>
    <a:srgbClr val="C0C0C0"/>
    <a:srgbClr val="777777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521" autoAdjust="0"/>
    <p:restoredTop sz="93526" autoAdjust="0"/>
  </p:normalViewPr>
  <p:slideViewPr>
    <p:cSldViewPr snapToGrid="0">
      <p:cViewPr>
        <p:scale>
          <a:sx n="100" d="100"/>
          <a:sy n="100" d="100"/>
        </p:scale>
        <p:origin x="-199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42A07306-E33D-4AF1-9FCA-340DCC9ED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86EE0-FEA4-47B4-B76E-5E7C15BAB8D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81B10-F547-4814-AFEF-DEE93E1CBC7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BDD11-A432-4349-9A42-F440883041F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as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688138"/>
            <a:ext cx="9144000" cy="19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white">
          <a:xfrm>
            <a:off x="8299450" y="6642100"/>
            <a:ext cx="833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latin typeface="Verdana" pitchFamily="34" charset="0"/>
              </a:rPr>
              <a:t>aras.com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683375"/>
            <a:ext cx="65088" cy="1952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6996113" y="5059363"/>
            <a:ext cx="1862137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spcAft>
                <a:spcPct val="35000"/>
              </a:spcAft>
              <a:defRPr/>
            </a:pPr>
            <a:endParaRPr lang="en-US" sz="1200" b="0">
              <a:latin typeface="Arial Black" pitchFamily="34" charset="0"/>
            </a:endParaRP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/>
              <a:t>300 Brickstone Square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/>
              <a:t>Suite 904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/>
              <a:t>Andover, MA 01810</a:t>
            </a:r>
          </a:p>
          <a:p>
            <a:pPr algn="r" eaLnBrk="0" hangingPunct="0">
              <a:spcBef>
                <a:spcPct val="35000"/>
              </a:spcBef>
              <a:spcAft>
                <a:spcPct val="35000"/>
              </a:spcAft>
              <a:defRPr/>
            </a:pPr>
            <a:r>
              <a:rPr lang="en-US" sz="1100" b="0"/>
              <a:t>[978] 691-8900</a:t>
            </a:r>
          </a:p>
          <a:p>
            <a:pPr algn="r" eaLnBrk="0" hangingPunct="0">
              <a:lnSpc>
                <a:spcPct val="95000"/>
              </a:lnSpc>
              <a:defRPr/>
            </a:pPr>
            <a:r>
              <a:rPr lang="en-US" sz="1100" b="0">
                <a:hlinkClick r:id="rId2"/>
              </a:rPr>
              <a:t>www.aras.com</a:t>
            </a:r>
            <a:endParaRPr lang="en-US" sz="1100" b="0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white">
          <a:xfrm>
            <a:off x="396875" y="6721475"/>
            <a:ext cx="3203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2176463" algn="l"/>
              </a:tabLst>
            </a:pPr>
            <a:r>
              <a:rPr lang="en-US" sz="800" b="0">
                <a:solidFill>
                  <a:schemeClr val="bg1"/>
                </a:solidFill>
                <a:cs typeface="Arial" charset="0"/>
              </a:rPr>
              <a:t>Copyright © 2009 Aras Corporation	All Rights Reserved.</a:t>
            </a:r>
          </a:p>
        </p:txBody>
      </p:sp>
      <p:pic>
        <p:nvPicPr>
          <p:cNvPr id="9" name="Picture 15" descr="arasCORP_300_RGB.bmp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81813" y="14288"/>
            <a:ext cx="218916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396875" y="1385888"/>
            <a:ext cx="6399213" cy="1714500"/>
          </a:xfrm>
        </p:spPr>
        <p:txBody>
          <a:bodyPr/>
          <a:lstStyle>
            <a:lvl1pPr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3327400"/>
            <a:ext cx="6400800" cy="1258888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Sub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57B1F15-E93C-477D-913F-7B4BA30DF8A9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5813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6018212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4999A1B-3373-4909-BE42-66069AA61FE3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ACFC285-A992-4A7E-BC79-270612D74883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FE566D1-7651-40CA-B715-A9550E446174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19213"/>
            <a:ext cx="4037012" cy="508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4037013" cy="508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ED2BA3D-4A6E-4339-A783-D671FAA43B31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4E4FABD-2D6E-4EDC-8059-AED26E1FC794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DFBBFD0-3A6F-4C81-AADC-A25E9B81694A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324F814-5009-4C5B-B429-DD795AF0B09B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955D980-EF58-4F14-8885-7E57ACDACACC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93AA4F0-A55D-4212-B5EB-040BFE578754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 userDrawn="1"/>
        </p:nvSpPr>
        <p:spPr bwMode="auto">
          <a:xfrm>
            <a:off x="0" y="6688138"/>
            <a:ext cx="9144000" cy="19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 userDrawn="1"/>
        </p:nvSpPr>
        <p:spPr bwMode="auto">
          <a:xfrm>
            <a:off x="0" y="6683375"/>
            <a:ext cx="65088" cy="1952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740150" y="6721475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685800" algn="l"/>
              </a:tabLst>
              <a:defRPr sz="8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D499EE6F-86A0-42D3-B777-26641D4FE2FA}" type="slidenum">
              <a:rPr lang="en-US"/>
              <a:pPr>
                <a:defRPr/>
              </a:pPr>
              <a:t>‹#›</a:t>
            </a:fld>
            <a:r>
              <a:rPr lang="en-US"/>
              <a:t>	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58788" y="0"/>
            <a:ext cx="58007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 text</a:t>
            </a:r>
          </a:p>
        </p:txBody>
      </p:sp>
      <p:sp>
        <p:nvSpPr>
          <p:cNvPr id="4103" name="Text Box 7"/>
          <p:cNvSpPr txBox="1">
            <a:spLocks noChangeArrowheads="1"/>
          </p:cNvSpPr>
          <p:nvPr userDrawn="1"/>
        </p:nvSpPr>
        <p:spPr bwMode="white">
          <a:xfrm>
            <a:off x="8299450" y="6642100"/>
            <a:ext cx="8334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chemeClr val="bg1"/>
                </a:solidFill>
                <a:latin typeface="Verdana" pitchFamily="34" charset="0"/>
              </a:rPr>
              <a:t>aras.com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19213"/>
            <a:ext cx="8226425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108" name="Rectangle 12"/>
          <p:cNvSpPr>
            <a:spLocks noChangeArrowheads="1"/>
          </p:cNvSpPr>
          <p:nvPr userDrawn="1"/>
        </p:nvSpPr>
        <p:spPr bwMode="auto">
          <a:xfrm>
            <a:off x="396875" y="6721475"/>
            <a:ext cx="3203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tabLst>
                <a:tab pos="2176463" algn="l"/>
              </a:tabLst>
            </a:pPr>
            <a:r>
              <a:rPr lang="en-US" sz="800" b="0">
                <a:solidFill>
                  <a:schemeClr val="bg1"/>
                </a:solidFill>
                <a:cs typeface="Arial" charset="0"/>
              </a:rPr>
              <a:t>Copyright © 2009 Aras Corporation	All Rights Reserved.</a:t>
            </a:r>
          </a:p>
        </p:txBody>
      </p:sp>
      <p:pic>
        <p:nvPicPr>
          <p:cNvPr id="1033" name="Picture 10" descr="arasCORP_300_RGB.bmp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881813" y="14288"/>
            <a:ext cx="218916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5pPr>
      <a:lvl6pPr marL="4572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6pPr>
      <a:lvl7pPr marL="9144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lnSpc>
          <a:spcPct val="90000"/>
        </a:lnSpc>
        <a:spcBef>
          <a:spcPct val="5000"/>
        </a:spcBef>
        <a:spcAft>
          <a:spcPct val="5000"/>
        </a:spcAft>
        <a:defRPr sz="3000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Font typeface="Wingdings" pitchFamily="2" charset="2"/>
        <a:buChar char="ü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emf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20.png"/><Relationship Id="rId2" Type="http://schemas.openxmlformats.org/officeDocument/2006/relationships/image" Target="../media/image29.em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emf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35.gif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44.emf"/><Relationship Id="rId7" Type="http://schemas.openxmlformats.org/officeDocument/2006/relationships/image" Target="../media/image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jpeg"/><Relationship Id="rId18" Type="http://schemas.openxmlformats.org/officeDocument/2006/relationships/image" Target="../media/image62.emf"/><Relationship Id="rId26" Type="http://schemas.openxmlformats.org/officeDocument/2006/relationships/image" Target="../media/image70.jpeg"/><Relationship Id="rId39" Type="http://schemas.openxmlformats.org/officeDocument/2006/relationships/image" Target="../media/image83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34" Type="http://schemas.openxmlformats.org/officeDocument/2006/relationships/image" Target="../media/image7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emf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jpe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jpeg"/><Relationship Id="rId40" Type="http://schemas.openxmlformats.org/officeDocument/2006/relationships/image" Target="../media/image84.jpe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jpeg"/><Relationship Id="rId36" Type="http://schemas.openxmlformats.org/officeDocument/2006/relationships/image" Target="../media/image80.png"/><Relationship Id="rId10" Type="http://schemas.openxmlformats.org/officeDocument/2006/relationships/image" Target="../media/image54.png"/><Relationship Id="rId19" Type="http://schemas.openxmlformats.org/officeDocument/2006/relationships/image" Target="../media/image63.emf"/><Relationship Id="rId31" Type="http://schemas.openxmlformats.org/officeDocument/2006/relationships/image" Target="../media/image75.jpe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96875" y="2757488"/>
            <a:ext cx="6399213" cy="1096962"/>
          </a:xfrm>
        </p:spPr>
        <p:txBody>
          <a:bodyPr/>
          <a:lstStyle/>
          <a:p>
            <a:r>
              <a:rPr lang="en-US" smtClean="0"/>
              <a:t>Aras Overview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February 2009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0" y="4383088"/>
            <a:ext cx="6169025" cy="987425"/>
            <a:chOff x="0" y="275772"/>
            <a:chExt cx="6168571" cy="986972"/>
          </a:xfrm>
        </p:grpSpPr>
        <p:sp>
          <p:nvSpPr>
            <p:cNvPr id="14341" name="Rectangle 10"/>
            <p:cNvSpPr>
              <a:spLocks noChangeArrowheads="1"/>
            </p:cNvSpPr>
            <p:nvPr/>
          </p:nvSpPr>
          <p:spPr bwMode="auto">
            <a:xfrm>
              <a:off x="0" y="275772"/>
              <a:ext cx="6168571" cy="986972"/>
            </a:xfrm>
            <a:prstGeom prst="rect">
              <a:avLst/>
            </a:prstGeom>
            <a:solidFill>
              <a:srgbClr val="FFC0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342" name="Picture 9" descr="Microsoft_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6961" y="450288"/>
              <a:ext cx="2797693" cy="627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3" name="Rectangle 11"/>
            <p:cNvSpPr>
              <a:spLocks noChangeArrowheads="1"/>
            </p:cNvSpPr>
            <p:nvPr/>
          </p:nvSpPr>
          <p:spPr bwMode="auto">
            <a:xfrm>
              <a:off x="3284765" y="399141"/>
              <a:ext cx="2775855" cy="75565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4344" name="Widget2889" descr="400086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7136" y="480105"/>
              <a:ext cx="780950" cy="619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5" name="Picture 15" descr="SQL_FrontRunnerSta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65227" y="470468"/>
              <a:ext cx="792473" cy="635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25" descr="GoldCertifie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21844" y="625646"/>
              <a:ext cx="921777" cy="426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/>
          <a:srcRect l="745" t="24797" r="62279" b="62605"/>
          <a:stretch>
            <a:fillRect/>
          </a:stretch>
        </p:blipFill>
        <p:spPr bwMode="auto">
          <a:xfrm>
            <a:off x="0" y="1262063"/>
            <a:ext cx="6170613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2619C465-0E44-44C4-BAF5-F36A2C0D9ED4}" type="slidenum">
              <a:rPr lang="en-US" smtClean="0"/>
              <a:pPr/>
              <a:t>2</a:t>
            </a:fld>
            <a:r>
              <a:rPr lang="en-US" smtClean="0"/>
              <a:t>	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6027738" cy="108267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Aras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373688"/>
          </a:xfrm>
        </p:spPr>
        <p:txBody>
          <a:bodyPr/>
          <a:lstStyle/>
          <a:p>
            <a:pPr marL="1828800" indent="-1828800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2974975" algn="l"/>
              </a:tabLst>
            </a:pPr>
            <a:r>
              <a:rPr lang="en-US" sz="2300" smtClean="0"/>
              <a:t>Business:	Enterprise Open Source PLM</a:t>
            </a:r>
            <a:br>
              <a:rPr lang="en-US" sz="2300" smtClean="0"/>
            </a:br>
            <a:r>
              <a:rPr lang="en-US" sz="2000" smtClean="0">
                <a:cs typeface="Arial" charset="0"/>
              </a:rPr>
              <a:t>►NPDI	</a:t>
            </a:r>
            <a:r>
              <a:rPr lang="en-US" sz="2000" smtClean="0"/>
              <a:t>New Product Development &amp; Introduction</a:t>
            </a:r>
            <a:br>
              <a:rPr lang="en-US" sz="2000" smtClean="0"/>
            </a:br>
            <a:r>
              <a:rPr lang="en-US" sz="2000" smtClean="0">
                <a:cs typeface="Arial" charset="0"/>
              </a:rPr>
              <a:t>►R&amp;D	Research &amp; Development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►CM	Configuration &amp; Change Management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►DM	Document Management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►APQP	Advanced Product Quality Planning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►CAPA	Corrective &amp; Preventive Actions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►FMEA	Risk Management</a:t>
            </a:r>
            <a:br>
              <a:rPr lang="en-US" sz="20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►BPM	Business Process Management</a:t>
            </a:r>
            <a:endParaRPr lang="en-US" sz="2000" smtClean="0"/>
          </a:p>
          <a:p>
            <a:pPr marL="1828800" indent="-1828800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2974975" algn="l"/>
              </a:tabLst>
            </a:pPr>
            <a:endParaRPr lang="en-US" sz="800" smtClean="0"/>
          </a:p>
          <a:p>
            <a:pPr marL="1828800" indent="-1828800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2974975" algn="l"/>
              </a:tabLst>
            </a:pPr>
            <a:r>
              <a:rPr lang="en-US" sz="2300" smtClean="0"/>
              <a:t>Technology:	Advanced Model-based Enterprise SOA</a:t>
            </a:r>
            <a:endParaRPr lang="en-US" sz="1800" smtClean="0"/>
          </a:p>
          <a:p>
            <a:pPr marL="1828800" indent="-1828800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2974975" algn="l"/>
              </a:tabLst>
            </a:pPr>
            <a:endParaRPr lang="en-US" sz="900" smtClean="0"/>
          </a:p>
          <a:p>
            <a:pPr marL="1828800" indent="-1828800" eaLnBrk="1" hangingPunct="1"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2974975" algn="l"/>
              </a:tabLst>
            </a:pPr>
            <a:r>
              <a:rPr lang="en-US" sz="2300" smtClean="0"/>
              <a:t>Certifications:	Only Microsoft Certified Enterprise PLM</a:t>
            </a:r>
          </a:p>
        </p:txBody>
      </p:sp>
      <p:pic>
        <p:nvPicPr>
          <p:cNvPr id="15364" name="Picture 8" descr="GoldCertifi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5462588"/>
            <a:ext cx="14636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 descr="CMII-4star"/>
          <p:cNvPicPr>
            <a:picLocks noChangeAspect="1" noChangeArrowheads="1"/>
          </p:cNvPicPr>
          <p:nvPr/>
        </p:nvPicPr>
        <p:blipFill>
          <a:blip r:embed="rId4"/>
          <a:srcRect t="955"/>
          <a:stretch>
            <a:fillRect/>
          </a:stretch>
        </p:blipFill>
        <p:spPr bwMode="auto">
          <a:xfrm>
            <a:off x="8162925" y="1230313"/>
            <a:ext cx="909638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0" descr="logo_s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66938" y="5294313"/>
            <a:ext cx="1444625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4" descr="SQLcert_300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9163" y="5210175"/>
            <a:ext cx="920750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5" descr="WScert_300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00450" y="5195888"/>
            <a:ext cx="920750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6" descr="vistacert_300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56288" y="5210175"/>
            <a:ext cx="925512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5" descr="START-IT_125_Seal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2271913">
            <a:off x="8051800" y="3586163"/>
            <a:ext cx="95885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1" name="Picture 14" descr="Start-IT-MostAdvance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59688" y="5403850"/>
            <a:ext cx="139065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29" descr="SDCE100_2008_web.gif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722685">
            <a:off x="8116888" y="2589213"/>
            <a:ext cx="8302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31" descr="pm50_Aras_Grote.gif"/>
          <p:cNvPicPr>
            <a:picLocks noChangeAspect="1"/>
          </p:cNvPicPr>
          <p:nvPr/>
        </p:nvPicPr>
        <p:blipFill>
          <a:blip r:embed="rId12"/>
          <a:srcRect l="5331" t="1584" r="53053" b="50752"/>
          <a:stretch>
            <a:fillRect/>
          </a:stretch>
        </p:blipFill>
        <p:spPr bwMode="auto">
          <a:xfrm>
            <a:off x="7726363" y="4606925"/>
            <a:ext cx="720725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4" name="Picture 32" descr="DE_EPOW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4610100"/>
            <a:ext cx="503238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PLM Issues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8788" y="1219200"/>
            <a:ext cx="8226425" cy="51879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Islands of data without end-to-end process management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Licensing model is wrong for the enterprise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smtClean="0"/>
              <a:t>Too expensive to achieve enterprise-wide collaboration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smtClean="0"/>
              <a:t>Lots of people need access in addition to R&amp;D</a:t>
            </a:r>
          </a:p>
          <a:p>
            <a:pPr marL="1027113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smtClean="0"/>
              <a:t>Brand Mgt, Quality, Operations, Sourcing, Suppliers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Executives lack Visibility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No product intelligence for business decisions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Systems are too difficult to use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4294967295"/>
          </p:nvPr>
        </p:nvSpPr>
        <p:spPr bwMode="white">
          <a:xfrm>
            <a:off x="3740150" y="6721475"/>
            <a:ext cx="1905000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tabLst>
                <a:tab pos="685800" algn="l"/>
              </a:tabLst>
            </a:pPr>
            <a:r>
              <a:rPr lang="en-US" sz="800" b="0">
                <a:solidFill>
                  <a:schemeClr val="bg1"/>
                </a:solidFill>
              </a:rPr>
              <a:t>Confidential © Copyright 2008 Wipro Ltd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Microsoft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z="2800" smtClean="0">
                <a:solidFill>
                  <a:schemeClr val="tx1"/>
                </a:solidFill>
              </a:rPr>
              <a:t>Enterprise Open Source PLM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8788" y="1146175"/>
            <a:ext cx="8226425" cy="526097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Cost effective way to collaborate across enterprise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Solution delivers: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Comprehensive PLM capabilities and functionality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Cross-functional business processes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More than just browse capabilities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Extended enterprise collaboration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Searching and viewing of product information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200" smtClean="0"/>
              <a:t>Executive visibility &amp; product intelligence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Secure, easy-to-use, easy to deploy &amp; support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4294967295"/>
          </p:nvPr>
        </p:nvSpPr>
        <p:spPr bwMode="white">
          <a:xfrm>
            <a:off x="3740150" y="6721475"/>
            <a:ext cx="1905000" cy="152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tabLst>
                <a:tab pos="685800" algn="l"/>
              </a:tabLst>
            </a:pPr>
            <a:r>
              <a:rPr lang="en-US" sz="800" b="0">
                <a:solidFill>
                  <a:schemeClr val="bg1"/>
                </a:solidFill>
              </a:rPr>
              <a:t>Confidential © Copyright 2008 Wipro Ltd</a:t>
            </a:r>
          </a:p>
        </p:txBody>
      </p:sp>
      <p:pic>
        <p:nvPicPr>
          <p:cNvPr id="18436" name="Picture 4" descr="Window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37601" r="11223" b="28703"/>
          <a:stretch>
            <a:fillRect/>
          </a:stretch>
        </p:blipFill>
        <p:spPr bwMode="auto">
          <a:xfrm>
            <a:off x="2555875" y="101600"/>
            <a:ext cx="48736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49624380-FF0D-4660-9482-ED66858BC537}" type="slidenum">
              <a:rPr lang="en-US" smtClean="0"/>
              <a:pPr/>
              <a:t>5</a:t>
            </a:fld>
            <a:r>
              <a:rPr lang="en-US" smtClean="0"/>
              <a:t>	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smtClean="0">
                <a:solidFill>
                  <a:schemeClr val="tx1"/>
                </a:solidFill>
              </a:rPr>
              <a:t>Enterprise PLM Processes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488950" y="1246188"/>
            <a:ext cx="8237538" cy="1598612"/>
          </a:xfrm>
          <a:prstGeom prst="roundRect">
            <a:avLst>
              <a:gd name="adj" fmla="val 16583"/>
            </a:avLst>
          </a:prstGeom>
          <a:gradFill rotWithShape="1">
            <a:gsLst>
              <a:gs pos="0">
                <a:srgbClr val="6699FF">
                  <a:alpha val="60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76250" y="4079875"/>
            <a:ext cx="8237538" cy="1625600"/>
          </a:xfrm>
          <a:prstGeom prst="roundRect">
            <a:avLst>
              <a:gd name="adj" fmla="val 13282"/>
            </a:avLst>
          </a:prstGeom>
          <a:gradFill rotWithShape="1">
            <a:gsLst>
              <a:gs pos="0">
                <a:schemeClr val="bg1"/>
              </a:gs>
              <a:gs pos="100000">
                <a:srgbClr val="6699FF">
                  <a:alpha val="60001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1" name="Picture 5" descr="Glass-Cor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38" y="1230313"/>
            <a:ext cx="6589712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Glass-Corn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138" y="2878138"/>
            <a:ext cx="6589712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765175" y="1339850"/>
            <a:ext cx="7704138" cy="246063"/>
            <a:chOff x="482" y="764"/>
            <a:chExt cx="4853" cy="155"/>
          </a:xfrm>
        </p:grpSpPr>
        <p:sp>
          <p:nvSpPr>
            <p:cNvPr id="19580" name="Text Box 8"/>
            <p:cNvSpPr txBox="1">
              <a:spLocks noChangeArrowheads="1"/>
            </p:cNvSpPr>
            <p:nvPr/>
          </p:nvSpPr>
          <p:spPr bwMode="auto">
            <a:xfrm>
              <a:off x="482" y="764"/>
              <a:ext cx="5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/>
                <a:t>Concept</a:t>
              </a:r>
            </a:p>
          </p:txBody>
        </p:sp>
        <p:sp>
          <p:nvSpPr>
            <p:cNvPr id="19581" name="Text Box 9"/>
            <p:cNvSpPr txBox="1">
              <a:spLocks noChangeArrowheads="1"/>
            </p:cNvSpPr>
            <p:nvPr/>
          </p:nvSpPr>
          <p:spPr bwMode="auto">
            <a:xfrm>
              <a:off x="1299" y="764"/>
              <a:ext cx="27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/>
                <a:t>R&amp;D</a:t>
              </a:r>
            </a:p>
          </p:txBody>
        </p:sp>
        <p:sp>
          <p:nvSpPr>
            <p:cNvPr id="19582" name="Text Box 10"/>
            <p:cNvSpPr txBox="1">
              <a:spLocks noChangeArrowheads="1"/>
            </p:cNvSpPr>
            <p:nvPr/>
          </p:nvSpPr>
          <p:spPr bwMode="auto">
            <a:xfrm>
              <a:off x="2055" y="764"/>
              <a:ext cx="8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/>
                <a:t>Development</a:t>
              </a:r>
            </a:p>
          </p:txBody>
        </p:sp>
        <p:sp>
          <p:nvSpPr>
            <p:cNvPr id="19583" name="Text Box 11"/>
            <p:cNvSpPr txBox="1">
              <a:spLocks noChangeArrowheads="1"/>
            </p:cNvSpPr>
            <p:nvPr/>
          </p:nvSpPr>
          <p:spPr bwMode="auto">
            <a:xfrm>
              <a:off x="3172" y="764"/>
              <a:ext cx="4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/>
                <a:t>Launch</a:t>
              </a:r>
            </a:p>
          </p:txBody>
        </p:sp>
        <p:sp>
          <p:nvSpPr>
            <p:cNvPr id="19584" name="Text Box 12"/>
            <p:cNvSpPr txBox="1">
              <a:spLocks noChangeArrowheads="1"/>
            </p:cNvSpPr>
            <p:nvPr/>
          </p:nvSpPr>
          <p:spPr bwMode="auto">
            <a:xfrm>
              <a:off x="3836" y="764"/>
              <a:ext cx="8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/>
                <a:t>Manufacture</a:t>
              </a:r>
            </a:p>
          </p:txBody>
        </p:sp>
        <p:sp>
          <p:nvSpPr>
            <p:cNvPr id="19585" name="Text Box 13"/>
            <p:cNvSpPr txBox="1">
              <a:spLocks noChangeArrowheads="1"/>
            </p:cNvSpPr>
            <p:nvPr/>
          </p:nvSpPr>
          <p:spPr bwMode="auto">
            <a:xfrm>
              <a:off x="4826" y="764"/>
              <a:ext cx="5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/>
                <a:t>Channel</a:t>
              </a:r>
            </a:p>
          </p:txBody>
        </p:sp>
      </p:grp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942975" y="2074863"/>
            <a:ext cx="1846263" cy="1120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45791" dir="3378596">
              <a:srgbClr val="858585"/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Recipe Mgt</a:t>
            </a:r>
          </a:p>
          <a:p>
            <a:pPr algn="ctr"/>
            <a:endParaRPr lang="en-US" sz="1600"/>
          </a:p>
          <a:p>
            <a:pPr algn="ctr"/>
            <a:r>
              <a:rPr lang="en-US" sz="1600"/>
              <a:t>Packaging CAD</a:t>
            </a:r>
          </a:p>
        </p:txBody>
      </p:sp>
      <p:grpSp>
        <p:nvGrpSpPr>
          <p:cNvPr id="19465" name="Group 134"/>
          <p:cNvGrpSpPr>
            <a:grpSpLocks/>
          </p:cNvGrpSpPr>
          <p:nvPr/>
        </p:nvGrpSpPr>
        <p:grpSpPr bwMode="auto">
          <a:xfrm>
            <a:off x="6284913" y="1930400"/>
            <a:ext cx="2176462" cy="1668463"/>
            <a:chOff x="6284686" y="1930401"/>
            <a:chExt cx="2177143" cy="1669142"/>
          </a:xfrm>
        </p:grpSpPr>
        <p:sp>
          <p:nvSpPr>
            <p:cNvPr id="19573" name="Rectangle 15"/>
            <p:cNvSpPr>
              <a:spLocks noChangeArrowheads="1"/>
            </p:cNvSpPr>
            <p:nvPr/>
          </p:nvSpPr>
          <p:spPr bwMode="auto">
            <a:xfrm>
              <a:off x="6284686" y="1930401"/>
              <a:ext cx="2177143" cy="166914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>
              <a:prstShdw prst="shdw17" dist="45791" dir="3378596">
                <a:srgbClr val="858585"/>
              </a:prstShdw>
            </a:effectLst>
          </p:spPr>
          <p:txBody>
            <a:bodyPr wrap="none"/>
            <a:lstStyle/>
            <a:p>
              <a:pPr algn="ctr"/>
              <a:endParaRPr lang="en-US" sz="1600"/>
            </a:p>
            <a:p>
              <a:pPr algn="ctr"/>
              <a:r>
                <a:rPr lang="en-US" sz="1400"/>
                <a:t>ERP &amp; Custom Systems</a:t>
              </a:r>
            </a:p>
          </p:txBody>
        </p:sp>
        <p:grpSp>
          <p:nvGrpSpPr>
            <p:cNvPr id="19574" name="Group 133"/>
            <p:cNvGrpSpPr>
              <a:grpSpLocks/>
            </p:cNvGrpSpPr>
            <p:nvPr/>
          </p:nvGrpSpPr>
          <p:grpSpPr bwMode="auto">
            <a:xfrm>
              <a:off x="6575878" y="2481947"/>
              <a:ext cx="1813379" cy="869496"/>
              <a:chOff x="6546850" y="2670629"/>
              <a:chExt cx="1813379" cy="869496"/>
            </a:xfrm>
          </p:grpSpPr>
          <p:sp>
            <p:nvSpPr>
              <p:cNvPr id="19575" name="Rectangle 131"/>
              <p:cNvSpPr>
                <a:spLocks noChangeArrowheads="1"/>
              </p:cNvSpPr>
              <p:nvPr/>
            </p:nvSpPr>
            <p:spPr bwMode="auto">
              <a:xfrm>
                <a:off x="6546850" y="2670629"/>
                <a:ext cx="1813379" cy="8694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9576" name="Picture 134" descr="Infor_Logo"/>
              <p:cNvPicPr>
                <a:picLocks noChangeAspect="1" noChangeArrowheads="1"/>
              </p:cNvPicPr>
              <p:nvPr/>
            </p:nvPicPr>
            <p:blipFill>
              <a:blip r:embed="rId5"/>
              <a:srcRect l="12318" r="8488" b="32820"/>
              <a:stretch>
                <a:fillRect/>
              </a:stretch>
            </p:blipFill>
            <p:spPr bwMode="auto">
              <a:xfrm>
                <a:off x="7441926" y="2982762"/>
                <a:ext cx="832253" cy="283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77" name="Text Box 135"/>
              <p:cNvSpPr txBox="1">
                <a:spLocks noChangeArrowheads="1"/>
              </p:cNvSpPr>
              <p:nvPr/>
            </p:nvSpPr>
            <p:spPr bwMode="auto">
              <a:xfrm>
                <a:off x="6988615" y="3321378"/>
                <a:ext cx="936155" cy="13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/>
                  <a:t>Legacy  Systems</a:t>
                </a:r>
              </a:p>
            </p:txBody>
          </p:sp>
          <p:pic>
            <p:nvPicPr>
              <p:cNvPr id="19578" name="Picture 136" descr="Oracle_Logo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526131" y="2781564"/>
                <a:ext cx="696174" cy="244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79" name="Picture 137" descr="SAP Logo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609959" y="2739866"/>
                <a:ext cx="850384" cy="432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81050" y="1695450"/>
            <a:ext cx="7742238" cy="3870325"/>
            <a:chOff x="492" y="988"/>
            <a:chExt cx="4877" cy="2438"/>
          </a:xfrm>
        </p:grpSpPr>
        <p:grpSp>
          <p:nvGrpSpPr>
            <p:cNvPr id="19471" name="Group 17"/>
            <p:cNvGrpSpPr>
              <a:grpSpLocks/>
            </p:cNvGrpSpPr>
            <p:nvPr/>
          </p:nvGrpSpPr>
          <p:grpSpPr bwMode="auto">
            <a:xfrm>
              <a:off x="492" y="988"/>
              <a:ext cx="4877" cy="312"/>
              <a:chOff x="748" y="3593"/>
              <a:chExt cx="4877" cy="312"/>
            </a:xfrm>
          </p:grpSpPr>
          <p:grpSp>
            <p:nvGrpSpPr>
              <p:cNvPr id="19565" name="Group 18"/>
              <p:cNvGrpSpPr>
                <a:grpSpLocks/>
              </p:cNvGrpSpPr>
              <p:nvPr/>
            </p:nvGrpSpPr>
            <p:grpSpPr bwMode="auto">
              <a:xfrm>
                <a:off x="748" y="3593"/>
                <a:ext cx="4877" cy="312"/>
                <a:chOff x="748" y="3593"/>
                <a:chExt cx="4877" cy="312"/>
              </a:xfrm>
            </p:grpSpPr>
            <p:sp>
              <p:nvSpPr>
                <p:cNvPr id="19567" name="AutoShape 19"/>
                <p:cNvSpPr>
                  <a:spLocks noChangeArrowheads="1"/>
                </p:cNvSpPr>
                <p:nvPr/>
              </p:nvSpPr>
              <p:spPr bwMode="auto">
                <a:xfrm>
                  <a:off x="748" y="3593"/>
                  <a:ext cx="935" cy="311"/>
                </a:xfrm>
                <a:prstGeom prst="homePlate">
                  <a:avLst>
                    <a:gd name="adj" fmla="val 33948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68" name="AutoShape 20"/>
                <p:cNvSpPr>
                  <a:spLocks noChangeArrowheads="1"/>
                </p:cNvSpPr>
                <p:nvPr/>
              </p:nvSpPr>
              <p:spPr bwMode="auto">
                <a:xfrm>
                  <a:off x="1540" y="3593"/>
                  <a:ext cx="834" cy="312"/>
                </a:xfrm>
                <a:prstGeom prst="chevron">
                  <a:avLst>
                    <a:gd name="adj" fmla="val 2157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lIns="18288" rIns="18288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6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28" y="3593"/>
                  <a:ext cx="1165" cy="312"/>
                </a:xfrm>
                <a:prstGeom prst="chevron">
                  <a:avLst>
                    <a:gd name="adj" fmla="val 30131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lIns="18288" rIns="18288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70" name="AutoShape 22"/>
                <p:cNvSpPr>
                  <a:spLocks noChangeArrowheads="1"/>
                </p:cNvSpPr>
                <p:nvPr/>
              </p:nvSpPr>
              <p:spPr bwMode="auto">
                <a:xfrm>
                  <a:off x="3134" y="3593"/>
                  <a:ext cx="1136" cy="312"/>
                </a:xfrm>
                <a:prstGeom prst="chevron">
                  <a:avLst>
                    <a:gd name="adj" fmla="val 29381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lIns="18288" rIns="18288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71" name="AutoShape 23"/>
                <p:cNvSpPr>
                  <a:spLocks noChangeArrowheads="1"/>
                </p:cNvSpPr>
                <p:nvPr/>
              </p:nvSpPr>
              <p:spPr bwMode="auto">
                <a:xfrm>
                  <a:off x="3968" y="3593"/>
                  <a:ext cx="881" cy="312"/>
                </a:xfrm>
                <a:prstGeom prst="chevron">
                  <a:avLst>
                    <a:gd name="adj" fmla="val 21126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lIns="137160" rIns="18288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72" name="AutoShape 24"/>
                <p:cNvSpPr>
                  <a:spLocks noChangeArrowheads="1"/>
                </p:cNvSpPr>
                <p:nvPr/>
              </p:nvSpPr>
              <p:spPr bwMode="auto">
                <a:xfrm>
                  <a:off x="4744" y="3593"/>
                  <a:ext cx="881" cy="312"/>
                </a:xfrm>
                <a:prstGeom prst="chevron">
                  <a:avLst>
                    <a:gd name="adj" fmla="val 21126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rgbClr val="FF0066"/>
                    </a:gs>
                  </a:gsLst>
                  <a:lin ang="5400000" scaled="1"/>
                </a:gra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lIns="137160" rIns="18288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66" name="AutoShape 25"/>
              <p:cNvSpPr>
                <a:spLocks noChangeArrowheads="1"/>
              </p:cNvSpPr>
              <p:nvPr/>
            </p:nvSpPr>
            <p:spPr bwMode="auto">
              <a:xfrm>
                <a:off x="748" y="3593"/>
                <a:ext cx="4872" cy="311"/>
              </a:xfrm>
              <a:prstGeom prst="homePlate">
                <a:avLst>
                  <a:gd name="adj" fmla="val 2059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2" name="Text Box 26"/>
            <p:cNvSpPr txBox="1">
              <a:spLocks noChangeArrowheads="1"/>
            </p:cNvSpPr>
            <p:nvPr/>
          </p:nvSpPr>
          <p:spPr bwMode="auto">
            <a:xfrm>
              <a:off x="675" y="1038"/>
              <a:ext cx="252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NPDI Phase-Gate Product Management</a:t>
              </a:r>
            </a:p>
          </p:txBody>
        </p:sp>
        <p:sp>
          <p:nvSpPr>
            <p:cNvPr id="19473" name="AutoShape 27"/>
            <p:cNvSpPr>
              <a:spLocks noChangeArrowheads="1"/>
            </p:cNvSpPr>
            <p:nvPr/>
          </p:nvSpPr>
          <p:spPr bwMode="auto">
            <a:xfrm>
              <a:off x="1889" y="1431"/>
              <a:ext cx="1088" cy="484"/>
            </a:xfrm>
            <a:prstGeom prst="flowChartMagneticDisk">
              <a:avLst/>
            </a:prstGeom>
            <a:gradFill rotWithShape="1">
              <a:gsLst>
                <a:gs pos="0">
                  <a:srgbClr val="FF0066"/>
                </a:gs>
                <a:gs pos="100000">
                  <a:schemeClr val="tx2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bIns="18288" anchor="b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Document Mgt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</a:rPr>
                <a:t>File Vault</a:t>
              </a:r>
            </a:p>
          </p:txBody>
        </p:sp>
        <p:grpSp>
          <p:nvGrpSpPr>
            <p:cNvPr id="19474" name="Group 28"/>
            <p:cNvGrpSpPr>
              <a:grpSpLocks/>
            </p:cNvGrpSpPr>
            <p:nvPr/>
          </p:nvGrpSpPr>
          <p:grpSpPr bwMode="auto">
            <a:xfrm>
              <a:off x="3054" y="1395"/>
              <a:ext cx="962" cy="557"/>
              <a:chOff x="3054" y="1422"/>
              <a:chExt cx="962" cy="557"/>
            </a:xfrm>
          </p:grpSpPr>
          <p:sp>
            <p:nvSpPr>
              <p:cNvPr id="19563" name="AutoShape 29"/>
              <p:cNvSpPr>
                <a:spLocks noChangeArrowheads="1"/>
              </p:cNvSpPr>
              <p:nvPr/>
            </p:nvSpPr>
            <p:spPr bwMode="auto">
              <a:xfrm>
                <a:off x="3054" y="1422"/>
                <a:ext cx="962" cy="55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0066"/>
                  </a:gs>
                  <a:gs pos="100000">
                    <a:schemeClr val="tx2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Change Mgt</a:t>
                </a:r>
              </a:p>
            </p:txBody>
          </p:sp>
          <p:pic>
            <p:nvPicPr>
              <p:cNvPr id="19564" name="Picture 30" descr="visio process chart 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 flipH="1">
                <a:off x="3235" y="1615"/>
                <a:ext cx="60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475" name="Group 31"/>
            <p:cNvGrpSpPr>
              <a:grpSpLocks/>
            </p:cNvGrpSpPr>
            <p:nvPr/>
          </p:nvGrpSpPr>
          <p:grpSpPr bwMode="auto">
            <a:xfrm>
              <a:off x="596" y="2071"/>
              <a:ext cx="4501" cy="559"/>
              <a:chOff x="596" y="2071"/>
              <a:chExt cx="4501" cy="559"/>
            </a:xfrm>
          </p:grpSpPr>
          <p:sp>
            <p:nvSpPr>
              <p:cNvPr id="19531" name="AutoShape 32"/>
              <p:cNvSpPr>
                <a:spLocks noChangeArrowheads="1"/>
              </p:cNvSpPr>
              <p:nvPr/>
            </p:nvSpPr>
            <p:spPr bwMode="auto">
              <a:xfrm>
                <a:off x="1644" y="2077"/>
                <a:ext cx="864" cy="547"/>
              </a:xfrm>
              <a:prstGeom prst="foldedCorner">
                <a:avLst>
                  <a:gd name="adj" fmla="val 12500"/>
                </a:avLst>
              </a:prstGeom>
              <a:gradFill rotWithShape="1">
                <a:gsLst>
                  <a:gs pos="0">
                    <a:srgbClr val="FF0066"/>
                  </a:gs>
                  <a:gs pos="100000">
                    <a:schemeClr val="tx2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Requirements</a:t>
                </a:r>
              </a:p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&amp;</a:t>
                </a:r>
              </a:p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Specifications</a:t>
                </a:r>
              </a:p>
            </p:txBody>
          </p:sp>
          <p:sp>
            <p:nvSpPr>
              <p:cNvPr id="19532" name="AutoShape 33"/>
              <p:cNvSpPr>
                <a:spLocks noChangeArrowheads="1"/>
              </p:cNvSpPr>
              <p:nvPr/>
            </p:nvSpPr>
            <p:spPr bwMode="auto">
              <a:xfrm>
                <a:off x="3616" y="2080"/>
                <a:ext cx="776" cy="541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0066">
                      <a:alpha val="79999"/>
                    </a:srgbClr>
                  </a:gs>
                  <a:gs pos="100000">
                    <a:schemeClr val="tx2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AVL / AML</a:t>
                </a:r>
              </a:p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Qualified</a:t>
                </a:r>
              </a:p>
              <a:p>
                <a:pPr algn="ctr" eaLnBrk="0" hangingPunct="0"/>
                <a:r>
                  <a:rPr lang="en-US" sz="1200">
                    <a:solidFill>
                      <a:schemeClr val="bg1"/>
                    </a:solidFill>
                  </a:rPr>
                  <a:t>Suppliers</a:t>
                </a:r>
              </a:p>
            </p:txBody>
          </p:sp>
          <p:grpSp>
            <p:nvGrpSpPr>
              <p:cNvPr id="19533" name="Group 34"/>
              <p:cNvGrpSpPr>
                <a:grpSpLocks/>
              </p:cNvGrpSpPr>
              <p:nvPr/>
            </p:nvGrpSpPr>
            <p:grpSpPr bwMode="auto">
              <a:xfrm>
                <a:off x="596" y="2071"/>
                <a:ext cx="931" cy="559"/>
                <a:chOff x="572" y="2044"/>
                <a:chExt cx="931" cy="559"/>
              </a:xfrm>
            </p:grpSpPr>
            <p:sp>
              <p:nvSpPr>
                <p:cNvPr id="19561" name="AutoShape 35"/>
                <p:cNvSpPr>
                  <a:spLocks noChangeArrowheads="1"/>
                </p:cNvSpPr>
                <p:nvPr/>
              </p:nvSpPr>
              <p:spPr bwMode="auto">
                <a:xfrm>
                  <a:off x="572" y="2044"/>
                  <a:ext cx="931" cy="559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 eaLnBrk="0" hangingPunct="0"/>
                  <a:r>
                    <a:rPr lang="en-US" sz="1200">
                      <a:solidFill>
                        <a:schemeClr val="bg1"/>
                      </a:solidFill>
                    </a:rPr>
                    <a:t>Ideation Process</a:t>
                  </a:r>
                </a:p>
              </p:txBody>
            </p:sp>
            <p:pic>
              <p:nvPicPr>
                <p:cNvPr id="19562" name="Picture 36" descr="visio process chart 2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 flipH="1">
                  <a:off x="757" y="2244"/>
                  <a:ext cx="561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9534" name="AutoShape 37"/>
              <p:cNvSpPr>
                <a:spLocks noChangeArrowheads="1"/>
              </p:cNvSpPr>
              <p:nvPr/>
            </p:nvSpPr>
            <p:spPr bwMode="auto">
              <a:xfrm>
                <a:off x="4521" y="2080"/>
                <a:ext cx="576" cy="541"/>
              </a:xfrm>
              <a:prstGeom prst="homePlate">
                <a:avLst>
                  <a:gd name="adj" fmla="val 18667"/>
                </a:avLst>
              </a:prstGeom>
              <a:gradFill rotWithShape="1">
                <a:gsLst>
                  <a:gs pos="0">
                    <a:srgbClr val="FF0066"/>
                  </a:gs>
                  <a:gs pos="100000">
                    <a:schemeClr val="tx2"/>
                  </a:gs>
                </a:gsLst>
                <a:path path="rect">
                  <a:fillToRect l="100000" t="10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Supplier</a:t>
                </a:r>
              </a:p>
              <a:p>
                <a:pPr algn="ctr"/>
                <a:r>
                  <a:rPr lang="en-US" sz="900">
                    <a:solidFill>
                      <a:schemeClr val="bg1"/>
                    </a:solidFill>
                  </a:rPr>
                  <a:t>Collaboration</a:t>
                </a:r>
              </a:p>
            </p:txBody>
          </p:sp>
          <p:grpSp>
            <p:nvGrpSpPr>
              <p:cNvPr id="19535" name="Group 38"/>
              <p:cNvGrpSpPr>
                <a:grpSpLocks/>
              </p:cNvGrpSpPr>
              <p:nvPr/>
            </p:nvGrpSpPr>
            <p:grpSpPr bwMode="auto">
              <a:xfrm>
                <a:off x="2647" y="2079"/>
                <a:ext cx="836" cy="544"/>
                <a:chOff x="2607" y="3488"/>
                <a:chExt cx="836" cy="544"/>
              </a:xfrm>
            </p:grpSpPr>
            <p:sp>
              <p:nvSpPr>
                <p:cNvPr id="19536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2679" y="37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37" name="Line 40"/>
                <p:cNvSpPr>
                  <a:spLocks noChangeShapeType="1"/>
                </p:cNvSpPr>
                <p:nvPr/>
              </p:nvSpPr>
              <p:spPr bwMode="auto">
                <a:xfrm rot="5400000">
                  <a:off x="3275" y="37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38" name="Rectangle 41"/>
                <p:cNvSpPr>
                  <a:spLocks noChangeArrowheads="1"/>
                </p:cNvSpPr>
                <p:nvPr/>
              </p:nvSpPr>
              <p:spPr bwMode="auto">
                <a:xfrm>
                  <a:off x="2607" y="3488"/>
                  <a:ext cx="836" cy="156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r>
                    <a:rPr lang="en-US" sz="1200">
                      <a:solidFill>
                        <a:schemeClr val="bg1"/>
                      </a:solidFill>
                    </a:rPr>
                    <a:t>BOMs &amp;  Parts</a:t>
                  </a:r>
                </a:p>
              </p:txBody>
            </p:sp>
            <p:sp>
              <p:nvSpPr>
                <p:cNvPr id="19539" name="Rectangle 42"/>
                <p:cNvSpPr>
                  <a:spLocks noChangeArrowheads="1"/>
                </p:cNvSpPr>
                <p:nvPr/>
              </p:nvSpPr>
              <p:spPr bwMode="auto">
                <a:xfrm>
                  <a:off x="2607" y="3740"/>
                  <a:ext cx="240" cy="10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540" name="Rectangle 43"/>
                <p:cNvSpPr>
                  <a:spLocks noChangeArrowheads="1"/>
                </p:cNvSpPr>
                <p:nvPr/>
              </p:nvSpPr>
              <p:spPr bwMode="auto">
                <a:xfrm>
                  <a:off x="3203" y="3740"/>
                  <a:ext cx="240" cy="10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541" name="Rectangle 44"/>
                <p:cNvSpPr>
                  <a:spLocks noChangeArrowheads="1"/>
                </p:cNvSpPr>
                <p:nvPr/>
              </p:nvSpPr>
              <p:spPr bwMode="auto">
                <a:xfrm>
                  <a:off x="3059" y="3740"/>
                  <a:ext cx="96" cy="10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542" name="Line 45"/>
                <p:cNvSpPr>
                  <a:spLocks noChangeShapeType="1"/>
                </p:cNvSpPr>
                <p:nvPr/>
              </p:nvSpPr>
              <p:spPr bwMode="auto">
                <a:xfrm>
                  <a:off x="2731" y="3692"/>
                  <a:ext cx="5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43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3059" y="369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44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2899" y="37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45" name="Rectangle 48"/>
                <p:cNvSpPr>
                  <a:spLocks noChangeArrowheads="1"/>
                </p:cNvSpPr>
                <p:nvPr/>
              </p:nvSpPr>
              <p:spPr bwMode="auto">
                <a:xfrm>
                  <a:off x="2899" y="3740"/>
                  <a:ext cx="96" cy="10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9546" name="Group 49"/>
                <p:cNvGrpSpPr>
                  <a:grpSpLocks/>
                </p:cNvGrpSpPr>
                <p:nvPr/>
              </p:nvGrpSpPr>
              <p:grpSpPr bwMode="auto">
                <a:xfrm>
                  <a:off x="2607" y="3848"/>
                  <a:ext cx="836" cy="184"/>
                  <a:chOff x="2607" y="3884"/>
                  <a:chExt cx="836" cy="184"/>
                </a:xfrm>
              </p:grpSpPr>
              <p:sp>
                <p:nvSpPr>
                  <p:cNvPr id="19547" name="Line 5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755" y="398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48" name="Line 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99" y="398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49" name="Line 5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03" y="398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5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607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5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059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5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5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03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54" name="Line 5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059" y="393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55" name="Line 5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47" y="393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56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51" y="3932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57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607" y="393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1955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2753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5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899" y="3980"/>
                    <a:ext cx="96" cy="8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FF0066"/>
                      </a:gs>
                      <a:gs pos="100000">
                        <a:schemeClr val="tx2"/>
                      </a:gs>
                    </a:gsLst>
                    <a:path path="rect">
                      <a:fillToRect l="100000" t="10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pPr algn="ctr" eaLnBrk="0" hangingPunct="0"/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6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655" y="393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9476" name="Group 64"/>
            <p:cNvGrpSpPr>
              <a:grpSpLocks/>
            </p:cNvGrpSpPr>
            <p:nvPr/>
          </p:nvGrpSpPr>
          <p:grpSpPr bwMode="auto">
            <a:xfrm>
              <a:off x="614" y="2737"/>
              <a:ext cx="4548" cy="689"/>
              <a:chOff x="614" y="2737"/>
              <a:chExt cx="4548" cy="689"/>
            </a:xfrm>
          </p:grpSpPr>
          <p:grpSp>
            <p:nvGrpSpPr>
              <p:cNvPr id="19477" name="Group 65"/>
              <p:cNvGrpSpPr>
                <a:grpSpLocks/>
              </p:cNvGrpSpPr>
              <p:nvPr/>
            </p:nvGrpSpPr>
            <p:grpSpPr bwMode="auto">
              <a:xfrm>
                <a:off x="1413" y="2764"/>
                <a:ext cx="824" cy="635"/>
                <a:chOff x="1425" y="3537"/>
                <a:chExt cx="824" cy="635"/>
              </a:xfrm>
            </p:grpSpPr>
            <p:sp>
              <p:nvSpPr>
                <p:cNvPr id="19515" name="Rectangle 66"/>
                <p:cNvSpPr>
                  <a:spLocks noChangeArrowheads="1"/>
                </p:cNvSpPr>
                <p:nvPr/>
              </p:nvSpPr>
              <p:spPr bwMode="auto">
                <a:xfrm>
                  <a:off x="1426" y="3537"/>
                  <a:ext cx="823" cy="635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endParaRPr lang="en-US" sz="1000" b="0">
                    <a:latin typeface="TradeGothicCondEighteen"/>
                  </a:endParaRPr>
                </a:p>
              </p:txBody>
            </p:sp>
            <p:sp>
              <p:nvSpPr>
                <p:cNvPr id="19516" name="Rectangle 67"/>
                <p:cNvSpPr>
                  <a:spLocks noChangeArrowheads="1"/>
                </p:cNvSpPr>
                <p:nvPr/>
              </p:nvSpPr>
              <p:spPr bwMode="auto">
                <a:xfrm>
                  <a:off x="1426" y="3537"/>
                  <a:ext cx="823" cy="16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 eaLnBrk="0" hangingPunct="0"/>
                  <a:r>
                    <a:rPr lang="en-US" sz="1400">
                      <a:solidFill>
                        <a:schemeClr val="bg1"/>
                      </a:solidFill>
                    </a:rPr>
                    <a:t>FMEA</a:t>
                  </a:r>
                </a:p>
              </p:txBody>
            </p:sp>
            <p:sp>
              <p:nvSpPr>
                <p:cNvPr id="19517" name="Line 68"/>
                <p:cNvSpPr>
                  <a:spLocks noChangeShapeType="1"/>
                </p:cNvSpPr>
                <p:nvPr/>
              </p:nvSpPr>
              <p:spPr bwMode="auto">
                <a:xfrm>
                  <a:off x="1611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18" name="Line 69"/>
                <p:cNvSpPr>
                  <a:spLocks noChangeShapeType="1"/>
                </p:cNvSpPr>
                <p:nvPr/>
              </p:nvSpPr>
              <p:spPr bwMode="auto">
                <a:xfrm>
                  <a:off x="1690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19" name="Line 70"/>
                <p:cNvSpPr>
                  <a:spLocks noChangeShapeType="1"/>
                </p:cNvSpPr>
                <p:nvPr/>
              </p:nvSpPr>
              <p:spPr bwMode="auto">
                <a:xfrm>
                  <a:off x="1771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0" name="Line 71"/>
                <p:cNvSpPr>
                  <a:spLocks noChangeShapeType="1"/>
                </p:cNvSpPr>
                <p:nvPr/>
              </p:nvSpPr>
              <p:spPr bwMode="auto">
                <a:xfrm>
                  <a:off x="1852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1" name="Line 72"/>
                <p:cNvSpPr>
                  <a:spLocks noChangeShapeType="1"/>
                </p:cNvSpPr>
                <p:nvPr/>
              </p:nvSpPr>
              <p:spPr bwMode="auto">
                <a:xfrm>
                  <a:off x="1933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2" name="Line 73"/>
                <p:cNvSpPr>
                  <a:spLocks noChangeShapeType="1"/>
                </p:cNvSpPr>
                <p:nvPr/>
              </p:nvSpPr>
              <p:spPr bwMode="auto">
                <a:xfrm>
                  <a:off x="2014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3" name="Line 74"/>
                <p:cNvSpPr>
                  <a:spLocks noChangeShapeType="1"/>
                </p:cNvSpPr>
                <p:nvPr/>
              </p:nvSpPr>
              <p:spPr bwMode="auto">
                <a:xfrm>
                  <a:off x="2095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4" name="Line 75"/>
                <p:cNvSpPr>
                  <a:spLocks noChangeShapeType="1"/>
                </p:cNvSpPr>
                <p:nvPr/>
              </p:nvSpPr>
              <p:spPr bwMode="auto">
                <a:xfrm>
                  <a:off x="2176" y="3706"/>
                  <a:ext cx="0" cy="4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5" name="Line 76"/>
                <p:cNvSpPr>
                  <a:spLocks noChangeShapeType="1"/>
                </p:cNvSpPr>
                <p:nvPr/>
              </p:nvSpPr>
              <p:spPr bwMode="auto">
                <a:xfrm>
                  <a:off x="1426" y="3770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6" name="Line 77"/>
                <p:cNvSpPr>
                  <a:spLocks noChangeShapeType="1"/>
                </p:cNvSpPr>
                <p:nvPr/>
              </p:nvSpPr>
              <p:spPr bwMode="auto">
                <a:xfrm>
                  <a:off x="1426" y="3836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7" name="Line 78"/>
                <p:cNvSpPr>
                  <a:spLocks noChangeShapeType="1"/>
                </p:cNvSpPr>
                <p:nvPr/>
              </p:nvSpPr>
              <p:spPr bwMode="auto">
                <a:xfrm>
                  <a:off x="1426" y="3902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8" name="Line 79"/>
                <p:cNvSpPr>
                  <a:spLocks noChangeShapeType="1"/>
                </p:cNvSpPr>
                <p:nvPr/>
              </p:nvSpPr>
              <p:spPr bwMode="auto">
                <a:xfrm>
                  <a:off x="1425" y="3969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29" name="Line 80"/>
                <p:cNvSpPr>
                  <a:spLocks noChangeShapeType="1"/>
                </p:cNvSpPr>
                <p:nvPr/>
              </p:nvSpPr>
              <p:spPr bwMode="auto">
                <a:xfrm>
                  <a:off x="1426" y="4035"/>
                  <a:ext cx="8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19530" name="Line 81"/>
                <p:cNvSpPr>
                  <a:spLocks noChangeShapeType="1"/>
                </p:cNvSpPr>
                <p:nvPr/>
              </p:nvSpPr>
              <p:spPr bwMode="auto">
                <a:xfrm>
                  <a:off x="1429" y="4103"/>
                  <a:ext cx="8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82"/>
              <p:cNvGrpSpPr>
                <a:grpSpLocks/>
              </p:cNvGrpSpPr>
              <p:nvPr/>
            </p:nvGrpSpPr>
            <p:grpSpPr bwMode="auto">
              <a:xfrm>
                <a:off x="3398" y="2765"/>
                <a:ext cx="701" cy="633"/>
                <a:chOff x="3838" y="3545"/>
                <a:chExt cx="605" cy="633"/>
              </a:xfrm>
            </p:grpSpPr>
            <p:sp>
              <p:nvSpPr>
                <p:cNvPr id="19497" name="AutoShape 83"/>
                <p:cNvSpPr>
                  <a:spLocks noChangeArrowheads="1"/>
                </p:cNvSpPr>
                <p:nvPr/>
              </p:nvSpPr>
              <p:spPr bwMode="auto">
                <a:xfrm>
                  <a:off x="3838" y="3545"/>
                  <a:ext cx="605" cy="633"/>
                </a:xfrm>
                <a:prstGeom prst="flowChartPunchedCard">
                  <a:avLst/>
                </a:prstGeom>
                <a:gradFill rotWithShape="1">
                  <a:gsLst>
                    <a:gs pos="0">
                      <a:srgbClr val="FF0066">
                        <a:alpha val="85001"/>
                      </a:srgbClr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/>
                <a:lstStyle/>
                <a:p>
                  <a:pPr algn="ctr" eaLnBrk="0" hangingPunct="0"/>
                  <a:endParaRPr lang="en-US" sz="1400">
                    <a:latin typeface="TradeGothicCondEighteen"/>
                  </a:endParaRPr>
                </a:p>
              </p:txBody>
            </p:sp>
            <p:grpSp>
              <p:nvGrpSpPr>
                <p:cNvPr id="19498" name="Group 84"/>
                <p:cNvGrpSpPr>
                  <a:grpSpLocks/>
                </p:cNvGrpSpPr>
                <p:nvPr/>
              </p:nvGrpSpPr>
              <p:grpSpPr bwMode="auto">
                <a:xfrm>
                  <a:off x="3839" y="3910"/>
                  <a:ext cx="602" cy="263"/>
                  <a:chOff x="3436" y="1882"/>
                  <a:chExt cx="602" cy="265"/>
                </a:xfrm>
              </p:grpSpPr>
              <p:grpSp>
                <p:nvGrpSpPr>
                  <p:cNvPr id="19500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574" y="1883"/>
                    <a:ext cx="411" cy="257"/>
                    <a:chOff x="3574" y="1879"/>
                    <a:chExt cx="411" cy="277"/>
                  </a:xfrm>
                </p:grpSpPr>
                <p:sp>
                  <p:nvSpPr>
                    <p:cNvPr id="19507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4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08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32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09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1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10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0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11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8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12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67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13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6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14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5" y="1879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01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1882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502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1935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503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1987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504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3439" y="2041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50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2093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506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436" y="2147"/>
                    <a:ext cx="59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49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925" y="3598"/>
                  <a:ext cx="443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1400">
                      <a:solidFill>
                        <a:schemeClr val="bg1"/>
                      </a:solidFill>
                    </a:rPr>
                    <a:t>Control</a:t>
                  </a:r>
                </a:p>
                <a:p>
                  <a:pPr algn="ctr" eaLnBrk="0" hangingPunct="0"/>
                  <a:r>
                    <a:rPr lang="en-US" sz="1400">
                      <a:solidFill>
                        <a:schemeClr val="bg1"/>
                      </a:solidFill>
                    </a:rPr>
                    <a:t>Plans</a:t>
                  </a:r>
                </a:p>
              </p:txBody>
            </p:sp>
          </p:grpSp>
          <p:grpSp>
            <p:nvGrpSpPr>
              <p:cNvPr id="19479" name="Group 101"/>
              <p:cNvGrpSpPr>
                <a:grpSpLocks/>
              </p:cNvGrpSpPr>
              <p:nvPr/>
            </p:nvGrpSpPr>
            <p:grpSpPr bwMode="auto">
              <a:xfrm>
                <a:off x="2373" y="2765"/>
                <a:ext cx="913" cy="633"/>
                <a:chOff x="2877" y="3545"/>
                <a:chExt cx="913" cy="633"/>
              </a:xfrm>
            </p:grpSpPr>
            <p:sp>
              <p:nvSpPr>
                <p:cNvPr id="19495" name="AutoShape 102"/>
                <p:cNvSpPr>
                  <a:spLocks noChangeArrowheads="1"/>
                </p:cNvSpPr>
                <p:nvPr/>
              </p:nvSpPr>
              <p:spPr bwMode="auto">
                <a:xfrm>
                  <a:off x="2877" y="3545"/>
                  <a:ext cx="913" cy="633"/>
                </a:xfrm>
                <a:prstGeom prst="homePlate">
                  <a:avLst>
                    <a:gd name="adj" fmla="val 12787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91440" rIns="0" bIns="0"/>
                <a:lstStyle/>
                <a:p>
                  <a:pPr algn="ctr" eaLnBrk="0" hangingPunct="0"/>
                  <a:r>
                    <a:rPr lang="en-US" sz="1400">
                      <a:solidFill>
                        <a:schemeClr val="bg1"/>
                      </a:solidFill>
                    </a:rPr>
                    <a:t>Process Flows</a:t>
                  </a:r>
                </a:p>
              </p:txBody>
            </p:sp>
            <p:pic>
              <p:nvPicPr>
                <p:cNvPr id="19496" name="Picture 103" descr="visio process chart 3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 flipH="1">
                  <a:off x="3008" y="3764"/>
                  <a:ext cx="636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480" name="Group 104"/>
              <p:cNvGrpSpPr>
                <a:grpSpLocks/>
              </p:cNvGrpSpPr>
              <p:nvPr/>
            </p:nvGrpSpPr>
            <p:grpSpPr bwMode="auto">
              <a:xfrm>
                <a:off x="4225" y="2737"/>
                <a:ext cx="937" cy="689"/>
                <a:chOff x="4509" y="3489"/>
                <a:chExt cx="937" cy="689"/>
              </a:xfrm>
            </p:grpSpPr>
            <p:sp>
              <p:nvSpPr>
                <p:cNvPr id="19493" name="AutoShape 105"/>
                <p:cNvSpPr>
                  <a:spLocks noChangeArrowheads="1"/>
                </p:cNvSpPr>
                <p:nvPr/>
              </p:nvSpPr>
              <p:spPr bwMode="auto">
                <a:xfrm>
                  <a:off x="4509" y="3489"/>
                  <a:ext cx="937" cy="689"/>
                </a:xfrm>
                <a:prstGeom prst="foldedCorner">
                  <a:avLst>
                    <a:gd name="adj" fmla="val 12500"/>
                  </a:avLst>
                </a:prstGeom>
                <a:gradFill rotWithShape="1">
                  <a:gsLst>
                    <a:gs pos="0">
                      <a:srgbClr val="FF0066"/>
                    </a:gs>
                    <a:gs pos="100000">
                      <a:schemeClr val="tx2"/>
                    </a:gs>
                  </a:gsLst>
                  <a:path path="rect">
                    <a:fillToRect l="100000" t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rIns="0" bIns="0"/>
                <a:lstStyle/>
                <a:p>
                  <a:pPr algn="ctr" eaLnBrk="0" hangingPunct="0"/>
                  <a:r>
                    <a:rPr lang="en-US" sz="1200">
                      <a:solidFill>
                        <a:schemeClr val="bg1"/>
                      </a:solidFill>
                    </a:rPr>
                    <a:t>CAPA</a:t>
                  </a:r>
                </a:p>
                <a:p>
                  <a:pPr algn="ctr" eaLnBrk="0" hangingPunct="0"/>
                  <a:r>
                    <a:rPr lang="en-US" sz="1200">
                      <a:solidFill>
                        <a:schemeClr val="bg1"/>
                      </a:solidFill>
                    </a:rPr>
                    <a:t>Corrective Actions</a:t>
                  </a:r>
                </a:p>
              </p:txBody>
            </p:sp>
            <p:pic>
              <p:nvPicPr>
                <p:cNvPr id="19494" name="Picture 106" descr="visio process chart 1"/>
                <p:cNvPicPr>
                  <a:picLocks noChangeAspect="1" noChangeArrowheads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 flipH="1">
                  <a:off x="4582" y="3796"/>
                  <a:ext cx="792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9481" name="Group 107"/>
              <p:cNvGrpSpPr>
                <a:grpSpLocks/>
              </p:cNvGrpSpPr>
              <p:nvPr/>
            </p:nvGrpSpPr>
            <p:grpSpPr bwMode="auto">
              <a:xfrm>
                <a:off x="614" y="2765"/>
                <a:ext cx="644" cy="633"/>
                <a:chOff x="750" y="3481"/>
                <a:chExt cx="644" cy="633"/>
              </a:xfrm>
            </p:grpSpPr>
            <p:sp>
              <p:nvSpPr>
                <p:cNvPr id="19482" name="AutoShape 108"/>
                <p:cNvSpPr>
                  <a:spLocks noChangeArrowheads="1"/>
                </p:cNvSpPr>
                <p:nvPr/>
              </p:nvSpPr>
              <p:spPr bwMode="auto">
                <a:xfrm>
                  <a:off x="750" y="3481"/>
                  <a:ext cx="644" cy="633"/>
                </a:xfrm>
                <a:prstGeom prst="flowChartPunchedCard">
                  <a:avLst/>
                </a:prstGeom>
                <a:gradFill rotWithShape="1">
                  <a:gsLst>
                    <a:gs pos="0">
                      <a:srgbClr val="FF0066">
                        <a:alpha val="85001"/>
                      </a:srgbClr>
                    </a:gs>
                    <a:gs pos="100000">
                      <a:schemeClr val="tx2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/>
                <a:lstStyle/>
                <a:p>
                  <a:pPr algn="ctr" eaLnBrk="0" hangingPunct="0"/>
                  <a:endParaRPr lang="en-US" sz="1200">
                    <a:solidFill>
                      <a:schemeClr val="bg1"/>
                    </a:solidFill>
                    <a:latin typeface="TradeGothicCondEighteen"/>
                  </a:endParaRPr>
                </a:p>
              </p:txBody>
            </p:sp>
            <p:grpSp>
              <p:nvGrpSpPr>
                <p:cNvPr id="19483" name="Group 109"/>
                <p:cNvGrpSpPr>
                  <a:grpSpLocks/>
                </p:cNvGrpSpPr>
                <p:nvPr/>
              </p:nvGrpSpPr>
              <p:grpSpPr bwMode="auto">
                <a:xfrm>
                  <a:off x="780" y="3742"/>
                  <a:ext cx="585" cy="345"/>
                  <a:chOff x="3968" y="2642"/>
                  <a:chExt cx="713" cy="348"/>
                </a:xfrm>
              </p:grpSpPr>
              <p:sp>
                <p:nvSpPr>
                  <p:cNvPr id="19485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68" y="2642"/>
                    <a:ext cx="713" cy="348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486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972" y="2715"/>
                    <a:ext cx="69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87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3972" y="2783"/>
                    <a:ext cx="69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88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3972" y="2851"/>
                    <a:ext cx="69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89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3972" y="2920"/>
                    <a:ext cx="69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90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3" y="2752"/>
                    <a:ext cx="247" cy="137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9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260" y="2753"/>
                    <a:ext cx="119" cy="73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19492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1" y="2686"/>
                    <a:ext cx="247" cy="137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48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800" y="3493"/>
                  <a:ext cx="55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r"/>
                  <a:r>
                    <a:rPr lang="en-US" sz="1200">
                      <a:solidFill>
                        <a:schemeClr val="bg1"/>
                      </a:solidFill>
                    </a:rPr>
                    <a:t>Reports &amp;</a:t>
                  </a:r>
                </a:p>
                <a:p>
                  <a:pPr algn="r"/>
                  <a:r>
                    <a:rPr lang="en-US" sz="1200">
                      <a:solidFill>
                        <a:schemeClr val="bg1"/>
                      </a:solidFill>
                    </a:rPr>
                    <a:t>Dashboards</a:t>
                  </a:r>
                </a:p>
              </p:txBody>
            </p:sp>
          </p:grpSp>
        </p:grpSp>
      </p:grpSp>
      <p:pic>
        <p:nvPicPr>
          <p:cNvPr id="297082" name="Picture 122" descr="arasINNOVATOR_72_RGB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38438" y="5813425"/>
            <a:ext cx="36655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6" name="Group 119"/>
          <p:cNvGrpSpPr>
            <a:grpSpLocks/>
          </p:cNvGrpSpPr>
          <p:nvPr/>
        </p:nvGrpSpPr>
        <p:grpSpPr bwMode="auto">
          <a:xfrm>
            <a:off x="1965325" y="2214563"/>
            <a:ext cx="5737225" cy="3763962"/>
            <a:chOff x="1238" y="1315"/>
            <a:chExt cx="3614" cy="2371"/>
          </a:xfrm>
        </p:grpSpPr>
        <p:pic>
          <p:nvPicPr>
            <p:cNvPr id="19469" name="Picture 120" descr="cloud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38" y="1315"/>
              <a:ext cx="3614" cy="2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0" name="Text Box 121"/>
            <p:cNvSpPr txBox="1">
              <a:spLocks noChangeArrowheads="1"/>
            </p:cNvSpPr>
            <p:nvPr/>
          </p:nvSpPr>
          <p:spPr bwMode="auto">
            <a:xfrm>
              <a:off x="2190" y="1953"/>
              <a:ext cx="1788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5000"/>
                </a:spcBef>
                <a:spcAft>
                  <a:spcPct val="25000"/>
                </a:spcAft>
              </a:pPr>
              <a:r>
                <a:rPr lang="en-US" sz="2800" b="0">
                  <a:latin typeface="Arial Black" pitchFamily="34" charset="0"/>
                </a:rPr>
                <a:t>“The Void”</a:t>
              </a:r>
            </a:p>
            <a:p>
              <a:pPr algn="ctr">
                <a:spcBef>
                  <a:spcPct val="25000"/>
                </a:spcBef>
                <a:spcAft>
                  <a:spcPct val="25000"/>
                </a:spcAft>
              </a:pPr>
              <a:r>
                <a:rPr lang="en-US" b="0" i="1"/>
                <a:t>No Visibility, Info Islands</a:t>
              </a:r>
            </a:p>
            <a:p>
              <a:pPr algn="ctr">
                <a:spcBef>
                  <a:spcPct val="25000"/>
                </a:spcBef>
                <a:spcAft>
                  <a:spcPct val="25000"/>
                </a:spcAft>
              </a:pPr>
              <a:r>
                <a:rPr lang="en-US" b="0" i="1"/>
                <a:t>No Repeatable Processes</a:t>
              </a:r>
            </a:p>
            <a:p>
              <a:pPr algn="ctr">
                <a:spcBef>
                  <a:spcPct val="25000"/>
                </a:spcBef>
                <a:spcAft>
                  <a:spcPct val="25000"/>
                </a:spcAft>
              </a:pPr>
              <a:r>
                <a:rPr lang="en-US" b="0" i="1"/>
                <a:t>Not Lean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AutoShape 6"/>
          <p:cNvSpPr>
            <a:spLocks noChangeArrowheads="1"/>
          </p:cNvSpPr>
          <p:nvPr/>
        </p:nvSpPr>
        <p:spPr bwMode="auto">
          <a:xfrm>
            <a:off x="2946400" y="1101725"/>
            <a:ext cx="2871788" cy="914400"/>
          </a:xfrm>
          <a:prstGeom prst="roundRect">
            <a:avLst>
              <a:gd name="adj" fmla="val 9014"/>
            </a:avLst>
          </a:prstGeom>
          <a:solidFill>
            <a:srgbClr val="DDDDDD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en-US" sz="900"/>
              <a:t>Office Integration</a:t>
            </a:r>
          </a:p>
        </p:txBody>
      </p:sp>
      <p:sp>
        <p:nvSpPr>
          <p:cNvPr id="21506" name="AutoShape 7"/>
          <p:cNvSpPr>
            <a:spLocks noChangeArrowheads="1"/>
          </p:cNvSpPr>
          <p:nvPr/>
        </p:nvSpPr>
        <p:spPr bwMode="auto">
          <a:xfrm rot="5400000">
            <a:off x="3306763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Workflow Services</a:t>
            </a:r>
          </a:p>
        </p:txBody>
      </p:sp>
      <p:sp>
        <p:nvSpPr>
          <p:cNvPr id="21507" name="AutoShape 8"/>
          <p:cNvSpPr>
            <a:spLocks noChangeArrowheads="1"/>
          </p:cNvSpPr>
          <p:nvPr/>
        </p:nvSpPr>
        <p:spPr bwMode="auto">
          <a:xfrm>
            <a:off x="644525" y="2617788"/>
            <a:ext cx="5573713" cy="31908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/>
          <a:lstStyle/>
          <a:p>
            <a:pPr algn="ctr"/>
            <a:r>
              <a:rPr lang="en-US" sz="1400"/>
              <a:t>.NET Web Services</a:t>
            </a:r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644525" y="1119188"/>
            <a:ext cx="2235200" cy="1090612"/>
          </a:xfrm>
          <a:prstGeom prst="roundRect">
            <a:avLst>
              <a:gd name="adj" fmla="val 6694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1F3D99"/>
            </a:prstShdw>
          </a:effectLst>
        </p:spPr>
        <p:txBody>
          <a:bodyPr wrap="none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21509" name="AutoShape 10"/>
          <p:cNvSpPr>
            <a:spLocks noChangeArrowheads="1"/>
          </p:cNvSpPr>
          <p:nvPr/>
        </p:nvSpPr>
        <p:spPr bwMode="auto">
          <a:xfrm>
            <a:off x="703263" y="1952625"/>
            <a:ext cx="2120900" cy="20161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.NET UI Components</a:t>
            </a:r>
          </a:p>
        </p:txBody>
      </p:sp>
      <p:sp>
        <p:nvSpPr>
          <p:cNvPr id="21510" name="AutoShape 12"/>
          <p:cNvSpPr>
            <a:spLocks noChangeArrowheads="1"/>
          </p:cNvSpPr>
          <p:nvPr/>
        </p:nvSpPr>
        <p:spPr bwMode="auto">
          <a:xfrm>
            <a:off x="5886450" y="1395413"/>
            <a:ext cx="1147763" cy="814387"/>
          </a:xfrm>
          <a:prstGeom prst="roundRect">
            <a:avLst>
              <a:gd name="adj" fmla="val 4093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1F3D99"/>
            </a:prstShdw>
          </a:effectLst>
        </p:spPr>
        <p:txBody>
          <a:bodyPr wrap="none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21511" name="AutoShape 13"/>
          <p:cNvSpPr>
            <a:spLocks noChangeArrowheads="1"/>
          </p:cNvSpPr>
          <p:nvPr/>
        </p:nvSpPr>
        <p:spPr bwMode="auto">
          <a:xfrm>
            <a:off x="5943600" y="1692275"/>
            <a:ext cx="1031875" cy="461963"/>
          </a:xfrm>
          <a:prstGeom prst="roundRect">
            <a:avLst>
              <a:gd name="adj" fmla="val 7218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Microsoft</a:t>
            </a:r>
          </a:p>
          <a:p>
            <a:pPr algn="ctr"/>
            <a:r>
              <a:rPr lang="en-US" sz="1000"/>
              <a:t>Reporting</a:t>
            </a:r>
          </a:p>
          <a:p>
            <a:pPr algn="ctr"/>
            <a:r>
              <a:rPr lang="en-US" sz="1000"/>
              <a:t>Services</a:t>
            </a: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644525" y="3017838"/>
            <a:ext cx="2976563" cy="250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Business Logic</a:t>
            </a:r>
          </a:p>
        </p:txBody>
      </p:sp>
      <p:sp>
        <p:nvSpPr>
          <p:cNvPr id="656399" name="AutoShape 15"/>
          <p:cNvSpPr>
            <a:spLocks noChangeArrowheads="1"/>
          </p:cNvSpPr>
          <p:nvPr/>
        </p:nvSpPr>
        <p:spPr bwMode="auto">
          <a:xfrm>
            <a:off x="644525" y="3355975"/>
            <a:ext cx="2976563" cy="250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Business Objects &amp; Processes</a:t>
            </a:r>
          </a:p>
        </p:txBody>
      </p:sp>
      <p:sp>
        <p:nvSpPr>
          <p:cNvPr id="656400" name="AutoShape 16"/>
          <p:cNvSpPr>
            <a:spLocks noChangeArrowheads="1"/>
          </p:cNvSpPr>
          <p:nvPr/>
        </p:nvSpPr>
        <p:spPr bwMode="auto">
          <a:xfrm>
            <a:off x="644525" y="4033838"/>
            <a:ext cx="2976563" cy="552450"/>
          </a:xfrm>
          <a:prstGeom prst="roundRect">
            <a:avLst>
              <a:gd name="adj" fmla="val 6611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Data Access Components</a:t>
            </a:r>
          </a:p>
        </p:txBody>
      </p:sp>
      <p:sp>
        <p:nvSpPr>
          <p:cNvPr id="21515" name="AutoShape 17"/>
          <p:cNvSpPr>
            <a:spLocks noChangeArrowheads="1"/>
          </p:cNvSpPr>
          <p:nvPr/>
        </p:nvSpPr>
        <p:spPr bwMode="auto">
          <a:xfrm>
            <a:off x="701675" y="4319588"/>
            <a:ext cx="928688" cy="2016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O-R Mapping</a:t>
            </a:r>
          </a:p>
        </p:txBody>
      </p:sp>
      <p:sp>
        <p:nvSpPr>
          <p:cNvPr id="21516" name="AutoShape 18"/>
          <p:cNvSpPr>
            <a:spLocks noChangeArrowheads="1"/>
          </p:cNvSpPr>
          <p:nvPr/>
        </p:nvSpPr>
        <p:spPr bwMode="auto">
          <a:xfrm>
            <a:off x="3009900" y="4319588"/>
            <a:ext cx="547688" cy="2016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Cache</a:t>
            </a:r>
          </a:p>
        </p:txBody>
      </p:sp>
      <p:sp>
        <p:nvSpPr>
          <p:cNvPr id="21517" name="AutoShape 19"/>
          <p:cNvSpPr>
            <a:spLocks noChangeArrowheads="1"/>
          </p:cNvSpPr>
          <p:nvPr/>
        </p:nvSpPr>
        <p:spPr bwMode="auto">
          <a:xfrm rot="5400000">
            <a:off x="4732338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Security Services</a:t>
            </a:r>
          </a:p>
        </p:txBody>
      </p:sp>
      <p:sp>
        <p:nvSpPr>
          <p:cNvPr id="21518" name="AutoShape 20"/>
          <p:cNvSpPr>
            <a:spLocks noChangeArrowheads="1"/>
          </p:cNvSpPr>
          <p:nvPr/>
        </p:nvSpPr>
        <p:spPr bwMode="auto">
          <a:xfrm rot="5400000">
            <a:off x="3022600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Lifecycle Services</a:t>
            </a:r>
          </a:p>
        </p:txBody>
      </p:sp>
      <p:sp>
        <p:nvSpPr>
          <p:cNvPr id="21519" name="AutoShape 21"/>
          <p:cNvSpPr>
            <a:spLocks noChangeArrowheads="1"/>
          </p:cNvSpPr>
          <p:nvPr/>
        </p:nvSpPr>
        <p:spPr bwMode="auto">
          <a:xfrm rot="5400000">
            <a:off x="5018088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Vaulting Services</a:t>
            </a:r>
          </a:p>
        </p:txBody>
      </p:sp>
      <p:sp>
        <p:nvSpPr>
          <p:cNvPr id="21520" name="AutoShape 22"/>
          <p:cNvSpPr>
            <a:spLocks noChangeArrowheads="1"/>
          </p:cNvSpPr>
          <p:nvPr/>
        </p:nvSpPr>
        <p:spPr bwMode="auto">
          <a:xfrm rot="5400000">
            <a:off x="5303838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Federation Services</a:t>
            </a:r>
          </a:p>
        </p:txBody>
      </p:sp>
      <p:sp>
        <p:nvSpPr>
          <p:cNvPr id="21521" name="AutoShape 23"/>
          <p:cNvSpPr>
            <a:spLocks noChangeArrowheads="1"/>
          </p:cNvSpPr>
          <p:nvPr/>
        </p:nvSpPr>
        <p:spPr bwMode="auto">
          <a:xfrm>
            <a:off x="3860800" y="5835650"/>
            <a:ext cx="2062163" cy="736600"/>
          </a:xfrm>
          <a:prstGeom prst="can">
            <a:avLst>
              <a:gd name="adj" fmla="val 24889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</p:spPr>
        <p:txBody>
          <a:bodyPr wrap="none" bIns="18288" anchor="ctr" anchorCtr="1"/>
          <a:lstStyle/>
          <a:p>
            <a:pPr algn="ctr"/>
            <a:r>
              <a:rPr lang="en-US" sz="1200"/>
              <a:t>                 File Vault</a:t>
            </a:r>
          </a:p>
        </p:txBody>
      </p:sp>
      <p:sp>
        <p:nvSpPr>
          <p:cNvPr id="21522" name="AutoShape 24"/>
          <p:cNvSpPr>
            <a:spLocks noChangeArrowheads="1"/>
          </p:cNvSpPr>
          <p:nvPr/>
        </p:nvSpPr>
        <p:spPr bwMode="auto">
          <a:xfrm>
            <a:off x="644525" y="4659313"/>
            <a:ext cx="4987925" cy="319087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 algn="ctr"/>
            <a:r>
              <a:rPr lang="en-US" sz="1400"/>
              <a:t>ADO.NET Data Access</a:t>
            </a:r>
          </a:p>
        </p:txBody>
      </p:sp>
      <p:grpSp>
        <p:nvGrpSpPr>
          <p:cNvPr id="21593" name="Group 89"/>
          <p:cNvGrpSpPr>
            <a:grpSpLocks/>
          </p:cNvGrpSpPr>
          <p:nvPr/>
        </p:nvGrpSpPr>
        <p:grpSpPr bwMode="auto">
          <a:xfrm>
            <a:off x="644525" y="5056188"/>
            <a:ext cx="2292350" cy="1579562"/>
            <a:chOff x="406" y="3185"/>
            <a:chExt cx="1444" cy="995"/>
          </a:xfrm>
        </p:grpSpPr>
        <p:sp>
          <p:nvSpPr>
            <p:cNvPr id="21583" name="AutoShape 26"/>
            <p:cNvSpPr>
              <a:spLocks noChangeArrowheads="1"/>
            </p:cNvSpPr>
            <p:nvPr/>
          </p:nvSpPr>
          <p:spPr bwMode="auto">
            <a:xfrm>
              <a:off x="406" y="3195"/>
              <a:ext cx="1444" cy="985"/>
            </a:xfrm>
            <a:prstGeom prst="can">
              <a:avLst>
                <a:gd name="adj" fmla="val 11269"/>
              </a:avLst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bIns="18288" anchorCtr="1"/>
            <a:lstStyle/>
            <a:p>
              <a:pPr algn="ctr"/>
              <a:endParaRPr lang="en-US" sz="1200">
                <a:latin typeface="Tahoma" pitchFamily="34" charset="0"/>
              </a:endParaRPr>
            </a:p>
          </p:txBody>
        </p:sp>
        <p:grpSp>
          <p:nvGrpSpPr>
            <p:cNvPr id="21592" name="Group 88"/>
            <p:cNvGrpSpPr>
              <a:grpSpLocks/>
            </p:cNvGrpSpPr>
            <p:nvPr/>
          </p:nvGrpSpPr>
          <p:grpSpPr bwMode="auto">
            <a:xfrm>
              <a:off x="511" y="3303"/>
              <a:ext cx="1234" cy="835"/>
              <a:chOff x="511" y="3303"/>
              <a:chExt cx="1234" cy="835"/>
            </a:xfrm>
          </p:grpSpPr>
          <p:sp>
            <p:nvSpPr>
              <p:cNvPr id="21586" name="AutoShape 28"/>
              <p:cNvSpPr>
                <a:spLocks noChangeArrowheads="1"/>
              </p:cNvSpPr>
              <p:nvPr/>
            </p:nvSpPr>
            <p:spPr bwMode="auto">
              <a:xfrm>
                <a:off x="511" y="3934"/>
                <a:ext cx="1234" cy="204"/>
              </a:xfrm>
              <a:prstGeom prst="can">
                <a:avLst>
                  <a:gd name="adj" fmla="val 34801"/>
                </a:avLst>
              </a:prstGeom>
              <a:solidFill>
                <a:srgbClr val="006ED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bIns="9144" anchor="b" anchorCtr="1"/>
              <a:lstStyle/>
              <a:p>
                <a:pPr algn="ctr"/>
                <a:r>
                  <a:rPr lang="en-US" sz="1000"/>
                  <a:t>System Definition</a:t>
                </a:r>
              </a:p>
            </p:txBody>
          </p:sp>
          <p:sp>
            <p:nvSpPr>
              <p:cNvPr id="21587" name="AutoShape 29"/>
              <p:cNvSpPr>
                <a:spLocks noChangeArrowheads="1"/>
              </p:cNvSpPr>
              <p:nvPr/>
            </p:nvSpPr>
            <p:spPr bwMode="auto">
              <a:xfrm>
                <a:off x="511" y="3777"/>
                <a:ext cx="1234" cy="204"/>
              </a:xfrm>
              <a:prstGeom prst="can">
                <a:avLst>
                  <a:gd name="adj" fmla="val 34801"/>
                </a:avLst>
              </a:prstGeom>
              <a:solidFill>
                <a:srgbClr val="007EF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bIns="9144" anchor="b" anchorCtr="1"/>
              <a:lstStyle/>
              <a:p>
                <a:pPr algn="ctr"/>
                <a:r>
                  <a:rPr lang="en-US" sz="1000"/>
                  <a:t>Process Definitions</a:t>
                </a:r>
              </a:p>
            </p:txBody>
          </p:sp>
          <p:sp>
            <p:nvSpPr>
              <p:cNvPr id="21588" name="AutoShape 30"/>
              <p:cNvSpPr>
                <a:spLocks noChangeArrowheads="1"/>
              </p:cNvSpPr>
              <p:nvPr/>
            </p:nvSpPr>
            <p:spPr bwMode="auto">
              <a:xfrm>
                <a:off x="511" y="3619"/>
                <a:ext cx="1234" cy="204"/>
              </a:xfrm>
              <a:prstGeom prst="can">
                <a:avLst>
                  <a:gd name="adj" fmla="val 34801"/>
                </a:avLst>
              </a:prstGeom>
              <a:solidFill>
                <a:srgbClr val="3B9D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bIns="9144" anchor="b" anchorCtr="1"/>
              <a:lstStyle/>
              <a:p>
                <a:pPr algn="ctr"/>
                <a:r>
                  <a:rPr lang="en-US" sz="1000"/>
                  <a:t>Object Definitions</a:t>
                </a:r>
              </a:p>
            </p:txBody>
          </p:sp>
          <p:sp>
            <p:nvSpPr>
              <p:cNvPr id="21589" name="AutoShape 31"/>
              <p:cNvSpPr>
                <a:spLocks noChangeArrowheads="1"/>
              </p:cNvSpPr>
              <p:nvPr/>
            </p:nvSpPr>
            <p:spPr bwMode="auto">
              <a:xfrm>
                <a:off x="511" y="3461"/>
                <a:ext cx="1234" cy="204"/>
              </a:xfrm>
              <a:prstGeom prst="can">
                <a:avLst>
                  <a:gd name="adj" fmla="val 34801"/>
                </a:avLst>
              </a:prstGeom>
              <a:solidFill>
                <a:srgbClr val="69B4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bIns="9144" anchor="b" anchorCtr="1"/>
              <a:lstStyle/>
              <a:p>
                <a:pPr algn="ctr"/>
                <a:r>
                  <a:rPr lang="en-US" sz="1000"/>
                  <a:t>Business Objects &amp; Processes</a:t>
                </a:r>
              </a:p>
            </p:txBody>
          </p:sp>
          <p:sp>
            <p:nvSpPr>
              <p:cNvPr id="21590" name="AutoShape 32"/>
              <p:cNvSpPr>
                <a:spLocks noChangeArrowheads="1"/>
              </p:cNvSpPr>
              <p:nvPr/>
            </p:nvSpPr>
            <p:spPr bwMode="auto">
              <a:xfrm>
                <a:off x="511" y="3303"/>
                <a:ext cx="1234" cy="204"/>
              </a:xfrm>
              <a:prstGeom prst="can">
                <a:avLst>
                  <a:gd name="adj" fmla="val 34801"/>
                </a:avLst>
              </a:prstGeom>
              <a:solidFill>
                <a:srgbClr val="81C0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tIns="228600" bIns="9144" anchor="b" anchorCtr="1"/>
              <a:lstStyle/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endParaRPr lang="en-US" sz="1000"/>
              </a:p>
              <a:p>
                <a:pPr algn="ctr">
                  <a:lnSpc>
                    <a:spcPct val="90000"/>
                  </a:lnSpc>
                  <a:spcBef>
                    <a:spcPct val="30000"/>
                  </a:spcBef>
                </a:pPr>
                <a:r>
                  <a:rPr lang="en-US" sz="1000"/>
                  <a:t>Business Logic</a:t>
                </a:r>
              </a:p>
            </p:txBody>
          </p:sp>
        </p:grpSp>
        <p:sp>
          <p:nvSpPr>
            <p:cNvPr id="21585" name="Text Box 33"/>
            <p:cNvSpPr txBox="1">
              <a:spLocks noChangeArrowheads="1"/>
            </p:cNvSpPr>
            <p:nvPr/>
          </p:nvSpPr>
          <p:spPr bwMode="auto">
            <a:xfrm>
              <a:off x="867" y="3185"/>
              <a:ext cx="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200"/>
            </a:p>
          </p:txBody>
        </p:sp>
      </p:grpSp>
      <p:sp>
        <p:nvSpPr>
          <p:cNvPr id="21524" name="Line 34"/>
          <p:cNvSpPr>
            <a:spLocks noChangeShapeType="1"/>
          </p:cNvSpPr>
          <p:nvPr/>
        </p:nvSpPr>
        <p:spPr bwMode="auto">
          <a:xfrm>
            <a:off x="5802313" y="4584700"/>
            <a:ext cx="17462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AutoShape 35"/>
          <p:cNvSpPr>
            <a:spLocks noChangeArrowheads="1"/>
          </p:cNvSpPr>
          <p:nvPr/>
        </p:nvSpPr>
        <p:spPr bwMode="auto">
          <a:xfrm rot="5400000">
            <a:off x="4448175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Event Services</a:t>
            </a:r>
          </a:p>
        </p:txBody>
      </p:sp>
      <p:sp>
        <p:nvSpPr>
          <p:cNvPr id="21526" name="AutoShape 36"/>
          <p:cNvSpPr>
            <a:spLocks noChangeArrowheads="1"/>
          </p:cNvSpPr>
          <p:nvPr/>
        </p:nvSpPr>
        <p:spPr bwMode="auto">
          <a:xfrm>
            <a:off x="2976563" y="1946275"/>
            <a:ext cx="2814637" cy="263525"/>
          </a:xfrm>
          <a:prstGeom prst="roundRect">
            <a:avLst>
              <a:gd name="adj" fmla="val 9375"/>
            </a:avLst>
          </a:prstGeom>
          <a:solidFill>
            <a:srgbClr val="3366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1F3D99"/>
            </a:prstShdw>
          </a:effectLst>
        </p:spPr>
        <p:txBody>
          <a:bodyPr wrap="none"/>
          <a:lstStyle/>
          <a:p>
            <a:pPr>
              <a:tabLst>
                <a:tab pos="465138" algn="l"/>
              </a:tabLst>
            </a:pPr>
            <a:r>
              <a:rPr lang="en-US" sz="1000">
                <a:solidFill>
                  <a:schemeClr val="bg1"/>
                </a:solidFill>
              </a:rPr>
              <a:t>	Innovator Object Model</a:t>
            </a:r>
          </a:p>
        </p:txBody>
      </p:sp>
      <p:grpSp>
        <p:nvGrpSpPr>
          <p:cNvPr id="21527" name="Group 53"/>
          <p:cNvGrpSpPr>
            <a:grpSpLocks/>
          </p:cNvGrpSpPr>
          <p:nvPr/>
        </p:nvGrpSpPr>
        <p:grpSpPr bwMode="auto">
          <a:xfrm>
            <a:off x="5045075" y="1296988"/>
            <a:ext cx="466725" cy="452437"/>
            <a:chOff x="4118" y="1595"/>
            <a:chExt cx="294" cy="285"/>
          </a:xfrm>
        </p:grpSpPr>
        <p:pic>
          <p:nvPicPr>
            <p:cNvPr id="21581" name="Picture 5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18" y="1595"/>
              <a:ext cx="294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82" name="Picture 55" descr="SharePoint_Ic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38" y="1645"/>
              <a:ext cx="108" cy="108"/>
            </a:xfrm>
            <a:prstGeom prst="rect">
              <a:avLst/>
            </a:prstGeom>
            <a:noFill/>
            <a:ln w="19050">
              <a:solidFill>
                <a:srgbClr val="808080">
                  <a:alpha val="50195"/>
                </a:srgbClr>
              </a:solidFill>
              <a:miter lim="800000"/>
              <a:headEnd/>
              <a:tailEnd/>
            </a:ln>
          </p:spPr>
        </p:pic>
      </p:grpSp>
      <p:sp>
        <p:nvSpPr>
          <p:cNvPr id="21528" name="Text Box 56"/>
          <p:cNvSpPr txBox="1">
            <a:spLocks noChangeArrowheads="1"/>
          </p:cNvSpPr>
          <p:nvPr/>
        </p:nvSpPr>
        <p:spPr bwMode="auto">
          <a:xfrm>
            <a:off x="4986338" y="1744663"/>
            <a:ext cx="6683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SharePoint</a:t>
            </a:r>
          </a:p>
        </p:txBody>
      </p:sp>
      <p:sp>
        <p:nvSpPr>
          <p:cNvPr id="21529" name="AutoShape 57"/>
          <p:cNvSpPr>
            <a:spLocks noChangeArrowheads="1"/>
          </p:cNvSpPr>
          <p:nvPr/>
        </p:nvSpPr>
        <p:spPr bwMode="auto">
          <a:xfrm>
            <a:off x="5051425" y="1917700"/>
            <a:ext cx="701675" cy="20161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Web Parts</a:t>
            </a:r>
          </a:p>
        </p:txBody>
      </p:sp>
      <p:sp>
        <p:nvSpPr>
          <p:cNvPr id="21530" name="AutoShape 64"/>
          <p:cNvSpPr>
            <a:spLocks noChangeArrowheads="1"/>
          </p:cNvSpPr>
          <p:nvPr/>
        </p:nvSpPr>
        <p:spPr bwMode="auto">
          <a:xfrm>
            <a:off x="7818438" y="5381625"/>
            <a:ext cx="1125537" cy="274638"/>
          </a:xfrm>
          <a:prstGeom prst="roundRect">
            <a:avLst>
              <a:gd name="adj" fmla="val 8579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737373"/>
            </a:prstShdw>
          </a:effectLst>
        </p:spPr>
        <p:txBody>
          <a:bodyPr wrap="none" anchor="ctr"/>
          <a:lstStyle/>
          <a:p>
            <a:pPr algn="ctr"/>
            <a:r>
              <a:rPr lang="en-US" sz="1200"/>
              <a:t>ESB or EAI</a:t>
            </a:r>
          </a:p>
        </p:txBody>
      </p:sp>
      <p:sp>
        <p:nvSpPr>
          <p:cNvPr id="21531" name="Line 66"/>
          <p:cNvSpPr>
            <a:spLocks noChangeShapeType="1"/>
          </p:cNvSpPr>
          <p:nvPr/>
        </p:nvSpPr>
        <p:spPr bwMode="auto">
          <a:xfrm>
            <a:off x="290513" y="2451100"/>
            <a:ext cx="8432800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32" name="Text Box 67"/>
          <p:cNvSpPr txBox="1">
            <a:spLocks noChangeArrowheads="1"/>
          </p:cNvSpPr>
          <p:nvPr/>
        </p:nvSpPr>
        <p:spPr bwMode="auto">
          <a:xfrm>
            <a:off x="6486525" y="2271713"/>
            <a:ext cx="7969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/>
              <a:t>Client Side</a:t>
            </a:r>
          </a:p>
        </p:txBody>
      </p:sp>
      <p:sp>
        <p:nvSpPr>
          <p:cNvPr id="21533" name="Text Box 68"/>
          <p:cNvSpPr txBox="1">
            <a:spLocks noChangeArrowheads="1"/>
          </p:cNvSpPr>
          <p:nvPr/>
        </p:nvSpPr>
        <p:spPr bwMode="auto">
          <a:xfrm>
            <a:off x="6438900" y="2511425"/>
            <a:ext cx="8445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/>
              <a:t>Server Side</a:t>
            </a:r>
          </a:p>
        </p:txBody>
      </p:sp>
      <p:sp>
        <p:nvSpPr>
          <p:cNvPr id="21534" name="Text Box 69"/>
          <p:cNvSpPr txBox="1">
            <a:spLocks noChangeArrowheads="1"/>
          </p:cNvSpPr>
          <p:nvPr/>
        </p:nvSpPr>
        <p:spPr bwMode="auto">
          <a:xfrm rot="5400000">
            <a:off x="5754688" y="5149850"/>
            <a:ext cx="995362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Web Services</a:t>
            </a:r>
          </a:p>
        </p:txBody>
      </p:sp>
      <p:grpSp>
        <p:nvGrpSpPr>
          <p:cNvPr id="21535" name="Group 70"/>
          <p:cNvGrpSpPr>
            <a:grpSpLocks/>
          </p:cNvGrpSpPr>
          <p:nvPr/>
        </p:nvGrpSpPr>
        <p:grpSpPr bwMode="auto">
          <a:xfrm>
            <a:off x="6200775" y="3233738"/>
            <a:ext cx="1096963" cy="204787"/>
            <a:chOff x="3906" y="1920"/>
            <a:chExt cx="691" cy="129"/>
          </a:xfrm>
        </p:grpSpPr>
        <p:sp>
          <p:nvSpPr>
            <p:cNvPr id="21579" name="Text Box 71"/>
            <p:cNvSpPr txBox="1">
              <a:spLocks noChangeArrowheads="1"/>
            </p:cNvSpPr>
            <p:nvPr/>
          </p:nvSpPr>
          <p:spPr bwMode="auto">
            <a:xfrm>
              <a:off x="4000" y="1920"/>
              <a:ext cx="50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XML/SOAP</a:t>
              </a:r>
            </a:p>
          </p:txBody>
        </p:sp>
        <p:sp>
          <p:nvSpPr>
            <p:cNvPr id="21580" name="Line 72"/>
            <p:cNvSpPr>
              <a:spLocks noChangeShapeType="1"/>
            </p:cNvSpPr>
            <p:nvPr/>
          </p:nvSpPr>
          <p:spPr bwMode="auto">
            <a:xfrm>
              <a:off x="3906" y="2049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36" name="Group 73"/>
          <p:cNvGrpSpPr>
            <a:grpSpLocks/>
          </p:cNvGrpSpPr>
          <p:nvPr/>
        </p:nvGrpSpPr>
        <p:grpSpPr bwMode="auto">
          <a:xfrm>
            <a:off x="6200775" y="3883025"/>
            <a:ext cx="1096963" cy="722313"/>
            <a:chOff x="3906" y="2329"/>
            <a:chExt cx="691" cy="455"/>
          </a:xfrm>
        </p:grpSpPr>
        <p:sp>
          <p:nvSpPr>
            <p:cNvPr id="21577" name="Text Box 74"/>
            <p:cNvSpPr txBox="1">
              <a:spLocks noChangeArrowheads="1"/>
            </p:cNvSpPr>
            <p:nvPr/>
          </p:nvSpPr>
          <p:spPr bwMode="auto">
            <a:xfrm>
              <a:off x="3943" y="2348"/>
              <a:ext cx="602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/>
                <a:t>.NET Integrations</a:t>
              </a:r>
            </a:p>
            <a:p>
              <a:r>
                <a:rPr lang="en-US" sz="900"/>
                <a:t>ADO</a:t>
              </a:r>
            </a:p>
            <a:p>
              <a:r>
                <a:rPr lang="en-US" sz="900"/>
                <a:t>ODBC</a:t>
              </a:r>
            </a:p>
            <a:p>
              <a:r>
                <a:rPr lang="en-US" sz="900"/>
                <a:t>Flat File</a:t>
              </a:r>
            </a:p>
            <a:p>
              <a:r>
                <a:rPr lang="en-US" sz="900"/>
                <a:t>Direct API</a:t>
              </a:r>
            </a:p>
          </p:txBody>
        </p:sp>
        <p:sp>
          <p:nvSpPr>
            <p:cNvPr id="21578" name="Line 75"/>
            <p:cNvSpPr>
              <a:spLocks noChangeShapeType="1"/>
            </p:cNvSpPr>
            <p:nvPr/>
          </p:nvSpPr>
          <p:spPr bwMode="auto">
            <a:xfrm>
              <a:off x="3906" y="2329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7" name="Text Box 80"/>
          <p:cNvSpPr txBox="1">
            <a:spLocks noChangeArrowheads="1"/>
          </p:cNvSpPr>
          <p:nvPr/>
        </p:nvSpPr>
        <p:spPr bwMode="auto">
          <a:xfrm>
            <a:off x="7821613" y="4999038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Other Systems</a:t>
            </a:r>
          </a:p>
          <a:p>
            <a:r>
              <a:rPr lang="en-US" sz="1000"/>
              <a:t>Custom &amp; Legacy</a:t>
            </a:r>
          </a:p>
        </p:txBody>
      </p:sp>
      <p:sp>
        <p:nvSpPr>
          <p:cNvPr id="656465" name="AutoShape 81"/>
          <p:cNvSpPr>
            <a:spLocks noChangeArrowheads="1"/>
          </p:cNvSpPr>
          <p:nvPr/>
        </p:nvSpPr>
        <p:spPr bwMode="auto">
          <a:xfrm>
            <a:off x="644525" y="3694113"/>
            <a:ext cx="2976563" cy="2508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200">
                <a:solidFill>
                  <a:schemeClr val="bg1"/>
                </a:solidFill>
                <a:latin typeface="Arial" pitchFamily="34" charset="0"/>
              </a:rPr>
              <a:t>Meta Data Management</a:t>
            </a:r>
          </a:p>
        </p:txBody>
      </p:sp>
      <p:sp>
        <p:nvSpPr>
          <p:cNvPr id="21539" name="AutoShape 82"/>
          <p:cNvSpPr>
            <a:spLocks noChangeArrowheads="1"/>
          </p:cNvSpPr>
          <p:nvPr/>
        </p:nvSpPr>
        <p:spPr bwMode="auto">
          <a:xfrm rot="5400000">
            <a:off x="3592513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Configuration Services</a:t>
            </a:r>
          </a:p>
        </p:txBody>
      </p:sp>
      <p:sp>
        <p:nvSpPr>
          <p:cNvPr id="21540" name="AutoShape 83"/>
          <p:cNvSpPr>
            <a:spLocks noChangeArrowheads="1"/>
          </p:cNvSpPr>
          <p:nvPr/>
        </p:nvSpPr>
        <p:spPr bwMode="auto">
          <a:xfrm>
            <a:off x="703263" y="1676400"/>
            <a:ext cx="2120900" cy="201613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7A8E99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Business Logic</a:t>
            </a:r>
          </a:p>
        </p:txBody>
      </p:sp>
      <p:sp>
        <p:nvSpPr>
          <p:cNvPr id="21541" name="AutoShape 85"/>
          <p:cNvSpPr>
            <a:spLocks noChangeArrowheads="1"/>
          </p:cNvSpPr>
          <p:nvPr/>
        </p:nvSpPr>
        <p:spPr bwMode="auto">
          <a:xfrm rot="5400000">
            <a:off x="3876675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Classification Services</a:t>
            </a:r>
          </a:p>
        </p:txBody>
      </p:sp>
      <p:sp>
        <p:nvSpPr>
          <p:cNvPr id="21542" name="AutoShape 86"/>
          <p:cNvSpPr>
            <a:spLocks noChangeArrowheads="1"/>
          </p:cNvSpPr>
          <p:nvPr/>
        </p:nvSpPr>
        <p:spPr bwMode="auto">
          <a:xfrm rot="5400000">
            <a:off x="4162425" y="3694113"/>
            <a:ext cx="1568450" cy="2159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997A00"/>
            </a:prstShdw>
          </a:effectLst>
        </p:spPr>
        <p:txBody>
          <a:bodyPr wrap="none" anchor="ctr" anchorCtr="1"/>
          <a:lstStyle/>
          <a:p>
            <a:pPr algn="ctr"/>
            <a:r>
              <a:rPr lang="en-US" sz="1000"/>
              <a:t>Search Services</a:t>
            </a:r>
          </a:p>
        </p:txBody>
      </p:sp>
      <p:sp>
        <p:nvSpPr>
          <p:cNvPr id="21543" name="AutoShape 87"/>
          <p:cNvSpPr>
            <a:spLocks noChangeArrowheads="1"/>
          </p:cNvSpPr>
          <p:nvPr/>
        </p:nvSpPr>
        <p:spPr bwMode="auto">
          <a:xfrm>
            <a:off x="1733550" y="4319588"/>
            <a:ext cx="1173163" cy="2016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858585"/>
            </a:prstShdw>
          </a:effectLst>
        </p:spPr>
        <p:txBody>
          <a:bodyPr wrap="none" anchor="ctr"/>
          <a:lstStyle/>
          <a:p>
            <a:pPr algn="ctr"/>
            <a:r>
              <a:rPr lang="en-US" sz="1000"/>
              <a:t>Transaction Mgt</a:t>
            </a:r>
          </a:p>
        </p:txBody>
      </p:sp>
      <p:sp>
        <p:nvSpPr>
          <p:cNvPr id="21544" name="Text Box 89"/>
          <p:cNvSpPr txBox="1">
            <a:spLocks noChangeArrowheads="1"/>
          </p:cNvSpPr>
          <p:nvPr/>
        </p:nvSpPr>
        <p:spPr bwMode="auto">
          <a:xfrm>
            <a:off x="6424613" y="3460750"/>
            <a:ext cx="671512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/>
              <a:t>Web Services</a:t>
            </a:r>
          </a:p>
        </p:txBody>
      </p:sp>
      <p:pic>
        <p:nvPicPr>
          <p:cNvPr id="21545" name="Picture 94" descr="SAP Logo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97800" y="3765550"/>
            <a:ext cx="8810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46" name="Text Box 95"/>
          <p:cNvSpPr txBox="1">
            <a:spLocks noChangeArrowheads="1"/>
          </p:cNvSpPr>
          <p:nvPr/>
        </p:nvSpPr>
        <p:spPr bwMode="auto">
          <a:xfrm rot="10800000" flipH="1">
            <a:off x="52388" y="3184525"/>
            <a:ext cx="615950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r>
              <a:rPr lang="en-US" sz="4000"/>
              <a:t>SOA</a:t>
            </a:r>
          </a:p>
        </p:txBody>
      </p:sp>
      <p:pic>
        <p:nvPicPr>
          <p:cNvPr id="21568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3088" y="1303338"/>
            <a:ext cx="4667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69" name="Text Box 42"/>
          <p:cNvSpPr txBox="1">
            <a:spLocks noChangeArrowheads="1"/>
          </p:cNvSpPr>
          <p:nvPr/>
        </p:nvSpPr>
        <p:spPr bwMode="auto">
          <a:xfrm>
            <a:off x="3163888" y="1744663"/>
            <a:ext cx="479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Outlook</a:t>
            </a:r>
          </a:p>
        </p:txBody>
      </p:sp>
      <p:pic>
        <p:nvPicPr>
          <p:cNvPr id="21570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6338" y="1303338"/>
            <a:ext cx="4667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71" name="Text Box 45"/>
          <p:cNvSpPr txBox="1">
            <a:spLocks noChangeArrowheads="1"/>
          </p:cNvSpPr>
          <p:nvPr/>
        </p:nvSpPr>
        <p:spPr bwMode="auto">
          <a:xfrm>
            <a:off x="3836988" y="1744663"/>
            <a:ext cx="32543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Word</a:t>
            </a:r>
          </a:p>
        </p:txBody>
      </p:sp>
      <p:pic>
        <p:nvPicPr>
          <p:cNvPr id="21572" name="Picture 4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3238" y="1303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73" name="Text Box 48"/>
          <p:cNvSpPr txBox="1">
            <a:spLocks noChangeArrowheads="1"/>
          </p:cNvSpPr>
          <p:nvPr/>
        </p:nvSpPr>
        <p:spPr bwMode="auto">
          <a:xfrm>
            <a:off x="4445000" y="1744663"/>
            <a:ext cx="3286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Excel</a:t>
            </a:r>
          </a:p>
        </p:txBody>
      </p:sp>
      <p:pic>
        <p:nvPicPr>
          <p:cNvPr id="21574" name="Picture 5" descr="\\eventsql\dvd\Online_ART\DVD_ART34\Logos\Microsoft Office 2007 - all products\Excel 2007\Office Excel 2007 Product Ic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4825" y="1300163"/>
            <a:ext cx="3079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5" name="Picture 8" descr="\\eventsql\dvd\Online_ART\DVD_ART34\Logos\Microsoft Office 2007 - all products\Outlook 2007\Office Outlook 2007 Product Icon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0863" y="1300163"/>
            <a:ext cx="3063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6" name="Picture 9" descr="\\eventsql\dvd\Online_ART\DVD_ART34\Logos\Microsoft Office 2007 - all products\Word 2007\Office Word 2007 Product Icon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670300" y="1300163"/>
            <a:ext cx="3079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548" name="Group 102"/>
          <p:cNvGrpSpPr>
            <a:grpSpLocks/>
          </p:cNvGrpSpPr>
          <p:nvPr/>
        </p:nvGrpSpPr>
        <p:grpSpPr bwMode="auto">
          <a:xfrm>
            <a:off x="4995863" y="1293813"/>
            <a:ext cx="317500" cy="312737"/>
            <a:chOff x="4254500" y="457200"/>
            <a:chExt cx="348812" cy="342900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4254500" y="457200"/>
              <a:ext cx="348812" cy="3429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lIns="365760" anchor="b"/>
            <a:lstStyle/>
            <a:p>
              <a:pPr>
                <a:defRPr/>
              </a:pPr>
              <a:endParaRPr lang="en-US" sz="2400">
                <a:solidFill>
                  <a:srgbClr val="969696"/>
                </a:solidFill>
                <a:latin typeface="Lucida Sans Unicode" pitchFamily="34" charset="0"/>
              </a:endParaRPr>
            </a:p>
          </p:txBody>
        </p:sp>
        <p:pic>
          <p:nvPicPr>
            <p:cNvPr id="21567" name="Picture 2" descr="C:\Documents and Settings\mlind\My Documents\a - Business\Aras\Marketing\Graphics and Pictures\Screen Shots\32x32_sharepoint.gif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289425" y="488950"/>
              <a:ext cx="283779" cy="283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49" name="Group 113"/>
          <p:cNvGrpSpPr>
            <a:grpSpLocks/>
          </p:cNvGrpSpPr>
          <p:nvPr/>
        </p:nvGrpSpPr>
        <p:grpSpPr bwMode="auto">
          <a:xfrm>
            <a:off x="7113588" y="1395413"/>
            <a:ext cx="1754187" cy="814387"/>
            <a:chOff x="7112907" y="1316263"/>
            <a:chExt cx="1755322" cy="814388"/>
          </a:xfrm>
        </p:grpSpPr>
        <p:sp>
          <p:nvSpPr>
            <p:cNvPr id="21563" name="AutoShape 12"/>
            <p:cNvSpPr>
              <a:spLocks noChangeArrowheads="1"/>
            </p:cNvSpPr>
            <p:nvPr/>
          </p:nvSpPr>
          <p:spPr bwMode="auto">
            <a:xfrm>
              <a:off x="7112907" y="1316263"/>
              <a:ext cx="1755322" cy="814388"/>
            </a:xfrm>
            <a:prstGeom prst="roundRect">
              <a:avLst>
                <a:gd name="adj" fmla="val 4093"/>
              </a:avLst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1F3D99"/>
              </a:prstShdw>
            </a:effectLst>
          </p:spPr>
          <p:txBody>
            <a:bodyPr wrap="none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Dashboards</a:t>
              </a:r>
            </a:p>
          </p:txBody>
        </p:sp>
        <p:sp>
          <p:nvSpPr>
            <p:cNvPr id="21564" name="AutoShape 13"/>
            <p:cNvSpPr>
              <a:spLocks noChangeArrowheads="1"/>
            </p:cNvSpPr>
            <p:nvPr/>
          </p:nvSpPr>
          <p:spPr bwMode="auto">
            <a:xfrm>
              <a:off x="7170511" y="1598612"/>
              <a:ext cx="1640114" cy="461963"/>
            </a:xfrm>
            <a:prstGeom prst="roundRect">
              <a:avLst>
                <a:gd name="adj" fmla="val 7218"/>
              </a:avLst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5C7A99"/>
              </a:prstShdw>
            </a:effectLst>
          </p:spPr>
          <p:txBody>
            <a:bodyPr wrap="none" anchor="ctr"/>
            <a:lstStyle/>
            <a:p>
              <a:pPr algn="ctr"/>
              <a:endParaRPr lang="en-US" sz="1000"/>
            </a:p>
          </p:txBody>
        </p:sp>
        <p:pic>
          <p:nvPicPr>
            <p:cNvPr id="21565" name="PerformancePoint LOGO" descr="C:\Program Files\Microsoft Resource DVD Artwork\DVD_ART\BoxShots_Logos\Office PerformancePoint 2007\Office PerformancePoint 2007 v logo r.p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214172" y="1703752"/>
              <a:ext cx="1552793" cy="29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50" name="Group 115"/>
          <p:cNvGrpSpPr>
            <a:grpSpLocks/>
          </p:cNvGrpSpPr>
          <p:nvPr/>
        </p:nvGrpSpPr>
        <p:grpSpPr bwMode="auto">
          <a:xfrm>
            <a:off x="6008688" y="5808663"/>
            <a:ext cx="2073275" cy="800100"/>
            <a:chOff x="6008688" y="5808663"/>
            <a:chExt cx="2073275" cy="800100"/>
          </a:xfrm>
        </p:grpSpPr>
        <p:sp>
          <p:nvSpPr>
            <p:cNvPr id="21561" name="AutoShape 3"/>
            <p:cNvSpPr>
              <a:spLocks noChangeArrowheads="1"/>
            </p:cNvSpPr>
            <p:nvPr/>
          </p:nvSpPr>
          <p:spPr bwMode="auto">
            <a:xfrm>
              <a:off x="6008688" y="5808663"/>
              <a:ext cx="2073275" cy="800100"/>
            </a:xfrm>
            <a:prstGeom prst="flowChartMagneticDisk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C000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bIns="18288" anchor="b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21562" name="SharePoint LOGO" descr="C:\Program Files\Microsoft Resource DVD Artwork\DVD_ART\BoxShots_Logos\SharePoint Server 2007\SharePoint Server 2007 logo rev h.png"/>
            <p:cNvPicPr>
              <a:picLocks noChangeAspect="1" noChangeArrowheads="1"/>
            </p:cNvPicPr>
            <p:nvPr/>
          </p:nvPicPr>
          <p:blipFill>
            <a:blip r:embed="rId11"/>
            <a:srcRect r="10464" b="28593"/>
            <a:stretch>
              <a:fillRect/>
            </a:stretch>
          </p:blipFill>
          <p:spPr bwMode="auto">
            <a:xfrm>
              <a:off x="6120913" y="6170073"/>
              <a:ext cx="1877852" cy="23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51" name="Line 5"/>
          <p:cNvSpPr>
            <a:spLocks noChangeShapeType="1"/>
          </p:cNvSpPr>
          <p:nvPr/>
        </p:nvSpPr>
        <p:spPr bwMode="auto">
          <a:xfrm>
            <a:off x="6099175" y="4584700"/>
            <a:ext cx="17463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1552" name="Picture 4" descr="E:\Clip_Installer\DVD_ART\BoxShots_Logos\SQL Server 2000 - Generic\SQL Server 2000 LOGO black.png"/>
          <p:cNvPicPr>
            <a:picLocks noChangeAspect="1" noChangeArrowheads="1"/>
          </p:cNvPicPr>
          <p:nvPr/>
        </p:nvPicPr>
        <p:blipFill>
          <a:blip r:embed="rId12"/>
          <a:srcRect r="25858"/>
          <a:stretch>
            <a:fillRect/>
          </a:stretch>
        </p:blipFill>
        <p:spPr bwMode="auto">
          <a:xfrm>
            <a:off x="1317625" y="5081588"/>
            <a:ext cx="9461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3" name="Picture 9" descr="Microsoft 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4327525" y="6115050"/>
            <a:ext cx="488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4" name="Picture 98" descr="IE7_icon_rgb_2in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8500" y="1096963"/>
            <a:ext cx="56197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55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Enterprise PLM Architecture</a:t>
            </a:r>
          </a:p>
        </p:txBody>
      </p:sp>
      <p:pic>
        <p:nvPicPr>
          <p:cNvPr id="21556" name="Picture 89" descr="EMC_Documentum.gif"/>
          <p:cNvPicPr>
            <a:picLocks noChangeAspect="1"/>
          </p:cNvPicPr>
          <p:nvPr/>
        </p:nvPicPr>
        <p:blipFill>
          <a:blip r:embed="rId15"/>
          <a:srcRect l="4794" t="14980" r="4143" b="17677"/>
          <a:stretch>
            <a:fillRect/>
          </a:stretch>
        </p:blipFill>
        <p:spPr bwMode="auto">
          <a:xfrm>
            <a:off x="7554913" y="2862263"/>
            <a:ext cx="1389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7" name="Picture 136" descr="Oracle_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802563" y="3117850"/>
            <a:ext cx="97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8" name="Picture 134" descr="Infor_Logo"/>
          <p:cNvPicPr>
            <a:picLocks noChangeAspect="1" noChangeArrowheads="1"/>
          </p:cNvPicPr>
          <p:nvPr/>
        </p:nvPicPr>
        <p:blipFill>
          <a:blip r:embed="rId17"/>
          <a:srcRect l="12318" t="8376" r="8488" b="38158"/>
          <a:stretch>
            <a:fillRect/>
          </a:stretch>
        </p:blipFill>
        <p:spPr bwMode="auto">
          <a:xfrm>
            <a:off x="7735888" y="3390900"/>
            <a:ext cx="1089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59" name="Picture 92" descr="Dassault Logo.gif"/>
          <p:cNvPicPr>
            <a:picLocks noChangeAspect="1"/>
          </p:cNvPicPr>
          <p:nvPr/>
        </p:nvPicPr>
        <p:blipFill>
          <a:blip r:embed="rId18"/>
          <a:srcRect l="20647" r="20068"/>
          <a:stretch>
            <a:fillRect/>
          </a:stretch>
        </p:blipFill>
        <p:spPr bwMode="auto">
          <a:xfrm>
            <a:off x="7800975" y="4243388"/>
            <a:ext cx="790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60" name="Text Box 80"/>
          <p:cNvSpPr txBox="1">
            <a:spLocks noChangeArrowheads="1"/>
          </p:cNvSpPr>
          <p:nvPr/>
        </p:nvSpPr>
        <p:spPr bwMode="auto">
          <a:xfrm>
            <a:off x="7821613" y="4827588"/>
            <a:ext cx="115093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/>
              <a:t>ENOVIA MatrixOne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2"/>
          <p:cNvSpPr>
            <a:spLocks noGrp="1"/>
          </p:cNvSpPr>
          <p:nvPr>
            <p:ph type="dt" sz="quarter" idx="10"/>
          </p:nvPr>
        </p:nvSpPr>
        <p:spPr>
          <a:xfrm>
            <a:off x="3740150" y="6343650"/>
            <a:ext cx="1905000" cy="152400"/>
          </a:xfrm>
          <a:noFill/>
        </p:spPr>
        <p:txBody>
          <a:bodyPr/>
          <a:lstStyle/>
          <a:p>
            <a:r>
              <a:rPr lang="en-US" smtClean="0"/>
              <a:t>Slide </a:t>
            </a:r>
            <a:fld id="{816DD59D-3162-4632-A26E-E62211EC3927}" type="slidenum">
              <a:rPr lang="en-US" smtClean="0"/>
              <a:pPr/>
              <a:t>7</a:t>
            </a:fld>
            <a:r>
              <a:rPr lang="en-US" smtClean="0"/>
              <a:t>	</a:t>
            </a:r>
          </a:p>
        </p:txBody>
      </p:sp>
      <p:pic>
        <p:nvPicPr>
          <p:cNvPr id="22530" name="Picture 5" descr="301636_swoopyarr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2740025"/>
            <a:ext cx="1857375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814513"/>
            <a:ext cx="1416050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2678113" y="1973263"/>
            <a:ext cx="6465887" cy="2051050"/>
            <a:chOff x="1687" y="1481"/>
            <a:chExt cx="4073" cy="1292"/>
          </a:xfrm>
        </p:grpSpPr>
        <p:grpSp>
          <p:nvGrpSpPr>
            <p:cNvPr id="22546" name="Group 8"/>
            <p:cNvGrpSpPr>
              <a:grpSpLocks/>
            </p:cNvGrpSpPr>
            <p:nvPr/>
          </p:nvGrpSpPr>
          <p:grpSpPr bwMode="auto">
            <a:xfrm>
              <a:off x="1687" y="1481"/>
              <a:ext cx="4073" cy="1292"/>
              <a:chOff x="1925" y="1216"/>
              <a:chExt cx="3462" cy="1292"/>
            </a:xfrm>
          </p:grpSpPr>
          <p:pic>
            <p:nvPicPr>
              <p:cNvPr id="22549" name="Picture 9" descr="Glass_Text_Box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925" y="1216"/>
                <a:ext cx="2976" cy="1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50" name="AutoShape 10"/>
              <p:cNvSpPr>
                <a:spLocks noChangeArrowheads="1"/>
              </p:cNvSpPr>
              <p:nvPr/>
            </p:nvSpPr>
            <p:spPr bwMode="auto">
              <a:xfrm flipH="1">
                <a:off x="1973" y="1269"/>
                <a:ext cx="3375" cy="1104"/>
              </a:xfrm>
              <a:prstGeom prst="roundRect">
                <a:avLst>
                  <a:gd name="adj" fmla="val 6282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AutoShape 11"/>
              <p:cNvSpPr>
                <a:spLocks noChangeArrowheads="1"/>
              </p:cNvSpPr>
              <p:nvPr/>
            </p:nvSpPr>
            <p:spPr bwMode="auto">
              <a:xfrm flipH="1">
                <a:off x="2012" y="1313"/>
                <a:ext cx="3375" cy="1015"/>
              </a:xfrm>
              <a:prstGeom prst="roundRect">
                <a:avLst>
                  <a:gd name="adj" fmla="val 7278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99CC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Rectangle 12"/>
            <p:cNvSpPr>
              <a:spLocks noChangeArrowheads="1"/>
            </p:cNvSpPr>
            <p:nvPr/>
          </p:nvSpPr>
          <p:spPr bwMode="auto">
            <a:xfrm>
              <a:off x="1886" y="1580"/>
              <a:ext cx="140" cy="1013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AutoShape 13"/>
            <p:cNvSpPr>
              <a:spLocks noChangeArrowheads="1"/>
            </p:cNvSpPr>
            <p:nvPr/>
          </p:nvSpPr>
          <p:spPr bwMode="auto">
            <a:xfrm rot="-5400000">
              <a:off x="1390" y="1965"/>
              <a:ext cx="1013" cy="245"/>
            </a:xfrm>
            <a:prstGeom prst="roundRect">
              <a:avLst>
                <a:gd name="adj" fmla="val 23009"/>
              </a:avLst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Microsoft Sans Serif" pitchFamily="34" charset="0"/>
                </a:rPr>
                <a:t>INCLUDED</a:t>
              </a:r>
            </a:p>
          </p:txBody>
        </p:sp>
      </p:grpSp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3173413" y="2200275"/>
            <a:ext cx="511492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400"/>
              <a:t>Production Ready Software</a:t>
            </a:r>
          </a:p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400"/>
              <a:t>Complete Solution Access</a:t>
            </a:r>
          </a:p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400"/>
              <a:t>Unlimited Users</a:t>
            </a:r>
          </a:p>
        </p:txBody>
      </p:sp>
      <p:grpSp>
        <p:nvGrpSpPr>
          <p:cNvPr id="22534" name="Group 16"/>
          <p:cNvGrpSpPr>
            <a:grpSpLocks/>
          </p:cNvGrpSpPr>
          <p:nvPr/>
        </p:nvGrpSpPr>
        <p:grpSpPr bwMode="auto">
          <a:xfrm>
            <a:off x="2687638" y="4143375"/>
            <a:ext cx="6456362" cy="2051050"/>
            <a:chOff x="1693" y="2848"/>
            <a:chExt cx="4067" cy="1292"/>
          </a:xfrm>
        </p:grpSpPr>
        <p:grpSp>
          <p:nvGrpSpPr>
            <p:cNvPr id="22540" name="Group 17"/>
            <p:cNvGrpSpPr>
              <a:grpSpLocks/>
            </p:cNvGrpSpPr>
            <p:nvPr/>
          </p:nvGrpSpPr>
          <p:grpSpPr bwMode="auto">
            <a:xfrm>
              <a:off x="1693" y="2848"/>
              <a:ext cx="4067" cy="1292"/>
              <a:chOff x="1931" y="2583"/>
              <a:chExt cx="3462" cy="1292"/>
            </a:xfrm>
          </p:grpSpPr>
          <p:pic>
            <p:nvPicPr>
              <p:cNvPr id="22543" name="Picture 18" descr="Glass_Text_Box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931" y="2583"/>
                <a:ext cx="2976" cy="1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44" name="AutoShape 19"/>
              <p:cNvSpPr>
                <a:spLocks noChangeArrowheads="1"/>
              </p:cNvSpPr>
              <p:nvPr/>
            </p:nvSpPr>
            <p:spPr bwMode="auto">
              <a:xfrm flipH="1">
                <a:off x="1979" y="2636"/>
                <a:ext cx="3375" cy="1104"/>
              </a:xfrm>
              <a:prstGeom prst="roundRect">
                <a:avLst>
                  <a:gd name="adj" fmla="val 6282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AutoShape 20"/>
              <p:cNvSpPr>
                <a:spLocks noChangeArrowheads="1"/>
              </p:cNvSpPr>
              <p:nvPr/>
            </p:nvSpPr>
            <p:spPr bwMode="auto">
              <a:xfrm flipH="1">
                <a:off x="2018" y="2680"/>
                <a:ext cx="3375" cy="1015"/>
              </a:xfrm>
              <a:prstGeom prst="roundRect">
                <a:avLst>
                  <a:gd name="adj" fmla="val 7278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33CC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1" name="Rectangle 21"/>
            <p:cNvSpPr>
              <a:spLocks noChangeArrowheads="1"/>
            </p:cNvSpPr>
            <p:nvPr/>
          </p:nvSpPr>
          <p:spPr bwMode="auto">
            <a:xfrm>
              <a:off x="1892" y="2947"/>
              <a:ext cx="140" cy="1013"/>
            </a:xfrm>
            <a:prstGeom prst="rect">
              <a:avLst/>
            </a:prstGeom>
            <a:solidFill>
              <a:srgbClr val="66FF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AutoShape 22"/>
            <p:cNvSpPr>
              <a:spLocks noChangeArrowheads="1"/>
            </p:cNvSpPr>
            <p:nvPr/>
          </p:nvSpPr>
          <p:spPr bwMode="auto">
            <a:xfrm rot="-5400000">
              <a:off x="1396" y="3332"/>
              <a:ext cx="1013" cy="245"/>
            </a:xfrm>
            <a:prstGeom prst="roundRect">
              <a:avLst>
                <a:gd name="adj" fmla="val 23009"/>
              </a:avLst>
            </a:prstGeom>
            <a:solidFill>
              <a:srgbClr val="66FF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Microsoft Sans Serif" pitchFamily="34" charset="0"/>
                </a:rPr>
                <a:t>BENEFITS</a:t>
              </a:r>
            </a:p>
          </p:txBody>
        </p:sp>
      </p:grpSp>
      <p:sp>
        <p:nvSpPr>
          <p:cNvPr id="22535" name="Rectangle 23"/>
          <p:cNvSpPr>
            <a:spLocks noChangeArrowheads="1"/>
          </p:cNvSpPr>
          <p:nvPr/>
        </p:nvSpPr>
        <p:spPr bwMode="auto">
          <a:xfrm>
            <a:off x="3182938" y="4370388"/>
            <a:ext cx="5961062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ü"/>
            </a:pPr>
            <a:r>
              <a:rPr lang="en-US" sz="2400"/>
              <a:t>Freedom from Software Licensing</a:t>
            </a:r>
          </a:p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ü"/>
            </a:pPr>
            <a:r>
              <a:rPr lang="en-US" sz="2400"/>
              <a:t>Delivers Control &amp; Flexibility</a:t>
            </a:r>
          </a:p>
          <a:p>
            <a:pPr marL="465138" lvl="1" indent="-350838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ü"/>
            </a:pPr>
            <a:r>
              <a:rPr lang="en-US" sz="2400"/>
              <a:t>Enterprise Class Support</a:t>
            </a:r>
          </a:p>
        </p:txBody>
      </p:sp>
      <p:pic>
        <p:nvPicPr>
          <p:cNvPr id="22536" name="Picture 26" descr="arasINNOVATOR_72_RG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238" y="311150"/>
            <a:ext cx="36655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Widget2889" descr="4000865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1925" y="742950"/>
            <a:ext cx="64293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9" descr="Windows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37601" r="11223" b="28703"/>
          <a:stretch>
            <a:fillRect/>
          </a:stretch>
        </p:blipFill>
        <p:spPr bwMode="auto">
          <a:xfrm>
            <a:off x="4079875" y="211138"/>
            <a:ext cx="8128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Text Box 3"/>
          <p:cNvSpPr txBox="1">
            <a:spLocks noChangeArrowheads="1"/>
          </p:cNvSpPr>
          <p:nvPr/>
        </p:nvSpPr>
        <p:spPr bwMode="auto">
          <a:xfrm>
            <a:off x="2332038" y="1349375"/>
            <a:ext cx="60166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Microsoft Enterprise Open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2" descr="allenvanguar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2263" y="5938838"/>
            <a:ext cx="275431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7F7A2B73-4B7E-45CE-A728-879B5B9AA4F1}" type="slidenum">
              <a:rPr lang="en-US" smtClean="0"/>
              <a:pPr/>
              <a:t>8</a:t>
            </a:fld>
            <a:r>
              <a:rPr lang="en-US" smtClean="0"/>
              <a:t>	</a:t>
            </a:r>
          </a:p>
        </p:txBody>
      </p:sp>
      <p:pic>
        <p:nvPicPr>
          <p:cNvPr id="23555" name="Picture 3" descr="Delph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65788" y="1046163"/>
            <a:ext cx="32654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Fo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3063" y="3009900"/>
            <a:ext cx="2079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Frequenc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0050" y="2374900"/>
            <a:ext cx="66357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 descr="L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025" y="4700588"/>
            <a:ext cx="2106613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 descr="RollsRoyc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8450" y="2352675"/>
            <a:ext cx="2801938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9" descr="Sonnax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25988" y="5384800"/>
            <a:ext cx="18891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0" descr="SRC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68725" y="5951538"/>
            <a:ext cx="5969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2" descr="Uponor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689225" y="3532188"/>
            <a:ext cx="11461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3" descr="CNT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479925" y="3636963"/>
            <a:ext cx="1038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14" descr="Arm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0" y="2532063"/>
            <a:ext cx="90963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5" descr="Lockhe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57613" y="1601788"/>
            <a:ext cx="342265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16" descr="Akebon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66013" y="2617788"/>
            <a:ext cx="14081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7" name="Group 17"/>
          <p:cNvGrpSpPr>
            <a:grpSpLocks/>
          </p:cNvGrpSpPr>
          <p:nvPr/>
        </p:nvGrpSpPr>
        <p:grpSpPr bwMode="auto">
          <a:xfrm>
            <a:off x="195263" y="1031875"/>
            <a:ext cx="2603500" cy="1206500"/>
            <a:chOff x="4282" y="714"/>
            <a:chExt cx="1267" cy="587"/>
          </a:xfrm>
        </p:grpSpPr>
        <p:pic>
          <p:nvPicPr>
            <p:cNvPr id="23594" name="Picture 18" descr="Moto_Butterfly_Logo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282" y="716"/>
              <a:ext cx="623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95" name="Picture 19" descr="Moto_Word_Logo"/>
            <p:cNvPicPr>
              <a:picLocks noChangeAspect="1" noChangeArrowheads="1"/>
            </p:cNvPicPr>
            <p:nvPr/>
          </p:nvPicPr>
          <p:blipFill>
            <a:blip r:embed="rId17"/>
            <a:srcRect t="5263" r="23950" b="27368"/>
            <a:stretch>
              <a:fillRect/>
            </a:stretch>
          </p:blipFill>
          <p:spPr bwMode="auto">
            <a:xfrm>
              <a:off x="4879" y="714"/>
              <a:ext cx="670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3568" name="Picture 2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123113" y="3621088"/>
            <a:ext cx="16732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2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372225" y="3130550"/>
            <a:ext cx="16605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22" descr="Tellabs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667375" y="3736975"/>
            <a:ext cx="13541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1" name="Text Box 24"/>
          <p:cNvSpPr txBox="1">
            <a:spLocks noChangeArrowheads="1"/>
          </p:cNvSpPr>
          <p:nvPr/>
        </p:nvSpPr>
        <p:spPr bwMode="auto">
          <a:xfrm>
            <a:off x="5491163" y="2894013"/>
            <a:ext cx="15478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200" i="1">
                <a:solidFill>
                  <a:srgbClr val="999999"/>
                </a:solidFill>
                <a:latin typeface="Microsoft Sans Serif" pitchFamily="34" charset="0"/>
              </a:rPr>
              <a:t>New Era Ohio, LLC</a:t>
            </a:r>
            <a:endParaRPr lang="en-US" sz="2800"/>
          </a:p>
        </p:txBody>
      </p:sp>
      <p:pic>
        <p:nvPicPr>
          <p:cNvPr id="23572" name="Picture 27" descr="FNOK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096250" y="2997200"/>
            <a:ext cx="725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28" descr="Ogihara_Logo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298700" y="4584700"/>
            <a:ext cx="168116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29" descr="BWXT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167688" y="4608513"/>
            <a:ext cx="6572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5" name="Picture 30" descr="Freudenber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3114675" y="1041400"/>
            <a:ext cx="22463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6" name="Picture 32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3995738" y="4203700"/>
            <a:ext cx="1481137" cy="904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3577" name="Picture 33" descr="DriveSol_word_icon"/>
          <p:cNvPicPr>
            <a:picLocks noChangeAspect="1" noChangeArrowheads="1"/>
          </p:cNvPicPr>
          <p:nvPr/>
        </p:nvPicPr>
        <p:blipFill>
          <a:blip r:embed="rId26">
            <a:lum contrast="18000"/>
          </a:blip>
          <a:srcRect/>
          <a:stretch>
            <a:fillRect/>
          </a:stretch>
        </p:blipFill>
        <p:spPr bwMode="auto">
          <a:xfrm>
            <a:off x="6926263" y="5611813"/>
            <a:ext cx="200342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8" name="Picture 34" descr="Esterline_Logo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1935163" y="5972175"/>
            <a:ext cx="397668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9" name="Picture 35" descr="NSK_Logo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347663" y="3960813"/>
            <a:ext cx="112871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0" name="Picture 36" descr="GSI_Logo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5430838" y="4775200"/>
            <a:ext cx="863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1" name="Picture 40" descr="Grote_Logo_NoTag"/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5765800"/>
            <a:ext cx="139065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2" name="Picture 41" descr="Siegel-Robert-Auto_Logo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6375400" y="4992688"/>
            <a:ext cx="2301875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3" name="Picture 41" descr="nemak.png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1989138" y="1685925"/>
            <a:ext cx="17557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4" name="Picture 43" descr="ingersoll-rand.png"/>
          <p:cNvPicPr>
            <a:picLocks noChangeAspect="1"/>
          </p:cNvPicPr>
          <p:nvPr/>
        </p:nvPicPr>
        <p:blipFill>
          <a:blip r:embed="rId33"/>
          <a:srcRect b="58334"/>
          <a:stretch>
            <a:fillRect/>
          </a:stretch>
        </p:blipFill>
        <p:spPr bwMode="auto">
          <a:xfrm>
            <a:off x="5119688" y="2525713"/>
            <a:ext cx="1503362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5" name="Picture 44" descr="accobrands.png"/>
          <p:cNvPicPr>
            <a:picLocks noChangeAspect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1631950" y="3622675"/>
            <a:ext cx="80645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6" name="Picture 45" descr="xerox.png"/>
          <p:cNvPicPr>
            <a:picLocks noChangeAspect="1"/>
          </p:cNvPicPr>
          <p:nvPr/>
        </p:nvPicPr>
        <p:blipFill>
          <a:blip r:embed="rId3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513" y="4926013"/>
            <a:ext cx="272415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7" name="Picture 46" descr="mega.png"/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442200" y="1589088"/>
            <a:ext cx="1460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8" name="Picture 47" descr="ITT_Logo copy.jpg"/>
          <p:cNvPicPr>
            <a:picLocks noChangeAspect="1"/>
          </p:cNvPicPr>
          <p:nvPr/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00775" y="4189413"/>
            <a:ext cx="18796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9" name="Picture 48" descr="universitywashington.png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2557463" y="4143375"/>
            <a:ext cx="1636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0" name="Picture 13" descr="CL_STRUCTURALCONCEPTS.gif"/>
          <p:cNvPicPr>
            <a:picLocks noChangeAspect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48538" y="3897313"/>
            <a:ext cx="1431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1" name="Picture 42" descr="Lear_Logo.jpg"/>
          <p:cNvPicPr>
            <a:picLocks noChangeAspect="1"/>
          </p:cNvPicPr>
          <p:nvPr/>
        </p:nvPicPr>
        <p:blipFill>
          <a:blip r:embed="rId4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89" t="21167" r="3838" b="30429"/>
          <a:stretch>
            <a:fillRect/>
          </a:stretch>
        </p:blipFill>
        <p:spPr bwMode="auto">
          <a:xfrm>
            <a:off x="784225" y="2944813"/>
            <a:ext cx="17843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92" name="Picture 43" descr="image001"/>
          <p:cNvPicPr>
            <a:picLocks noChangeAspect="1" noChangeArrowheads="1"/>
          </p:cNvPicPr>
          <p:nvPr/>
        </p:nvPicPr>
        <p:blipFill>
          <a:blip r:embed="rId41"/>
          <a:srcRect t="13277" b="11665"/>
          <a:stretch>
            <a:fillRect/>
          </a:stretch>
        </p:blipFill>
        <p:spPr bwMode="auto">
          <a:xfrm>
            <a:off x="6245225" y="2243138"/>
            <a:ext cx="114617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93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Aras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465138">
              <a:spcBef>
                <a:spcPts val="1800"/>
              </a:spcBef>
              <a:spcAft>
                <a:spcPts val="1800"/>
              </a:spcAft>
            </a:pPr>
            <a:r>
              <a:rPr lang="en-US" sz="3200" smtClean="0"/>
              <a:t>Solution Demonstration</a:t>
            </a:r>
          </a:p>
          <a:p>
            <a:pPr marL="465138" indent="-465138">
              <a:spcBef>
                <a:spcPts val="1800"/>
              </a:spcBef>
              <a:spcAft>
                <a:spcPts val="1800"/>
              </a:spcAft>
            </a:pPr>
            <a:r>
              <a:rPr lang="en-US" sz="3200" smtClean="0"/>
              <a:t>Download</a:t>
            </a:r>
          </a:p>
          <a:p>
            <a:pPr marL="465138" indent="-465138">
              <a:spcBef>
                <a:spcPts val="1800"/>
              </a:spcBef>
              <a:spcAft>
                <a:spcPts val="1800"/>
              </a:spcAft>
            </a:pPr>
            <a:r>
              <a:rPr lang="en-US" sz="3200" smtClean="0"/>
              <a:t>Deep Dive Webinar</a:t>
            </a:r>
          </a:p>
          <a:p>
            <a:pPr marL="465138" indent="-465138">
              <a:spcBef>
                <a:spcPts val="1800"/>
              </a:spcBef>
              <a:spcAft>
                <a:spcPts val="1800"/>
              </a:spcAft>
            </a:pPr>
            <a:r>
              <a:rPr lang="en-US" sz="3200" smtClean="0"/>
              <a:t>Proof of Concept Pilot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</a:t>
            </a:r>
            <a:fld id="{B44C4936-F660-4092-8934-245A36BF7561}" type="slidenum">
              <a:rPr lang="en-US" smtClean="0"/>
              <a:pPr/>
              <a:t>9</a:t>
            </a:fld>
            <a:r>
              <a:rPr lang="en-US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CC0033"/>
      </a:dk2>
      <a:lt2>
        <a:srgbClr val="808080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B900"/>
      </a:accent6>
      <a:hlink>
        <a:srgbClr val="0033CC"/>
      </a:hlink>
      <a:folHlink>
        <a:srgbClr val="9999FF"/>
      </a:folHlink>
    </a:clrScheme>
    <a:fontScheme name="1_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382</Words>
  <Application>Microsoft PowerPoint</Application>
  <PresentationFormat>On-screen Show (4:3)</PresentationFormat>
  <Paragraphs>148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Wingdings</vt:lpstr>
      <vt:lpstr>Times New Roman</vt:lpstr>
      <vt:lpstr>Verdana</vt:lpstr>
      <vt:lpstr>TradeGothicCondEighteen</vt:lpstr>
      <vt:lpstr>Tahoma</vt:lpstr>
      <vt:lpstr>Lucida Sans Unicode</vt:lpstr>
      <vt:lpstr>Microsoft Sans Serif</vt:lpstr>
      <vt:lpstr>1_Default Design</vt:lpstr>
      <vt:lpstr>1_Default Design</vt:lpstr>
      <vt:lpstr>Aras Overview</vt:lpstr>
      <vt:lpstr>Aras Overview</vt:lpstr>
      <vt:lpstr>PLM Issues</vt:lpstr>
      <vt:lpstr>Microsoft Enterprise Open Source PLM</vt:lpstr>
      <vt:lpstr>Enterprise PLM Processes</vt:lpstr>
      <vt:lpstr>Enterprise PLM Architecture</vt:lpstr>
      <vt:lpstr>Slide 7</vt:lpstr>
      <vt:lpstr>Aras Customers</vt:lpstr>
      <vt:lpstr>Next Steps</vt:lpstr>
    </vt:vector>
  </TitlesOfParts>
  <Company>Aras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Aras Presentation</dc:title>
  <dc:creator>Marc Lind</dc:creator>
  <cp:lastModifiedBy>Peter Schroer</cp:lastModifiedBy>
  <cp:revision>211</cp:revision>
  <dcterms:created xsi:type="dcterms:W3CDTF">2006-01-20T22:08:41Z</dcterms:created>
  <dcterms:modified xsi:type="dcterms:W3CDTF">2009-02-16T20:12:03Z</dcterms:modified>
</cp:coreProperties>
</file>