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4"/>
  </p:notesMasterIdLst>
  <p:sldIdLst>
    <p:sldId id="309" r:id="rId2"/>
    <p:sldId id="365" r:id="rId3"/>
    <p:sldId id="358" r:id="rId4"/>
    <p:sldId id="359" r:id="rId5"/>
    <p:sldId id="360" r:id="rId6"/>
    <p:sldId id="361" r:id="rId7"/>
    <p:sldId id="363" r:id="rId8"/>
    <p:sldId id="364" r:id="rId9"/>
    <p:sldId id="329" r:id="rId10"/>
    <p:sldId id="341" r:id="rId11"/>
    <p:sldId id="345" r:id="rId12"/>
    <p:sldId id="346" r:id="rId13"/>
    <p:sldId id="330" r:id="rId14"/>
    <p:sldId id="331" r:id="rId15"/>
    <p:sldId id="343" r:id="rId16"/>
    <p:sldId id="342" r:id="rId17"/>
    <p:sldId id="332" r:id="rId18"/>
    <p:sldId id="333" r:id="rId19"/>
    <p:sldId id="334" r:id="rId20"/>
    <p:sldId id="335" r:id="rId21"/>
    <p:sldId id="336" r:id="rId22"/>
    <p:sldId id="337" r:id="rId23"/>
    <p:sldId id="338" r:id="rId24"/>
    <p:sldId id="339" r:id="rId25"/>
    <p:sldId id="340" r:id="rId26"/>
    <p:sldId id="344" r:id="rId27"/>
    <p:sldId id="349" r:id="rId28"/>
    <p:sldId id="352" r:id="rId29"/>
    <p:sldId id="356" r:id="rId30"/>
    <p:sldId id="353" r:id="rId31"/>
    <p:sldId id="354" r:id="rId32"/>
    <p:sldId id="355" r:id="rId33"/>
    <p:sldId id="351" r:id="rId34"/>
    <p:sldId id="357" r:id="rId35"/>
    <p:sldId id="368" r:id="rId36"/>
    <p:sldId id="367" r:id="rId37"/>
    <p:sldId id="369" r:id="rId38"/>
    <p:sldId id="370" r:id="rId39"/>
    <p:sldId id="371" r:id="rId40"/>
    <p:sldId id="347" r:id="rId41"/>
    <p:sldId id="350" r:id="rId42"/>
    <p:sldId id="348" r:id="rId4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969696"/>
    <a:srgbClr val="0033CC"/>
    <a:srgbClr val="0000FF"/>
    <a:srgbClr val="808080"/>
    <a:srgbClr val="C0C0C0"/>
    <a:srgbClr val="777777"/>
    <a:srgbClr val="DDDDD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422" autoAdjust="0"/>
    <p:restoredTop sz="93526" autoAdjust="0"/>
  </p:normalViewPr>
  <p:slideViewPr>
    <p:cSldViewPr snapToGrid="0">
      <p:cViewPr>
        <p:scale>
          <a:sx n="66" d="100"/>
          <a:sy n="66" d="100"/>
        </p:scale>
        <p:origin x="-2994" y="-9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b="0"/>
            </a:lvl1pPr>
          </a:lstStyle>
          <a:p>
            <a:pPr>
              <a:defRPr/>
            </a:pPr>
            <a:fld id="{EA00D506-D5C4-4457-B749-C549687219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44C35D-BFB8-4391-8E06-2FB184AD3CD6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105F7C-E447-49F5-849A-4F2C72253CBF}" type="slidenum">
              <a:rPr lang="en-US"/>
              <a:pPr/>
              <a:t>8</a:t>
            </a:fld>
            <a:endParaRPr lang="en-US"/>
          </a:p>
        </p:txBody>
      </p:sp>
      <p:sp>
        <p:nvSpPr>
          <p:cNvPr id="460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3263"/>
            <a:ext cx="4630738" cy="3473450"/>
          </a:xfrm>
          <a:ln cap="flat"/>
        </p:spPr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7485"/>
            <a:ext cx="5140960" cy="3922171"/>
          </a:xfrm>
          <a:ln/>
        </p:spPr>
        <p:txBody>
          <a:bodyPr lIns="50839" tIns="26240" rIns="50839" bIns="26240"/>
          <a:lstStyle/>
          <a:p>
            <a:pPr>
              <a:lnSpc>
                <a:spcPct val="88000"/>
              </a:lnSpc>
            </a:pP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aras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0" y="6688138"/>
            <a:ext cx="9144000" cy="1905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Text Box 6"/>
          <p:cNvSpPr txBox="1">
            <a:spLocks noChangeArrowheads="1"/>
          </p:cNvSpPr>
          <p:nvPr userDrawn="1"/>
        </p:nvSpPr>
        <p:spPr bwMode="white">
          <a:xfrm>
            <a:off x="8299450" y="6642100"/>
            <a:ext cx="8334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00">
                <a:solidFill>
                  <a:schemeClr val="bg1"/>
                </a:solidFill>
                <a:latin typeface="Verdana" pitchFamily="34" charset="0"/>
              </a:rPr>
              <a:t>aras.com</a:t>
            </a:r>
          </a:p>
        </p:txBody>
      </p:sp>
      <p:sp>
        <p:nvSpPr>
          <p:cNvPr id="6" name="Rectangle 7"/>
          <p:cNvSpPr>
            <a:spLocks noChangeArrowheads="1"/>
          </p:cNvSpPr>
          <p:nvPr userDrawn="1"/>
        </p:nvSpPr>
        <p:spPr bwMode="auto">
          <a:xfrm>
            <a:off x="0" y="6688138"/>
            <a:ext cx="65088" cy="195262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Text Box 9"/>
          <p:cNvSpPr txBox="1">
            <a:spLocks noChangeArrowheads="1"/>
          </p:cNvSpPr>
          <p:nvPr userDrawn="1"/>
        </p:nvSpPr>
        <p:spPr bwMode="auto">
          <a:xfrm>
            <a:off x="6996113" y="5059363"/>
            <a:ext cx="1862137" cy="142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hangingPunct="0">
              <a:spcAft>
                <a:spcPct val="35000"/>
              </a:spcAft>
              <a:defRPr/>
            </a:pPr>
            <a:endParaRPr lang="en-US" sz="1200" b="0" dirty="0">
              <a:latin typeface="Arial Black" pitchFamily="34" charset="0"/>
            </a:endParaRPr>
          </a:p>
          <a:p>
            <a:pPr algn="r" eaLnBrk="0" hangingPunct="0">
              <a:lnSpc>
                <a:spcPct val="95000"/>
              </a:lnSpc>
              <a:defRPr/>
            </a:pPr>
            <a:r>
              <a:rPr lang="en-US" sz="1100" b="0" dirty="0">
                <a:latin typeface="Calibri" pitchFamily="34" charset="0"/>
              </a:rPr>
              <a:t>300 </a:t>
            </a:r>
            <a:r>
              <a:rPr lang="en-US" sz="1100" b="0" dirty="0" err="1">
                <a:latin typeface="Calibri" pitchFamily="34" charset="0"/>
              </a:rPr>
              <a:t>Brickstone</a:t>
            </a:r>
            <a:r>
              <a:rPr lang="en-US" sz="1100" b="0" dirty="0">
                <a:latin typeface="Calibri" pitchFamily="34" charset="0"/>
              </a:rPr>
              <a:t> Square</a:t>
            </a:r>
          </a:p>
          <a:p>
            <a:pPr algn="r" eaLnBrk="0" hangingPunct="0">
              <a:lnSpc>
                <a:spcPct val="95000"/>
              </a:lnSpc>
              <a:defRPr/>
            </a:pPr>
            <a:r>
              <a:rPr lang="en-US" sz="1100" b="0" dirty="0">
                <a:latin typeface="Calibri" pitchFamily="34" charset="0"/>
              </a:rPr>
              <a:t>Suite 904</a:t>
            </a:r>
          </a:p>
          <a:p>
            <a:pPr algn="r" eaLnBrk="0" hangingPunct="0">
              <a:lnSpc>
                <a:spcPct val="95000"/>
              </a:lnSpc>
              <a:defRPr/>
            </a:pPr>
            <a:r>
              <a:rPr lang="en-US" sz="1100" b="0" dirty="0">
                <a:latin typeface="Calibri" pitchFamily="34" charset="0"/>
              </a:rPr>
              <a:t>Andover, MA 01810</a:t>
            </a:r>
          </a:p>
          <a:p>
            <a:pPr algn="r" eaLnBrk="0" hangingPunct="0">
              <a:spcBef>
                <a:spcPct val="35000"/>
              </a:spcBef>
              <a:spcAft>
                <a:spcPct val="35000"/>
              </a:spcAft>
              <a:defRPr/>
            </a:pPr>
            <a:r>
              <a:rPr lang="en-US" sz="1100" b="0" dirty="0">
                <a:latin typeface="Calibri" pitchFamily="34" charset="0"/>
              </a:rPr>
              <a:t>[978] 691-8900</a:t>
            </a:r>
          </a:p>
          <a:p>
            <a:pPr algn="r" eaLnBrk="0" hangingPunct="0">
              <a:lnSpc>
                <a:spcPct val="95000"/>
              </a:lnSpc>
              <a:defRPr/>
            </a:pPr>
            <a:r>
              <a:rPr lang="en-US" sz="1100" b="0" dirty="0">
                <a:latin typeface="Calibri" pitchFamily="34" charset="0"/>
                <a:hlinkClick r:id="rId2"/>
              </a:rPr>
              <a:t>www.aras.com</a:t>
            </a:r>
            <a:endParaRPr lang="en-US" sz="1100" b="0" dirty="0">
              <a:latin typeface="Calibri" pitchFamily="34" charset="0"/>
            </a:endParaRPr>
          </a:p>
        </p:txBody>
      </p:sp>
      <p:sp>
        <p:nvSpPr>
          <p:cNvPr id="8" name="Rectangle 12"/>
          <p:cNvSpPr>
            <a:spLocks noChangeArrowheads="1"/>
          </p:cNvSpPr>
          <p:nvPr userDrawn="1"/>
        </p:nvSpPr>
        <p:spPr bwMode="white">
          <a:xfrm>
            <a:off x="396875" y="6721475"/>
            <a:ext cx="3203575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tabLst>
                <a:tab pos="1379538" algn="l"/>
              </a:tabLst>
              <a:defRPr/>
            </a:pPr>
            <a:r>
              <a:rPr lang="en-US" sz="800" b="0" dirty="0">
                <a:solidFill>
                  <a:schemeClr val="bg1"/>
                </a:solidFill>
                <a:cs typeface="Arial" charset="0"/>
              </a:rPr>
              <a:t>Copyright © </a:t>
            </a:r>
            <a:r>
              <a:rPr lang="en-US" sz="800" b="0" dirty="0" smtClean="0">
                <a:solidFill>
                  <a:schemeClr val="bg1"/>
                </a:solidFill>
                <a:cs typeface="Arial" charset="0"/>
              </a:rPr>
              <a:t>2010 Aras</a:t>
            </a:r>
            <a:r>
              <a:rPr lang="en-US" sz="800" b="0" dirty="0">
                <a:solidFill>
                  <a:schemeClr val="bg1"/>
                </a:solidFill>
                <a:cs typeface="Arial" charset="0"/>
              </a:rPr>
              <a:t>	All Rights Reserved.</a:t>
            </a:r>
          </a:p>
        </p:txBody>
      </p:sp>
      <p:pic>
        <p:nvPicPr>
          <p:cNvPr id="9" name="Picture 15" descr="arasCORP_300_RGB.bmp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81813" y="14288"/>
            <a:ext cx="2189162" cy="92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 bwMode="auto">
          <a:xfrm>
            <a:off x="396875" y="1385888"/>
            <a:ext cx="6399213" cy="1714500"/>
          </a:xfrm>
        </p:spPr>
        <p:txBody>
          <a:bodyPr/>
          <a:lstStyle>
            <a:lvl1pPr>
              <a:lnSpc>
                <a:spcPct val="100000"/>
              </a:lnSpc>
              <a:spcBef>
                <a:spcPct val="10000"/>
              </a:spcBef>
              <a:spcAft>
                <a:spcPct val="10000"/>
              </a:spcAft>
              <a:defRPr sz="3400" b="1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96875" y="3327400"/>
            <a:ext cx="6400800" cy="1258888"/>
          </a:xfrm>
        </p:spPr>
        <p:txBody>
          <a:bodyPr anchor="ctr"/>
          <a:lstStyle>
            <a:lvl1pPr marL="0" indent="0">
              <a:buFont typeface="Wingdings" pitchFamily="2" charset="2"/>
              <a:buNone/>
              <a:defRPr sz="2400">
                <a:solidFill>
                  <a:schemeClr val="tx2"/>
                </a:solidFill>
                <a:latin typeface="Calibri" pitchFamily="34" charset="0"/>
              </a:defRPr>
            </a:lvl1pPr>
          </a:lstStyle>
          <a:p>
            <a:r>
              <a:rPr lang="en-US" dirty="0"/>
              <a:t>Sub Title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0749CE02-C23B-444D-B1F5-A97CCF179D03}" type="slidenum">
              <a:rPr lang="en-US"/>
              <a:pPr>
                <a:defRPr/>
              </a:pPr>
              <a:t>‹#›</a:t>
            </a:fld>
            <a:r>
              <a:rPr lang="en-US"/>
              <a:t>	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65057" y="304800"/>
            <a:ext cx="2055813" cy="6102350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304800"/>
            <a:ext cx="4722812" cy="6102350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B544167D-4C52-4926-B2BD-F748B1452C68}" type="slidenum">
              <a:rPr lang="en-US"/>
              <a:pPr>
                <a:defRPr/>
              </a:pPr>
              <a:t>‹#›</a:t>
            </a:fld>
            <a:r>
              <a:rPr lang="en-US"/>
              <a:t>	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228ED60A-80CA-408C-8682-B400805F8419}" type="slidenum">
              <a:rPr lang="en-US"/>
              <a:pPr>
                <a:defRPr/>
              </a:pPr>
              <a:t>‹#›</a:t>
            </a:fld>
            <a:r>
              <a:rPr lang="en-US"/>
              <a:t>	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4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2A4F780C-6F39-41FF-99DF-1C1334CB2EF1}" type="slidenum">
              <a:rPr lang="en-US"/>
              <a:pPr>
                <a:defRPr/>
              </a:pPr>
              <a:t>‹#›</a:t>
            </a:fld>
            <a:r>
              <a:rPr lang="en-US"/>
              <a:t>	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0"/>
            <a:ext cx="6014583" cy="1082675"/>
          </a:xfrm>
        </p:spPr>
        <p:txBody>
          <a:bodyPr/>
          <a:lstStyle>
            <a:lvl1pPr>
              <a:defRPr sz="3600" b="1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319213"/>
            <a:ext cx="4037012" cy="5087937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19213"/>
            <a:ext cx="4037013" cy="5087937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BFAAC86D-006B-46E0-97B0-4E97557F4787}" type="slidenum">
              <a:rPr lang="en-US"/>
              <a:pPr>
                <a:defRPr/>
              </a:pPr>
              <a:t>‹#›</a:t>
            </a:fld>
            <a:r>
              <a:rPr lang="en-US"/>
              <a:t>	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987143" cy="1143000"/>
          </a:xfrm>
        </p:spPr>
        <p:txBody>
          <a:bodyPr/>
          <a:lstStyle>
            <a:lvl1pPr>
              <a:defRPr sz="3600" b="1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58301EB5-F3C9-49C6-B497-566E7468B6FD}" type="slidenum">
              <a:rPr lang="en-US"/>
              <a:pPr>
                <a:defRPr/>
              </a:pPr>
              <a:t>‹#›</a:t>
            </a:fld>
            <a:r>
              <a:rPr lang="en-US"/>
              <a:t>	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B15E35C2-01D3-4348-987B-B92F218DD744}" type="slidenum">
              <a:rPr lang="en-US"/>
              <a:pPr>
                <a:defRPr/>
              </a:pPr>
              <a:t>‹#›</a:t>
            </a:fld>
            <a:r>
              <a:rPr lang="en-US"/>
              <a:t>	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DE82BFC9-7B09-4523-AE2F-EF1B7F65A571}" type="slidenum">
              <a:rPr lang="en-US"/>
              <a:pPr>
                <a:defRPr/>
              </a:pPr>
              <a:t>‹#›</a:t>
            </a:fld>
            <a:r>
              <a:rPr lang="en-US"/>
              <a:t>	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5106265E-84FE-4553-AC60-CD3B5904C710}" type="slidenum">
              <a:rPr lang="en-US"/>
              <a:pPr>
                <a:defRPr/>
              </a:pPr>
              <a:t>‹#›</a:t>
            </a:fld>
            <a:r>
              <a:rPr lang="en-US"/>
              <a:t>	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4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04EDEBF2-3C7D-4FCD-B7A0-244D58A68DAE}" type="slidenum">
              <a:rPr lang="en-US"/>
              <a:pPr>
                <a:defRPr/>
              </a:pPr>
              <a:t>‹#›</a:t>
            </a:fld>
            <a:r>
              <a:rPr lang="en-US"/>
              <a:t>	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ChangeArrowheads="1"/>
          </p:cNvSpPr>
          <p:nvPr userDrawn="1"/>
        </p:nvSpPr>
        <p:spPr bwMode="auto">
          <a:xfrm>
            <a:off x="0" y="6688138"/>
            <a:ext cx="9144000" cy="1905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ChangeArrowheads="1"/>
          </p:cNvSpPr>
          <p:nvPr userDrawn="1"/>
        </p:nvSpPr>
        <p:spPr bwMode="auto">
          <a:xfrm>
            <a:off x="0" y="6688138"/>
            <a:ext cx="65088" cy="195262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3740150" y="6721475"/>
            <a:ext cx="19050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685800" algn="l"/>
              </a:tabLst>
              <a:defRPr sz="800" b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Slide </a:t>
            </a:r>
            <a:fld id="{C7FFC44B-0360-4150-AB9A-F7E1A0405401}" type="slidenum">
              <a:rPr lang="en-US"/>
              <a:pPr>
                <a:defRPr/>
              </a:pPr>
              <a:t>‹#›</a:t>
            </a:fld>
            <a:r>
              <a:rPr lang="en-US"/>
              <a:t>	</a:t>
            </a:r>
            <a:endParaRPr lang="en-US" dirty="0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white">
          <a:xfrm>
            <a:off x="458788" y="0"/>
            <a:ext cx="5800725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Header text</a:t>
            </a:r>
          </a:p>
        </p:txBody>
      </p:sp>
      <p:sp>
        <p:nvSpPr>
          <p:cNvPr id="4103" name="Text Box 7"/>
          <p:cNvSpPr txBox="1">
            <a:spLocks noChangeArrowheads="1"/>
          </p:cNvSpPr>
          <p:nvPr userDrawn="1"/>
        </p:nvSpPr>
        <p:spPr bwMode="white">
          <a:xfrm>
            <a:off x="8299450" y="6642100"/>
            <a:ext cx="8334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00">
                <a:solidFill>
                  <a:schemeClr val="bg1"/>
                </a:solidFill>
                <a:latin typeface="Verdana" pitchFamily="34" charset="0"/>
              </a:rPr>
              <a:t>aras.com</a:t>
            </a:r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319213"/>
            <a:ext cx="8226425" cy="508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108" name="Rectangle 12"/>
          <p:cNvSpPr>
            <a:spLocks noChangeArrowheads="1"/>
          </p:cNvSpPr>
          <p:nvPr userDrawn="1"/>
        </p:nvSpPr>
        <p:spPr bwMode="auto">
          <a:xfrm>
            <a:off x="396875" y="6721475"/>
            <a:ext cx="3203575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tabLst>
                <a:tab pos="1379538" algn="l"/>
              </a:tabLst>
              <a:defRPr/>
            </a:pPr>
            <a:r>
              <a:rPr lang="en-US" sz="800" b="0" dirty="0">
                <a:solidFill>
                  <a:schemeClr val="bg1"/>
                </a:solidFill>
                <a:cs typeface="Arial" charset="0"/>
              </a:rPr>
              <a:t>Copyright © </a:t>
            </a:r>
            <a:r>
              <a:rPr lang="en-US" sz="800" b="0" dirty="0" smtClean="0">
                <a:solidFill>
                  <a:schemeClr val="bg1"/>
                </a:solidFill>
                <a:cs typeface="Arial" charset="0"/>
              </a:rPr>
              <a:t>2010 Aras</a:t>
            </a:r>
            <a:r>
              <a:rPr lang="en-US" sz="800" b="0" dirty="0">
                <a:solidFill>
                  <a:schemeClr val="bg1"/>
                </a:solidFill>
                <a:cs typeface="Arial" charset="0"/>
              </a:rPr>
              <a:t>	All Rights Reserved.</a:t>
            </a:r>
          </a:p>
        </p:txBody>
      </p:sp>
      <p:pic>
        <p:nvPicPr>
          <p:cNvPr id="1033" name="Picture 10" descr="arasCORP_300_RGB.bmp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881813" y="14288"/>
            <a:ext cx="2189162" cy="92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sldNum="0" hdr="0" ftr="0"/>
  <p:txStyles>
    <p:titleStyle>
      <a:lvl1pPr algn="l" rtl="0" eaLnBrk="0" fontAlgn="base" hangingPunct="0">
        <a:lnSpc>
          <a:spcPct val="90000"/>
        </a:lnSpc>
        <a:spcBef>
          <a:spcPct val="5000"/>
        </a:spcBef>
        <a:spcAft>
          <a:spcPct val="500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5000"/>
        </a:spcBef>
        <a:spcAft>
          <a:spcPct val="5000"/>
        </a:spcAft>
        <a:defRPr sz="3000">
          <a:solidFill>
            <a:schemeClr val="bg1"/>
          </a:solidFill>
          <a:latin typeface="Arial Black" pitchFamily="34" charset="0"/>
        </a:defRPr>
      </a:lvl2pPr>
      <a:lvl3pPr algn="l" rtl="0" eaLnBrk="0" fontAlgn="base" hangingPunct="0">
        <a:lnSpc>
          <a:spcPct val="90000"/>
        </a:lnSpc>
        <a:spcBef>
          <a:spcPct val="5000"/>
        </a:spcBef>
        <a:spcAft>
          <a:spcPct val="5000"/>
        </a:spcAft>
        <a:defRPr sz="3000">
          <a:solidFill>
            <a:schemeClr val="bg1"/>
          </a:solidFill>
          <a:latin typeface="Arial Black" pitchFamily="34" charset="0"/>
        </a:defRPr>
      </a:lvl3pPr>
      <a:lvl4pPr algn="l" rtl="0" eaLnBrk="0" fontAlgn="base" hangingPunct="0">
        <a:lnSpc>
          <a:spcPct val="90000"/>
        </a:lnSpc>
        <a:spcBef>
          <a:spcPct val="5000"/>
        </a:spcBef>
        <a:spcAft>
          <a:spcPct val="5000"/>
        </a:spcAft>
        <a:defRPr sz="3000">
          <a:solidFill>
            <a:schemeClr val="bg1"/>
          </a:solidFill>
          <a:latin typeface="Arial Black" pitchFamily="34" charset="0"/>
        </a:defRPr>
      </a:lvl4pPr>
      <a:lvl5pPr algn="l" rtl="0" eaLnBrk="0" fontAlgn="base" hangingPunct="0">
        <a:lnSpc>
          <a:spcPct val="90000"/>
        </a:lnSpc>
        <a:spcBef>
          <a:spcPct val="5000"/>
        </a:spcBef>
        <a:spcAft>
          <a:spcPct val="5000"/>
        </a:spcAft>
        <a:defRPr sz="3000">
          <a:solidFill>
            <a:schemeClr val="bg1"/>
          </a:solidFill>
          <a:latin typeface="Arial Black" pitchFamily="34" charset="0"/>
        </a:defRPr>
      </a:lvl5pPr>
      <a:lvl6pPr marL="457200" algn="l" rtl="0" fontAlgn="base">
        <a:lnSpc>
          <a:spcPct val="90000"/>
        </a:lnSpc>
        <a:spcBef>
          <a:spcPct val="5000"/>
        </a:spcBef>
        <a:spcAft>
          <a:spcPct val="5000"/>
        </a:spcAft>
        <a:defRPr sz="3000">
          <a:solidFill>
            <a:schemeClr val="bg1"/>
          </a:solidFill>
          <a:latin typeface="Arial Black" pitchFamily="34" charset="0"/>
        </a:defRPr>
      </a:lvl6pPr>
      <a:lvl7pPr marL="914400" algn="l" rtl="0" fontAlgn="base">
        <a:lnSpc>
          <a:spcPct val="90000"/>
        </a:lnSpc>
        <a:spcBef>
          <a:spcPct val="5000"/>
        </a:spcBef>
        <a:spcAft>
          <a:spcPct val="5000"/>
        </a:spcAft>
        <a:defRPr sz="3000">
          <a:solidFill>
            <a:schemeClr val="bg1"/>
          </a:solidFill>
          <a:latin typeface="Arial Black" pitchFamily="34" charset="0"/>
        </a:defRPr>
      </a:lvl7pPr>
      <a:lvl8pPr marL="1371600" algn="l" rtl="0" fontAlgn="base">
        <a:lnSpc>
          <a:spcPct val="90000"/>
        </a:lnSpc>
        <a:spcBef>
          <a:spcPct val="5000"/>
        </a:spcBef>
        <a:spcAft>
          <a:spcPct val="5000"/>
        </a:spcAft>
        <a:defRPr sz="3000">
          <a:solidFill>
            <a:schemeClr val="bg1"/>
          </a:solidFill>
          <a:latin typeface="Arial Black" pitchFamily="34" charset="0"/>
        </a:defRPr>
      </a:lvl8pPr>
      <a:lvl9pPr marL="1828800" algn="l" rtl="0" fontAlgn="base">
        <a:lnSpc>
          <a:spcPct val="90000"/>
        </a:lnSpc>
        <a:spcBef>
          <a:spcPct val="5000"/>
        </a:spcBef>
        <a:spcAft>
          <a:spcPct val="5000"/>
        </a:spcAft>
        <a:defRPr sz="3000">
          <a:solidFill>
            <a:schemeClr val="bg1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15000"/>
        </a:spcBef>
        <a:spcAft>
          <a:spcPct val="15000"/>
        </a:spcAft>
        <a:buClr>
          <a:schemeClr val="tx2"/>
        </a:buClr>
        <a:buFont typeface="Wingdings" pitchFamily="2" charset="2"/>
        <a:buChar char="v"/>
        <a:defRPr sz="28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15000"/>
        </a:spcBef>
        <a:spcAft>
          <a:spcPct val="15000"/>
        </a:spcAft>
        <a:buClr>
          <a:schemeClr val="tx2"/>
        </a:buClr>
        <a:buFont typeface="Wingdings" pitchFamily="2" charset="2"/>
        <a:buChar char="ü"/>
        <a:defRPr sz="2400">
          <a:solidFill>
            <a:schemeClr val="tx1"/>
          </a:solidFill>
          <a:latin typeface="Calibri" pitchFamily="34" charset="0"/>
        </a:defRPr>
      </a:lvl2pPr>
      <a:lvl3pPr marL="1143000" indent="-228600" algn="l" rtl="0" eaLnBrk="0" fontAlgn="base" hangingPunct="0">
        <a:spcBef>
          <a:spcPct val="15000"/>
        </a:spcBef>
        <a:spcAft>
          <a:spcPct val="15000"/>
        </a:spcAft>
        <a:buClr>
          <a:schemeClr val="tx2"/>
        </a:buClr>
        <a:buChar char="•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294594" y="939121"/>
            <a:ext cx="8715375" cy="62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10000"/>
              </a:spcBef>
              <a:spcAft>
                <a:spcPct val="10000"/>
              </a:spcAft>
              <a:buClrTx/>
              <a:buFontTx/>
              <a:buNone/>
            </a:pPr>
            <a:r>
              <a:rPr lang="en-US" sz="2000" b="0" i="1" dirty="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rPr>
              <a:t>Solutions for Performance Driven </a:t>
            </a:r>
            <a:r>
              <a:rPr lang="en-US" sz="2000" b="0" i="1" dirty="0" smtClean="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rPr>
              <a:t>Companies</a:t>
            </a:r>
            <a:endParaRPr lang="en-US" sz="1600" b="0" i="1" dirty="0">
              <a:solidFill>
                <a:schemeClr val="bg1">
                  <a:lumMod val="50000"/>
                </a:schemeClr>
              </a:solidFill>
              <a:latin typeface="Arial Black" pitchFamily="34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6880225" y="4933950"/>
            <a:ext cx="2263775" cy="17129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7" name="Rectangle 8"/>
          <p:cNvSpPr>
            <a:spLocks noGrp="1" noChangeArrowheads="1"/>
          </p:cNvSpPr>
          <p:nvPr>
            <p:ph type="ctrTitle"/>
          </p:nvPr>
        </p:nvSpPr>
        <p:spPr>
          <a:xfrm>
            <a:off x="725709" y="4644574"/>
            <a:ext cx="5254172" cy="638633"/>
          </a:xfrm>
          <a:noFill/>
        </p:spPr>
        <p:txBody>
          <a:bodyPr/>
          <a:lstStyle/>
          <a:p>
            <a:pPr eaLnBrk="1" hangingPunct="1"/>
            <a:r>
              <a:rPr lang="en-US" sz="1600" b="1" dirty="0" smtClean="0"/>
              <a:t>CIMdata Briefing December </a:t>
            </a:r>
            <a:r>
              <a:rPr lang="en-US" sz="1600" b="1" dirty="0" smtClean="0"/>
              <a:t>2010</a:t>
            </a:r>
          </a:p>
        </p:txBody>
      </p:sp>
      <p:pic>
        <p:nvPicPr>
          <p:cNvPr id="3078" name="Widget2889" descr="4000865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4188" y="5867400"/>
            <a:ext cx="968375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9" name="Picture 15" descr="SQL_FrontRunnerStam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95975" y="5930900"/>
            <a:ext cx="982663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Picture 25" descr="GoldCertified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19913" y="6076950"/>
            <a:ext cx="1143000" cy="52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 bwMode="auto">
          <a:xfrm>
            <a:off x="0" y="4267190"/>
            <a:ext cx="6168571" cy="174171"/>
          </a:xfrm>
          <a:prstGeom prst="rect">
            <a:avLst/>
          </a:prstGeom>
          <a:solidFill>
            <a:srgbClr val="CC00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465138" marR="0" indent="-3508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Tx/>
              <a:buFont typeface="Wingdings" pitchFamily="2" charset="2"/>
              <a:buChar char="ü"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2167" y="2779476"/>
            <a:ext cx="5654690" cy="126188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buNone/>
            </a:pPr>
            <a:r>
              <a:rPr lang="en-US" sz="4000" cap="small" dirty="0" smtClean="0">
                <a:latin typeface="Calibri" pitchFamily="34" charset="0"/>
              </a:rPr>
              <a:t>Aras Overview</a:t>
            </a:r>
          </a:p>
          <a:p>
            <a:pPr>
              <a:buNone/>
            </a:pPr>
            <a:r>
              <a:rPr lang="en-US" sz="3600" cap="small" dirty="0" smtClean="0">
                <a:latin typeface="Calibri" pitchFamily="34" charset="0"/>
              </a:rPr>
              <a:t>enterprise MPM solution</a:t>
            </a:r>
            <a:endParaRPr lang="en-US" sz="3600" cap="small" dirty="0">
              <a:latin typeface="Calibri" pitchFamily="34" charset="0"/>
            </a:endParaRPr>
          </a:p>
        </p:txBody>
      </p:sp>
      <p:pic>
        <p:nvPicPr>
          <p:cNvPr id="14" name="Picture 14" descr="SQLcert_300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68123" y="5471886"/>
            <a:ext cx="731600" cy="1068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7"/>
          <p:cNvGrpSpPr/>
          <p:nvPr/>
        </p:nvGrpSpPr>
        <p:grpSpPr>
          <a:xfrm>
            <a:off x="3477977" y="5476649"/>
            <a:ext cx="1403576" cy="1068388"/>
            <a:chOff x="2563588" y="5491163"/>
            <a:chExt cx="1403576" cy="1068388"/>
          </a:xfrm>
        </p:grpSpPr>
        <p:pic>
          <p:nvPicPr>
            <p:cNvPr id="17" name="Picture 16" descr="vistacert_300.png"/>
            <p:cNvPicPr>
              <a:picLocks noChangeAspect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563588" y="5491163"/>
              <a:ext cx="1403576" cy="1068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14" descr="Start-IT-MostAdvanced"/>
            <p:cNvPicPr>
              <a:picLocks noChangeAspect="1" noChangeArrowheads="1"/>
            </p:cNvPicPr>
            <p:nvPr/>
          </p:nvPicPr>
          <p:blipFill>
            <a:blip r:embed="rId8" cstate="print"/>
            <a:srcRect l="2583" t="4794" r="4393" b="4505"/>
            <a:stretch>
              <a:fillRect/>
            </a:stretch>
          </p:blipFill>
          <p:spPr bwMode="auto">
            <a:xfrm>
              <a:off x="2648632" y="5527676"/>
              <a:ext cx="1233488" cy="995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1" name="Rectangle 20"/>
          <p:cNvSpPr/>
          <p:nvPr/>
        </p:nvSpPr>
        <p:spPr bwMode="auto">
          <a:xfrm>
            <a:off x="0" y="4397821"/>
            <a:ext cx="6168571" cy="94342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465138" marR="0" indent="-3508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Tx/>
              <a:buFont typeface="Wingdings" pitchFamily="2" charset="2"/>
              <a:buChar char="ü"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8" name="Picture 17" descr="WS08R2cert_72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739051" y="5484036"/>
            <a:ext cx="843292" cy="1069848"/>
          </a:xfrm>
          <a:prstGeom prst="rect">
            <a:avLst/>
          </a:prstGeom>
        </p:spPr>
      </p:pic>
      <p:pic>
        <p:nvPicPr>
          <p:cNvPr id="19" name="Picture 18" descr="win7compat_72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69119" y="5483689"/>
            <a:ext cx="892978" cy="10698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259513" cy="1082675"/>
          </a:xfrm>
        </p:spPr>
        <p:txBody>
          <a:bodyPr/>
          <a:lstStyle/>
          <a:p>
            <a:r>
              <a:rPr lang="en-US" dirty="0" smtClean="0"/>
              <a:t>Manufacturing Process</a:t>
            </a:r>
            <a:br>
              <a:rPr lang="en-US" dirty="0" smtClean="0"/>
            </a:br>
            <a:r>
              <a:rPr lang="en-US" dirty="0" smtClean="0"/>
              <a:t>CAD Files &amp; Drawings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B15E35C2-01D3-4348-987B-B92F218DD744}" type="slidenum">
              <a:rPr lang="en-US" smtClean="0"/>
              <a:pPr>
                <a:defRPr/>
              </a:pPr>
              <a:t>10</a:t>
            </a:fld>
            <a:r>
              <a:rPr lang="en-US" smtClean="0"/>
              <a:t>	</a:t>
            </a:r>
            <a:endParaRPr lang="en-US"/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7028" y="1106713"/>
            <a:ext cx="7315201" cy="5486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ular Callout 7"/>
          <p:cNvSpPr/>
          <p:nvPr/>
        </p:nvSpPr>
        <p:spPr bwMode="auto">
          <a:xfrm>
            <a:off x="3889829" y="2119086"/>
            <a:ext cx="4920342" cy="4383314"/>
          </a:xfrm>
          <a:prstGeom prst="wedgeRectCallout">
            <a:avLst>
              <a:gd name="adj1" fmla="val -93837"/>
              <a:gd name="adj2" fmla="val -19652"/>
            </a:avLst>
          </a:prstGeom>
          <a:solidFill>
            <a:srgbClr val="FF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Manufacturing Process Plans / Routings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</a:pPr>
            <a:r>
              <a:rPr lang="en-US" sz="1600" dirty="0" smtClean="0"/>
              <a:t>Work Instructions &amp; </a:t>
            </a:r>
            <a:r>
              <a:rPr lang="en-US" sz="1600" dirty="0" err="1" smtClean="0"/>
              <a:t>Workcenters</a:t>
            </a:r>
            <a:endParaRPr lang="en-US" sz="160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</a:pPr>
            <a:r>
              <a:rPr lang="en-US" sz="1600" dirty="0" smtClean="0"/>
              <a:t>Lean Six Sigma Graphical Method Sheets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</a:pPr>
            <a:r>
              <a:rPr lang="en-US" sz="1600" dirty="0" smtClean="0"/>
              <a:t>CAD &amp; CAM file management</a:t>
            </a:r>
          </a:p>
          <a:p>
            <a:pPr>
              <a:spcAft>
                <a:spcPts val="1200"/>
              </a:spcAft>
            </a:pPr>
            <a:r>
              <a:rPr lang="en-US" sz="1600" dirty="0" smtClean="0"/>
              <a:t>Machines, Tooling, Gauges, Consumables</a:t>
            </a:r>
          </a:p>
          <a:p>
            <a:pPr>
              <a:spcAft>
                <a:spcPts val="1200"/>
              </a:spcAft>
            </a:pPr>
            <a:r>
              <a:rPr lang="en-US" sz="1600" dirty="0" smtClean="0"/>
              <a:t>Preventive Maintenance</a:t>
            </a:r>
          </a:p>
          <a:p>
            <a:pPr>
              <a:spcAft>
                <a:spcPts val="1200"/>
              </a:spcAft>
            </a:pPr>
            <a:r>
              <a:rPr lang="en-US" sz="1600" dirty="0" smtClean="0"/>
              <a:t>PM Schedule &amp; Instructions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</a:pPr>
            <a:r>
              <a:rPr lang="en-US" sz="1600" dirty="0" smtClean="0"/>
              <a:t>Tool Crib w/ Check-in / Check-out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</a:pPr>
            <a:r>
              <a:rPr lang="en-US" sz="1600" dirty="0" smtClean="0"/>
              <a:t>Tooling Designs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</a:pPr>
            <a:r>
              <a:rPr lang="en-US" sz="1600" dirty="0" smtClean="0"/>
              <a:t>Tool Sourcing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</a:pPr>
            <a:r>
              <a:rPr lang="en-US" sz="1600" dirty="0" smtClean="0"/>
              <a:t>Tool Inventory for Fixed Assets &amp; Consumables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259513" cy="1082675"/>
          </a:xfrm>
        </p:spPr>
        <p:txBody>
          <a:bodyPr/>
          <a:lstStyle/>
          <a:p>
            <a:r>
              <a:rPr lang="en-US" dirty="0" smtClean="0"/>
              <a:t>Manufacturing Process</a:t>
            </a:r>
            <a:br>
              <a:rPr lang="en-US" dirty="0" smtClean="0"/>
            </a:br>
            <a:r>
              <a:rPr lang="en-US" dirty="0" smtClean="0"/>
              <a:t>CAM Files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B15E35C2-01D3-4348-987B-B92F218DD744}" type="slidenum">
              <a:rPr lang="en-US" smtClean="0"/>
              <a:pPr>
                <a:defRPr/>
              </a:pPr>
              <a:t>11</a:t>
            </a:fld>
            <a:r>
              <a:rPr lang="en-US" smtClean="0"/>
              <a:t>	</a:t>
            </a:r>
            <a:endParaRPr lang="en-US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570" y="1055914"/>
            <a:ext cx="7344229" cy="5508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ular Callout 6"/>
          <p:cNvSpPr/>
          <p:nvPr/>
        </p:nvSpPr>
        <p:spPr bwMode="auto">
          <a:xfrm>
            <a:off x="6698342" y="2699659"/>
            <a:ext cx="1995715" cy="783770"/>
          </a:xfrm>
          <a:prstGeom prst="wedgeRectCallout">
            <a:avLst>
              <a:gd name="adj1" fmla="val -67510"/>
              <a:gd name="adj2" fmla="val -12262"/>
            </a:avLst>
          </a:prstGeom>
          <a:solidFill>
            <a:srgbClr val="FF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/>
              <a:t>Multi-CAD and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/>
              <a:t>Multi-CAM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File</a:t>
            </a: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Management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259513" cy="1082675"/>
          </a:xfrm>
        </p:spPr>
        <p:txBody>
          <a:bodyPr/>
          <a:lstStyle/>
          <a:p>
            <a:r>
              <a:rPr lang="en-US" dirty="0" smtClean="0"/>
              <a:t>CAM File Details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B15E35C2-01D3-4348-987B-B92F218DD744}" type="slidenum">
              <a:rPr lang="en-US" smtClean="0"/>
              <a:pPr>
                <a:defRPr/>
              </a:pPr>
              <a:t>12</a:t>
            </a:fld>
            <a:r>
              <a:rPr lang="en-US" smtClean="0"/>
              <a:t>	</a:t>
            </a:r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346" y="1338035"/>
            <a:ext cx="802005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ular Callout 4"/>
          <p:cNvSpPr/>
          <p:nvPr/>
        </p:nvSpPr>
        <p:spPr bwMode="auto">
          <a:xfrm>
            <a:off x="2844799" y="3715659"/>
            <a:ext cx="3744687" cy="522512"/>
          </a:xfrm>
          <a:prstGeom prst="wedgeRectCallout">
            <a:avLst>
              <a:gd name="adj1" fmla="val -86416"/>
              <a:gd name="adj2" fmla="val 30095"/>
            </a:avLst>
          </a:prstGeom>
          <a:solidFill>
            <a:srgbClr val="FF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CAM files associated to specific operations &amp; parts/drawings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259513" cy="1082675"/>
          </a:xfrm>
        </p:spPr>
        <p:txBody>
          <a:bodyPr/>
          <a:lstStyle/>
          <a:p>
            <a:r>
              <a:rPr lang="en-US" dirty="0" smtClean="0"/>
              <a:t>Manufacturing Process Plans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B15E35C2-01D3-4348-987B-B92F218DD744}" type="slidenum">
              <a:rPr lang="en-US" smtClean="0"/>
              <a:pPr>
                <a:defRPr/>
              </a:pPr>
              <a:t>13</a:t>
            </a:fld>
            <a:r>
              <a:rPr lang="en-US" smtClean="0"/>
              <a:t>	</a:t>
            </a:r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1543" y="1074057"/>
            <a:ext cx="7315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ular Callout 6"/>
          <p:cNvSpPr/>
          <p:nvPr/>
        </p:nvSpPr>
        <p:spPr bwMode="auto">
          <a:xfrm>
            <a:off x="6683828" y="2786746"/>
            <a:ext cx="1995715" cy="885370"/>
          </a:xfrm>
          <a:prstGeom prst="wedgeRectCallout">
            <a:avLst>
              <a:gd name="adj1" fmla="val -67510"/>
              <a:gd name="adj2" fmla="val -12262"/>
            </a:avLst>
          </a:prstGeom>
          <a:solidFill>
            <a:srgbClr val="FF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/>
              <a:t>Configurable Manufacturing Process Planner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691086" cy="1082675"/>
          </a:xfrm>
        </p:spPr>
        <p:txBody>
          <a:bodyPr/>
          <a:lstStyle/>
          <a:p>
            <a:r>
              <a:rPr lang="en-US" dirty="0" smtClean="0"/>
              <a:t>Process Plan Details &amp; Routing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B15E35C2-01D3-4348-987B-B92F218DD744}" type="slidenum">
              <a:rPr lang="en-US" smtClean="0"/>
              <a:pPr>
                <a:defRPr/>
              </a:pPr>
              <a:t>14</a:t>
            </a:fld>
            <a:r>
              <a:rPr lang="en-US" smtClean="0"/>
              <a:t>	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56" y="1182008"/>
            <a:ext cx="6374445" cy="536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ular Callout 4"/>
          <p:cNvSpPr/>
          <p:nvPr/>
        </p:nvSpPr>
        <p:spPr bwMode="auto">
          <a:xfrm>
            <a:off x="5457371" y="3701142"/>
            <a:ext cx="1523999" cy="711201"/>
          </a:xfrm>
          <a:prstGeom prst="wedgeRectCallout">
            <a:avLst>
              <a:gd name="adj1" fmla="val -195010"/>
              <a:gd name="adj2" fmla="val 78115"/>
            </a:avLst>
          </a:prstGeom>
          <a:solidFill>
            <a:srgbClr val="FF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Process Steps in Routing</a:t>
            </a:r>
          </a:p>
        </p:txBody>
      </p:sp>
      <p:sp>
        <p:nvSpPr>
          <p:cNvPr id="6" name="Rectangular Callout 5"/>
          <p:cNvSpPr/>
          <p:nvPr/>
        </p:nvSpPr>
        <p:spPr bwMode="auto">
          <a:xfrm>
            <a:off x="5399314" y="2438403"/>
            <a:ext cx="1364344" cy="740226"/>
          </a:xfrm>
          <a:prstGeom prst="wedgeRectCallout">
            <a:avLst>
              <a:gd name="adj1" fmla="val -79772"/>
              <a:gd name="adj2" fmla="val -14611"/>
            </a:avLst>
          </a:prstGeom>
          <a:solidFill>
            <a:srgbClr val="FF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Process Plan Details by Part/Drawing</a:t>
            </a:r>
          </a:p>
        </p:txBody>
      </p:sp>
      <p:sp>
        <p:nvSpPr>
          <p:cNvPr id="7" name="Rectangular Callout 6"/>
          <p:cNvSpPr/>
          <p:nvPr/>
        </p:nvSpPr>
        <p:spPr bwMode="auto">
          <a:xfrm>
            <a:off x="5493656" y="1030514"/>
            <a:ext cx="2895601" cy="1277257"/>
          </a:xfrm>
          <a:prstGeom prst="wedgeRectCallout">
            <a:avLst>
              <a:gd name="adj1" fmla="val -64295"/>
              <a:gd name="adj2" fmla="val 21562"/>
            </a:avLst>
          </a:prstGeom>
          <a:solidFill>
            <a:srgbClr val="FF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err="1" smtClean="0"/>
              <a:t>Tailorable</a:t>
            </a:r>
            <a:r>
              <a:rPr lang="en-US" sz="1400" dirty="0" smtClean="0"/>
              <a:t> Screen Layout, Fields, Labels, </a:t>
            </a:r>
            <a:r>
              <a:rPr lang="en-US" sz="1400" dirty="0" err="1" smtClean="0"/>
              <a:t>Picklists</a:t>
            </a:r>
            <a:r>
              <a:rPr lang="en-US" sz="1400" dirty="0" smtClean="0"/>
              <a:t>, Required Fields and more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/>
              <a:t>Multi-Language Capability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691086" cy="1082675"/>
          </a:xfrm>
        </p:spPr>
        <p:txBody>
          <a:bodyPr/>
          <a:lstStyle/>
          <a:p>
            <a:r>
              <a:rPr lang="en-US" dirty="0" smtClean="0"/>
              <a:t>Process Plan Lifecycle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B15E35C2-01D3-4348-987B-B92F218DD744}" type="slidenum">
              <a:rPr lang="en-US" smtClean="0"/>
              <a:pPr>
                <a:defRPr/>
              </a:pPr>
              <a:t>15</a:t>
            </a:fld>
            <a:r>
              <a:rPr lang="en-US" smtClean="0"/>
              <a:t>	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56" y="1182008"/>
            <a:ext cx="6374445" cy="536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6813" y="1684111"/>
            <a:ext cx="5895975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ular Callout 5"/>
          <p:cNvSpPr/>
          <p:nvPr/>
        </p:nvSpPr>
        <p:spPr bwMode="auto">
          <a:xfrm>
            <a:off x="6908799" y="1291771"/>
            <a:ext cx="1553029" cy="863600"/>
          </a:xfrm>
          <a:prstGeom prst="wedgeRectCallout">
            <a:avLst>
              <a:gd name="adj1" fmla="val -48601"/>
              <a:gd name="adj2" fmla="val 81856"/>
            </a:avLst>
          </a:prstGeom>
          <a:solidFill>
            <a:srgbClr val="FF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/>
              <a:t>Configurable Lifecycle Map &amp; State Structures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259513" cy="1082675"/>
          </a:xfrm>
        </p:spPr>
        <p:txBody>
          <a:bodyPr/>
          <a:lstStyle/>
          <a:p>
            <a:r>
              <a:rPr lang="en-US" dirty="0" smtClean="0"/>
              <a:t>Process Plan Structure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B15E35C2-01D3-4348-987B-B92F218DD744}" type="slidenum">
              <a:rPr lang="en-US" smtClean="0"/>
              <a:pPr>
                <a:defRPr/>
              </a:pPr>
              <a:t>16</a:t>
            </a:fld>
            <a:r>
              <a:rPr lang="en-US" smtClean="0"/>
              <a:t>	</a:t>
            </a:r>
            <a:endParaRPr lang="en-US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5364" y="1172592"/>
            <a:ext cx="6008007" cy="5431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ular Callout 5"/>
          <p:cNvSpPr/>
          <p:nvPr/>
        </p:nvSpPr>
        <p:spPr bwMode="auto">
          <a:xfrm>
            <a:off x="3773714" y="2032003"/>
            <a:ext cx="2510972" cy="384626"/>
          </a:xfrm>
          <a:prstGeom prst="wedgeRectCallout">
            <a:avLst>
              <a:gd name="adj1" fmla="val -104412"/>
              <a:gd name="adj2" fmla="val -14611"/>
            </a:avLst>
          </a:prstGeom>
          <a:solidFill>
            <a:srgbClr val="FF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Associated CAD/CAM files</a:t>
            </a:r>
          </a:p>
        </p:txBody>
      </p:sp>
      <p:sp>
        <p:nvSpPr>
          <p:cNvPr id="7" name="Rectangular Callout 6"/>
          <p:cNvSpPr/>
          <p:nvPr/>
        </p:nvSpPr>
        <p:spPr bwMode="auto">
          <a:xfrm>
            <a:off x="3809999" y="2474689"/>
            <a:ext cx="2510972" cy="384626"/>
          </a:xfrm>
          <a:prstGeom prst="wedgeRectCallout">
            <a:avLst>
              <a:gd name="adj1" fmla="val -104412"/>
              <a:gd name="adj2" fmla="val -14611"/>
            </a:avLst>
          </a:prstGeom>
          <a:solidFill>
            <a:srgbClr val="FF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Associated Inspections</a:t>
            </a:r>
          </a:p>
        </p:txBody>
      </p:sp>
      <p:sp>
        <p:nvSpPr>
          <p:cNvPr id="8" name="Rectangular Callout 7"/>
          <p:cNvSpPr/>
          <p:nvPr/>
        </p:nvSpPr>
        <p:spPr bwMode="auto">
          <a:xfrm>
            <a:off x="3766457" y="2924632"/>
            <a:ext cx="2510972" cy="384626"/>
          </a:xfrm>
          <a:prstGeom prst="wedgeRectCallout">
            <a:avLst>
              <a:gd name="adj1" fmla="val -93429"/>
              <a:gd name="adj2" fmla="val -63668"/>
            </a:avLst>
          </a:prstGeom>
          <a:solidFill>
            <a:srgbClr val="FF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Assembly Operations</a:t>
            </a:r>
          </a:p>
        </p:txBody>
      </p:sp>
      <p:sp>
        <p:nvSpPr>
          <p:cNvPr id="9" name="Rectangular Callout 8"/>
          <p:cNvSpPr/>
          <p:nvPr/>
        </p:nvSpPr>
        <p:spPr bwMode="auto">
          <a:xfrm>
            <a:off x="4376057" y="3708403"/>
            <a:ext cx="2881085" cy="384626"/>
          </a:xfrm>
          <a:prstGeom prst="wedgeRectCallout">
            <a:avLst>
              <a:gd name="adj1" fmla="val -60481"/>
              <a:gd name="adj2" fmla="val -10838"/>
            </a:avLst>
          </a:prstGeom>
          <a:solidFill>
            <a:srgbClr val="FF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Work Instructions by Operation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720114" cy="1082675"/>
          </a:xfrm>
        </p:spPr>
        <p:txBody>
          <a:bodyPr/>
          <a:lstStyle/>
          <a:p>
            <a:r>
              <a:rPr lang="en-US" dirty="0" smtClean="0"/>
              <a:t>Process Plan Details &amp; MBOM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B15E35C2-01D3-4348-987B-B92F218DD744}" type="slidenum">
              <a:rPr lang="en-US" smtClean="0"/>
              <a:pPr>
                <a:defRPr/>
              </a:pPr>
              <a:t>17</a:t>
            </a:fld>
            <a:r>
              <a:rPr lang="en-US" smtClean="0"/>
              <a:t>	</a:t>
            </a:r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5139" y="1163649"/>
            <a:ext cx="6400118" cy="5388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ular Callout 4"/>
          <p:cNvSpPr/>
          <p:nvPr/>
        </p:nvSpPr>
        <p:spPr bwMode="auto">
          <a:xfrm>
            <a:off x="1320801" y="5225145"/>
            <a:ext cx="2452914" cy="384626"/>
          </a:xfrm>
          <a:prstGeom prst="wedgeRectCallout">
            <a:avLst>
              <a:gd name="adj1" fmla="val -35475"/>
              <a:gd name="adj2" fmla="val -124046"/>
            </a:avLst>
          </a:prstGeom>
          <a:solidFill>
            <a:srgbClr val="FF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MBOM Parts &amp; Description</a:t>
            </a:r>
          </a:p>
        </p:txBody>
      </p:sp>
      <p:sp>
        <p:nvSpPr>
          <p:cNvPr id="6" name="Rectangular Callout 5"/>
          <p:cNvSpPr/>
          <p:nvPr/>
        </p:nvSpPr>
        <p:spPr bwMode="auto">
          <a:xfrm>
            <a:off x="3911600" y="5551717"/>
            <a:ext cx="1248229" cy="587826"/>
          </a:xfrm>
          <a:prstGeom prst="wedgeRectCallout">
            <a:avLst>
              <a:gd name="adj1" fmla="val -41984"/>
              <a:gd name="adj2" fmla="val -142168"/>
            </a:avLst>
          </a:prstGeom>
          <a:solidFill>
            <a:srgbClr val="FF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MBOM Part</a:t>
            </a: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Quantities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ular Callout 6"/>
          <p:cNvSpPr/>
          <p:nvPr/>
        </p:nvSpPr>
        <p:spPr bwMode="auto">
          <a:xfrm>
            <a:off x="551543" y="5646058"/>
            <a:ext cx="1045029" cy="740228"/>
          </a:xfrm>
          <a:prstGeom prst="wedgeRectCallout">
            <a:avLst>
              <a:gd name="adj1" fmla="val -33651"/>
              <a:gd name="adj2" fmla="val -134035"/>
            </a:avLst>
          </a:prstGeom>
          <a:solidFill>
            <a:srgbClr val="FF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MBOM Assembly Sequence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259513" cy="1082675"/>
          </a:xfrm>
        </p:spPr>
        <p:txBody>
          <a:bodyPr/>
          <a:lstStyle/>
          <a:p>
            <a:r>
              <a:rPr lang="en-US" dirty="0" smtClean="0"/>
              <a:t>Process Plan with Drawings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B15E35C2-01D3-4348-987B-B92F218DD744}" type="slidenum">
              <a:rPr lang="en-US" smtClean="0"/>
              <a:pPr>
                <a:defRPr/>
              </a:pPr>
              <a:t>18</a:t>
            </a:fld>
            <a:r>
              <a:rPr lang="en-US" smtClean="0"/>
              <a:t>	</a:t>
            </a:r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0625" y="1218434"/>
            <a:ext cx="6414632" cy="5401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ular Callout 5"/>
          <p:cNvSpPr/>
          <p:nvPr/>
        </p:nvSpPr>
        <p:spPr bwMode="auto">
          <a:xfrm>
            <a:off x="1001485" y="5820232"/>
            <a:ext cx="2235201" cy="384626"/>
          </a:xfrm>
          <a:prstGeom prst="wedgeRectCallout">
            <a:avLst>
              <a:gd name="adj1" fmla="val -41984"/>
              <a:gd name="adj2" fmla="val -169329"/>
            </a:avLst>
          </a:prstGeom>
          <a:solidFill>
            <a:srgbClr val="FF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Drawing DWG # &amp; Rev</a:t>
            </a:r>
          </a:p>
        </p:txBody>
      </p:sp>
      <p:sp>
        <p:nvSpPr>
          <p:cNvPr id="7" name="Rectangular Callout 6"/>
          <p:cNvSpPr/>
          <p:nvPr/>
        </p:nvSpPr>
        <p:spPr bwMode="auto">
          <a:xfrm>
            <a:off x="4862285" y="5805718"/>
            <a:ext cx="1248229" cy="384626"/>
          </a:xfrm>
          <a:prstGeom prst="wedgeRectCallout">
            <a:avLst>
              <a:gd name="adj1" fmla="val -41984"/>
              <a:gd name="adj2" fmla="val -169329"/>
            </a:avLst>
          </a:prstGeom>
          <a:solidFill>
            <a:srgbClr val="FF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Drawing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792686" cy="1082675"/>
          </a:xfrm>
        </p:spPr>
        <p:txBody>
          <a:bodyPr/>
          <a:lstStyle/>
          <a:p>
            <a:r>
              <a:rPr lang="en-US" dirty="0" smtClean="0"/>
              <a:t>Manufacturing Operation</a:t>
            </a:r>
            <a:br>
              <a:rPr lang="en-US" dirty="0" smtClean="0"/>
            </a:br>
            <a:r>
              <a:rPr lang="en-US" dirty="0" err="1" smtClean="0"/>
              <a:t>WorkCenter</a:t>
            </a:r>
            <a:r>
              <a:rPr lang="en-US" dirty="0" smtClean="0"/>
              <a:t> </a:t>
            </a:r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B15E35C2-01D3-4348-987B-B92F218DD744}" type="slidenum">
              <a:rPr lang="en-US" smtClean="0"/>
              <a:pPr>
                <a:defRPr/>
              </a:pPr>
              <a:t>19</a:t>
            </a:fld>
            <a:r>
              <a:rPr lang="en-US" smtClean="0"/>
              <a:t>	</a:t>
            </a:r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4307" y="1230605"/>
            <a:ext cx="6534150" cy="536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ular Callout 5"/>
          <p:cNvSpPr/>
          <p:nvPr/>
        </p:nvSpPr>
        <p:spPr bwMode="auto">
          <a:xfrm>
            <a:off x="1095829" y="5421086"/>
            <a:ext cx="2046514" cy="1103086"/>
          </a:xfrm>
          <a:prstGeom prst="wedgeRectCallout">
            <a:avLst>
              <a:gd name="adj1" fmla="val -52577"/>
              <a:gd name="adj2" fmla="val -94710"/>
            </a:avLst>
          </a:prstGeom>
          <a:solidFill>
            <a:srgbClr val="FF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Operation Steps</a:t>
            </a: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&amp; Work Instructions, Lean Six Sigma Sequence of Events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B15E35C2-01D3-4348-987B-B92F218DD744}" type="slidenum">
              <a:rPr lang="en-US" smtClean="0"/>
              <a:pPr>
                <a:defRPr/>
              </a:pPr>
              <a:t>2</a:t>
            </a:fld>
            <a:r>
              <a:rPr lang="en-US" smtClean="0"/>
              <a:t>	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 bwMode="white">
          <a:xfrm>
            <a:off x="396875" y="1385888"/>
            <a:ext cx="7397296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5000"/>
              </a:spcBef>
              <a:spcAft>
                <a:spcPct val="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Aras Innovator</a:t>
            </a:r>
            <a:b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</a:b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Manufacturing Process Planning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96874" y="3327399"/>
            <a:ext cx="8268155" cy="3000829"/>
          </a:xfrm>
          <a:prstGeom prst="rect">
            <a:avLst/>
          </a:prstGeom>
        </p:spPr>
        <p:txBody>
          <a:bodyPr/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>
                <a:schemeClr val="tx2"/>
              </a:buClr>
              <a:buSzTx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Community Solution used by:</a:t>
            </a:r>
          </a:p>
          <a:p>
            <a:pPr lvl="0" eaLnBrk="0" hangingPunct="0">
              <a:spcBef>
                <a:spcPct val="15000"/>
              </a:spcBef>
              <a:spcAft>
                <a:spcPct val="15000"/>
              </a:spcAft>
              <a:buClr>
                <a:schemeClr val="tx2"/>
              </a:buClr>
            </a:pPr>
            <a:r>
              <a:rPr lang="en-US" sz="2800" b="0" kern="0" dirty="0" smtClean="0">
                <a:latin typeface="Calibri" pitchFamily="34" charset="0"/>
              </a:rPr>
              <a:t>US Army, Lockheed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Martin, Ingersoll-Rand,</a:t>
            </a:r>
            <a:b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</a:b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L-3 Communications, Rolls-Royce, and</a:t>
            </a:r>
            <a:b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</a:b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GE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Aviation</a:t>
            </a:r>
          </a:p>
          <a:p>
            <a:pPr lvl="0" eaLnBrk="0" hangingPunct="0">
              <a:spcBef>
                <a:spcPct val="15000"/>
              </a:spcBef>
              <a:spcAft>
                <a:spcPct val="15000"/>
              </a:spcAft>
              <a:buClr>
                <a:schemeClr val="tx2"/>
              </a:buClr>
            </a:pPr>
            <a:endParaRPr lang="en-US" sz="2800" b="0" kern="0" dirty="0" smtClean="0">
              <a:latin typeface="Calibri" pitchFamily="34" charset="0"/>
            </a:endParaRPr>
          </a:p>
          <a:p>
            <a:pPr lvl="0" eaLnBrk="0" hangingPunct="0">
              <a:spcBef>
                <a:spcPct val="15000"/>
              </a:spcBef>
              <a:spcAft>
                <a:spcPct val="15000"/>
              </a:spcAft>
              <a:buClr>
                <a:schemeClr val="tx2"/>
              </a:buClr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Original IP acquired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from </a:t>
            </a:r>
            <a:r>
              <a:rPr kumimoji="0" lang="en-US" sz="2400" b="0" i="0" u="none" strike="noStrike" kern="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CIMtelligence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(</a:t>
            </a:r>
            <a:r>
              <a:rPr kumimoji="0" lang="en-US" sz="2400" b="0" i="0" u="none" strike="noStrike" kern="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IntelliCAPP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) in 2000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259513" cy="1082675"/>
          </a:xfrm>
        </p:spPr>
        <p:txBody>
          <a:bodyPr/>
          <a:lstStyle/>
          <a:p>
            <a:r>
              <a:rPr lang="en-US" dirty="0" smtClean="0"/>
              <a:t>Manufacturing Operation Inspections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B15E35C2-01D3-4348-987B-B92F218DD744}" type="slidenum">
              <a:rPr lang="en-US" smtClean="0"/>
              <a:pPr>
                <a:defRPr/>
              </a:pPr>
              <a:t>20</a:t>
            </a:fld>
            <a:r>
              <a:rPr lang="en-US" smtClean="0"/>
              <a:t>	</a:t>
            </a:r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1736" y="1117601"/>
            <a:ext cx="6708322" cy="5510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ular Callout 5"/>
          <p:cNvSpPr/>
          <p:nvPr/>
        </p:nvSpPr>
        <p:spPr bwMode="auto">
          <a:xfrm>
            <a:off x="1915886" y="5399318"/>
            <a:ext cx="2061029" cy="812796"/>
          </a:xfrm>
          <a:prstGeom prst="wedgeRectCallout">
            <a:avLst>
              <a:gd name="adj1" fmla="val -25787"/>
              <a:gd name="adj2" fmla="val -168258"/>
            </a:avLst>
          </a:prstGeom>
          <a:solidFill>
            <a:srgbClr val="FF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Quality Inspections Integrated into Operation Steps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807200" cy="1082675"/>
          </a:xfrm>
        </p:spPr>
        <p:txBody>
          <a:bodyPr/>
          <a:lstStyle/>
          <a:p>
            <a:r>
              <a:rPr lang="en-US" dirty="0" smtClean="0"/>
              <a:t>Manufacturing Operation</a:t>
            </a:r>
            <a:br>
              <a:rPr lang="en-US" dirty="0" smtClean="0"/>
            </a:br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B15E35C2-01D3-4348-987B-B92F218DD744}" type="slidenum">
              <a:rPr lang="en-US" smtClean="0"/>
              <a:pPr>
                <a:defRPr/>
              </a:pPr>
              <a:t>21</a:t>
            </a:fld>
            <a:r>
              <a:rPr lang="en-US" smtClean="0"/>
              <a:t>	</a:t>
            </a:r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7222" y="1111736"/>
            <a:ext cx="6722835" cy="5522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ular Callout 4"/>
          <p:cNvSpPr/>
          <p:nvPr/>
        </p:nvSpPr>
        <p:spPr bwMode="auto">
          <a:xfrm>
            <a:off x="1016001" y="5529945"/>
            <a:ext cx="1611086" cy="740225"/>
          </a:xfrm>
          <a:prstGeom prst="wedgeRectCallout">
            <a:avLst>
              <a:gd name="adj1" fmla="val -20457"/>
              <a:gd name="adj2" fmla="val -149721"/>
            </a:avLst>
          </a:prstGeom>
          <a:solidFill>
            <a:srgbClr val="FF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Required Tooling,</a:t>
            </a: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Gauges, Consumables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ular Callout 5"/>
          <p:cNvSpPr/>
          <p:nvPr/>
        </p:nvSpPr>
        <p:spPr bwMode="auto">
          <a:xfrm>
            <a:off x="2772229" y="5588003"/>
            <a:ext cx="986971" cy="551540"/>
          </a:xfrm>
          <a:prstGeom prst="wedgeRectCallout">
            <a:avLst>
              <a:gd name="adj1" fmla="val 3604"/>
              <a:gd name="adj2" fmla="val -179855"/>
            </a:avLst>
          </a:prstGeom>
          <a:solidFill>
            <a:srgbClr val="FF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Quantity On Hand</a:t>
            </a:r>
          </a:p>
        </p:txBody>
      </p:sp>
      <p:sp>
        <p:nvSpPr>
          <p:cNvPr id="8" name="Rectangular Callout 7"/>
          <p:cNvSpPr/>
          <p:nvPr/>
        </p:nvSpPr>
        <p:spPr bwMode="auto">
          <a:xfrm>
            <a:off x="4259943" y="5522689"/>
            <a:ext cx="986971" cy="747482"/>
          </a:xfrm>
          <a:prstGeom prst="wedgeRectCallout">
            <a:avLst>
              <a:gd name="adj1" fmla="val 2133"/>
              <a:gd name="adj2" fmla="val -142962"/>
            </a:avLst>
          </a:prstGeom>
          <a:solidFill>
            <a:srgbClr val="FF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Quantity Back</a:t>
            </a: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Ordered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259513" cy="1082675"/>
          </a:xfrm>
        </p:spPr>
        <p:txBody>
          <a:bodyPr/>
          <a:lstStyle/>
          <a:p>
            <a:r>
              <a:rPr lang="en-US" dirty="0" smtClean="0"/>
              <a:t>Manufacturing Operation MBOM Parts &amp; Quantities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B15E35C2-01D3-4348-987B-B92F218DD744}" type="slidenum">
              <a:rPr lang="en-US" smtClean="0"/>
              <a:pPr>
                <a:defRPr/>
              </a:pPr>
              <a:t>22</a:t>
            </a:fld>
            <a:r>
              <a:rPr lang="en-US" smtClean="0"/>
              <a:t>	</a:t>
            </a:r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7221" y="1204685"/>
            <a:ext cx="6462841" cy="530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ular Callout 4"/>
          <p:cNvSpPr/>
          <p:nvPr/>
        </p:nvSpPr>
        <p:spPr bwMode="auto">
          <a:xfrm>
            <a:off x="2801258" y="5094517"/>
            <a:ext cx="2452914" cy="384626"/>
          </a:xfrm>
          <a:prstGeom prst="wedgeRectCallout">
            <a:avLst>
              <a:gd name="adj1" fmla="val -35475"/>
              <a:gd name="adj2" fmla="val -124046"/>
            </a:avLst>
          </a:prstGeom>
          <a:solidFill>
            <a:srgbClr val="FF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MBOM Parts &amp; Description</a:t>
            </a:r>
          </a:p>
        </p:txBody>
      </p:sp>
      <p:sp>
        <p:nvSpPr>
          <p:cNvPr id="6" name="Rectangular Callout 5"/>
          <p:cNvSpPr/>
          <p:nvPr/>
        </p:nvSpPr>
        <p:spPr bwMode="auto">
          <a:xfrm>
            <a:off x="1415143" y="4956631"/>
            <a:ext cx="1248229" cy="587826"/>
          </a:xfrm>
          <a:prstGeom prst="wedgeRectCallout">
            <a:avLst>
              <a:gd name="adj1" fmla="val -74542"/>
              <a:gd name="adj2" fmla="val -87847"/>
            </a:avLst>
          </a:prstGeom>
          <a:solidFill>
            <a:srgbClr val="FF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MBOM Part</a:t>
            </a: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Quantities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ular Callout 6"/>
          <p:cNvSpPr/>
          <p:nvPr/>
        </p:nvSpPr>
        <p:spPr bwMode="auto">
          <a:xfrm>
            <a:off x="551543" y="5646058"/>
            <a:ext cx="1045029" cy="740228"/>
          </a:xfrm>
          <a:prstGeom prst="wedgeRectCallout">
            <a:avLst>
              <a:gd name="adj1" fmla="val -33651"/>
              <a:gd name="adj2" fmla="val -134035"/>
            </a:avLst>
          </a:prstGeom>
          <a:solidFill>
            <a:srgbClr val="FF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MBOM Assembly Sequence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259513" cy="1082675"/>
          </a:xfrm>
        </p:spPr>
        <p:txBody>
          <a:bodyPr/>
          <a:lstStyle/>
          <a:p>
            <a:r>
              <a:rPr lang="en-US" dirty="0" smtClean="0"/>
              <a:t>Manufacturing Operation</a:t>
            </a:r>
            <a:br>
              <a:rPr lang="en-US" dirty="0" smtClean="0"/>
            </a:br>
            <a:r>
              <a:rPr lang="en-US" dirty="0" smtClean="0"/>
              <a:t>Work Instructions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B15E35C2-01D3-4348-987B-B92F218DD744}" type="slidenum">
              <a:rPr lang="en-US" smtClean="0"/>
              <a:pPr>
                <a:defRPr/>
              </a:pPr>
              <a:t>23</a:t>
            </a:fld>
            <a:r>
              <a:rPr lang="en-US" smtClean="0"/>
              <a:t>	</a:t>
            </a:r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56" y="1167039"/>
            <a:ext cx="6597887" cy="5419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ular Callout 5"/>
          <p:cNvSpPr/>
          <p:nvPr/>
        </p:nvSpPr>
        <p:spPr bwMode="auto">
          <a:xfrm>
            <a:off x="2997200" y="5377546"/>
            <a:ext cx="2344057" cy="645884"/>
          </a:xfrm>
          <a:prstGeom prst="wedgeRectCallout">
            <a:avLst>
              <a:gd name="adj1" fmla="val -45676"/>
              <a:gd name="adj2" fmla="val -142418"/>
            </a:avLst>
          </a:prstGeom>
          <a:solidFill>
            <a:srgbClr val="FF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Graphical Method Sheets &amp; File Attachments</a:t>
            </a:r>
          </a:p>
        </p:txBody>
      </p:sp>
      <p:sp>
        <p:nvSpPr>
          <p:cNvPr id="8" name="Rectangular Callout 7"/>
          <p:cNvSpPr/>
          <p:nvPr/>
        </p:nvSpPr>
        <p:spPr bwMode="auto">
          <a:xfrm>
            <a:off x="725715" y="5007428"/>
            <a:ext cx="1553028" cy="1045029"/>
          </a:xfrm>
          <a:prstGeom prst="wedgeRectCallout">
            <a:avLst>
              <a:gd name="adj1" fmla="val -1188"/>
              <a:gd name="adj2" fmla="val -66188"/>
            </a:avLst>
          </a:prstGeom>
          <a:solidFill>
            <a:srgbClr val="FF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Operator Labor Instructions</a:t>
            </a: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/ Lean Six Sigma Method Sheets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259513" cy="1082675"/>
          </a:xfrm>
        </p:spPr>
        <p:txBody>
          <a:bodyPr/>
          <a:lstStyle/>
          <a:p>
            <a:r>
              <a:rPr lang="en-US" dirty="0" smtClean="0"/>
              <a:t>Manufacturing Operation</a:t>
            </a:r>
            <a:br>
              <a:rPr lang="en-US" dirty="0" smtClean="0"/>
            </a:br>
            <a:r>
              <a:rPr lang="en-US" dirty="0" smtClean="0"/>
              <a:t>NC Files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B15E35C2-01D3-4348-987B-B92F218DD744}" type="slidenum">
              <a:rPr lang="en-US" smtClean="0"/>
              <a:pPr>
                <a:defRPr/>
              </a:pPr>
              <a:t>24</a:t>
            </a:fld>
            <a:r>
              <a:rPr lang="en-US" smtClean="0"/>
              <a:t>	</a:t>
            </a:r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1737" y="1188778"/>
            <a:ext cx="6548664" cy="5379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ular Callout 4"/>
          <p:cNvSpPr/>
          <p:nvPr/>
        </p:nvSpPr>
        <p:spPr bwMode="auto">
          <a:xfrm>
            <a:off x="631371" y="5275945"/>
            <a:ext cx="1458685" cy="370111"/>
          </a:xfrm>
          <a:prstGeom prst="wedgeRectCallout">
            <a:avLst>
              <a:gd name="adj1" fmla="val 8762"/>
              <a:gd name="adj2" fmla="val -181384"/>
            </a:avLst>
          </a:prstGeom>
          <a:solidFill>
            <a:srgbClr val="FF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Part/Drawing</a:t>
            </a:r>
          </a:p>
        </p:txBody>
      </p:sp>
      <p:sp>
        <p:nvSpPr>
          <p:cNvPr id="6" name="Rectangular Callout 5"/>
          <p:cNvSpPr/>
          <p:nvPr/>
        </p:nvSpPr>
        <p:spPr bwMode="auto">
          <a:xfrm>
            <a:off x="2271487" y="5522689"/>
            <a:ext cx="892628" cy="457197"/>
          </a:xfrm>
          <a:prstGeom prst="wedgeRectCallout">
            <a:avLst>
              <a:gd name="adj1" fmla="val 22789"/>
              <a:gd name="adj2" fmla="val -196136"/>
            </a:avLst>
          </a:prstGeom>
          <a:solidFill>
            <a:srgbClr val="FF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Machine</a:t>
            </a:r>
          </a:p>
        </p:txBody>
      </p:sp>
      <p:sp>
        <p:nvSpPr>
          <p:cNvPr id="7" name="Rectangular Callout 6"/>
          <p:cNvSpPr/>
          <p:nvPr/>
        </p:nvSpPr>
        <p:spPr bwMode="auto">
          <a:xfrm>
            <a:off x="3142343" y="5101774"/>
            <a:ext cx="1458685" cy="370112"/>
          </a:xfrm>
          <a:prstGeom prst="wedgeRectCallout">
            <a:avLst>
              <a:gd name="adj1" fmla="val -25069"/>
              <a:gd name="adj2" fmla="val -138247"/>
            </a:avLst>
          </a:prstGeom>
          <a:solidFill>
            <a:srgbClr val="FF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CAM program</a:t>
            </a:r>
          </a:p>
        </p:txBody>
      </p:sp>
      <p:sp>
        <p:nvSpPr>
          <p:cNvPr id="8" name="Rectangular Callout 7"/>
          <p:cNvSpPr/>
          <p:nvPr/>
        </p:nvSpPr>
        <p:spPr bwMode="auto">
          <a:xfrm>
            <a:off x="5646057" y="5167089"/>
            <a:ext cx="1458685" cy="551540"/>
          </a:xfrm>
          <a:prstGeom prst="wedgeRectCallout">
            <a:avLst>
              <a:gd name="adj1" fmla="val -25069"/>
              <a:gd name="adj2" fmla="val -109300"/>
            </a:avLst>
          </a:prstGeom>
          <a:solidFill>
            <a:srgbClr val="FF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CAM program release date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259513" cy="1082675"/>
          </a:xfrm>
        </p:spPr>
        <p:txBody>
          <a:bodyPr/>
          <a:lstStyle/>
          <a:p>
            <a:r>
              <a:rPr lang="en-US" dirty="0" smtClean="0"/>
              <a:t>Manufacturing Operation ERP/MRP Information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B15E35C2-01D3-4348-987B-B92F218DD744}" type="slidenum">
              <a:rPr lang="en-US" smtClean="0"/>
              <a:pPr>
                <a:defRPr/>
              </a:pPr>
              <a:t>25</a:t>
            </a:fld>
            <a:r>
              <a:rPr lang="en-US" smtClean="0"/>
              <a:t>	</a:t>
            </a:r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50" y="1153043"/>
            <a:ext cx="6650264" cy="5462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ular Callout 4"/>
          <p:cNvSpPr/>
          <p:nvPr/>
        </p:nvSpPr>
        <p:spPr bwMode="auto">
          <a:xfrm>
            <a:off x="914401" y="5159831"/>
            <a:ext cx="827314" cy="370112"/>
          </a:xfrm>
          <a:prstGeom prst="wedgeRectCallout">
            <a:avLst>
              <a:gd name="adj1" fmla="val 53293"/>
              <a:gd name="adj2" fmla="val -142169"/>
            </a:avLst>
          </a:prstGeom>
          <a:solidFill>
            <a:srgbClr val="FF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Vendor</a:t>
            </a:r>
          </a:p>
        </p:txBody>
      </p:sp>
      <p:sp>
        <p:nvSpPr>
          <p:cNvPr id="7" name="Rectangular Callout 6"/>
          <p:cNvSpPr/>
          <p:nvPr/>
        </p:nvSpPr>
        <p:spPr bwMode="auto">
          <a:xfrm>
            <a:off x="1995714" y="5283202"/>
            <a:ext cx="950685" cy="522512"/>
          </a:xfrm>
          <a:prstGeom prst="wedgeRectCallout">
            <a:avLst>
              <a:gd name="adj1" fmla="val 19116"/>
              <a:gd name="adj2" fmla="val -145110"/>
            </a:avLst>
          </a:prstGeom>
          <a:solidFill>
            <a:srgbClr val="FF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Delivery Days</a:t>
            </a:r>
          </a:p>
        </p:txBody>
      </p:sp>
      <p:sp>
        <p:nvSpPr>
          <p:cNvPr id="8" name="Rectangular Callout 7"/>
          <p:cNvSpPr/>
          <p:nvPr/>
        </p:nvSpPr>
        <p:spPr bwMode="auto">
          <a:xfrm>
            <a:off x="3258457" y="5268688"/>
            <a:ext cx="674913" cy="370112"/>
          </a:xfrm>
          <a:prstGeom prst="wedgeRectCallout">
            <a:avLst>
              <a:gd name="adj1" fmla="val -18637"/>
              <a:gd name="adj2" fmla="val -169620"/>
            </a:avLst>
          </a:prstGeom>
          <a:solidFill>
            <a:srgbClr val="FF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Price</a:t>
            </a:r>
          </a:p>
        </p:txBody>
      </p:sp>
      <p:sp>
        <p:nvSpPr>
          <p:cNvPr id="9" name="Rectangular Callout 8"/>
          <p:cNvSpPr/>
          <p:nvPr/>
        </p:nvSpPr>
        <p:spPr bwMode="auto">
          <a:xfrm>
            <a:off x="3766458" y="5863774"/>
            <a:ext cx="994228" cy="370112"/>
          </a:xfrm>
          <a:prstGeom prst="wedgeRectCallout">
            <a:avLst>
              <a:gd name="adj1" fmla="val 20818"/>
              <a:gd name="adj2" fmla="val -322563"/>
            </a:avLst>
          </a:prstGeom>
          <a:solidFill>
            <a:srgbClr val="FF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Currency</a:t>
            </a:r>
          </a:p>
        </p:txBody>
      </p:sp>
      <p:sp>
        <p:nvSpPr>
          <p:cNvPr id="10" name="Rectangular Callout 9"/>
          <p:cNvSpPr/>
          <p:nvPr/>
        </p:nvSpPr>
        <p:spPr bwMode="auto">
          <a:xfrm>
            <a:off x="5029200" y="5254174"/>
            <a:ext cx="1284513" cy="522512"/>
          </a:xfrm>
          <a:prstGeom prst="wedgeRectCallout">
            <a:avLst>
              <a:gd name="adj1" fmla="val 10920"/>
              <a:gd name="adj2" fmla="val -132856"/>
            </a:avLst>
          </a:prstGeom>
          <a:solidFill>
            <a:srgbClr val="FF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Purchasing Group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259513" cy="1082675"/>
          </a:xfrm>
        </p:spPr>
        <p:txBody>
          <a:bodyPr/>
          <a:lstStyle/>
          <a:p>
            <a:r>
              <a:rPr lang="en-US" dirty="0" smtClean="0"/>
              <a:t>Process </a:t>
            </a:r>
            <a:r>
              <a:rPr lang="en-US" dirty="0" err="1" smtClean="0"/>
              <a:t>WorkCenter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Machining Steps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B15E35C2-01D3-4348-987B-B92F218DD744}" type="slidenum">
              <a:rPr lang="en-US" smtClean="0"/>
              <a:pPr>
                <a:defRPr/>
              </a:pPr>
              <a:t>26</a:t>
            </a:fld>
            <a:r>
              <a:rPr lang="en-US" smtClean="0"/>
              <a:t>	</a:t>
            </a:r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653" y="1195300"/>
            <a:ext cx="7815489" cy="5389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ular Callout 4"/>
          <p:cNvSpPr/>
          <p:nvPr/>
        </p:nvSpPr>
        <p:spPr bwMode="auto">
          <a:xfrm>
            <a:off x="566059" y="3214916"/>
            <a:ext cx="1001484" cy="370112"/>
          </a:xfrm>
          <a:prstGeom prst="wedgeRectCallout">
            <a:avLst>
              <a:gd name="adj1" fmla="val 12942"/>
              <a:gd name="adj2" fmla="val 132342"/>
            </a:avLst>
          </a:prstGeom>
          <a:solidFill>
            <a:srgbClr val="FF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Machine</a:t>
            </a:r>
          </a:p>
        </p:txBody>
      </p:sp>
      <p:sp>
        <p:nvSpPr>
          <p:cNvPr id="6" name="Rectangular Callout 5"/>
          <p:cNvSpPr/>
          <p:nvPr/>
        </p:nvSpPr>
        <p:spPr bwMode="auto">
          <a:xfrm>
            <a:off x="5275945" y="4804230"/>
            <a:ext cx="1153884" cy="580570"/>
          </a:xfrm>
          <a:prstGeom prst="wedgeRectCallout">
            <a:avLst>
              <a:gd name="adj1" fmla="val -66768"/>
              <a:gd name="adj2" fmla="val -4914"/>
            </a:avLst>
          </a:prstGeom>
          <a:solidFill>
            <a:srgbClr val="FF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Machining Operations</a:t>
            </a:r>
          </a:p>
        </p:txBody>
      </p:sp>
      <p:sp>
        <p:nvSpPr>
          <p:cNvPr id="7" name="Rectangular Callout 6"/>
          <p:cNvSpPr/>
          <p:nvPr/>
        </p:nvSpPr>
        <p:spPr bwMode="auto">
          <a:xfrm>
            <a:off x="5377545" y="2002973"/>
            <a:ext cx="1690912" cy="566056"/>
          </a:xfrm>
          <a:prstGeom prst="wedgeRectCallout">
            <a:avLst>
              <a:gd name="adj1" fmla="val -112201"/>
              <a:gd name="adj2" fmla="val -17734"/>
            </a:avLst>
          </a:prstGeom>
          <a:solidFill>
            <a:srgbClr val="FF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Workcenter</a:t>
            </a: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&amp; </a:t>
            </a:r>
            <a:r>
              <a:rPr kumimoji="0" lang="en-US" sz="1400" b="1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Workcell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259513" cy="1082675"/>
          </a:xfrm>
        </p:spPr>
        <p:txBody>
          <a:bodyPr/>
          <a:lstStyle/>
          <a:p>
            <a:r>
              <a:rPr lang="en-US" dirty="0" smtClean="0"/>
              <a:t>Tooling &amp; Equipment Assets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B15E35C2-01D3-4348-987B-B92F218DD744}" type="slidenum">
              <a:rPr lang="en-US" smtClean="0"/>
              <a:pPr>
                <a:defRPr/>
              </a:pPr>
              <a:t>27</a:t>
            </a:fld>
            <a:r>
              <a:rPr lang="en-US" smtClean="0"/>
              <a:t>	</a:t>
            </a:r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57" y="1201056"/>
            <a:ext cx="7126514" cy="5344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ular Callout 5"/>
          <p:cNvSpPr/>
          <p:nvPr/>
        </p:nvSpPr>
        <p:spPr bwMode="auto">
          <a:xfrm>
            <a:off x="2438401" y="1001486"/>
            <a:ext cx="1872341" cy="580571"/>
          </a:xfrm>
          <a:prstGeom prst="wedgeRectCallout">
            <a:avLst>
              <a:gd name="adj1" fmla="val -28143"/>
              <a:gd name="adj2" fmla="val 173960"/>
            </a:avLst>
          </a:prstGeom>
          <a:solidFill>
            <a:srgbClr val="FF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Tooling Design Drawing DWG #</a:t>
            </a:r>
          </a:p>
        </p:txBody>
      </p:sp>
      <p:sp>
        <p:nvSpPr>
          <p:cNvPr id="7" name="Rectangular Callout 6"/>
          <p:cNvSpPr/>
          <p:nvPr/>
        </p:nvSpPr>
        <p:spPr bwMode="auto">
          <a:xfrm>
            <a:off x="4542972" y="1197431"/>
            <a:ext cx="1233713" cy="370112"/>
          </a:xfrm>
          <a:prstGeom prst="wedgeRectCallout">
            <a:avLst>
              <a:gd name="adj1" fmla="val -44705"/>
              <a:gd name="adj2" fmla="val 238225"/>
            </a:avLst>
          </a:prstGeom>
          <a:solidFill>
            <a:srgbClr val="FF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Asset Type</a:t>
            </a:r>
          </a:p>
        </p:txBody>
      </p:sp>
      <p:sp>
        <p:nvSpPr>
          <p:cNvPr id="8" name="Rectangular Callout 7"/>
          <p:cNvSpPr/>
          <p:nvPr/>
        </p:nvSpPr>
        <p:spPr bwMode="auto">
          <a:xfrm>
            <a:off x="6197602" y="1066801"/>
            <a:ext cx="1233712" cy="370112"/>
          </a:xfrm>
          <a:prstGeom prst="wedgeRectCallout">
            <a:avLst>
              <a:gd name="adj1" fmla="val -25881"/>
              <a:gd name="adj2" fmla="val 293127"/>
            </a:avLst>
          </a:prstGeom>
          <a:solidFill>
            <a:srgbClr val="FF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Asset Value</a:t>
            </a:r>
          </a:p>
        </p:txBody>
      </p:sp>
      <p:sp>
        <p:nvSpPr>
          <p:cNvPr id="9" name="Rectangular Callout 8"/>
          <p:cNvSpPr/>
          <p:nvPr/>
        </p:nvSpPr>
        <p:spPr bwMode="auto">
          <a:xfrm>
            <a:off x="5297717" y="1618344"/>
            <a:ext cx="1001484" cy="515256"/>
          </a:xfrm>
          <a:prstGeom prst="wedgeRectCallout">
            <a:avLst>
              <a:gd name="adj1" fmla="val 12942"/>
              <a:gd name="adj2" fmla="val 78821"/>
            </a:avLst>
          </a:prstGeom>
          <a:solidFill>
            <a:srgbClr val="FF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Asset Quantity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662057" cy="1082675"/>
          </a:xfrm>
        </p:spPr>
        <p:txBody>
          <a:bodyPr/>
          <a:lstStyle/>
          <a:p>
            <a:r>
              <a:rPr lang="en-US" dirty="0" smtClean="0"/>
              <a:t>Tool Master &amp;</a:t>
            </a:r>
            <a:br>
              <a:rPr lang="en-US" dirty="0" smtClean="0"/>
            </a:br>
            <a:r>
              <a:rPr lang="en-US" dirty="0" smtClean="0"/>
              <a:t>Tool Crib Check-in / Check-out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B15E35C2-01D3-4348-987B-B92F218DD744}" type="slidenum">
              <a:rPr lang="en-US" smtClean="0"/>
              <a:pPr>
                <a:defRPr/>
              </a:pPr>
              <a:t>28</a:t>
            </a:fld>
            <a:r>
              <a:rPr lang="en-US" smtClean="0"/>
              <a:t>	</a:t>
            </a:r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5160" y="1225680"/>
            <a:ext cx="7092269" cy="5321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ular Callout 4"/>
          <p:cNvSpPr/>
          <p:nvPr/>
        </p:nvSpPr>
        <p:spPr bwMode="auto">
          <a:xfrm>
            <a:off x="203202" y="5522687"/>
            <a:ext cx="1001484" cy="645884"/>
          </a:xfrm>
          <a:prstGeom prst="wedgeRectCallout">
            <a:avLst>
              <a:gd name="adj1" fmla="val -3001"/>
              <a:gd name="adj2" fmla="val -193415"/>
            </a:avLst>
          </a:prstGeom>
          <a:solidFill>
            <a:srgbClr val="FF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Tool Inventory</a:t>
            </a:r>
          </a:p>
        </p:txBody>
      </p:sp>
      <p:sp>
        <p:nvSpPr>
          <p:cNvPr id="6" name="Rectangular Callout 5"/>
          <p:cNvSpPr/>
          <p:nvPr/>
        </p:nvSpPr>
        <p:spPr bwMode="auto">
          <a:xfrm>
            <a:off x="7097489" y="2438401"/>
            <a:ext cx="1001484" cy="551542"/>
          </a:xfrm>
          <a:prstGeom prst="wedgeRectCallout">
            <a:avLst>
              <a:gd name="adj1" fmla="val -156624"/>
              <a:gd name="adj2" fmla="val 108658"/>
            </a:avLst>
          </a:prstGeom>
          <a:solidFill>
            <a:srgbClr val="FF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Asset Value</a:t>
            </a:r>
          </a:p>
        </p:txBody>
      </p:sp>
      <p:sp>
        <p:nvSpPr>
          <p:cNvPr id="7" name="Rectangular Callout 6"/>
          <p:cNvSpPr/>
          <p:nvPr/>
        </p:nvSpPr>
        <p:spPr bwMode="auto">
          <a:xfrm>
            <a:off x="1654631" y="3998687"/>
            <a:ext cx="1306283" cy="370112"/>
          </a:xfrm>
          <a:prstGeom prst="wedgeRectCallout">
            <a:avLst>
              <a:gd name="adj1" fmla="val 10527"/>
              <a:gd name="adj2" fmla="val -102953"/>
            </a:avLst>
          </a:prstGeom>
          <a:solidFill>
            <a:srgbClr val="FF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Asset Status</a:t>
            </a:r>
          </a:p>
        </p:txBody>
      </p:sp>
      <p:sp>
        <p:nvSpPr>
          <p:cNvPr id="8" name="Rectangular Callout 7"/>
          <p:cNvSpPr/>
          <p:nvPr/>
        </p:nvSpPr>
        <p:spPr bwMode="auto">
          <a:xfrm>
            <a:off x="4064000" y="5384800"/>
            <a:ext cx="1349829" cy="740229"/>
          </a:xfrm>
          <a:prstGeom prst="wedgeRectCallout">
            <a:avLst>
              <a:gd name="adj1" fmla="val 21544"/>
              <a:gd name="adj2" fmla="val -85305"/>
            </a:avLst>
          </a:prstGeom>
          <a:solidFill>
            <a:srgbClr val="FF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Maintenance &amp; Calibration</a:t>
            </a:r>
            <a:r>
              <a:rPr lang="en-US" sz="1400" dirty="0" smtClean="0"/>
              <a:t> Status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ular Callout 8"/>
          <p:cNvSpPr/>
          <p:nvPr/>
        </p:nvSpPr>
        <p:spPr bwMode="auto">
          <a:xfrm>
            <a:off x="1973944" y="5421087"/>
            <a:ext cx="1001484" cy="500742"/>
          </a:xfrm>
          <a:prstGeom prst="wedgeRectCallout">
            <a:avLst>
              <a:gd name="adj1" fmla="val 8594"/>
              <a:gd name="adj2" fmla="val -102441"/>
            </a:avLst>
          </a:prstGeom>
          <a:solidFill>
            <a:srgbClr val="FF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Asset Location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259513" cy="1082675"/>
          </a:xfrm>
        </p:spPr>
        <p:txBody>
          <a:bodyPr/>
          <a:lstStyle/>
          <a:p>
            <a:r>
              <a:rPr lang="en-US" dirty="0" smtClean="0"/>
              <a:t>Tool Master Lifecycle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B15E35C2-01D3-4348-987B-B92F218DD744}" type="slidenum">
              <a:rPr lang="en-US" smtClean="0"/>
              <a:pPr>
                <a:defRPr/>
              </a:pPr>
              <a:t>29</a:t>
            </a:fld>
            <a:r>
              <a:rPr lang="en-US" smtClean="0"/>
              <a:t>	</a:t>
            </a:r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5160" y="1225680"/>
            <a:ext cx="7092269" cy="5321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64373" y="2525486"/>
            <a:ext cx="5920159" cy="3377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51DA84AD-591F-460E-B383-F6883205C84F}" type="slidenum">
              <a:rPr lang="en-US" smtClean="0"/>
              <a:pPr/>
              <a:t>3</a:t>
            </a:fld>
            <a:r>
              <a:rPr lang="en-US" smtClean="0"/>
              <a:t>	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991531" y="2038026"/>
            <a:ext cx="5129939" cy="2557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Calibri" pitchFamily="34" charset="0"/>
              </a:rPr>
              <a:t>“Digital Manufacturing”</a:t>
            </a:r>
            <a:endParaRPr lang="en-US" sz="3600" b="1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3728" y="1999281"/>
            <a:ext cx="172367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alibri" pitchFamily="34" charset="0"/>
              </a:rPr>
              <a:t>Core Services</a:t>
            </a:r>
          </a:p>
          <a:p>
            <a:pPr marL="169863" indent="-169863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Forms</a:t>
            </a:r>
          </a:p>
          <a:p>
            <a:pPr marL="169863" indent="-169863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Workflow</a:t>
            </a:r>
          </a:p>
          <a:p>
            <a:pPr marL="169863" indent="-169863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Configurations</a:t>
            </a:r>
          </a:p>
          <a:p>
            <a:pPr marL="169863" indent="-169863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Vaulting</a:t>
            </a:r>
          </a:p>
          <a:p>
            <a:pPr marL="169863" indent="-169863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Versioning</a:t>
            </a:r>
          </a:p>
          <a:p>
            <a:pPr marL="169863" indent="-169863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Viewing</a:t>
            </a:r>
          </a:p>
          <a:p>
            <a:pPr marL="169863" indent="-169863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Dashboards</a:t>
            </a:r>
          </a:p>
          <a:p>
            <a:pPr marL="169863" indent="-169863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Reports</a:t>
            </a:r>
          </a:p>
          <a:p>
            <a:pPr marL="169863" indent="-169863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BI</a:t>
            </a:r>
          </a:p>
        </p:txBody>
      </p:sp>
      <p:pic>
        <p:nvPicPr>
          <p:cNvPr id="6" name="Picture 26" descr="arasINNOVATOR_72_RG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493" y="108862"/>
            <a:ext cx="2853952" cy="50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259513" cy="1082675"/>
          </a:xfrm>
        </p:spPr>
        <p:txBody>
          <a:bodyPr/>
          <a:lstStyle/>
          <a:p>
            <a:r>
              <a:rPr lang="en-US" dirty="0" smtClean="0"/>
              <a:t>Tool Master CAD Drawings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B15E35C2-01D3-4348-987B-B92F218DD744}" type="slidenum">
              <a:rPr lang="en-US" smtClean="0"/>
              <a:pPr>
                <a:defRPr/>
              </a:pPr>
              <a:t>30</a:t>
            </a:fld>
            <a:r>
              <a:rPr lang="en-US" smtClean="0"/>
              <a:t>	</a:t>
            </a:r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43" y="1196522"/>
            <a:ext cx="7110824" cy="5335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ular Callout 4"/>
          <p:cNvSpPr/>
          <p:nvPr/>
        </p:nvSpPr>
        <p:spPr bwMode="auto">
          <a:xfrm>
            <a:off x="551544" y="5537202"/>
            <a:ext cx="2046513" cy="370112"/>
          </a:xfrm>
          <a:prstGeom prst="wedgeRectCallout">
            <a:avLst>
              <a:gd name="adj1" fmla="val 280"/>
              <a:gd name="adj2" fmla="val -193151"/>
            </a:avLst>
          </a:prstGeom>
          <a:solidFill>
            <a:srgbClr val="FF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Drawing DWG &amp; Rev</a:t>
            </a:r>
          </a:p>
        </p:txBody>
      </p:sp>
      <p:sp>
        <p:nvSpPr>
          <p:cNvPr id="6" name="Rectangular Callout 5"/>
          <p:cNvSpPr/>
          <p:nvPr/>
        </p:nvSpPr>
        <p:spPr bwMode="auto">
          <a:xfrm>
            <a:off x="2815772" y="5493657"/>
            <a:ext cx="1349827" cy="558799"/>
          </a:xfrm>
          <a:prstGeom prst="wedgeRectCallout">
            <a:avLst>
              <a:gd name="adj1" fmla="val -335"/>
              <a:gd name="adj2" fmla="val -133257"/>
            </a:avLst>
          </a:prstGeom>
          <a:solidFill>
            <a:srgbClr val="FF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Drawing File Attachment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259513" cy="1082675"/>
          </a:xfrm>
        </p:spPr>
        <p:txBody>
          <a:bodyPr/>
          <a:lstStyle/>
          <a:p>
            <a:r>
              <a:rPr lang="en-US" dirty="0" smtClean="0"/>
              <a:t>Tool Master</a:t>
            </a:r>
            <a:br>
              <a:rPr lang="en-US" dirty="0" smtClean="0"/>
            </a:br>
            <a:r>
              <a:rPr lang="en-US" dirty="0" smtClean="0"/>
              <a:t>ERP/MRP Information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B15E35C2-01D3-4348-987B-B92F218DD744}" type="slidenum">
              <a:rPr lang="en-US" smtClean="0"/>
              <a:pPr>
                <a:defRPr/>
              </a:pPr>
              <a:t>31</a:t>
            </a:fld>
            <a:r>
              <a:rPr lang="en-US" smtClean="0"/>
              <a:t>	</a:t>
            </a:r>
            <a:endParaRPr lang="en-US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5161" y="1174871"/>
            <a:ext cx="7208382" cy="5408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ular Callout 5"/>
          <p:cNvSpPr/>
          <p:nvPr/>
        </p:nvSpPr>
        <p:spPr bwMode="auto">
          <a:xfrm>
            <a:off x="1654629" y="3969659"/>
            <a:ext cx="1669143" cy="370112"/>
          </a:xfrm>
          <a:prstGeom prst="wedgeRectCallout">
            <a:avLst>
              <a:gd name="adj1" fmla="val 48594"/>
              <a:gd name="adj2" fmla="val 81362"/>
            </a:avLst>
          </a:prstGeom>
          <a:solidFill>
            <a:srgbClr val="FF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SAP Integration</a:t>
            </a:r>
          </a:p>
        </p:txBody>
      </p:sp>
      <p:sp>
        <p:nvSpPr>
          <p:cNvPr id="7" name="Rectangular Callout 6"/>
          <p:cNvSpPr/>
          <p:nvPr/>
        </p:nvSpPr>
        <p:spPr bwMode="auto">
          <a:xfrm>
            <a:off x="1103087" y="5609773"/>
            <a:ext cx="1001484" cy="370112"/>
          </a:xfrm>
          <a:prstGeom prst="wedgeRectCallout">
            <a:avLst>
              <a:gd name="adj1" fmla="val -7348"/>
              <a:gd name="adj2" fmla="val -185307"/>
            </a:avLst>
          </a:prstGeom>
          <a:solidFill>
            <a:srgbClr val="FF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Lot Size</a:t>
            </a:r>
          </a:p>
        </p:txBody>
      </p:sp>
      <p:sp>
        <p:nvSpPr>
          <p:cNvPr id="8" name="Rectangular Callout 7"/>
          <p:cNvSpPr/>
          <p:nvPr/>
        </p:nvSpPr>
        <p:spPr bwMode="auto">
          <a:xfrm>
            <a:off x="2540002" y="5638801"/>
            <a:ext cx="1001484" cy="616856"/>
          </a:xfrm>
          <a:prstGeom prst="wedgeRectCallout">
            <a:avLst>
              <a:gd name="adj1" fmla="val -10246"/>
              <a:gd name="adj2" fmla="val -141385"/>
            </a:avLst>
          </a:prstGeom>
          <a:solidFill>
            <a:srgbClr val="FF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Reorder Point</a:t>
            </a:r>
          </a:p>
        </p:txBody>
      </p:sp>
      <p:sp>
        <p:nvSpPr>
          <p:cNvPr id="9" name="Rectangular Callout 8"/>
          <p:cNvSpPr/>
          <p:nvPr/>
        </p:nvSpPr>
        <p:spPr bwMode="auto">
          <a:xfrm>
            <a:off x="4122059" y="5638801"/>
            <a:ext cx="1001484" cy="616856"/>
          </a:xfrm>
          <a:prstGeom prst="wedgeRectCallout">
            <a:avLst>
              <a:gd name="adj1" fmla="val -24739"/>
              <a:gd name="adj2" fmla="val -151582"/>
            </a:avLst>
          </a:prstGeom>
          <a:solidFill>
            <a:srgbClr val="FF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Min / Max Lot Size</a:t>
            </a:r>
          </a:p>
        </p:txBody>
      </p:sp>
      <p:sp>
        <p:nvSpPr>
          <p:cNvPr id="10" name="Rectangular Callout 9"/>
          <p:cNvSpPr/>
          <p:nvPr/>
        </p:nvSpPr>
        <p:spPr bwMode="auto">
          <a:xfrm>
            <a:off x="5326745" y="5580745"/>
            <a:ext cx="1001484" cy="747484"/>
          </a:xfrm>
          <a:prstGeom prst="wedgeRectCallout">
            <a:avLst>
              <a:gd name="adj1" fmla="val -14594"/>
              <a:gd name="adj2" fmla="val -121115"/>
            </a:avLst>
          </a:prstGeom>
          <a:solidFill>
            <a:srgbClr val="FF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Max Stocking Level</a:t>
            </a:r>
          </a:p>
        </p:txBody>
      </p:sp>
      <p:sp>
        <p:nvSpPr>
          <p:cNvPr id="11" name="Rectangular Callout 10"/>
          <p:cNvSpPr/>
          <p:nvPr/>
        </p:nvSpPr>
        <p:spPr bwMode="auto">
          <a:xfrm>
            <a:off x="6574973" y="5450115"/>
            <a:ext cx="1001484" cy="762000"/>
          </a:xfrm>
          <a:prstGeom prst="wedgeRectCallout">
            <a:avLst>
              <a:gd name="adj1" fmla="val 11493"/>
              <a:gd name="adj2" fmla="val -102954"/>
            </a:avLst>
          </a:prstGeom>
          <a:solidFill>
            <a:srgbClr val="FF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Activity Based Costing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259513" cy="1082675"/>
          </a:xfrm>
        </p:spPr>
        <p:txBody>
          <a:bodyPr/>
          <a:lstStyle/>
          <a:p>
            <a:r>
              <a:rPr lang="en-US" dirty="0" smtClean="0"/>
              <a:t>Tool Inventory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B15E35C2-01D3-4348-987B-B92F218DD744}" type="slidenum">
              <a:rPr lang="en-US" smtClean="0"/>
              <a:pPr>
                <a:defRPr/>
              </a:pPr>
              <a:t>32</a:t>
            </a:fld>
            <a:r>
              <a:rPr lang="en-US" smtClean="0"/>
              <a:t>	</a:t>
            </a:r>
            <a:endParaRPr 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686" y="1159329"/>
            <a:ext cx="7620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ular Callout 4"/>
          <p:cNvSpPr/>
          <p:nvPr/>
        </p:nvSpPr>
        <p:spPr bwMode="auto">
          <a:xfrm>
            <a:off x="1117602" y="4564744"/>
            <a:ext cx="1001484" cy="907142"/>
          </a:xfrm>
          <a:prstGeom prst="wedgeRectCallout">
            <a:avLst>
              <a:gd name="adj1" fmla="val 70913"/>
              <a:gd name="adj2" fmla="val -236760"/>
            </a:avLst>
          </a:prstGeom>
          <a:solidFill>
            <a:srgbClr val="FF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Tool Inventory Status</a:t>
            </a:r>
          </a:p>
        </p:txBody>
      </p:sp>
      <p:sp>
        <p:nvSpPr>
          <p:cNvPr id="6" name="Rectangular Callout 5"/>
          <p:cNvSpPr/>
          <p:nvPr/>
        </p:nvSpPr>
        <p:spPr bwMode="auto">
          <a:xfrm>
            <a:off x="6821716" y="2198916"/>
            <a:ext cx="1001484" cy="529770"/>
          </a:xfrm>
          <a:prstGeom prst="wedgeRectCallout">
            <a:avLst>
              <a:gd name="adj1" fmla="val -111696"/>
              <a:gd name="adj2" fmla="val 24149"/>
            </a:avLst>
          </a:prstGeom>
          <a:solidFill>
            <a:srgbClr val="FF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Tool Crib Location</a:t>
            </a:r>
          </a:p>
        </p:txBody>
      </p:sp>
      <p:sp>
        <p:nvSpPr>
          <p:cNvPr id="7" name="Rectangular Callout 6"/>
          <p:cNvSpPr/>
          <p:nvPr/>
        </p:nvSpPr>
        <p:spPr bwMode="auto">
          <a:xfrm>
            <a:off x="4034973" y="4201887"/>
            <a:ext cx="1277256" cy="529769"/>
          </a:xfrm>
          <a:prstGeom prst="wedgeRectCallout">
            <a:avLst>
              <a:gd name="adj1" fmla="val -71116"/>
              <a:gd name="adj2" fmla="val -55894"/>
            </a:avLst>
          </a:prstGeom>
          <a:solidFill>
            <a:srgbClr val="FF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Recall Information</a:t>
            </a:r>
          </a:p>
        </p:txBody>
      </p:sp>
      <p:sp>
        <p:nvSpPr>
          <p:cNvPr id="8" name="Rectangular Callout 7"/>
          <p:cNvSpPr/>
          <p:nvPr/>
        </p:nvSpPr>
        <p:spPr bwMode="auto">
          <a:xfrm>
            <a:off x="3512458" y="5740401"/>
            <a:ext cx="1480455" cy="587827"/>
          </a:xfrm>
          <a:prstGeom prst="wedgeRectCallout">
            <a:avLst>
              <a:gd name="adj1" fmla="val 69549"/>
              <a:gd name="adj2" fmla="val -55458"/>
            </a:avLst>
          </a:prstGeom>
          <a:solidFill>
            <a:srgbClr val="FF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Tool Inventory Location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259513" cy="1082675"/>
          </a:xfrm>
        </p:spPr>
        <p:txBody>
          <a:bodyPr/>
          <a:lstStyle/>
          <a:p>
            <a:r>
              <a:rPr lang="en-US" dirty="0" smtClean="0"/>
              <a:t>Tooling Crib</a:t>
            </a:r>
            <a:br>
              <a:rPr lang="en-US" dirty="0" smtClean="0"/>
            </a:br>
            <a:r>
              <a:rPr lang="en-US" dirty="0" smtClean="0"/>
              <a:t>Inventory Locations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B15E35C2-01D3-4348-987B-B92F218DD744}" type="slidenum">
              <a:rPr lang="en-US" smtClean="0"/>
              <a:pPr>
                <a:defRPr/>
              </a:pPr>
              <a:t>33</a:t>
            </a:fld>
            <a:r>
              <a:rPr lang="en-US" smtClean="0"/>
              <a:t>	</a:t>
            </a:r>
            <a:endParaRPr 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5407" y="1179146"/>
            <a:ext cx="7537450" cy="5445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ular Callout 4"/>
          <p:cNvSpPr/>
          <p:nvPr/>
        </p:nvSpPr>
        <p:spPr bwMode="auto">
          <a:xfrm>
            <a:off x="812801" y="5595259"/>
            <a:ext cx="943428" cy="573312"/>
          </a:xfrm>
          <a:prstGeom prst="wedgeRectCallout">
            <a:avLst>
              <a:gd name="adj1" fmla="val 14391"/>
              <a:gd name="adj2" fmla="val -141376"/>
            </a:avLst>
          </a:prstGeom>
          <a:solidFill>
            <a:srgbClr val="FF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/>
              <a:t>Tool DWG #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ular Callout 5"/>
          <p:cNvSpPr/>
          <p:nvPr/>
        </p:nvSpPr>
        <p:spPr bwMode="auto">
          <a:xfrm>
            <a:off x="2227944" y="5675088"/>
            <a:ext cx="943428" cy="573312"/>
          </a:xfrm>
          <a:prstGeom prst="wedgeRectCallout">
            <a:avLst>
              <a:gd name="adj1" fmla="val 14391"/>
              <a:gd name="adj2" fmla="val -141376"/>
            </a:avLst>
          </a:prstGeom>
          <a:solidFill>
            <a:srgbClr val="FF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/>
              <a:t>Reorder Point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ular Callout 6"/>
          <p:cNvSpPr/>
          <p:nvPr/>
        </p:nvSpPr>
        <p:spPr bwMode="auto">
          <a:xfrm>
            <a:off x="3548744" y="5646059"/>
            <a:ext cx="943428" cy="573312"/>
          </a:xfrm>
          <a:prstGeom prst="wedgeRectCallout">
            <a:avLst>
              <a:gd name="adj1" fmla="val 14391"/>
              <a:gd name="adj2" fmla="val -141376"/>
            </a:avLst>
          </a:prstGeom>
          <a:solidFill>
            <a:srgbClr val="FF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/>
              <a:t>Reorder Quantity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ular Callout 7"/>
          <p:cNvSpPr/>
          <p:nvPr/>
        </p:nvSpPr>
        <p:spPr bwMode="auto">
          <a:xfrm>
            <a:off x="6698342" y="2699659"/>
            <a:ext cx="1995715" cy="573312"/>
          </a:xfrm>
          <a:prstGeom prst="wedgeRectCallout">
            <a:avLst>
              <a:gd name="adj1" fmla="val -67510"/>
              <a:gd name="adj2" fmla="val -12262"/>
            </a:avLst>
          </a:prstGeom>
          <a:solidFill>
            <a:srgbClr val="FF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/>
              <a:t>Configurable Tool Inventory Locations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259513" cy="1082675"/>
          </a:xfrm>
        </p:spPr>
        <p:txBody>
          <a:bodyPr/>
          <a:lstStyle/>
          <a:p>
            <a:r>
              <a:rPr lang="en-US" dirty="0" smtClean="0"/>
              <a:t>Tooling Crib</a:t>
            </a:r>
            <a:br>
              <a:rPr lang="en-US" dirty="0" smtClean="0"/>
            </a:br>
            <a:r>
              <a:rPr lang="en-US" dirty="0" smtClean="0"/>
              <a:t>Check-in / Check-out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B15E35C2-01D3-4348-987B-B92F218DD744}" type="slidenum">
              <a:rPr lang="en-US" smtClean="0"/>
              <a:pPr>
                <a:defRPr/>
              </a:pPr>
              <a:t>34</a:t>
            </a:fld>
            <a:r>
              <a:rPr lang="en-US" smtClean="0"/>
              <a:t>	</a:t>
            </a:r>
            <a:endParaRPr 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6541" y="1230539"/>
            <a:ext cx="8105775" cy="523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ular Callout 4"/>
          <p:cNvSpPr/>
          <p:nvPr/>
        </p:nvSpPr>
        <p:spPr bwMode="auto">
          <a:xfrm>
            <a:off x="6364514" y="3265716"/>
            <a:ext cx="1995715" cy="573312"/>
          </a:xfrm>
          <a:prstGeom prst="wedgeRectCallout">
            <a:avLst>
              <a:gd name="adj1" fmla="val -67510"/>
              <a:gd name="adj2" fmla="val -12262"/>
            </a:avLst>
          </a:prstGeom>
          <a:solidFill>
            <a:srgbClr val="FF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/>
              <a:t>Tool Crib</a:t>
            </a:r>
            <a:br>
              <a:rPr lang="en-US" sz="1400" dirty="0" smtClean="0"/>
            </a:br>
            <a:r>
              <a:rPr lang="en-US" sz="1400" dirty="0" smtClean="0"/>
              <a:t>Check-in / Check-out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ular Callout 5"/>
          <p:cNvSpPr/>
          <p:nvPr/>
        </p:nvSpPr>
        <p:spPr bwMode="auto">
          <a:xfrm>
            <a:off x="6698342" y="2786745"/>
            <a:ext cx="1473201" cy="377370"/>
          </a:xfrm>
          <a:prstGeom prst="wedgeRectCallout">
            <a:avLst>
              <a:gd name="adj1" fmla="val -67510"/>
              <a:gd name="adj2" fmla="val -104570"/>
            </a:avLst>
          </a:prstGeom>
          <a:solidFill>
            <a:srgbClr val="FF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/>
              <a:t>PO Information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259513" cy="1082675"/>
          </a:xfrm>
        </p:spPr>
        <p:txBody>
          <a:bodyPr/>
          <a:lstStyle/>
          <a:p>
            <a:r>
              <a:rPr lang="en-US" dirty="0" smtClean="0"/>
              <a:t>Preventive Maintenance Equipment &amp; Tooling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B15E35C2-01D3-4348-987B-B92F218DD744}" type="slidenum">
              <a:rPr lang="en-US" smtClean="0"/>
              <a:pPr>
                <a:defRPr/>
              </a:pPr>
              <a:t>35</a:t>
            </a:fld>
            <a:r>
              <a:rPr lang="en-US" smtClean="0"/>
              <a:t>	</a:t>
            </a:r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58" y="1146628"/>
            <a:ext cx="7257142" cy="544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ular Callout 4"/>
          <p:cNvSpPr/>
          <p:nvPr/>
        </p:nvSpPr>
        <p:spPr bwMode="auto">
          <a:xfrm>
            <a:off x="3171369" y="1146630"/>
            <a:ext cx="1473201" cy="377370"/>
          </a:xfrm>
          <a:prstGeom prst="wedgeRectCallout">
            <a:avLst>
              <a:gd name="adj1" fmla="val -22190"/>
              <a:gd name="adj2" fmla="val 222355"/>
            </a:avLst>
          </a:prstGeom>
          <a:solidFill>
            <a:srgbClr val="FF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/>
              <a:t>PM Assets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ular Callout 5"/>
          <p:cNvSpPr/>
          <p:nvPr/>
        </p:nvSpPr>
        <p:spPr bwMode="auto">
          <a:xfrm>
            <a:off x="5050969" y="1182916"/>
            <a:ext cx="1473201" cy="377370"/>
          </a:xfrm>
          <a:prstGeom prst="wedgeRectCallout">
            <a:avLst>
              <a:gd name="adj1" fmla="val -22190"/>
              <a:gd name="adj2" fmla="val 222355"/>
            </a:avLst>
          </a:prstGeom>
          <a:solidFill>
            <a:srgbClr val="FF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/>
              <a:t>PM Activities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259513" cy="1082675"/>
          </a:xfrm>
        </p:spPr>
        <p:txBody>
          <a:bodyPr/>
          <a:lstStyle/>
          <a:p>
            <a:r>
              <a:rPr lang="en-US" dirty="0" smtClean="0"/>
              <a:t>Preventive Maintenance</a:t>
            </a:r>
            <a:br>
              <a:rPr lang="en-US" dirty="0" smtClean="0"/>
            </a:br>
            <a:r>
              <a:rPr lang="en-US" dirty="0" smtClean="0"/>
              <a:t>Parts Required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B15E35C2-01D3-4348-987B-B92F218DD744}" type="slidenum">
              <a:rPr lang="en-US" smtClean="0"/>
              <a:pPr>
                <a:defRPr/>
              </a:pPr>
              <a:t>36</a:t>
            </a:fld>
            <a:r>
              <a:rPr lang="en-US" smtClean="0"/>
              <a:t>	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57" y="1240971"/>
            <a:ext cx="7170057" cy="5377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ular Callout 4"/>
          <p:cNvSpPr/>
          <p:nvPr/>
        </p:nvSpPr>
        <p:spPr bwMode="auto">
          <a:xfrm>
            <a:off x="2445655" y="1161144"/>
            <a:ext cx="1008745" cy="377370"/>
          </a:xfrm>
          <a:prstGeom prst="wedgeRectCallout">
            <a:avLst>
              <a:gd name="adj1" fmla="val -22190"/>
              <a:gd name="adj2" fmla="val 222355"/>
            </a:avLst>
          </a:prstGeom>
          <a:solidFill>
            <a:srgbClr val="FF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/>
              <a:t>PM Parts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ular Callout 5"/>
          <p:cNvSpPr/>
          <p:nvPr/>
        </p:nvSpPr>
        <p:spPr bwMode="auto">
          <a:xfrm>
            <a:off x="2917369" y="4419601"/>
            <a:ext cx="1480460" cy="377370"/>
          </a:xfrm>
          <a:prstGeom prst="wedgeRectCallout">
            <a:avLst>
              <a:gd name="adj1" fmla="val -14996"/>
              <a:gd name="adj2" fmla="val -166108"/>
            </a:avLst>
          </a:prstGeom>
          <a:solidFill>
            <a:srgbClr val="FF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/>
              <a:t>PM Part Costs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ular Callout 6"/>
          <p:cNvSpPr/>
          <p:nvPr/>
        </p:nvSpPr>
        <p:spPr bwMode="auto">
          <a:xfrm>
            <a:off x="3701141" y="1045029"/>
            <a:ext cx="2394859" cy="500742"/>
          </a:xfrm>
          <a:prstGeom prst="wedgeRectCallout">
            <a:avLst>
              <a:gd name="adj1" fmla="val -30069"/>
              <a:gd name="adj2" fmla="val 204964"/>
            </a:avLst>
          </a:prstGeom>
          <a:solidFill>
            <a:srgbClr val="FF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/>
              <a:t>PM Parts Order &amp; Received Dates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ular Callout 7"/>
          <p:cNvSpPr/>
          <p:nvPr/>
        </p:nvSpPr>
        <p:spPr bwMode="auto">
          <a:xfrm>
            <a:off x="5711368" y="4426858"/>
            <a:ext cx="1894117" cy="653142"/>
          </a:xfrm>
          <a:prstGeom prst="wedgeRectCallout">
            <a:avLst>
              <a:gd name="adj1" fmla="val -22659"/>
              <a:gd name="adj2" fmla="val -146108"/>
            </a:avLst>
          </a:prstGeom>
          <a:solidFill>
            <a:srgbClr val="FF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/>
              <a:t>PM Part Qualified Suppliers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259513" cy="1082675"/>
          </a:xfrm>
        </p:spPr>
        <p:txBody>
          <a:bodyPr/>
          <a:lstStyle/>
          <a:p>
            <a:r>
              <a:rPr lang="en-US" dirty="0" smtClean="0"/>
              <a:t>Preventive Maintenance</a:t>
            </a:r>
            <a:br>
              <a:rPr lang="en-US" dirty="0" smtClean="0"/>
            </a:br>
            <a:r>
              <a:rPr lang="en-US" dirty="0" smtClean="0"/>
              <a:t>Job Orders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B15E35C2-01D3-4348-987B-B92F218DD744}" type="slidenum">
              <a:rPr lang="en-US" smtClean="0"/>
              <a:pPr>
                <a:defRPr/>
              </a:pPr>
              <a:t>37</a:t>
            </a:fld>
            <a:r>
              <a:rPr lang="en-US" smtClean="0"/>
              <a:t>	</a:t>
            </a:r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57" y="1164771"/>
            <a:ext cx="72136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ular Callout 4"/>
          <p:cNvSpPr/>
          <p:nvPr/>
        </p:nvSpPr>
        <p:spPr bwMode="auto">
          <a:xfrm>
            <a:off x="3294741" y="1153887"/>
            <a:ext cx="1219202" cy="377370"/>
          </a:xfrm>
          <a:prstGeom prst="wedgeRectCallout">
            <a:avLst>
              <a:gd name="adj1" fmla="val -8064"/>
              <a:gd name="adj2" fmla="val 237740"/>
            </a:avLst>
          </a:prstGeom>
          <a:solidFill>
            <a:srgbClr val="FF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/>
              <a:t>PM Priority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ular Callout 5"/>
          <p:cNvSpPr/>
          <p:nvPr/>
        </p:nvSpPr>
        <p:spPr bwMode="auto">
          <a:xfrm>
            <a:off x="5733140" y="1357087"/>
            <a:ext cx="1480460" cy="377370"/>
          </a:xfrm>
          <a:prstGeom prst="wedgeRectCallout">
            <a:avLst>
              <a:gd name="adj1" fmla="val -5192"/>
              <a:gd name="adj2" fmla="val 156970"/>
            </a:avLst>
          </a:prstGeom>
          <a:solidFill>
            <a:srgbClr val="FF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/>
              <a:t>PM Schedule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010400" cy="1082675"/>
          </a:xfrm>
        </p:spPr>
        <p:txBody>
          <a:bodyPr/>
          <a:lstStyle/>
          <a:p>
            <a:r>
              <a:rPr lang="en-US" dirty="0" smtClean="0"/>
              <a:t>Preventive Maintenance Details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B15E35C2-01D3-4348-987B-B92F218DD744}" type="slidenum">
              <a:rPr lang="en-US" smtClean="0"/>
              <a:pPr>
                <a:defRPr/>
              </a:pPr>
              <a:t>38</a:t>
            </a:fld>
            <a:r>
              <a:rPr lang="en-US" smtClean="0"/>
              <a:t>	</a:t>
            </a:r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1542" y="905328"/>
            <a:ext cx="5021943" cy="3766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99542" y="2561771"/>
            <a:ext cx="5341257" cy="4005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ular Callout 5"/>
          <p:cNvSpPr/>
          <p:nvPr/>
        </p:nvSpPr>
        <p:spPr bwMode="auto">
          <a:xfrm>
            <a:off x="812798" y="3882572"/>
            <a:ext cx="1480460" cy="377370"/>
          </a:xfrm>
          <a:prstGeom prst="wedgeRectCallout">
            <a:avLst>
              <a:gd name="adj1" fmla="val -31663"/>
              <a:gd name="adj2" fmla="val -85339"/>
            </a:avLst>
          </a:prstGeom>
          <a:solidFill>
            <a:srgbClr val="FF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/>
              <a:t>PM Status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ular Callout 6"/>
          <p:cNvSpPr/>
          <p:nvPr/>
        </p:nvSpPr>
        <p:spPr bwMode="auto">
          <a:xfrm>
            <a:off x="4020452" y="2024744"/>
            <a:ext cx="3860805" cy="384628"/>
          </a:xfrm>
          <a:prstGeom prst="wedgeRectCallout">
            <a:avLst>
              <a:gd name="adj1" fmla="val -63186"/>
              <a:gd name="adj2" fmla="val -30859"/>
            </a:avLst>
          </a:prstGeom>
          <a:solidFill>
            <a:srgbClr val="FF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/>
              <a:t>PM Schedule Last PM Date &amp; Next PM Date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ular Callout 7"/>
          <p:cNvSpPr/>
          <p:nvPr/>
        </p:nvSpPr>
        <p:spPr bwMode="auto">
          <a:xfrm>
            <a:off x="2126340" y="5921830"/>
            <a:ext cx="2764973" cy="377370"/>
          </a:xfrm>
          <a:prstGeom prst="wedgeRectCallout">
            <a:avLst>
              <a:gd name="adj1" fmla="val 23980"/>
              <a:gd name="adj2" fmla="val -131493"/>
            </a:avLst>
          </a:prstGeom>
          <a:solidFill>
            <a:srgbClr val="FF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/>
              <a:t>PM Location &amp; Work Details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ular Callout 8"/>
          <p:cNvSpPr/>
          <p:nvPr/>
        </p:nvSpPr>
        <p:spPr bwMode="auto">
          <a:xfrm>
            <a:off x="5188855" y="5805715"/>
            <a:ext cx="1480460" cy="377370"/>
          </a:xfrm>
          <a:prstGeom prst="wedgeRectCallout">
            <a:avLst>
              <a:gd name="adj1" fmla="val -31663"/>
              <a:gd name="adj2" fmla="val -85339"/>
            </a:avLst>
          </a:prstGeom>
          <a:solidFill>
            <a:srgbClr val="FF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/>
              <a:t>PM Frequency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259513" cy="1082675"/>
          </a:xfrm>
        </p:spPr>
        <p:txBody>
          <a:bodyPr/>
          <a:lstStyle/>
          <a:p>
            <a:r>
              <a:rPr lang="en-US" dirty="0" smtClean="0"/>
              <a:t>Preventive Maintenance</a:t>
            </a:r>
            <a:br>
              <a:rPr lang="en-US" dirty="0" smtClean="0"/>
            </a:br>
            <a:r>
              <a:rPr lang="en-US" dirty="0" smtClean="0"/>
              <a:t>Work Orders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B15E35C2-01D3-4348-987B-B92F218DD744}" type="slidenum">
              <a:rPr lang="en-US" smtClean="0"/>
              <a:pPr>
                <a:defRPr/>
              </a:pPr>
              <a:t>39</a:t>
            </a:fld>
            <a:r>
              <a:rPr lang="en-US" smtClean="0"/>
              <a:t>	</a:t>
            </a:r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971" y="1175656"/>
            <a:ext cx="7271657" cy="5453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ular Callout 5"/>
          <p:cNvSpPr/>
          <p:nvPr/>
        </p:nvSpPr>
        <p:spPr bwMode="auto">
          <a:xfrm>
            <a:off x="5820226" y="5392057"/>
            <a:ext cx="1770745" cy="377370"/>
          </a:xfrm>
          <a:prstGeom prst="wedgeRectCallout">
            <a:avLst>
              <a:gd name="adj1" fmla="val -31663"/>
              <a:gd name="adj2" fmla="val -85339"/>
            </a:avLst>
          </a:prstGeom>
          <a:solidFill>
            <a:srgbClr val="FF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/>
              <a:t>PM Jobs &amp; Details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51DA84AD-591F-460E-B383-F6883205C84F}" type="slidenum">
              <a:rPr lang="en-US" smtClean="0"/>
              <a:pPr/>
              <a:t>4</a:t>
            </a:fld>
            <a:r>
              <a:rPr lang="en-US" smtClean="0"/>
              <a:t>	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991531" y="2038026"/>
            <a:ext cx="5129939" cy="2557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Calibri" pitchFamily="34" charset="0"/>
              </a:rPr>
              <a:t>“Digital Manufacturing”</a:t>
            </a:r>
            <a:endParaRPr lang="en-US" sz="3600" b="1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3728" y="1999281"/>
            <a:ext cx="1749133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>
                <a:solidFill>
                  <a:srgbClr val="C00000"/>
                </a:solidFill>
                <a:latin typeface="Calibri" pitchFamily="34" charset="0"/>
              </a:rPr>
              <a:t>Core Services</a:t>
            </a:r>
          </a:p>
          <a:p>
            <a:pPr marL="169863" indent="-169863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Forms</a:t>
            </a:r>
          </a:p>
          <a:p>
            <a:pPr marL="169863" indent="-169863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Workflow</a:t>
            </a:r>
          </a:p>
          <a:p>
            <a:pPr marL="169863" indent="-169863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Configurations</a:t>
            </a:r>
          </a:p>
          <a:p>
            <a:pPr marL="169863" indent="-169863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Vaulting</a:t>
            </a:r>
          </a:p>
          <a:p>
            <a:pPr marL="169863" indent="-169863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Versioning</a:t>
            </a:r>
          </a:p>
          <a:p>
            <a:pPr marL="169863" indent="-169863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Viewing</a:t>
            </a:r>
          </a:p>
          <a:p>
            <a:pPr marL="169863" indent="-169863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Dashboards</a:t>
            </a:r>
          </a:p>
          <a:p>
            <a:pPr marL="169863" indent="-169863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Reports</a:t>
            </a:r>
          </a:p>
          <a:p>
            <a:pPr marL="169863" indent="-169863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BI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83782" y="1146873"/>
            <a:ext cx="1945038" cy="33855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libri" pitchFamily="34" charset="0"/>
              </a:rPr>
              <a:t>Manufacturing</a:t>
            </a:r>
          </a:p>
          <a:p>
            <a:r>
              <a:rPr lang="en-US" b="1" dirty="0" smtClean="0">
                <a:latin typeface="Calibri" pitchFamily="34" charset="0"/>
              </a:rPr>
              <a:t>Process</a:t>
            </a:r>
          </a:p>
          <a:p>
            <a:r>
              <a:rPr lang="en-US" b="1" dirty="0" smtClean="0">
                <a:latin typeface="Calibri" pitchFamily="34" charset="0"/>
              </a:rPr>
              <a:t>Planning</a:t>
            </a:r>
          </a:p>
          <a:p>
            <a:pPr marL="169863" indent="-169863">
              <a:buFont typeface="Arial" pitchFamily="34" charset="0"/>
              <a:buChar char="•"/>
            </a:pPr>
            <a:r>
              <a:rPr lang="en-US" sz="1600" dirty="0" smtClean="0">
                <a:latin typeface="Calibri" pitchFamily="34" charset="0"/>
              </a:rPr>
              <a:t>Routing</a:t>
            </a:r>
          </a:p>
          <a:p>
            <a:pPr marL="169863" indent="-169863">
              <a:buFont typeface="Arial" pitchFamily="34" charset="0"/>
              <a:buChar char="•"/>
            </a:pPr>
            <a:r>
              <a:rPr lang="en-US" sz="1600" dirty="0" smtClean="0">
                <a:latin typeface="Calibri" pitchFamily="34" charset="0"/>
              </a:rPr>
              <a:t>Setup/Run Time</a:t>
            </a:r>
          </a:p>
          <a:p>
            <a:pPr marL="169863" indent="-169863">
              <a:buFont typeface="Arial" pitchFamily="34" charset="0"/>
              <a:buChar char="•"/>
            </a:pPr>
            <a:r>
              <a:rPr lang="en-US" sz="1600" dirty="0" smtClean="0">
                <a:latin typeface="Calibri" pitchFamily="34" charset="0"/>
              </a:rPr>
              <a:t>Method Sheets</a:t>
            </a:r>
          </a:p>
          <a:p>
            <a:pPr marL="169863" indent="-169863">
              <a:buFont typeface="Arial" pitchFamily="34" charset="0"/>
              <a:buChar char="•"/>
            </a:pPr>
            <a:r>
              <a:rPr lang="en-US" sz="1600" dirty="0" smtClean="0">
                <a:latin typeface="Calibri" pitchFamily="34" charset="0"/>
              </a:rPr>
              <a:t>Setup Instruction</a:t>
            </a:r>
          </a:p>
          <a:p>
            <a:pPr marL="169863" indent="-169863">
              <a:buFont typeface="Arial" pitchFamily="34" charset="0"/>
              <a:buChar char="•"/>
            </a:pPr>
            <a:r>
              <a:rPr lang="en-US" sz="1600" dirty="0" smtClean="0">
                <a:latin typeface="Calibri" pitchFamily="34" charset="0"/>
              </a:rPr>
              <a:t>Work Instructions</a:t>
            </a:r>
          </a:p>
          <a:p>
            <a:pPr marL="169863" indent="-169863">
              <a:buFont typeface="Arial" pitchFamily="34" charset="0"/>
              <a:buChar char="•"/>
            </a:pPr>
            <a:r>
              <a:rPr lang="en-US" sz="1600" dirty="0" smtClean="0">
                <a:latin typeface="Calibri" pitchFamily="34" charset="0"/>
              </a:rPr>
              <a:t>Tool List</a:t>
            </a:r>
          </a:p>
          <a:p>
            <a:pPr marL="169863" indent="-169863">
              <a:buFont typeface="Arial" pitchFamily="34" charset="0"/>
              <a:buChar char="•"/>
            </a:pPr>
            <a:r>
              <a:rPr lang="en-US" sz="1600" dirty="0" smtClean="0">
                <a:latin typeface="Calibri" pitchFamily="34" charset="0"/>
              </a:rPr>
              <a:t>Material Pick List</a:t>
            </a:r>
          </a:p>
          <a:p>
            <a:pPr marL="169863" indent="-169863">
              <a:buFont typeface="Arial" pitchFamily="34" charset="0"/>
              <a:buChar char="•"/>
            </a:pPr>
            <a:r>
              <a:rPr lang="en-US" sz="1600" dirty="0" smtClean="0">
                <a:latin typeface="Calibri" pitchFamily="34" charset="0"/>
              </a:rPr>
              <a:t>Resources</a:t>
            </a:r>
          </a:p>
          <a:p>
            <a:pPr marL="627063" lvl="1" indent="-169863">
              <a:buFont typeface="Arial" pitchFamily="34" charset="0"/>
              <a:buChar char="•"/>
            </a:pPr>
            <a:r>
              <a:rPr lang="en-US" sz="1600" dirty="0" smtClean="0">
                <a:latin typeface="Calibri" pitchFamily="34" charset="0"/>
              </a:rPr>
              <a:t>Skills</a:t>
            </a:r>
          </a:p>
          <a:p>
            <a:pPr marL="627063" lvl="1" indent="-169863">
              <a:buFont typeface="Arial" pitchFamily="34" charset="0"/>
              <a:buChar char="•"/>
            </a:pPr>
            <a:r>
              <a:rPr lang="en-US" sz="1600" dirty="0" smtClean="0">
                <a:latin typeface="Calibri" pitchFamily="34" charset="0"/>
              </a:rPr>
              <a:t>Assets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42472" y="1159790"/>
            <a:ext cx="1467175" cy="13542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libri" pitchFamily="34" charset="0"/>
              </a:rPr>
              <a:t>Tooling</a:t>
            </a:r>
          </a:p>
          <a:p>
            <a:pPr marL="169863" indent="-169863">
              <a:buFont typeface="Arial" pitchFamily="34" charset="0"/>
              <a:buChar char="•"/>
            </a:pPr>
            <a:r>
              <a:rPr lang="en-US" sz="1600" dirty="0" smtClean="0">
                <a:latin typeface="Calibri" pitchFamily="34" charset="0"/>
              </a:rPr>
              <a:t>Calibration</a:t>
            </a:r>
          </a:p>
          <a:p>
            <a:pPr marL="169863" indent="-169863">
              <a:buFont typeface="Arial" pitchFamily="34" charset="0"/>
              <a:buChar char="•"/>
            </a:pPr>
            <a:r>
              <a:rPr lang="en-US" sz="1600" dirty="0" smtClean="0">
                <a:latin typeface="Calibri" pitchFamily="34" charset="0"/>
              </a:rPr>
              <a:t>Tool Crib</a:t>
            </a:r>
          </a:p>
          <a:p>
            <a:pPr marL="169863" indent="-169863">
              <a:buFont typeface="Arial" pitchFamily="34" charset="0"/>
              <a:buChar char="•"/>
            </a:pPr>
            <a:r>
              <a:rPr lang="en-US" sz="1600" dirty="0" smtClean="0">
                <a:latin typeface="Calibri" pitchFamily="34" charset="0"/>
              </a:rPr>
              <a:t>Tool BOM</a:t>
            </a:r>
          </a:p>
          <a:p>
            <a:pPr marL="169863" indent="-169863">
              <a:buFont typeface="Arial" pitchFamily="34" charset="0"/>
              <a:buChar char="•"/>
            </a:pPr>
            <a:r>
              <a:rPr lang="en-US" sz="1600" dirty="0" smtClean="0">
                <a:latin typeface="Calibri" pitchFamily="34" charset="0"/>
              </a:rPr>
              <a:t>Maintenance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36212" y="1157209"/>
            <a:ext cx="1090049" cy="8617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libri" pitchFamily="34" charset="0"/>
              </a:rPr>
              <a:t>MBOM</a:t>
            </a:r>
          </a:p>
          <a:p>
            <a:pPr marL="169863" indent="-169863">
              <a:buFont typeface="Arial" pitchFamily="34" charset="0"/>
              <a:buChar char="•"/>
            </a:pPr>
            <a:endParaRPr lang="en-US" sz="1600" dirty="0" smtClean="0">
              <a:latin typeface="Calibri" pitchFamily="34" charset="0"/>
            </a:endParaRPr>
          </a:p>
          <a:p>
            <a:pPr marL="169863" indent="-169863">
              <a:buFont typeface="Arial" pitchFamily="34" charset="0"/>
              <a:buChar char="•"/>
            </a:pPr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22529" y="759417"/>
            <a:ext cx="2470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>
                <a:solidFill>
                  <a:srgbClr val="C00000"/>
                </a:solidFill>
                <a:latin typeface="Calibri" pitchFamily="34" charset="0"/>
              </a:rPr>
              <a:t>Community Solutions</a:t>
            </a:r>
            <a:endParaRPr lang="en-US" sz="2000" b="1" u="sng" dirty="0">
              <a:solidFill>
                <a:srgbClr val="C00000"/>
              </a:solidFill>
              <a:latin typeface="Calibri" pitchFamily="34" charset="0"/>
            </a:endParaRPr>
          </a:p>
        </p:txBody>
      </p:sp>
      <p:pic>
        <p:nvPicPr>
          <p:cNvPr id="9" name="Picture 26" descr="arasINNOVATOR_72_RG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493" y="108862"/>
            <a:ext cx="2853952" cy="50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259513" cy="1082675"/>
          </a:xfrm>
        </p:spPr>
        <p:txBody>
          <a:bodyPr/>
          <a:lstStyle/>
          <a:p>
            <a:r>
              <a:rPr lang="en-US" dirty="0" smtClean="0"/>
              <a:t>Serialized Gauge</a:t>
            </a:r>
            <a:br>
              <a:rPr lang="en-US" dirty="0" smtClean="0"/>
            </a:br>
            <a:r>
              <a:rPr lang="en-US" dirty="0" smtClean="0"/>
              <a:t>Calibration List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B15E35C2-01D3-4348-987B-B92F218DD744}" type="slidenum">
              <a:rPr lang="en-US" smtClean="0"/>
              <a:pPr>
                <a:defRPr/>
              </a:pPr>
              <a:t>40</a:t>
            </a:fld>
            <a:r>
              <a:rPr lang="en-US" smtClean="0"/>
              <a:t>	</a:t>
            </a:r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42" y="1211942"/>
            <a:ext cx="7170057" cy="5377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ular Callout 4"/>
          <p:cNvSpPr/>
          <p:nvPr/>
        </p:nvSpPr>
        <p:spPr bwMode="auto">
          <a:xfrm>
            <a:off x="2598057" y="1190170"/>
            <a:ext cx="2351314" cy="486229"/>
          </a:xfrm>
          <a:prstGeom prst="wedgeRectCallout">
            <a:avLst>
              <a:gd name="adj1" fmla="val -40492"/>
              <a:gd name="adj2" fmla="val 175270"/>
            </a:avLst>
          </a:prstGeom>
          <a:solidFill>
            <a:srgbClr val="FF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/>
              <a:t>Serialized Asset Tracking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ular Callout 5"/>
          <p:cNvSpPr/>
          <p:nvPr/>
        </p:nvSpPr>
        <p:spPr bwMode="auto">
          <a:xfrm>
            <a:off x="3897085" y="1698173"/>
            <a:ext cx="776515" cy="333827"/>
          </a:xfrm>
          <a:prstGeom prst="wedgeRectCallout">
            <a:avLst>
              <a:gd name="adj1" fmla="val -39473"/>
              <a:gd name="adj2" fmla="val 122521"/>
            </a:avLst>
          </a:prstGeom>
          <a:solidFill>
            <a:srgbClr val="FF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/>
              <a:t>Status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ular Callout 6"/>
          <p:cNvSpPr/>
          <p:nvPr/>
        </p:nvSpPr>
        <p:spPr bwMode="auto">
          <a:xfrm>
            <a:off x="5174342" y="1219200"/>
            <a:ext cx="1676400" cy="413658"/>
          </a:xfrm>
          <a:prstGeom prst="wedgeRectCallout">
            <a:avLst>
              <a:gd name="adj1" fmla="val -11926"/>
              <a:gd name="adj2" fmla="val 201684"/>
            </a:avLst>
          </a:prstGeom>
          <a:solidFill>
            <a:srgbClr val="FF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/>
              <a:t>Maintenance Info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ular Callout 7"/>
          <p:cNvSpPr/>
          <p:nvPr/>
        </p:nvSpPr>
        <p:spPr bwMode="auto">
          <a:xfrm>
            <a:off x="6749142" y="1734459"/>
            <a:ext cx="957944" cy="355598"/>
          </a:xfrm>
          <a:prstGeom prst="wedgeRectCallout">
            <a:avLst>
              <a:gd name="adj1" fmla="val -39473"/>
              <a:gd name="adj2" fmla="val 122521"/>
            </a:avLst>
          </a:prstGeom>
          <a:solidFill>
            <a:srgbClr val="FF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/>
              <a:t>Cal Date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259513" cy="1082675"/>
          </a:xfrm>
        </p:spPr>
        <p:txBody>
          <a:bodyPr/>
          <a:lstStyle/>
          <a:p>
            <a:r>
              <a:rPr lang="en-US" dirty="0" smtClean="0"/>
              <a:t>Serialized Gauge &amp; Lifecycle</a:t>
            </a:r>
            <a:br>
              <a:rPr lang="en-US" dirty="0" smtClean="0"/>
            </a:br>
            <a:r>
              <a:rPr lang="en-US" dirty="0" smtClean="0"/>
              <a:t>with Calibration History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B15E35C2-01D3-4348-987B-B92F218DD744}" type="slidenum">
              <a:rPr lang="en-US" smtClean="0"/>
              <a:pPr>
                <a:defRPr/>
              </a:pPr>
              <a:t>41</a:t>
            </a:fld>
            <a:r>
              <a:rPr lang="en-US" smtClean="0"/>
              <a:t>	</a:t>
            </a:r>
            <a:endParaRPr 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2870" y="1252146"/>
            <a:ext cx="6242730" cy="5358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28822" y="3859893"/>
            <a:ext cx="331470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ular Callout 5"/>
          <p:cNvSpPr/>
          <p:nvPr/>
        </p:nvSpPr>
        <p:spPr bwMode="auto">
          <a:xfrm>
            <a:off x="428171" y="2960914"/>
            <a:ext cx="1168400" cy="522515"/>
          </a:xfrm>
          <a:prstGeom prst="wedgeRectCallout">
            <a:avLst>
              <a:gd name="adj1" fmla="val -10902"/>
              <a:gd name="adj2" fmla="val 144743"/>
            </a:avLst>
          </a:prstGeom>
          <a:solidFill>
            <a:srgbClr val="FF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/>
              <a:t>Calibration History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ular Callout 6"/>
          <p:cNvSpPr/>
          <p:nvPr/>
        </p:nvSpPr>
        <p:spPr bwMode="auto">
          <a:xfrm>
            <a:off x="6088743" y="1814286"/>
            <a:ext cx="732972" cy="551543"/>
          </a:xfrm>
          <a:prstGeom prst="wedgeRectCallout">
            <a:avLst>
              <a:gd name="adj1" fmla="val -79077"/>
              <a:gd name="adj2" fmla="val 88311"/>
            </a:avLst>
          </a:prstGeom>
          <a:solidFill>
            <a:srgbClr val="FF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/>
              <a:t>Asset Value</a:t>
            </a:r>
          </a:p>
        </p:txBody>
      </p:sp>
      <p:sp>
        <p:nvSpPr>
          <p:cNvPr id="8" name="Rectangular Callout 7"/>
          <p:cNvSpPr/>
          <p:nvPr/>
        </p:nvSpPr>
        <p:spPr bwMode="auto">
          <a:xfrm>
            <a:off x="3193143" y="1088572"/>
            <a:ext cx="1465943" cy="609600"/>
          </a:xfrm>
          <a:prstGeom prst="wedgeRectCallout">
            <a:avLst>
              <a:gd name="adj1" fmla="val -34522"/>
              <a:gd name="adj2" fmla="val 82045"/>
            </a:avLst>
          </a:prstGeom>
          <a:solidFill>
            <a:srgbClr val="FF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/>
              <a:t>Master Design Drawing DWG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ular Callout 8"/>
          <p:cNvSpPr/>
          <p:nvPr/>
        </p:nvSpPr>
        <p:spPr bwMode="auto">
          <a:xfrm>
            <a:off x="7039429" y="2627087"/>
            <a:ext cx="1015999" cy="740228"/>
          </a:xfrm>
          <a:prstGeom prst="wedgeRectCallout">
            <a:avLst>
              <a:gd name="adj1" fmla="val -39473"/>
              <a:gd name="adj2" fmla="val 122521"/>
            </a:avLst>
          </a:prstGeom>
          <a:solidFill>
            <a:srgbClr val="FF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/>
              <a:t>Serialized Asset Lifecycle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259513" cy="1082675"/>
          </a:xfrm>
        </p:spPr>
        <p:txBody>
          <a:bodyPr/>
          <a:lstStyle/>
          <a:p>
            <a:r>
              <a:rPr lang="en-US" dirty="0" smtClean="0"/>
              <a:t>Serialized Gauge Calibration QC Logbook Record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B15E35C2-01D3-4348-987B-B92F218DD744}" type="slidenum">
              <a:rPr lang="en-US" smtClean="0"/>
              <a:pPr>
                <a:defRPr/>
              </a:pPr>
              <a:t>42</a:t>
            </a:fld>
            <a:r>
              <a:rPr lang="en-US" smtClean="0"/>
              <a:t>	</a:t>
            </a:r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1706" y="1310368"/>
            <a:ext cx="7458075" cy="49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ular Callout 5"/>
          <p:cNvSpPr/>
          <p:nvPr/>
        </p:nvSpPr>
        <p:spPr bwMode="auto">
          <a:xfrm>
            <a:off x="7453085" y="2336800"/>
            <a:ext cx="1182915" cy="754743"/>
          </a:xfrm>
          <a:prstGeom prst="wedgeRectCallout">
            <a:avLst>
              <a:gd name="adj1" fmla="val -70148"/>
              <a:gd name="adj2" fmla="val 5589"/>
            </a:avLst>
          </a:prstGeom>
          <a:solidFill>
            <a:srgbClr val="FF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/>
              <a:t>Calibration Authority Standard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ular Callout 6"/>
          <p:cNvSpPr/>
          <p:nvPr/>
        </p:nvSpPr>
        <p:spPr bwMode="auto">
          <a:xfrm>
            <a:off x="7104742" y="1596573"/>
            <a:ext cx="776515" cy="493484"/>
          </a:xfrm>
          <a:prstGeom prst="wedgeRectCallout">
            <a:avLst>
              <a:gd name="adj1" fmla="val -45080"/>
              <a:gd name="adj2" fmla="val 90168"/>
            </a:avLst>
          </a:prstGeom>
          <a:solidFill>
            <a:srgbClr val="FF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/>
              <a:t>Cal Time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ular Callout 7"/>
          <p:cNvSpPr/>
          <p:nvPr/>
        </p:nvSpPr>
        <p:spPr bwMode="auto">
          <a:xfrm>
            <a:off x="2939142" y="3628573"/>
            <a:ext cx="776515" cy="333827"/>
          </a:xfrm>
          <a:prstGeom prst="wedgeRectCallout">
            <a:avLst>
              <a:gd name="adj1" fmla="val -46950"/>
              <a:gd name="adj2" fmla="val -268785"/>
            </a:avLst>
          </a:prstGeom>
          <a:solidFill>
            <a:srgbClr val="FF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/>
              <a:t>Status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ular Callout 8"/>
          <p:cNvSpPr/>
          <p:nvPr/>
        </p:nvSpPr>
        <p:spPr bwMode="auto">
          <a:xfrm>
            <a:off x="660399" y="3730173"/>
            <a:ext cx="936172" cy="333827"/>
          </a:xfrm>
          <a:prstGeom prst="wedgeRectCallout">
            <a:avLst>
              <a:gd name="adj1" fmla="val -17043"/>
              <a:gd name="adj2" fmla="val 218174"/>
            </a:avLst>
          </a:prstGeom>
          <a:solidFill>
            <a:srgbClr val="FF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/>
              <a:t>Logbook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ular Callout 9"/>
          <p:cNvSpPr/>
          <p:nvPr/>
        </p:nvSpPr>
        <p:spPr bwMode="auto">
          <a:xfrm>
            <a:off x="689428" y="5689602"/>
            <a:ext cx="1299029" cy="566055"/>
          </a:xfrm>
          <a:prstGeom prst="wedgeRectCallout">
            <a:avLst>
              <a:gd name="adj1" fmla="val -31652"/>
              <a:gd name="adj2" fmla="val -105685"/>
            </a:avLst>
          </a:prstGeom>
          <a:solidFill>
            <a:srgbClr val="FF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/>
              <a:t>Pass / Fail Record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ular Callout 10"/>
          <p:cNvSpPr/>
          <p:nvPr/>
        </p:nvSpPr>
        <p:spPr bwMode="auto">
          <a:xfrm>
            <a:off x="2133598" y="5834744"/>
            <a:ext cx="1407887" cy="573314"/>
          </a:xfrm>
          <a:prstGeom prst="wedgeRectCallout">
            <a:avLst>
              <a:gd name="adj1" fmla="val -25301"/>
              <a:gd name="adj2" fmla="val -142203"/>
            </a:avLst>
          </a:prstGeom>
          <a:solidFill>
            <a:srgbClr val="FF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/>
              <a:t>Measurement Method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ular Callout 11"/>
          <p:cNvSpPr/>
          <p:nvPr/>
        </p:nvSpPr>
        <p:spPr bwMode="auto">
          <a:xfrm>
            <a:off x="4949370" y="6096000"/>
            <a:ext cx="1175659" cy="326572"/>
          </a:xfrm>
          <a:prstGeom prst="wedgeRectCallout">
            <a:avLst>
              <a:gd name="adj1" fmla="val -46950"/>
              <a:gd name="adj2" fmla="val -268785"/>
            </a:avLst>
          </a:prstGeom>
          <a:solidFill>
            <a:srgbClr val="FF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/>
              <a:t>Tolerance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ular Callout 12"/>
          <p:cNvSpPr/>
          <p:nvPr/>
        </p:nvSpPr>
        <p:spPr bwMode="auto">
          <a:xfrm>
            <a:off x="5522684" y="5399315"/>
            <a:ext cx="1531259" cy="566058"/>
          </a:xfrm>
          <a:prstGeom prst="wedgeRectCallout">
            <a:avLst>
              <a:gd name="adj1" fmla="val -35863"/>
              <a:gd name="adj2" fmla="val -74940"/>
            </a:avLst>
          </a:prstGeom>
          <a:solidFill>
            <a:srgbClr val="FF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/>
              <a:t>Actual Dimensions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51DA84AD-591F-460E-B383-F6883205C84F}" type="slidenum">
              <a:rPr lang="en-US" smtClean="0"/>
              <a:pPr/>
              <a:t>5</a:t>
            </a:fld>
            <a:r>
              <a:rPr lang="en-US" smtClean="0"/>
              <a:t>	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991531" y="2038026"/>
            <a:ext cx="5129939" cy="2557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Calibri" pitchFamily="34" charset="0"/>
              </a:rPr>
              <a:t>“Digital Manufacturing”</a:t>
            </a:r>
            <a:endParaRPr lang="en-US" sz="3600" b="1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3728" y="1999281"/>
            <a:ext cx="1749133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>
                <a:solidFill>
                  <a:srgbClr val="C00000"/>
                </a:solidFill>
                <a:latin typeface="Calibri" pitchFamily="34" charset="0"/>
              </a:rPr>
              <a:t>Core Services</a:t>
            </a:r>
          </a:p>
          <a:p>
            <a:pPr marL="169863" indent="-169863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Forms</a:t>
            </a:r>
          </a:p>
          <a:p>
            <a:pPr marL="169863" indent="-169863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Workflow</a:t>
            </a:r>
          </a:p>
          <a:p>
            <a:pPr marL="169863" indent="-169863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Configurations</a:t>
            </a:r>
          </a:p>
          <a:p>
            <a:pPr marL="169863" indent="-169863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Vaulting</a:t>
            </a:r>
          </a:p>
          <a:p>
            <a:pPr marL="169863" indent="-169863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Versioning</a:t>
            </a:r>
          </a:p>
          <a:p>
            <a:pPr marL="169863" indent="-169863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Viewing</a:t>
            </a:r>
          </a:p>
          <a:p>
            <a:pPr marL="169863" indent="-169863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Dashboards</a:t>
            </a:r>
          </a:p>
          <a:p>
            <a:pPr marL="169863" indent="-169863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Reports</a:t>
            </a:r>
          </a:p>
          <a:p>
            <a:pPr marL="169863" indent="-169863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BI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83782" y="1146873"/>
            <a:ext cx="1945038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libri" pitchFamily="34" charset="0"/>
              </a:rPr>
              <a:t>Manufacturing</a:t>
            </a:r>
          </a:p>
          <a:p>
            <a:r>
              <a:rPr lang="en-US" b="1" dirty="0" smtClean="0">
                <a:latin typeface="Calibri" pitchFamily="34" charset="0"/>
              </a:rPr>
              <a:t>Process</a:t>
            </a:r>
          </a:p>
          <a:p>
            <a:r>
              <a:rPr lang="en-US" b="1" dirty="0" smtClean="0">
                <a:latin typeface="Calibri" pitchFamily="34" charset="0"/>
              </a:rPr>
              <a:t>Planning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42472" y="1159790"/>
            <a:ext cx="146717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libri" pitchFamily="34" charset="0"/>
              </a:rPr>
              <a:t>Tooling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36212" y="1157209"/>
            <a:ext cx="1090049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libri" pitchFamily="34" charset="0"/>
              </a:rPr>
              <a:t>MBOM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22529" y="759417"/>
            <a:ext cx="2470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>
                <a:solidFill>
                  <a:srgbClr val="C00000"/>
                </a:solidFill>
                <a:latin typeface="Calibri" pitchFamily="34" charset="0"/>
              </a:rPr>
              <a:t>Community Solutions</a:t>
            </a:r>
            <a:endParaRPr lang="en-US" sz="2000" b="1" u="sng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87893" y="1807891"/>
            <a:ext cx="14953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Calibri" pitchFamily="34" charset="0"/>
              </a:rPr>
              <a:t>Initial Install</a:t>
            </a:r>
          </a:p>
          <a:p>
            <a:r>
              <a:rPr lang="en-US" sz="2000" b="1" u="sng" dirty="0" smtClean="0">
                <a:solidFill>
                  <a:srgbClr val="C00000"/>
                </a:solidFill>
                <a:latin typeface="Calibri" pitchFamily="34" charset="0"/>
              </a:rPr>
              <a:t>Solutions</a:t>
            </a:r>
            <a:endParaRPr lang="en-US" sz="2000" b="1" u="sng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36970" y="2456487"/>
            <a:ext cx="1412931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libri" pitchFamily="34" charset="0"/>
              </a:rPr>
              <a:t>P-FMEA</a:t>
            </a:r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34387" y="2880109"/>
            <a:ext cx="1412931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libri" pitchFamily="34" charset="0"/>
              </a:rPr>
              <a:t>Control Plan</a:t>
            </a:r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85310" y="3470391"/>
            <a:ext cx="14237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Calibri" pitchFamily="34" charset="0"/>
              </a:rPr>
              <a:t>Community</a:t>
            </a:r>
          </a:p>
          <a:p>
            <a:r>
              <a:rPr lang="en-US" sz="2000" b="1" u="sng" dirty="0" smtClean="0">
                <a:solidFill>
                  <a:srgbClr val="C00000"/>
                </a:solidFill>
                <a:latin typeface="Calibri" pitchFamily="34" charset="0"/>
              </a:rPr>
              <a:t>Solutions</a:t>
            </a:r>
            <a:endParaRPr lang="en-US" sz="2000" b="1" u="sng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26636" y="4119969"/>
            <a:ext cx="1412931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libri" pitchFamily="34" charset="0"/>
              </a:rPr>
              <a:t>CAPA</a:t>
            </a:r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39552" y="4551339"/>
            <a:ext cx="1412931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libri" pitchFamily="34" charset="0"/>
              </a:rPr>
              <a:t>Audit</a:t>
            </a:r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52467" y="5044702"/>
            <a:ext cx="1412931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libri" pitchFamily="34" charset="0"/>
              </a:rPr>
              <a:t>ISO</a:t>
            </a:r>
            <a:endParaRPr lang="en-US" sz="1600" dirty="0" smtClean="0">
              <a:latin typeface="Calibri" pitchFamily="34" charset="0"/>
            </a:endParaRPr>
          </a:p>
        </p:txBody>
      </p:sp>
      <p:pic>
        <p:nvPicPr>
          <p:cNvPr id="17" name="Picture 26" descr="arasINNOVATOR_72_RG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493" y="108862"/>
            <a:ext cx="2853952" cy="50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51DA84AD-591F-460E-B383-F6883205C84F}" type="slidenum">
              <a:rPr lang="en-US" smtClean="0"/>
              <a:pPr/>
              <a:t>6</a:t>
            </a:fld>
            <a:r>
              <a:rPr lang="en-US" smtClean="0"/>
              <a:t>	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991531" y="2038026"/>
            <a:ext cx="5129939" cy="2557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Calibri" pitchFamily="34" charset="0"/>
              </a:rPr>
              <a:t>“Digital Manufacturing”</a:t>
            </a:r>
            <a:endParaRPr lang="en-US" sz="3600" b="1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3728" y="2304075"/>
            <a:ext cx="174913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69863" indent="-169863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Forms</a:t>
            </a:r>
            <a:endParaRPr lang="en-US" dirty="0" smtClean="0">
              <a:latin typeface="Calibri" pitchFamily="34" charset="0"/>
            </a:endParaRPr>
          </a:p>
          <a:p>
            <a:pPr marL="169863" indent="-169863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Workflow</a:t>
            </a:r>
          </a:p>
          <a:p>
            <a:pPr marL="169863" indent="-169863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Configurations</a:t>
            </a:r>
          </a:p>
          <a:p>
            <a:pPr marL="169863" indent="-169863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Vaulting</a:t>
            </a:r>
          </a:p>
          <a:p>
            <a:pPr marL="169863" indent="-169863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Versioning</a:t>
            </a:r>
          </a:p>
          <a:p>
            <a:pPr marL="169863" indent="-169863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Viewing</a:t>
            </a:r>
          </a:p>
          <a:p>
            <a:pPr marL="169863" indent="-169863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Dashboards</a:t>
            </a:r>
          </a:p>
          <a:p>
            <a:pPr marL="169863" indent="-169863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Reports</a:t>
            </a:r>
          </a:p>
          <a:p>
            <a:pPr marL="169863" indent="-169863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BI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83782" y="1146873"/>
            <a:ext cx="1945038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libri" pitchFamily="34" charset="0"/>
              </a:rPr>
              <a:t>Manufacturing</a:t>
            </a:r>
          </a:p>
          <a:p>
            <a:r>
              <a:rPr lang="en-US" b="1" dirty="0" smtClean="0">
                <a:latin typeface="Calibri" pitchFamily="34" charset="0"/>
              </a:rPr>
              <a:t>Process</a:t>
            </a:r>
          </a:p>
          <a:p>
            <a:r>
              <a:rPr lang="en-US" b="1" dirty="0" smtClean="0">
                <a:latin typeface="Calibri" pitchFamily="34" charset="0"/>
              </a:rPr>
              <a:t>Planning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42472" y="1159790"/>
            <a:ext cx="146717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libri" pitchFamily="34" charset="0"/>
              </a:rPr>
              <a:t>Tooling</a:t>
            </a:r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36212" y="1157209"/>
            <a:ext cx="1090049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libri" pitchFamily="34" charset="0"/>
              </a:rPr>
              <a:t>MBOM</a:t>
            </a:r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36970" y="2456487"/>
            <a:ext cx="1412931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libri" pitchFamily="34" charset="0"/>
              </a:rPr>
              <a:t>P-FMEA</a:t>
            </a:r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34387" y="2880109"/>
            <a:ext cx="1412931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libri" pitchFamily="34" charset="0"/>
              </a:rPr>
              <a:t>Control Plan</a:t>
            </a:r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26636" y="3283077"/>
            <a:ext cx="1412931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libri" pitchFamily="34" charset="0"/>
              </a:rPr>
              <a:t>CAPA</a:t>
            </a:r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39552" y="3714447"/>
            <a:ext cx="1412931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libri" pitchFamily="34" charset="0"/>
              </a:rPr>
              <a:t>Audit</a:t>
            </a:r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52467" y="4207810"/>
            <a:ext cx="1412931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libri" pitchFamily="34" charset="0"/>
              </a:rPr>
              <a:t>ISO</a:t>
            </a:r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96699" y="4631413"/>
            <a:ext cx="2037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>
                <a:solidFill>
                  <a:srgbClr val="C00000"/>
                </a:solidFill>
                <a:latin typeface="Calibri" pitchFamily="34" charset="0"/>
              </a:rPr>
              <a:t>Custom </a:t>
            </a:r>
            <a:r>
              <a:rPr lang="en-US" sz="2000" b="1" u="sng" dirty="0" smtClean="0">
                <a:solidFill>
                  <a:srgbClr val="C00000"/>
                </a:solidFill>
                <a:latin typeface="Calibri" pitchFamily="34" charset="0"/>
              </a:rPr>
              <a:t>Solutions</a:t>
            </a:r>
            <a:endParaRPr lang="en-US" sz="2000" b="1" u="sng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70497" y="6230321"/>
            <a:ext cx="96090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libri" pitchFamily="34" charset="0"/>
              </a:rPr>
              <a:t>MES</a:t>
            </a:r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93758" y="6227738"/>
            <a:ext cx="120370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libri" pitchFamily="34" charset="0"/>
              </a:rPr>
              <a:t>CAM / PLC</a:t>
            </a:r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93778" y="6235487"/>
            <a:ext cx="96090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libri" pitchFamily="34" charset="0"/>
              </a:rPr>
              <a:t>LEAN</a:t>
            </a:r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30278" y="4990454"/>
            <a:ext cx="21498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9863" indent="-169863">
              <a:buFont typeface="Wingdings" pitchFamily="2" charset="2"/>
              <a:buChar char="§"/>
            </a:pPr>
            <a:r>
              <a:rPr lang="en-US" sz="1200" dirty="0" smtClean="0"/>
              <a:t>Data Collection</a:t>
            </a:r>
          </a:p>
          <a:p>
            <a:pPr marL="169863" indent="-169863">
              <a:buFont typeface="Wingdings" pitchFamily="2" charset="2"/>
              <a:buChar char="§"/>
            </a:pPr>
            <a:r>
              <a:rPr lang="en-US" sz="1200" dirty="0" smtClean="0"/>
              <a:t>Logbook</a:t>
            </a:r>
          </a:p>
          <a:p>
            <a:pPr marL="169863" indent="-169863">
              <a:buFont typeface="Wingdings" pitchFamily="2" charset="2"/>
              <a:buChar char="§"/>
            </a:pPr>
            <a:r>
              <a:rPr lang="en-US" sz="1200" dirty="0" smtClean="0"/>
              <a:t>SPC</a:t>
            </a:r>
          </a:p>
          <a:p>
            <a:pPr marL="169863" indent="-169863">
              <a:buFont typeface="Wingdings" pitchFamily="2" charset="2"/>
              <a:buChar char="§"/>
            </a:pPr>
            <a:r>
              <a:rPr lang="en-US" sz="1200" dirty="0" smtClean="0"/>
              <a:t>Serial Traceability</a:t>
            </a:r>
          </a:p>
          <a:p>
            <a:pPr marL="169863" indent="-169863">
              <a:buFont typeface="Wingdings" pitchFamily="2" charset="2"/>
              <a:buChar char="§"/>
            </a:pPr>
            <a:r>
              <a:rPr lang="en-US" sz="1200" dirty="0" smtClean="0"/>
              <a:t>Resource Planning</a:t>
            </a:r>
          </a:p>
          <a:p>
            <a:pPr marL="169863" indent="-169863">
              <a:buFont typeface="Wingdings" pitchFamily="2" charset="2"/>
              <a:buChar char="§"/>
            </a:pPr>
            <a:r>
              <a:rPr lang="en-US" sz="1200" dirty="0" smtClean="0"/>
              <a:t>Inventory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5352081" y="5028706"/>
            <a:ext cx="17048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9863" indent="-169863">
              <a:buFont typeface="Wingdings" pitchFamily="2" charset="2"/>
              <a:buChar char="§"/>
            </a:pPr>
            <a:r>
              <a:rPr lang="en-US" sz="1200" dirty="0" smtClean="0"/>
              <a:t>Value Stream Maps</a:t>
            </a:r>
          </a:p>
          <a:p>
            <a:pPr marL="169863" indent="-169863">
              <a:buFont typeface="Wingdings" pitchFamily="2" charset="2"/>
              <a:buChar char="§"/>
            </a:pPr>
            <a:r>
              <a:rPr lang="en-US" sz="1200" dirty="0" smtClean="0"/>
              <a:t>TAKT Analysis</a:t>
            </a:r>
          </a:p>
          <a:p>
            <a:pPr marL="169863" indent="-169863">
              <a:buFont typeface="Wingdings" pitchFamily="2" charset="2"/>
              <a:buChar char="§"/>
            </a:pPr>
            <a:r>
              <a:rPr lang="en-US" sz="1200" dirty="0" smtClean="0"/>
              <a:t>SOE</a:t>
            </a:r>
          </a:p>
          <a:p>
            <a:pPr marL="169863" indent="-169863">
              <a:buFont typeface="Wingdings" pitchFamily="2" charset="2"/>
              <a:buChar char="§"/>
            </a:pPr>
            <a:r>
              <a:rPr lang="en-US" sz="1200" dirty="0" smtClean="0"/>
              <a:t>Family Planning</a:t>
            </a:r>
          </a:p>
          <a:p>
            <a:pPr marL="169863" indent="-169863">
              <a:buFont typeface="Wingdings" pitchFamily="2" charset="2"/>
              <a:buChar char="§"/>
            </a:pPr>
            <a:r>
              <a:rPr lang="en-US" sz="1200" dirty="0" smtClean="0"/>
              <a:t>Standard Work</a:t>
            </a:r>
            <a:endParaRPr lang="en-US" sz="1200" dirty="0"/>
          </a:p>
        </p:txBody>
      </p:sp>
      <p:pic>
        <p:nvPicPr>
          <p:cNvPr id="24" name="Picture 26" descr="arasINNOVATOR_72_RG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493" y="108862"/>
            <a:ext cx="2853952" cy="50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599" cy="99060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Solution Concept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86971"/>
            <a:ext cx="9144000" cy="5718629"/>
          </a:xfrm>
        </p:spPr>
        <p:txBody>
          <a:bodyPr>
            <a:normAutofit fontScale="62500" lnSpcReduction="20000"/>
          </a:bodyPr>
          <a:lstStyle/>
          <a:p>
            <a:pPr>
              <a:spcAft>
                <a:spcPts val="200"/>
              </a:spcAft>
            </a:pPr>
            <a:r>
              <a:rPr lang="en-US" sz="2800" dirty="0" smtClean="0"/>
              <a:t>Create and manage version controlled configurations of Manufacturing Process documentation</a:t>
            </a:r>
          </a:p>
          <a:p>
            <a:pPr>
              <a:spcBef>
                <a:spcPts val="1800"/>
              </a:spcBef>
              <a:spcAft>
                <a:spcPts val="200"/>
              </a:spcAft>
            </a:pPr>
            <a:r>
              <a:rPr lang="en-US" dirty="0" smtClean="0"/>
              <a:t>Source of Manufacturing BOM configurations</a:t>
            </a:r>
          </a:p>
          <a:p>
            <a:pPr>
              <a:spcBef>
                <a:spcPts val="1800"/>
              </a:spcBef>
              <a:spcAft>
                <a:spcPts val="200"/>
              </a:spcAft>
            </a:pPr>
            <a:r>
              <a:rPr lang="en-US" dirty="0" smtClean="0"/>
              <a:t>Basis for creating Work Orders and shop floor data collection</a:t>
            </a:r>
          </a:p>
          <a:p>
            <a:pPr>
              <a:spcBef>
                <a:spcPts val="1800"/>
              </a:spcBef>
              <a:spcAft>
                <a:spcPts val="200"/>
              </a:spcAft>
            </a:pPr>
            <a:r>
              <a:rPr lang="en-US" dirty="0" smtClean="0"/>
              <a:t>Multi-media work instruction content (3D, Video, 2D, Lists)</a:t>
            </a:r>
          </a:p>
          <a:p>
            <a:pPr>
              <a:spcBef>
                <a:spcPts val="1800"/>
              </a:spcBef>
              <a:spcAft>
                <a:spcPts val="200"/>
              </a:spcAft>
            </a:pPr>
            <a:r>
              <a:rPr lang="en-US" dirty="0" smtClean="0"/>
              <a:t>Direct linkage to Tooling database</a:t>
            </a:r>
          </a:p>
          <a:p>
            <a:pPr>
              <a:spcBef>
                <a:spcPts val="1800"/>
              </a:spcBef>
              <a:spcAft>
                <a:spcPts val="200"/>
              </a:spcAft>
            </a:pPr>
            <a:r>
              <a:rPr lang="en-US" dirty="0" smtClean="0"/>
              <a:t>PLM – to – ERP interface used to promote Routings and </a:t>
            </a:r>
            <a:r>
              <a:rPr lang="en-US" dirty="0" err="1" smtClean="0"/>
              <a:t>WorkCenters</a:t>
            </a:r>
            <a:r>
              <a:rPr lang="en-US" dirty="0" smtClean="0"/>
              <a:t> to ERP</a:t>
            </a:r>
          </a:p>
          <a:p>
            <a:pPr>
              <a:spcBef>
                <a:spcPts val="1800"/>
              </a:spcBef>
              <a:spcAft>
                <a:spcPts val="200"/>
              </a:spcAft>
            </a:pPr>
            <a:r>
              <a:rPr lang="en-US" sz="2800" dirty="0" smtClean="0"/>
              <a:t>Direct linkage with Control Plans and Process FMEA’s</a:t>
            </a:r>
          </a:p>
          <a:p>
            <a:pPr>
              <a:spcBef>
                <a:spcPts val="1800"/>
              </a:spcBef>
              <a:spcAft>
                <a:spcPts val="200"/>
              </a:spcAft>
            </a:pPr>
            <a:r>
              <a:rPr lang="en-US" sz="2800" dirty="0" smtClean="0"/>
              <a:t>Application used by Manufacturing Engineers to author Routings</a:t>
            </a:r>
          </a:p>
          <a:p>
            <a:pPr>
              <a:spcBef>
                <a:spcPts val="1800"/>
              </a:spcBef>
              <a:spcAft>
                <a:spcPts val="200"/>
              </a:spcAft>
            </a:pPr>
            <a:r>
              <a:rPr lang="en-US" sz="2800" dirty="0" smtClean="0"/>
              <a:t>Kiosk on shop floor, terminals at the work centers, or printed work instructions with Travelers</a:t>
            </a:r>
          </a:p>
          <a:p>
            <a:pPr>
              <a:spcBef>
                <a:spcPts val="1800"/>
              </a:spcBef>
              <a:spcAft>
                <a:spcPts val="200"/>
              </a:spcAft>
            </a:pPr>
            <a:r>
              <a:rPr lang="en-US" sz="2800" dirty="0" smtClean="0"/>
              <a:t>Copy, Paste, Libraries of routing modules, Part Families, etc. simplify the maintenance of Manufacturing Process Plans</a:t>
            </a:r>
            <a:endParaRPr lang="en-US" dirty="0" smtClean="0"/>
          </a:p>
          <a:p>
            <a:pPr>
              <a:spcBef>
                <a:spcPts val="1800"/>
              </a:spcBef>
              <a:spcAft>
                <a:spcPts val="200"/>
              </a:spcAft>
            </a:pPr>
            <a:r>
              <a:rPr lang="en-US" sz="2800" dirty="0" smtClean="0"/>
              <a:t>Serialized </a:t>
            </a:r>
            <a:r>
              <a:rPr lang="en-US" sz="2800" dirty="0" smtClean="0"/>
              <a:t>Traceability or Lot-based Traceability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26"/>
          <p:cNvGrpSpPr>
            <a:grpSpLocks/>
          </p:cNvGrpSpPr>
          <p:nvPr/>
        </p:nvGrpSpPr>
        <p:grpSpPr bwMode="auto">
          <a:xfrm>
            <a:off x="4648200" y="685800"/>
            <a:ext cx="1685925" cy="1290638"/>
            <a:chOff x="4479" y="1555"/>
            <a:chExt cx="926" cy="679"/>
          </a:xfrm>
        </p:grpSpPr>
        <p:grpSp>
          <p:nvGrpSpPr>
            <p:cNvPr id="3" name="Group 1027"/>
            <p:cNvGrpSpPr>
              <a:grpSpLocks/>
            </p:cNvGrpSpPr>
            <p:nvPr/>
          </p:nvGrpSpPr>
          <p:grpSpPr bwMode="auto">
            <a:xfrm>
              <a:off x="4479" y="1555"/>
              <a:ext cx="926" cy="679"/>
              <a:chOff x="4479" y="1555"/>
              <a:chExt cx="926" cy="679"/>
            </a:xfrm>
          </p:grpSpPr>
          <p:grpSp>
            <p:nvGrpSpPr>
              <p:cNvPr id="4" name="Group 1028"/>
              <p:cNvGrpSpPr>
                <a:grpSpLocks/>
              </p:cNvGrpSpPr>
              <p:nvPr/>
            </p:nvGrpSpPr>
            <p:grpSpPr bwMode="auto">
              <a:xfrm>
                <a:off x="4479" y="1555"/>
                <a:ext cx="926" cy="679"/>
                <a:chOff x="4479" y="1555"/>
                <a:chExt cx="926" cy="679"/>
              </a:xfrm>
            </p:grpSpPr>
            <p:sp>
              <p:nvSpPr>
                <p:cNvPr id="459781" name="Rectangle 1029"/>
                <p:cNvSpPr>
                  <a:spLocks noChangeArrowheads="1"/>
                </p:cNvSpPr>
                <p:nvPr/>
              </p:nvSpPr>
              <p:spPr bwMode="auto">
                <a:xfrm>
                  <a:off x="4498" y="1573"/>
                  <a:ext cx="887" cy="628"/>
                </a:xfrm>
                <a:prstGeom prst="rect">
                  <a:avLst/>
                </a:prstGeom>
                <a:solidFill>
                  <a:srgbClr val="DDDDDD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9782" name="Freeform 1030"/>
                <p:cNvSpPr>
                  <a:spLocks/>
                </p:cNvSpPr>
                <p:nvPr/>
              </p:nvSpPr>
              <p:spPr bwMode="auto">
                <a:xfrm>
                  <a:off x="4499" y="1555"/>
                  <a:ext cx="906" cy="676"/>
                </a:xfrm>
                <a:custGeom>
                  <a:avLst/>
                  <a:gdLst/>
                  <a:ahLst/>
                  <a:cxnLst>
                    <a:cxn ang="0">
                      <a:pos x="10" y="651"/>
                    </a:cxn>
                    <a:cxn ang="0">
                      <a:pos x="140" y="644"/>
                    </a:cxn>
                    <a:cxn ang="0">
                      <a:pos x="304" y="641"/>
                    </a:cxn>
                    <a:cxn ang="0">
                      <a:pos x="484" y="643"/>
                    </a:cxn>
                    <a:cxn ang="0">
                      <a:pos x="669" y="651"/>
                    </a:cxn>
                    <a:cxn ang="0">
                      <a:pos x="785" y="658"/>
                    </a:cxn>
                    <a:cxn ang="0">
                      <a:pos x="880" y="656"/>
                    </a:cxn>
                    <a:cxn ang="0">
                      <a:pos x="893" y="644"/>
                    </a:cxn>
                    <a:cxn ang="0">
                      <a:pos x="895" y="609"/>
                    </a:cxn>
                    <a:cxn ang="0">
                      <a:pos x="895" y="490"/>
                    </a:cxn>
                    <a:cxn ang="0">
                      <a:pos x="885" y="362"/>
                    </a:cxn>
                    <a:cxn ang="0">
                      <a:pos x="883" y="251"/>
                    </a:cxn>
                    <a:cxn ang="0">
                      <a:pos x="873" y="144"/>
                    </a:cxn>
                    <a:cxn ang="0">
                      <a:pos x="868" y="38"/>
                    </a:cxn>
                    <a:cxn ang="0">
                      <a:pos x="863" y="13"/>
                    </a:cxn>
                    <a:cxn ang="0">
                      <a:pos x="861" y="0"/>
                    </a:cxn>
                    <a:cxn ang="0">
                      <a:pos x="887" y="2"/>
                    </a:cxn>
                    <a:cxn ang="0">
                      <a:pos x="885" y="27"/>
                    </a:cxn>
                    <a:cxn ang="0">
                      <a:pos x="883" y="89"/>
                    </a:cxn>
                    <a:cxn ang="0">
                      <a:pos x="890" y="190"/>
                    </a:cxn>
                    <a:cxn ang="0">
                      <a:pos x="897" y="304"/>
                    </a:cxn>
                    <a:cxn ang="0">
                      <a:pos x="901" y="401"/>
                    </a:cxn>
                    <a:cxn ang="0">
                      <a:pos x="904" y="506"/>
                    </a:cxn>
                    <a:cxn ang="0">
                      <a:pos x="905" y="610"/>
                    </a:cxn>
                    <a:cxn ang="0">
                      <a:pos x="901" y="656"/>
                    </a:cxn>
                    <a:cxn ang="0">
                      <a:pos x="897" y="673"/>
                    </a:cxn>
                    <a:cxn ang="0">
                      <a:pos x="876" y="675"/>
                    </a:cxn>
                    <a:cxn ang="0">
                      <a:pos x="819" y="666"/>
                    </a:cxn>
                    <a:cxn ang="0">
                      <a:pos x="741" y="667"/>
                    </a:cxn>
                    <a:cxn ang="0">
                      <a:pos x="630" y="660"/>
                    </a:cxn>
                    <a:cxn ang="0">
                      <a:pos x="500" y="654"/>
                    </a:cxn>
                    <a:cxn ang="0">
                      <a:pos x="321" y="651"/>
                    </a:cxn>
                    <a:cxn ang="0">
                      <a:pos x="201" y="654"/>
                    </a:cxn>
                    <a:cxn ang="0">
                      <a:pos x="71" y="658"/>
                    </a:cxn>
                    <a:cxn ang="0">
                      <a:pos x="0" y="664"/>
                    </a:cxn>
                    <a:cxn ang="0">
                      <a:pos x="10" y="651"/>
                    </a:cxn>
                  </a:cxnLst>
                  <a:rect l="0" t="0" r="r" b="b"/>
                  <a:pathLst>
                    <a:path w="906" h="676">
                      <a:moveTo>
                        <a:pt x="10" y="651"/>
                      </a:moveTo>
                      <a:lnTo>
                        <a:pt x="140" y="644"/>
                      </a:lnTo>
                      <a:lnTo>
                        <a:pt x="304" y="641"/>
                      </a:lnTo>
                      <a:lnTo>
                        <a:pt x="484" y="643"/>
                      </a:lnTo>
                      <a:lnTo>
                        <a:pt x="669" y="651"/>
                      </a:lnTo>
                      <a:lnTo>
                        <a:pt x="785" y="658"/>
                      </a:lnTo>
                      <a:lnTo>
                        <a:pt x="880" y="656"/>
                      </a:lnTo>
                      <a:lnTo>
                        <a:pt x="893" y="644"/>
                      </a:lnTo>
                      <a:lnTo>
                        <a:pt x="895" y="609"/>
                      </a:lnTo>
                      <a:lnTo>
                        <a:pt x="895" y="490"/>
                      </a:lnTo>
                      <a:lnTo>
                        <a:pt x="885" y="362"/>
                      </a:lnTo>
                      <a:lnTo>
                        <a:pt x="883" y="251"/>
                      </a:lnTo>
                      <a:lnTo>
                        <a:pt x="873" y="144"/>
                      </a:lnTo>
                      <a:lnTo>
                        <a:pt x="868" y="38"/>
                      </a:lnTo>
                      <a:lnTo>
                        <a:pt x="863" y="13"/>
                      </a:lnTo>
                      <a:lnTo>
                        <a:pt x="861" y="0"/>
                      </a:lnTo>
                      <a:lnTo>
                        <a:pt x="887" y="2"/>
                      </a:lnTo>
                      <a:lnTo>
                        <a:pt x="885" y="27"/>
                      </a:lnTo>
                      <a:lnTo>
                        <a:pt x="883" y="89"/>
                      </a:lnTo>
                      <a:lnTo>
                        <a:pt x="890" y="190"/>
                      </a:lnTo>
                      <a:lnTo>
                        <a:pt x="897" y="304"/>
                      </a:lnTo>
                      <a:lnTo>
                        <a:pt x="901" y="401"/>
                      </a:lnTo>
                      <a:lnTo>
                        <a:pt x="904" y="506"/>
                      </a:lnTo>
                      <a:lnTo>
                        <a:pt x="905" y="610"/>
                      </a:lnTo>
                      <a:lnTo>
                        <a:pt x="901" y="656"/>
                      </a:lnTo>
                      <a:lnTo>
                        <a:pt x="897" y="673"/>
                      </a:lnTo>
                      <a:lnTo>
                        <a:pt x="876" y="675"/>
                      </a:lnTo>
                      <a:lnTo>
                        <a:pt x="819" y="666"/>
                      </a:lnTo>
                      <a:lnTo>
                        <a:pt x="741" y="667"/>
                      </a:lnTo>
                      <a:lnTo>
                        <a:pt x="630" y="660"/>
                      </a:lnTo>
                      <a:lnTo>
                        <a:pt x="500" y="654"/>
                      </a:lnTo>
                      <a:lnTo>
                        <a:pt x="321" y="651"/>
                      </a:lnTo>
                      <a:lnTo>
                        <a:pt x="201" y="654"/>
                      </a:lnTo>
                      <a:lnTo>
                        <a:pt x="71" y="658"/>
                      </a:lnTo>
                      <a:lnTo>
                        <a:pt x="0" y="664"/>
                      </a:lnTo>
                      <a:lnTo>
                        <a:pt x="10" y="651"/>
                      </a:lnTo>
                    </a:path>
                  </a:pathLst>
                </a:custGeom>
                <a:solidFill>
                  <a:srgbClr val="919191"/>
                </a:solidFill>
                <a:ln w="12700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9783" name="Freeform 1031"/>
                <p:cNvSpPr>
                  <a:spLocks/>
                </p:cNvSpPr>
                <p:nvPr/>
              </p:nvSpPr>
              <p:spPr bwMode="auto">
                <a:xfrm>
                  <a:off x="4479" y="1558"/>
                  <a:ext cx="906" cy="676"/>
                </a:xfrm>
                <a:custGeom>
                  <a:avLst/>
                  <a:gdLst/>
                  <a:ahLst/>
                  <a:cxnLst>
                    <a:cxn ang="0">
                      <a:pos x="895" y="24"/>
                    </a:cxn>
                    <a:cxn ang="0">
                      <a:pos x="765" y="31"/>
                    </a:cxn>
                    <a:cxn ang="0">
                      <a:pos x="601" y="34"/>
                    </a:cxn>
                    <a:cxn ang="0">
                      <a:pos x="421" y="32"/>
                    </a:cxn>
                    <a:cxn ang="0">
                      <a:pos x="236" y="24"/>
                    </a:cxn>
                    <a:cxn ang="0">
                      <a:pos x="120" y="17"/>
                    </a:cxn>
                    <a:cxn ang="0">
                      <a:pos x="25" y="19"/>
                    </a:cxn>
                    <a:cxn ang="0">
                      <a:pos x="12" y="31"/>
                    </a:cxn>
                    <a:cxn ang="0">
                      <a:pos x="10" y="66"/>
                    </a:cxn>
                    <a:cxn ang="0">
                      <a:pos x="10" y="185"/>
                    </a:cxn>
                    <a:cxn ang="0">
                      <a:pos x="20" y="313"/>
                    </a:cxn>
                    <a:cxn ang="0">
                      <a:pos x="22" y="424"/>
                    </a:cxn>
                    <a:cxn ang="0">
                      <a:pos x="32" y="531"/>
                    </a:cxn>
                    <a:cxn ang="0">
                      <a:pos x="37" y="637"/>
                    </a:cxn>
                    <a:cxn ang="0">
                      <a:pos x="42" y="662"/>
                    </a:cxn>
                    <a:cxn ang="0">
                      <a:pos x="44" y="675"/>
                    </a:cxn>
                    <a:cxn ang="0">
                      <a:pos x="18" y="673"/>
                    </a:cxn>
                    <a:cxn ang="0">
                      <a:pos x="20" y="648"/>
                    </a:cxn>
                    <a:cxn ang="0">
                      <a:pos x="22" y="586"/>
                    </a:cxn>
                    <a:cxn ang="0">
                      <a:pos x="15" y="485"/>
                    </a:cxn>
                    <a:cxn ang="0">
                      <a:pos x="8" y="371"/>
                    </a:cxn>
                    <a:cxn ang="0">
                      <a:pos x="4" y="274"/>
                    </a:cxn>
                    <a:cxn ang="0">
                      <a:pos x="1" y="169"/>
                    </a:cxn>
                    <a:cxn ang="0">
                      <a:pos x="0" y="65"/>
                    </a:cxn>
                    <a:cxn ang="0">
                      <a:pos x="4" y="19"/>
                    </a:cxn>
                    <a:cxn ang="0">
                      <a:pos x="8" y="2"/>
                    </a:cxn>
                    <a:cxn ang="0">
                      <a:pos x="29" y="0"/>
                    </a:cxn>
                    <a:cxn ang="0">
                      <a:pos x="86" y="9"/>
                    </a:cxn>
                    <a:cxn ang="0">
                      <a:pos x="164" y="8"/>
                    </a:cxn>
                    <a:cxn ang="0">
                      <a:pos x="275" y="15"/>
                    </a:cxn>
                    <a:cxn ang="0">
                      <a:pos x="405" y="21"/>
                    </a:cxn>
                    <a:cxn ang="0">
                      <a:pos x="584" y="24"/>
                    </a:cxn>
                    <a:cxn ang="0">
                      <a:pos x="704" y="21"/>
                    </a:cxn>
                    <a:cxn ang="0">
                      <a:pos x="834" y="17"/>
                    </a:cxn>
                    <a:cxn ang="0">
                      <a:pos x="905" y="11"/>
                    </a:cxn>
                    <a:cxn ang="0">
                      <a:pos x="895" y="24"/>
                    </a:cxn>
                  </a:cxnLst>
                  <a:rect l="0" t="0" r="r" b="b"/>
                  <a:pathLst>
                    <a:path w="906" h="676">
                      <a:moveTo>
                        <a:pt x="895" y="24"/>
                      </a:moveTo>
                      <a:lnTo>
                        <a:pt x="765" y="31"/>
                      </a:lnTo>
                      <a:lnTo>
                        <a:pt x="601" y="34"/>
                      </a:lnTo>
                      <a:lnTo>
                        <a:pt x="421" y="32"/>
                      </a:lnTo>
                      <a:lnTo>
                        <a:pt x="236" y="24"/>
                      </a:lnTo>
                      <a:lnTo>
                        <a:pt x="120" y="17"/>
                      </a:lnTo>
                      <a:lnTo>
                        <a:pt x="25" y="19"/>
                      </a:lnTo>
                      <a:lnTo>
                        <a:pt x="12" y="31"/>
                      </a:lnTo>
                      <a:lnTo>
                        <a:pt x="10" y="66"/>
                      </a:lnTo>
                      <a:lnTo>
                        <a:pt x="10" y="185"/>
                      </a:lnTo>
                      <a:lnTo>
                        <a:pt x="20" y="313"/>
                      </a:lnTo>
                      <a:lnTo>
                        <a:pt x="22" y="424"/>
                      </a:lnTo>
                      <a:lnTo>
                        <a:pt x="32" y="531"/>
                      </a:lnTo>
                      <a:lnTo>
                        <a:pt x="37" y="637"/>
                      </a:lnTo>
                      <a:lnTo>
                        <a:pt x="42" y="662"/>
                      </a:lnTo>
                      <a:lnTo>
                        <a:pt x="44" y="675"/>
                      </a:lnTo>
                      <a:lnTo>
                        <a:pt x="18" y="673"/>
                      </a:lnTo>
                      <a:lnTo>
                        <a:pt x="20" y="648"/>
                      </a:lnTo>
                      <a:lnTo>
                        <a:pt x="22" y="586"/>
                      </a:lnTo>
                      <a:lnTo>
                        <a:pt x="15" y="485"/>
                      </a:lnTo>
                      <a:lnTo>
                        <a:pt x="8" y="371"/>
                      </a:lnTo>
                      <a:lnTo>
                        <a:pt x="4" y="274"/>
                      </a:lnTo>
                      <a:lnTo>
                        <a:pt x="1" y="169"/>
                      </a:lnTo>
                      <a:lnTo>
                        <a:pt x="0" y="65"/>
                      </a:lnTo>
                      <a:lnTo>
                        <a:pt x="4" y="19"/>
                      </a:lnTo>
                      <a:lnTo>
                        <a:pt x="8" y="2"/>
                      </a:lnTo>
                      <a:lnTo>
                        <a:pt x="29" y="0"/>
                      </a:lnTo>
                      <a:lnTo>
                        <a:pt x="86" y="9"/>
                      </a:lnTo>
                      <a:lnTo>
                        <a:pt x="164" y="8"/>
                      </a:lnTo>
                      <a:lnTo>
                        <a:pt x="275" y="15"/>
                      </a:lnTo>
                      <a:lnTo>
                        <a:pt x="405" y="21"/>
                      </a:lnTo>
                      <a:lnTo>
                        <a:pt x="584" y="24"/>
                      </a:lnTo>
                      <a:lnTo>
                        <a:pt x="704" y="21"/>
                      </a:lnTo>
                      <a:lnTo>
                        <a:pt x="834" y="17"/>
                      </a:lnTo>
                      <a:lnTo>
                        <a:pt x="905" y="11"/>
                      </a:lnTo>
                      <a:lnTo>
                        <a:pt x="895" y="24"/>
                      </a:lnTo>
                    </a:path>
                  </a:pathLst>
                </a:custGeom>
                <a:solidFill>
                  <a:srgbClr val="919191"/>
                </a:solidFill>
                <a:ln w="12700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59784" name="Rectangle 1032"/>
              <p:cNvSpPr>
                <a:spLocks noChangeArrowheads="1"/>
              </p:cNvSpPr>
              <p:nvPr/>
            </p:nvSpPr>
            <p:spPr bwMode="auto">
              <a:xfrm>
                <a:off x="4501" y="1580"/>
                <a:ext cx="902" cy="17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90488" tIns="44450" rIns="90488" bIns="4445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b="1" dirty="0">
                    <a:solidFill>
                      <a:schemeClr val="tx1"/>
                    </a:solidFill>
                    <a:latin typeface="Arial" charset="0"/>
                  </a:rPr>
                  <a:t>Process Plan</a:t>
                </a:r>
                <a:endParaRPr lang="en-US" sz="1800" b="1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grpSp>
          <p:nvGrpSpPr>
            <p:cNvPr id="5" name="Group 1033"/>
            <p:cNvGrpSpPr>
              <a:grpSpLocks/>
            </p:cNvGrpSpPr>
            <p:nvPr/>
          </p:nvGrpSpPr>
          <p:grpSpPr bwMode="auto">
            <a:xfrm>
              <a:off x="4624" y="1799"/>
              <a:ext cx="725" cy="310"/>
              <a:chOff x="4624" y="1799"/>
              <a:chExt cx="725" cy="310"/>
            </a:xfrm>
          </p:grpSpPr>
          <p:grpSp>
            <p:nvGrpSpPr>
              <p:cNvPr id="6" name="Group 1034"/>
              <p:cNvGrpSpPr>
                <a:grpSpLocks/>
              </p:cNvGrpSpPr>
              <p:nvPr/>
            </p:nvGrpSpPr>
            <p:grpSpPr bwMode="auto">
              <a:xfrm>
                <a:off x="4644" y="1799"/>
                <a:ext cx="705" cy="310"/>
                <a:chOff x="4644" y="1799"/>
                <a:chExt cx="705" cy="310"/>
              </a:xfrm>
            </p:grpSpPr>
            <p:sp>
              <p:nvSpPr>
                <p:cNvPr id="459787" name="Freeform 1035"/>
                <p:cNvSpPr>
                  <a:spLocks/>
                </p:cNvSpPr>
                <p:nvPr/>
              </p:nvSpPr>
              <p:spPr bwMode="auto">
                <a:xfrm>
                  <a:off x="4644" y="1814"/>
                  <a:ext cx="19" cy="294"/>
                </a:xfrm>
                <a:custGeom>
                  <a:avLst/>
                  <a:gdLst/>
                  <a:ahLst/>
                  <a:cxnLst>
                    <a:cxn ang="0">
                      <a:pos x="6" y="286"/>
                    </a:cxn>
                    <a:cxn ang="0">
                      <a:pos x="0" y="110"/>
                    </a:cxn>
                    <a:cxn ang="0">
                      <a:pos x="0" y="0"/>
                    </a:cxn>
                    <a:cxn ang="0">
                      <a:pos x="7" y="0"/>
                    </a:cxn>
                    <a:cxn ang="0">
                      <a:pos x="11" y="6"/>
                    </a:cxn>
                    <a:cxn ang="0">
                      <a:pos x="7" y="45"/>
                    </a:cxn>
                    <a:cxn ang="0">
                      <a:pos x="8" y="87"/>
                    </a:cxn>
                    <a:cxn ang="0">
                      <a:pos x="12" y="138"/>
                    </a:cxn>
                    <a:cxn ang="0">
                      <a:pos x="14" y="200"/>
                    </a:cxn>
                    <a:cxn ang="0">
                      <a:pos x="14" y="259"/>
                    </a:cxn>
                    <a:cxn ang="0">
                      <a:pos x="18" y="287"/>
                    </a:cxn>
                    <a:cxn ang="0">
                      <a:pos x="11" y="293"/>
                    </a:cxn>
                    <a:cxn ang="0">
                      <a:pos x="6" y="286"/>
                    </a:cxn>
                  </a:cxnLst>
                  <a:rect l="0" t="0" r="r" b="b"/>
                  <a:pathLst>
                    <a:path w="19" h="294">
                      <a:moveTo>
                        <a:pt x="6" y="286"/>
                      </a:moveTo>
                      <a:lnTo>
                        <a:pt x="0" y="110"/>
                      </a:ln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11" y="6"/>
                      </a:lnTo>
                      <a:lnTo>
                        <a:pt x="7" y="45"/>
                      </a:lnTo>
                      <a:lnTo>
                        <a:pt x="8" y="87"/>
                      </a:lnTo>
                      <a:lnTo>
                        <a:pt x="12" y="138"/>
                      </a:lnTo>
                      <a:lnTo>
                        <a:pt x="14" y="200"/>
                      </a:lnTo>
                      <a:lnTo>
                        <a:pt x="14" y="259"/>
                      </a:lnTo>
                      <a:lnTo>
                        <a:pt x="18" y="287"/>
                      </a:lnTo>
                      <a:lnTo>
                        <a:pt x="11" y="293"/>
                      </a:lnTo>
                      <a:lnTo>
                        <a:pt x="6" y="286"/>
                      </a:lnTo>
                    </a:path>
                  </a:pathLst>
                </a:custGeom>
                <a:solidFill>
                  <a:srgbClr val="808080"/>
                </a:solidFill>
                <a:ln w="12700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9788" name="Freeform 1036"/>
                <p:cNvSpPr>
                  <a:spLocks/>
                </p:cNvSpPr>
                <p:nvPr/>
              </p:nvSpPr>
              <p:spPr bwMode="auto">
                <a:xfrm>
                  <a:off x="4747" y="1810"/>
                  <a:ext cx="19" cy="295"/>
                </a:xfrm>
                <a:custGeom>
                  <a:avLst/>
                  <a:gdLst/>
                  <a:ahLst/>
                  <a:cxnLst>
                    <a:cxn ang="0">
                      <a:pos x="6" y="287"/>
                    </a:cxn>
                    <a:cxn ang="0">
                      <a:pos x="0" y="110"/>
                    </a:cxn>
                    <a:cxn ang="0">
                      <a:pos x="0" y="0"/>
                    </a:cxn>
                    <a:cxn ang="0">
                      <a:pos x="7" y="0"/>
                    </a:cxn>
                    <a:cxn ang="0">
                      <a:pos x="11" y="6"/>
                    </a:cxn>
                    <a:cxn ang="0">
                      <a:pos x="7" y="46"/>
                    </a:cxn>
                    <a:cxn ang="0">
                      <a:pos x="8" y="87"/>
                    </a:cxn>
                    <a:cxn ang="0">
                      <a:pos x="12" y="138"/>
                    </a:cxn>
                    <a:cxn ang="0">
                      <a:pos x="14" y="201"/>
                    </a:cxn>
                    <a:cxn ang="0">
                      <a:pos x="14" y="260"/>
                    </a:cxn>
                    <a:cxn ang="0">
                      <a:pos x="18" y="288"/>
                    </a:cxn>
                    <a:cxn ang="0">
                      <a:pos x="11" y="294"/>
                    </a:cxn>
                    <a:cxn ang="0">
                      <a:pos x="6" y="287"/>
                    </a:cxn>
                  </a:cxnLst>
                  <a:rect l="0" t="0" r="r" b="b"/>
                  <a:pathLst>
                    <a:path w="19" h="295">
                      <a:moveTo>
                        <a:pt x="6" y="287"/>
                      </a:moveTo>
                      <a:lnTo>
                        <a:pt x="0" y="110"/>
                      </a:ln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11" y="6"/>
                      </a:lnTo>
                      <a:lnTo>
                        <a:pt x="7" y="46"/>
                      </a:lnTo>
                      <a:lnTo>
                        <a:pt x="8" y="87"/>
                      </a:lnTo>
                      <a:lnTo>
                        <a:pt x="12" y="138"/>
                      </a:lnTo>
                      <a:lnTo>
                        <a:pt x="14" y="201"/>
                      </a:lnTo>
                      <a:lnTo>
                        <a:pt x="14" y="260"/>
                      </a:lnTo>
                      <a:lnTo>
                        <a:pt x="18" y="288"/>
                      </a:lnTo>
                      <a:lnTo>
                        <a:pt x="11" y="294"/>
                      </a:lnTo>
                      <a:lnTo>
                        <a:pt x="6" y="287"/>
                      </a:lnTo>
                    </a:path>
                  </a:pathLst>
                </a:custGeom>
                <a:solidFill>
                  <a:srgbClr val="808080"/>
                </a:solidFill>
                <a:ln w="12700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9789" name="Freeform 1037"/>
                <p:cNvSpPr>
                  <a:spLocks/>
                </p:cNvSpPr>
                <p:nvPr/>
              </p:nvSpPr>
              <p:spPr bwMode="auto">
                <a:xfrm>
                  <a:off x="4850" y="1802"/>
                  <a:ext cx="18" cy="295"/>
                </a:xfrm>
                <a:custGeom>
                  <a:avLst/>
                  <a:gdLst/>
                  <a:ahLst/>
                  <a:cxnLst>
                    <a:cxn ang="0">
                      <a:pos x="6" y="287"/>
                    </a:cxn>
                    <a:cxn ang="0">
                      <a:pos x="0" y="110"/>
                    </a:cxn>
                    <a:cxn ang="0">
                      <a:pos x="0" y="0"/>
                    </a:cxn>
                    <a:cxn ang="0">
                      <a:pos x="7" y="0"/>
                    </a:cxn>
                    <a:cxn ang="0">
                      <a:pos x="10" y="6"/>
                    </a:cxn>
                    <a:cxn ang="0">
                      <a:pos x="7" y="46"/>
                    </a:cxn>
                    <a:cxn ang="0">
                      <a:pos x="8" y="87"/>
                    </a:cxn>
                    <a:cxn ang="0">
                      <a:pos x="11" y="138"/>
                    </a:cxn>
                    <a:cxn ang="0">
                      <a:pos x="14" y="201"/>
                    </a:cxn>
                    <a:cxn ang="0">
                      <a:pos x="14" y="260"/>
                    </a:cxn>
                    <a:cxn ang="0">
                      <a:pos x="17" y="288"/>
                    </a:cxn>
                    <a:cxn ang="0">
                      <a:pos x="10" y="294"/>
                    </a:cxn>
                    <a:cxn ang="0">
                      <a:pos x="6" y="287"/>
                    </a:cxn>
                  </a:cxnLst>
                  <a:rect l="0" t="0" r="r" b="b"/>
                  <a:pathLst>
                    <a:path w="18" h="295">
                      <a:moveTo>
                        <a:pt x="6" y="287"/>
                      </a:moveTo>
                      <a:lnTo>
                        <a:pt x="0" y="110"/>
                      </a:ln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10" y="6"/>
                      </a:lnTo>
                      <a:lnTo>
                        <a:pt x="7" y="46"/>
                      </a:lnTo>
                      <a:lnTo>
                        <a:pt x="8" y="87"/>
                      </a:lnTo>
                      <a:lnTo>
                        <a:pt x="11" y="138"/>
                      </a:lnTo>
                      <a:lnTo>
                        <a:pt x="14" y="201"/>
                      </a:lnTo>
                      <a:lnTo>
                        <a:pt x="14" y="260"/>
                      </a:lnTo>
                      <a:lnTo>
                        <a:pt x="17" y="288"/>
                      </a:lnTo>
                      <a:lnTo>
                        <a:pt x="10" y="294"/>
                      </a:lnTo>
                      <a:lnTo>
                        <a:pt x="6" y="287"/>
                      </a:lnTo>
                    </a:path>
                  </a:pathLst>
                </a:custGeom>
                <a:solidFill>
                  <a:srgbClr val="808080"/>
                </a:solidFill>
                <a:ln w="12700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9790" name="Freeform 1038"/>
                <p:cNvSpPr>
                  <a:spLocks/>
                </p:cNvSpPr>
                <p:nvPr/>
              </p:nvSpPr>
              <p:spPr bwMode="auto">
                <a:xfrm>
                  <a:off x="4951" y="1799"/>
                  <a:ext cx="18" cy="295"/>
                </a:xfrm>
                <a:custGeom>
                  <a:avLst/>
                  <a:gdLst/>
                  <a:ahLst/>
                  <a:cxnLst>
                    <a:cxn ang="0">
                      <a:pos x="6" y="287"/>
                    </a:cxn>
                    <a:cxn ang="0">
                      <a:pos x="0" y="110"/>
                    </a:cxn>
                    <a:cxn ang="0">
                      <a:pos x="0" y="0"/>
                    </a:cxn>
                    <a:cxn ang="0">
                      <a:pos x="7" y="0"/>
                    </a:cxn>
                    <a:cxn ang="0">
                      <a:pos x="10" y="6"/>
                    </a:cxn>
                    <a:cxn ang="0">
                      <a:pos x="7" y="46"/>
                    </a:cxn>
                    <a:cxn ang="0">
                      <a:pos x="8" y="87"/>
                    </a:cxn>
                    <a:cxn ang="0">
                      <a:pos x="11" y="138"/>
                    </a:cxn>
                    <a:cxn ang="0">
                      <a:pos x="14" y="201"/>
                    </a:cxn>
                    <a:cxn ang="0">
                      <a:pos x="14" y="260"/>
                    </a:cxn>
                    <a:cxn ang="0">
                      <a:pos x="17" y="288"/>
                    </a:cxn>
                    <a:cxn ang="0">
                      <a:pos x="10" y="294"/>
                    </a:cxn>
                    <a:cxn ang="0">
                      <a:pos x="6" y="287"/>
                    </a:cxn>
                  </a:cxnLst>
                  <a:rect l="0" t="0" r="r" b="b"/>
                  <a:pathLst>
                    <a:path w="18" h="295">
                      <a:moveTo>
                        <a:pt x="6" y="287"/>
                      </a:moveTo>
                      <a:lnTo>
                        <a:pt x="0" y="110"/>
                      </a:ln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10" y="6"/>
                      </a:lnTo>
                      <a:lnTo>
                        <a:pt x="7" y="46"/>
                      </a:lnTo>
                      <a:lnTo>
                        <a:pt x="8" y="87"/>
                      </a:lnTo>
                      <a:lnTo>
                        <a:pt x="11" y="138"/>
                      </a:lnTo>
                      <a:lnTo>
                        <a:pt x="14" y="201"/>
                      </a:lnTo>
                      <a:lnTo>
                        <a:pt x="14" y="260"/>
                      </a:lnTo>
                      <a:lnTo>
                        <a:pt x="17" y="288"/>
                      </a:lnTo>
                      <a:lnTo>
                        <a:pt x="10" y="294"/>
                      </a:lnTo>
                      <a:lnTo>
                        <a:pt x="6" y="287"/>
                      </a:lnTo>
                    </a:path>
                  </a:pathLst>
                </a:custGeom>
                <a:solidFill>
                  <a:srgbClr val="808080"/>
                </a:solidFill>
                <a:ln w="12700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9791" name="Freeform 1039"/>
                <p:cNvSpPr>
                  <a:spLocks/>
                </p:cNvSpPr>
                <p:nvPr/>
              </p:nvSpPr>
              <p:spPr bwMode="auto">
                <a:xfrm>
                  <a:off x="5046" y="1806"/>
                  <a:ext cx="18" cy="295"/>
                </a:xfrm>
                <a:custGeom>
                  <a:avLst/>
                  <a:gdLst/>
                  <a:ahLst/>
                  <a:cxnLst>
                    <a:cxn ang="0">
                      <a:pos x="6" y="287"/>
                    </a:cxn>
                    <a:cxn ang="0">
                      <a:pos x="0" y="110"/>
                    </a:cxn>
                    <a:cxn ang="0">
                      <a:pos x="0" y="0"/>
                    </a:cxn>
                    <a:cxn ang="0">
                      <a:pos x="7" y="0"/>
                    </a:cxn>
                    <a:cxn ang="0">
                      <a:pos x="10" y="6"/>
                    </a:cxn>
                    <a:cxn ang="0">
                      <a:pos x="7" y="46"/>
                    </a:cxn>
                    <a:cxn ang="0">
                      <a:pos x="8" y="87"/>
                    </a:cxn>
                    <a:cxn ang="0">
                      <a:pos x="11" y="138"/>
                    </a:cxn>
                    <a:cxn ang="0">
                      <a:pos x="14" y="201"/>
                    </a:cxn>
                    <a:cxn ang="0">
                      <a:pos x="14" y="260"/>
                    </a:cxn>
                    <a:cxn ang="0">
                      <a:pos x="17" y="288"/>
                    </a:cxn>
                    <a:cxn ang="0">
                      <a:pos x="10" y="294"/>
                    </a:cxn>
                    <a:cxn ang="0">
                      <a:pos x="6" y="287"/>
                    </a:cxn>
                  </a:cxnLst>
                  <a:rect l="0" t="0" r="r" b="b"/>
                  <a:pathLst>
                    <a:path w="18" h="295">
                      <a:moveTo>
                        <a:pt x="6" y="287"/>
                      </a:moveTo>
                      <a:lnTo>
                        <a:pt x="0" y="110"/>
                      </a:ln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10" y="6"/>
                      </a:lnTo>
                      <a:lnTo>
                        <a:pt x="7" y="46"/>
                      </a:lnTo>
                      <a:lnTo>
                        <a:pt x="8" y="87"/>
                      </a:lnTo>
                      <a:lnTo>
                        <a:pt x="11" y="138"/>
                      </a:lnTo>
                      <a:lnTo>
                        <a:pt x="14" y="201"/>
                      </a:lnTo>
                      <a:lnTo>
                        <a:pt x="14" y="260"/>
                      </a:lnTo>
                      <a:lnTo>
                        <a:pt x="17" y="288"/>
                      </a:lnTo>
                      <a:lnTo>
                        <a:pt x="10" y="294"/>
                      </a:lnTo>
                      <a:lnTo>
                        <a:pt x="6" y="287"/>
                      </a:lnTo>
                    </a:path>
                  </a:pathLst>
                </a:custGeom>
                <a:solidFill>
                  <a:srgbClr val="808080"/>
                </a:solidFill>
                <a:ln w="12700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9792" name="Freeform 1040"/>
                <p:cNvSpPr>
                  <a:spLocks/>
                </p:cNvSpPr>
                <p:nvPr/>
              </p:nvSpPr>
              <p:spPr bwMode="auto">
                <a:xfrm>
                  <a:off x="5132" y="1808"/>
                  <a:ext cx="18" cy="294"/>
                </a:xfrm>
                <a:custGeom>
                  <a:avLst/>
                  <a:gdLst/>
                  <a:ahLst/>
                  <a:cxnLst>
                    <a:cxn ang="0">
                      <a:pos x="6" y="286"/>
                    </a:cxn>
                    <a:cxn ang="0">
                      <a:pos x="0" y="109"/>
                    </a:cxn>
                    <a:cxn ang="0">
                      <a:pos x="0" y="0"/>
                    </a:cxn>
                    <a:cxn ang="0">
                      <a:pos x="7" y="0"/>
                    </a:cxn>
                    <a:cxn ang="0">
                      <a:pos x="10" y="6"/>
                    </a:cxn>
                    <a:cxn ang="0">
                      <a:pos x="7" y="45"/>
                    </a:cxn>
                    <a:cxn ang="0">
                      <a:pos x="8" y="87"/>
                    </a:cxn>
                    <a:cxn ang="0">
                      <a:pos x="11" y="138"/>
                    </a:cxn>
                    <a:cxn ang="0">
                      <a:pos x="14" y="201"/>
                    </a:cxn>
                    <a:cxn ang="0">
                      <a:pos x="14" y="259"/>
                    </a:cxn>
                    <a:cxn ang="0">
                      <a:pos x="17" y="287"/>
                    </a:cxn>
                    <a:cxn ang="0">
                      <a:pos x="10" y="293"/>
                    </a:cxn>
                    <a:cxn ang="0">
                      <a:pos x="6" y="286"/>
                    </a:cxn>
                  </a:cxnLst>
                  <a:rect l="0" t="0" r="r" b="b"/>
                  <a:pathLst>
                    <a:path w="18" h="294">
                      <a:moveTo>
                        <a:pt x="6" y="286"/>
                      </a:moveTo>
                      <a:lnTo>
                        <a:pt x="0" y="109"/>
                      </a:ln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10" y="6"/>
                      </a:lnTo>
                      <a:lnTo>
                        <a:pt x="7" y="45"/>
                      </a:lnTo>
                      <a:lnTo>
                        <a:pt x="8" y="87"/>
                      </a:lnTo>
                      <a:lnTo>
                        <a:pt x="11" y="138"/>
                      </a:lnTo>
                      <a:lnTo>
                        <a:pt x="14" y="201"/>
                      </a:lnTo>
                      <a:lnTo>
                        <a:pt x="14" y="259"/>
                      </a:lnTo>
                      <a:lnTo>
                        <a:pt x="17" y="287"/>
                      </a:lnTo>
                      <a:lnTo>
                        <a:pt x="10" y="293"/>
                      </a:lnTo>
                      <a:lnTo>
                        <a:pt x="6" y="286"/>
                      </a:lnTo>
                    </a:path>
                  </a:pathLst>
                </a:custGeom>
                <a:solidFill>
                  <a:srgbClr val="808080"/>
                </a:solidFill>
                <a:ln w="12700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9793" name="Freeform 1041"/>
                <p:cNvSpPr>
                  <a:spLocks/>
                </p:cNvSpPr>
                <p:nvPr/>
              </p:nvSpPr>
              <p:spPr bwMode="auto">
                <a:xfrm>
                  <a:off x="5223" y="1808"/>
                  <a:ext cx="18" cy="294"/>
                </a:xfrm>
                <a:custGeom>
                  <a:avLst/>
                  <a:gdLst/>
                  <a:ahLst/>
                  <a:cxnLst>
                    <a:cxn ang="0">
                      <a:pos x="6" y="286"/>
                    </a:cxn>
                    <a:cxn ang="0">
                      <a:pos x="0" y="109"/>
                    </a:cxn>
                    <a:cxn ang="0">
                      <a:pos x="0" y="0"/>
                    </a:cxn>
                    <a:cxn ang="0">
                      <a:pos x="7" y="0"/>
                    </a:cxn>
                    <a:cxn ang="0">
                      <a:pos x="10" y="6"/>
                    </a:cxn>
                    <a:cxn ang="0">
                      <a:pos x="7" y="45"/>
                    </a:cxn>
                    <a:cxn ang="0">
                      <a:pos x="8" y="87"/>
                    </a:cxn>
                    <a:cxn ang="0">
                      <a:pos x="11" y="138"/>
                    </a:cxn>
                    <a:cxn ang="0">
                      <a:pos x="14" y="201"/>
                    </a:cxn>
                    <a:cxn ang="0">
                      <a:pos x="14" y="259"/>
                    </a:cxn>
                    <a:cxn ang="0">
                      <a:pos x="17" y="287"/>
                    </a:cxn>
                    <a:cxn ang="0">
                      <a:pos x="10" y="293"/>
                    </a:cxn>
                    <a:cxn ang="0">
                      <a:pos x="6" y="286"/>
                    </a:cxn>
                  </a:cxnLst>
                  <a:rect l="0" t="0" r="r" b="b"/>
                  <a:pathLst>
                    <a:path w="18" h="294">
                      <a:moveTo>
                        <a:pt x="6" y="286"/>
                      </a:moveTo>
                      <a:lnTo>
                        <a:pt x="0" y="109"/>
                      </a:ln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10" y="6"/>
                      </a:lnTo>
                      <a:lnTo>
                        <a:pt x="7" y="45"/>
                      </a:lnTo>
                      <a:lnTo>
                        <a:pt x="8" y="87"/>
                      </a:lnTo>
                      <a:lnTo>
                        <a:pt x="11" y="138"/>
                      </a:lnTo>
                      <a:lnTo>
                        <a:pt x="14" y="201"/>
                      </a:lnTo>
                      <a:lnTo>
                        <a:pt x="14" y="259"/>
                      </a:lnTo>
                      <a:lnTo>
                        <a:pt x="17" y="287"/>
                      </a:lnTo>
                      <a:lnTo>
                        <a:pt x="10" y="293"/>
                      </a:lnTo>
                      <a:lnTo>
                        <a:pt x="6" y="286"/>
                      </a:lnTo>
                    </a:path>
                  </a:pathLst>
                </a:custGeom>
                <a:solidFill>
                  <a:srgbClr val="808080"/>
                </a:solidFill>
                <a:ln w="12700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9794" name="Freeform 1042"/>
                <p:cNvSpPr>
                  <a:spLocks/>
                </p:cNvSpPr>
                <p:nvPr/>
              </p:nvSpPr>
              <p:spPr bwMode="auto">
                <a:xfrm>
                  <a:off x="5331" y="1814"/>
                  <a:ext cx="18" cy="295"/>
                </a:xfrm>
                <a:custGeom>
                  <a:avLst/>
                  <a:gdLst/>
                  <a:ahLst/>
                  <a:cxnLst>
                    <a:cxn ang="0">
                      <a:pos x="6" y="287"/>
                    </a:cxn>
                    <a:cxn ang="0">
                      <a:pos x="0" y="110"/>
                    </a:cxn>
                    <a:cxn ang="0">
                      <a:pos x="0" y="0"/>
                    </a:cxn>
                    <a:cxn ang="0">
                      <a:pos x="7" y="0"/>
                    </a:cxn>
                    <a:cxn ang="0">
                      <a:pos x="10" y="6"/>
                    </a:cxn>
                    <a:cxn ang="0">
                      <a:pos x="7" y="46"/>
                    </a:cxn>
                    <a:cxn ang="0">
                      <a:pos x="8" y="87"/>
                    </a:cxn>
                    <a:cxn ang="0">
                      <a:pos x="11" y="138"/>
                    </a:cxn>
                    <a:cxn ang="0">
                      <a:pos x="14" y="201"/>
                    </a:cxn>
                    <a:cxn ang="0">
                      <a:pos x="14" y="260"/>
                    </a:cxn>
                    <a:cxn ang="0">
                      <a:pos x="17" y="288"/>
                    </a:cxn>
                    <a:cxn ang="0">
                      <a:pos x="10" y="294"/>
                    </a:cxn>
                    <a:cxn ang="0">
                      <a:pos x="6" y="287"/>
                    </a:cxn>
                  </a:cxnLst>
                  <a:rect l="0" t="0" r="r" b="b"/>
                  <a:pathLst>
                    <a:path w="18" h="295">
                      <a:moveTo>
                        <a:pt x="6" y="287"/>
                      </a:moveTo>
                      <a:lnTo>
                        <a:pt x="0" y="110"/>
                      </a:ln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10" y="6"/>
                      </a:lnTo>
                      <a:lnTo>
                        <a:pt x="7" y="46"/>
                      </a:lnTo>
                      <a:lnTo>
                        <a:pt x="8" y="87"/>
                      </a:lnTo>
                      <a:lnTo>
                        <a:pt x="11" y="138"/>
                      </a:lnTo>
                      <a:lnTo>
                        <a:pt x="14" y="201"/>
                      </a:lnTo>
                      <a:lnTo>
                        <a:pt x="14" y="260"/>
                      </a:lnTo>
                      <a:lnTo>
                        <a:pt x="17" y="288"/>
                      </a:lnTo>
                      <a:lnTo>
                        <a:pt x="10" y="294"/>
                      </a:lnTo>
                      <a:lnTo>
                        <a:pt x="6" y="287"/>
                      </a:lnTo>
                    </a:path>
                  </a:pathLst>
                </a:custGeom>
                <a:solidFill>
                  <a:srgbClr val="808080"/>
                </a:solidFill>
                <a:ln w="12700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" name="Group 1043"/>
              <p:cNvGrpSpPr>
                <a:grpSpLocks/>
              </p:cNvGrpSpPr>
              <p:nvPr/>
            </p:nvGrpSpPr>
            <p:grpSpPr bwMode="auto">
              <a:xfrm>
                <a:off x="4624" y="1867"/>
                <a:ext cx="712" cy="211"/>
                <a:chOff x="4624" y="1867"/>
                <a:chExt cx="712" cy="211"/>
              </a:xfrm>
            </p:grpSpPr>
            <p:sp>
              <p:nvSpPr>
                <p:cNvPr id="459796" name="Freeform 1044"/>
                <p:cNvSpPr>
                  <a:spLocks/>
                </p:cNvSpPr>
                <p:nvPr/>
              </p:nvSpPr>
              <p:spPr bwMode="auto">
                <a:xfrm>
                  <a:off x="4629" y="1870"/>
                  <a:ext cx="184" cy="52"/>
                </a:xfrm>
                <a:custGeom>
                  <a:avLst/>
                  <a:gdLst/>
                  <a:ahLst/>
                  <a:cxnLst>
                    <a:cxn ang="0">
                      <a:pos x="0" y="9"/>
                    </a:cxn>
                    <a:cxn ang="0">
                      <a:pos x="103" y="3"/>
                    </a:cxn>
                    <a:cxn ang="0">
                      <a:pos x="176" y="0"/>
                    </a:cxn>
                    <a:cxn ang="0">
                      <a:pos x="182" y="12"/>
                    </a:cxn>
                    <a:cxn ang="0">
                      <a:pos x="183" y="38"/>
                    </a:cxn>
                    <a:cxn ang="0">
                      <a:pos x="181" y="44"/>
                    </a:cxn>
                    <a:cxn ang="0">
                      <a:pos x="114" y="47"/>
                    </a:cxn>
                    <a:cxn ang="0">
                      <a:pos x="34" y="51"/>
                    </a:cxn>
                    <a:cxn ang="0">
                      <a:pos x="0" y="51"/>
                    </a:cxn>
                    <a:cxn ang="0">
                      <a:pos x="0" y="9"/>
                    </a:cxn>
                  </a:cxnLst>
                  <a:rect l="0" t="0" r="r" b="b"/>
                  <a:pathLst>
                    <a:path w="184" h="52">
                      <a:moveTo>
                        <a:pt x="0" y="9"/>
                      </a:moveTo>
                      <a:lnTo>
                        <a:pt x="103" y="3"/>
                      </a:lnTo>
                      <a:lnTo>
                        <a:pt x="176" y="0"/>
                      </a:lnTo>
                      <a:lnTo>
                        <a:pt x="182" y="12"/>
                      </a:lnTo>
                      <a:lnTo>
                        <a:pt x="183" y="38"/>
                      </a:lnTo>
                      <a:lnTo>
                        <a:pt x="181" y="44"/>
                      </a:lnTo>
                      <a:lnTo>
                        <a:pt x="114" y="47"/>
                      </a:lnTo>
                      <a:lnTo>
                        <a:pt x="34" y="51"/>
                      </a:lnTo>
                      <a:lnTo>
                        <a:pt x="0" y="51"/>
                      </a:lnTo>
                      <a:lnTo>
                        <a:pt x="0" y="9"/>
                      </a:lnTo>
                    </a:path>
                  </a:pathLst>
                </a:custGeom>
                <a:solidFill>
                  <a:srgbClr val="A7E5AC"/>
                </a:solidFill>
                <a:ln w="12700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9797" name="Freeform 1045"/>
                <p:cNvSpPr>
                  <a:spLocks/>
                </p:cNvSpPr>
                <p:nvPr/>
              </p:nvSpPr>
              <p:spPr bwMode="auto">
                <a:xfrm>
                  <a:off x="4718" y="1944"/>
                  <a:ext cx="216" cy="49"/>
                </a:xfrm>
                <a:custGeom>
                  <a:avLst/>
                  <a:gdLst/>
                  <a:ahLst/>
                  <a:cxnLst>
                    <a:cxn ang="0">
                      <a:pos x="4" y="4"/>
                    </a:cxn>
                    <a:cxn ang="0">
                      <a:pos x="24" y="3"/>
                    </a:cxn>
                    <a:cxn ang="0">
                      <a:pos x="79" y="0"/>
                    </a:cxn>
                    <a:cxn ang="0">
                      <a:pos x="161" y="0"/>
                    </a:cxn>
                    <a:cxn ang="0">
                      <a:pos x="212" y="3"/>
                    </a:cxn>
                    <a:cxn ang="0">
                      <a:pos x="215" y="19"/>
                    </a:cxn>
                    <a:cxn ang="0">
                      <a:pos x="213" y="42"/>
                    </a:cxn>
                    <a:cxn ang="0">
                      <a:pos x="112" y="44"/>
                    </a:cxn>
                    <a:cxn ang="0">
                      <a:pos x="60" y="46"/>
                    </a:cxn>
                    <a:cxn ang="0">
                      <a:pos x="6" y="48"/>
                    </a:cxn>
                    <a:cxn ang="0">
                      <a:pos x="0" y="44"/>
                    </a:cxn>
                    <a:cxn ang="0">
                      <a:pos x="4" y="4"/>
                    </a:cxn>
                  </a:cxnLst>
                  <a:rect l="0" t="0" r="r" b="b"/>
                  <a:pathLst>
                    <a:path w="216" h="49">
                      <a:moveTo>
                        <a:pt x="4" y="4"/>
                      </a:moveTo>
                      <a:lnTo>
                        <a:pt x="24" y="3"/>
                      </a:lnTo>
                      <a:lnTo>
                        <a:pt x="79" y="0"/>
                      </a:lnTo>
                      <a:lnTo>
                        <a:pt x="161" y="0"/>
                      </a:lnTo>
                      <a:lnTo>
                        <a:pt x="212" y="3"/>
                      </a:lnTo>
                      <a:lnTo>
                        <a:pt x="215" y="19"/>
                      </a:lnTo>
                      <a:lnTo>
                        <a:pt x="213" y="42"/>
                      </a:lnTo>
                      <a:lnTo>
                        <a:pt x="112" y="44"/>
                      </a:lnTo>
                      <a:lnTo>
                        <a:pt x="60" y="46"/>
                      </a:lnTo>
                      <a:lnTo>
                        <a:pt x="6" y="48"/>
                      </a:lnTo>
                      <a:lnTo>
                        <a:pt x="0" y="44"/>
                      </a:lnTo>
                      <a:lnTo>
                        <a:pt x="4" y="4"/>
                      </a:lnTo>
                    </a:path>
                  </a:pathLst>
                </a:custGeom>
                <a:solidFill>
                  <a:srgbClr val="993366"/>
                </a:solidFill>
                <a:ln w="12700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9798" name="Freeform 1046"/>
                <p:cNvSpPr>
                  <a:spLocks/>
                </p:cNvSpPr>
                <p:nvPr/>
              </p:nvSpPr>
              <p:spPr bwMode="auto">
                <a:xfrm>
                  <a:off x="4789" y="2004"/>
                  <a:ext cx="544" cy="71"/>
                </a:xfrm>
                <a:custGeom>
                  <a:avLst/>
                  <a:gdLst/>
                  <a:ahLst/>
                  <a:cxnLst>
                    <a:cxn ang="0">
                      <a:pos x="1" y="15"/>
                    </a:cxn>
                    <a:cxn ang="0">
                      <a:pos x="28" y="13"/>
                    </a:cxn>
                    <a:cxn ang="0">
                      <a:pos x="119" y="12"/>
                    </a:cxn>
                    <a:cxn ang="0">
                      <a:pos x="203" y="10"/>
                    </a:cxn>
                    <a:cxn ang="0">
                      <a:pos x="272" y="9"/>
                    </a:cxn>
                    <a:cxn ang="0">
                      <a:pos x="322" y="6"/>
                    </a:cxn>
                    <a:cxn ang="0">
                      <a:pos x="398" y="3"/>
                    </a:cxn>
                    <a:cxn ang="0">
                      <a:pos x="456" y="1"/>
                    </a:cxn>
                    <a:cxn ang="0">
                      <a:pos x="538" y="0"/>
                    </a:cxn>
                    <a:cxn ang="0">
                      <a:pos x="543" y="29"/>
                    </a:cxn>
                    <a:cxn ang="0">
                      <a:pos x="540" y="59"/>
                    </a:cxn>
                    <a:cxn ang="0">
                      <a:pos x="480" y="59"/>
                    </a:cxn>
                    <a:cxn ang="0">
                      <a:pos x="443" y="60"/>
                    </a:cxn>
                    <a:cxn ang="0">
                      <a:pos x="380" y="63"/>
                    </a:cxn>
                    <a:cxn ang="0">
                      <a:pos x="317" y="64"/>
                    </a:cxn>
                    <a:cxn ang="0">
                      <a:pos x="241" y="63"/>
                    </a:cxn>
                    <a:cxn ang="0">
                      <a:pos x="183" y="67"/>
                    </a:cxn>
                    <a:cxn ang="0">
                      <a:pos x="130" y="67"/>
                    </a:cxn>
                    <a:cxn ang="0">
                      <a:pos x="69" y="68"/>
                    </a:cxn>
                    <a:cxn ang="0">
                      <a:pos x="0" y="70"/>
                    </a:cxn>
                    <a:cxn ang="0">
                      <a:pos x="1" y="15"/>
                    </a:cxn>
                  </a:cxnLst>
                  <a:rect l="0" t="0" r="r" b="b"/>
                  <a:pathLst>
                    <a:path w="544" h="71">
                      <a:moveTo>
                        <a:pt x="1" y="15"/>
                      </a:moveTo>
                      <a:lnTo>
                        <a:pt x="28" y="13"/>
                      </a:lnTo>
                      <a:lnTo>
                        <a:pt x="119" y="12"/>
                      </a:lnTo>
                      <a:lnTo>
                        <a:pt x="203" y="10"/>
                      </a:lnTo>
                      <a:lnTo>
                        <a:pt x="272" y="9"/>
                      </a:lnTo>
                      <a:lnTo>
                        <a:pt x="322" y="6"/>
                      </a:lnTo>
                      <a:lnTo>
                        <a:pt x="398" y="3"/>
                      </a:lnTo>
                      <a:lnTo>
                        <a:pt x="456" y="1"/>
                      </a:lnTo>
                      <a:lnTo>
                        <a:pt x="538" y="0"/>
                      </a:lnTo>
                      <a:lnTo>
                        <a:pt x="543" y="29"/>
                      </a:lnTo>
                      <a:lnTo>
                        <a:pt x="540" y="59"/>
                      </a:lnTo>
                      <a:lnTo>
                        <a:pt x="480" y="59"/>
                      </a:lnTo>
                      <a:lnTo>
                        <a:pt x="443" y="60"/>
                      </a:lnTo>
                      <a:lnTo>
                        <a:pt x="380" y="63"/>
                      </a:lnTo>
                      <a:lnTo>
                        <a:pt x="317" y="64"/>
                      </a:lnTo>
                      <a:lnTo>
                        <a:pt x="241" y="63"/>
                      </a:lnTo>
                      <a:lnTo>
                        <a:pt x="183" y="67"/>
                      </a:lnTo>
                      <a:lnTo>
                        <a:pt x="130" y="67"/>
                      </a:lnTo>
                      <a:lnTo>
                        <a:pt x="69" y="68"/>
                      </a:lnTo>
                      <a:lnTo>
                        <a:pt x="0" y="70"/>
                      </a:lnTo>
                      <a:lnTo>
                        <a:pt x="1" y="15"/>
                      </a:lnTo>
                    </a:path>
                  </a:pathLst>
                </a:custGeom>
                <a:solidFill>
                  <a:srgbClr val="A7E5AC"/>
                </a:solidFill>
                <a:ln w="12700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9799" name="Freeform 1047"/>
                <p:cNvSpPr>
                  <a:spLocks/>
                </p:cNvSpPr>
                <p:nvPr/>
              </p:nvSpPr>
              <p:spPr bwMode="auto">
                <a:xfrm>
                  <a:off x="4624" y="1867"/>
                  <a:ext cx="192" cy="58"/>
                </a:xfrm>
                <a:custGeom>
                  <a:avLst/>
                  <a:gdLst/>
                  <a:ahLst/>
                  <a:cxnLst>
                    <a:cxn ang="0">
                      <a:pos x="8" y="9"/>
                    </a:cxn>
                    <a:cxn ang="0">
                      <a:pos x="123" y="2"/>
                    </a:cxn>
                    <a:cxn ang="0">
                      <a:pos x="184" y="0"/>
                    </a:cxn>
                    <a:cxn ang="0">
                      <a:pos x="184" y="7"/>
                    </a:cxn>
                    <a:cxn ang="0">
                      <a:pos x="77" y="11"/>
                    </a:cxn>
                    <a:cxn ang="0">
                      <a:pos x="11" y="16"/>
                    </a:cxn>
                    <a:cxn ang="0">
                      <a:pos x="10" y="48"/>
                    </a:cxn>
                    <a:cxn ang="0">
                      <a:pos x="17" y="49"/>
                    </a:cxn>
                    <a:cxn ang="0">
                      <a:pos x="72" y="49"/>
                    </a:cxn>
                    <a:cxn ang="0">
                      <a:pos x="137" y="44"/>
                    </a:cxn>
                    <a:cxn ang="0">
                      <a:pos x="182" y="43"/>
                    </a:cxn>
                    <a:cxn ang="0">
                      <a:pos x="181" y="30"/>
                    </a:cxn>
                    <a:cxn ang="0">
                      <a:pos x="178" y="9"/>
                    </a:cxn>
                    <a:cxn ang="0">
                      <a:pos x="180" y="7"/>
                    </a:cxn>
                    <a:cxn ang="0">
                      <a:pos x="185" y="9"/>
                    </a:cxn>
                    <a:cxn ang="0">
                      <a:pos x="189" y="13"/>
                    </a:cxn>
                    <a:cxn ang="0">
                      <a:pos x="191" y="31"/>
                    </a:cxn>
                    <a:cxn ang="0">
                      <a:pos x="189" y="47"/>
                    </a:cxn>
                    <a:cxn ang="0">
                      <a:pos x="187" y="49"/>
                    </a:cxn>
                    <a:cxn ang="0">
                      <a:pos x="174" y="51"/>
                    </a:cxn>
                    <a:cxn ang="0">
                      <a:pos x="131" y="51"/>
                    </a:cxn>
                    <a:cxn ang="0">
                      <a:pos x="85" y="53"/>
                    </a:cxn>
                    <a:cxn ang="0">
                      <a:pos x="28" y="57"/>
                    </a:cxn>
                    <a:cxn ang="0">
                      <a:pos x="4" y="57"/>
                    </a:cxn>
                    <a:cxn ang="0">
                      <a:pos x="0" y="54"/>
                    </a:cxn>
                    <a:cxn ang="0">
                      <a:pos x="1" y="42"/>
                    </a:cxn>
                    <a:cxn ang="0">
                      <a:pos x="0" y="20"/>
                    </a:cxn>
                    <a:cxn ang="0">
                      <a:pos x="2" y="11"/>
                    </a:cxn>
                    <a:cxn ang="0">
                      <a:pos x="8" y="9"/>
                    </a:cxn>
                  </a:cxnLst>
                  <a:rect l="0" t="0" r="r" b="b"/>
                  <a:pathLst>
                    <a:path w="192" h="58">
                      <a:moveTo>
                        <a:pt x="8" y="9"/>
                      </a:moveTo>
                      <a:lnTo>
                        <a:pt x="123" y="2"/>
                      </a:lnTo>
                      <a:lnTo>
                        <a:pt x="184" y="0"/>
                      </a:lnTo>
                      <a:lnTo>
                        <a:pt x="184" y="7"/>
                      </a:lnTo>
                      <a:lnTo>
                        <a:pt x="77" y="11"/>
                      </a:lnTo>
                      <a:lnTo>
                        <a:pt x="11" y="16"/>
                      </a:lnTo>
                      <a:lnTo>
                        <a:pt x="10" y="48"/>
                      </a:lnTo>
                      <a:lnTo>
                        <a:pt x="17" y="49"/>
                      </a:lnTo>
                      <a:lnTo>
                        <a:pt x="72" y="49"/>
                      </a:lnTo>
                      <a:lnTo>
                        <a:pt x="137" y="44"/>
                      </a:lnTo>
                      <a:lnTo>
                        <a:pt x="182" y="43"/>
                      </a:lnTo>
                      <a:lnTo>
                        <a:pt x="181" y="30"/>
                      </a:lnTo>
                      <a:lnTo>
                        <a:pt x="178" y="9"/>
                      </a:lnTo>
                      <a:lnTo>
                        <a:pt x="180" y="7"/>
                      </a:lnTo>
                      <a:lnTo>
                        <a:pt x="185" y="9"/>
                      </a:lnTo>
                      <a:lnTo>
                        <a:pt x="189" y="13"/>
                      </a:lnTo>
                      <a:lnTo>
                        <a:pt x="191" y="31"/>
                      </a:lnTo>
                      <a:lnTo>
                        <a:pt x="189" y="47"/>
                      </a:lnTo>
                      <a:lnTo>
                        <a:pt x="187" y="49"/>
                      </a:lnTo>
                      <a:lnTo>
                        <a:pt x="174" y="51"/>
                      </a:lnTo>
                      <a:lnTo>
                        <a:pt x="131" y="51"/>
                      </a:lnTo>
                      <a:lnTo>
                        <a:pt x="85" y="53"/>
                      </a:lnTo>
                      <a:lnTo>
                        <a:pt x="28" y="57"/>
                      </a:lnTo>
                      <a:lnTo>
                        <a:pt x="4" y="57"/>
                      </a:lnTo>
                      <a:lnTo>
                        <a:pt x="0" y="54"/>
                      </a:lnTo>
                      <a:lnTo>
                        <a:pt x="1" y="42"/>
                      </a:lnTo>
                      <a:lnTo>
                        <a:pt x="0" y="20"/>
                      </a:lnTo>
                      <a:lnTo>
                        <a:pt x="2" y="11"/>
                      </a:lnTo>
                      <a:lnTo>
                        <a:pt x="8" y="9"/>
                      </a:lnTo>
                    </a:path>
                  </a:pathLst>
                </a:custGeom>
                <a:solidFill>
                  <a:srgbClr val="000000"/>
                </a:solidFill>
                <a:ln w="12700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9800" name="Freeform 1048"/>
                <p:cNvSpPr>
                  <a:spLocks/>
                </p:cNvSpPr>
                <p:nvPr/>
              </p:nvSpPr>
              <p:spPr bwMode="auto">
                <a:xfrm>
                  <a:off x="4714" y="1942"/>
                  <a:ext cx="222" cy="53"/>
                </a:xfrm>
                <a:custGeom>
                  <a:avLst/>
                  <a:gdLst/>
                  <a:ahLst/>
                  <a:cxnLst>
                    <a:cxn ang="0">
                      <a:pos x="9" y="3"/>
                    </a:cxn>
                    <a:cxn ang="0">
                      <a:pos x="69" y="1"/>
                    </a:cxn>
                    <a:cxn ang="0">
                      <a:pos x="134" y="0"/>
                    </a:cxn>
                    <a:cxn ang="0">
                      <a:pos x="217" y="0"/>
                    </a:cxn>
                    <a:cxn ang="0">
                      <a:pos x="221" y="3"/>
                    </a:cxn>
                    <a:cxn ang="0">
                      <a:pos x="218" y="10"/>
                    </a:cxn>
                    <a:cxn ang="0">
                      <a:pos x="187" y="8"/>
                    </a:cxn>
                    <a:cxn ang="0">
                      <a:pos x="146" y="5"/>
                    </a:cxn>
                    <a:cxn ang="0">
                      <a:pos x="93" y="6"/>
                    </a:cxn>
                    <a:cxn ang="0">
                      <a:pos x="21" y="9"/>
                    </a:cxn>
                    <a:cxn ang="0">
                      <a:pos x="11" y="12"/>
                    </a:cxn>
                    <a:cxn ang="0">
                      <a:pos x="11" y="26"/>
                    </a:cxn>
                    <a:cxn ang="0">
                      <a:pos x="13" y="43"/>
                    </a:cxn>
                    <a:cxn ang="0">
                      <a:pos x="16" y="45"/>
                    </a:cxn>
                    <a:cxn ang="0">
                      <a:pos x="43" y="47"/>
                    </a:cxn>
                    <a:cxn ang="0">
                      <a:pos x="99" y="42"/>
                    </a:cxn>
                    <a:cxn ang="0">
                      <a:pos x="181" y="41"/>
                    </a:cxn>
                    <a:cxn ang="0">
                      <a:pos x="211" y="39"/>
                    </a:cxn>
                    <a:cxn ang="0">
                      <a:pos x="215" y="37"/>
                    </a:cxn>
                    <a:cxn ang="0">
                      <a:pos x="215" y="21"/>
                    </a:cxn>
                    <a:cxn ang="0">
                      <a:pos x="213" y="10"/>
                    </a:cxn>
                    <a:cxn ang="0">
                      <a:pos x="218" y="9"/>
                    </a:cxn>
                    <a:cxn ang="0">
                      <a:pos x="221" y="14"/>
                    </a:cxn>
                    <a:cxn ang="0">
                      <a:pos x="221" y="39"/>
                    </a:cxn>
                    <a:cxn ang="0">
                      <a:pos x="218" y="46"/>
                    </a:cxn>
                    <a:cxn ang="0">
                      <a:pos x="186" y="47"/>
                    </a:cxn>
                    <a:cxn ang="0">
                      <a:pos x="126" y="49"/>
                    </a:cxn>
                    <a:cxn ang="0">
                      <a:pos x="82" y="49"/>
                    </a:cxn>
                    <a:cxn ang="0">
                      <a:pos x="27" y="52"/>
                    </a:cxn>
                    <a:cxn ang="0">
                      <a:pos x="3" y="52"/>
                    </a:cxn>
                    <a:cxn ang="0">
                      <a:pos x="0" y="46"/>
                    </a:cxn>
                    <a:cxn ang="0">
                      <a:pos x="2" y="32"/>
                    </a:cxn>
                    <a:cxn ang="0">
                      <a:pos x="2" y="15"/>
                    </a:cxn>
                    <a:cxn ang="0">
                      <a:pos x="2" y="6"/>
                    </a:cxn>
                    <a:cxn ang="0">
                      <a:pos x="9" y="3"/>
                    </a:cxn>
                  </a:cxnLst>
                  <a:rect l="0" t="0" r="r" b="b"/>
                  <a:pathLst>
                    <a:path w="222" h="53">
                      <a:moveTo>
                        <a:pt x="9" y="3"/>
                      </a:moveTo>
                      <a:lnTo>
                        <a:pt x="69" y="1"/>
                      </a:lnTo>
                      <a:lnTo>
                        <a:pt x="134" y="0"/>
                      </a:lnTo>
                      <a:lnTo>
                        <a:pt x="217" y="0"/>
                      </a:lnTo>
                      <a:lnTo>
                        <a:pt x="221" y="3"/>
                      </a:lnTo>
                      <a:lnTo>
                        <a:pt x="218" y="10"/>
                      </a:lnTo>
                      <a:lnTo>
                        <a:pt x="187" y="8"/>
                      </a:lnTo>
                      <a:lnTo>
                        <a:pt x="146" y="5"/>
                      </a:lnTo>
                      <a:lnTo>
                        <a:pt x="93" y="6"/>
                      </a:lnTo>
                      <a:lnTo>
                        <a:pt x="21" y="9"/>
                      </a:lnTo>
                      <a:lnTo>
                        <a:pt x="11" y="12"/>
                      </a:lnTo>
                      <a:lnTo>
                        <a:pt x="11" y="26"/>
                      </a:lnTo>
                      <a:lnTo>
                        <a:pt x="13" y="43"/>
                      </a:lnTo>
                      <a:lnTo>
                        <a:pt x="16" y="45"/>
                      </a:lnTo>
                      <a:lnTo>
                        <a:pt x="43" y="47"/>
                      </a:lnTo>
                      <a:lnTo>
                        <a:pt x="99" y="42"/>
                      </a:lnTo>
                      <a:lnTo>
                        <a:pt x="181" y="41"/>
                      </a:lnTo>
                      <a:lnTo>
                        <a:pt x="211" y="39"/>
                      </a:lnTo>
                      <a:lnTo>
                        <a:pt x="215" y="37"/>
                      </a:lnTo>
                      <a:lnTo>
                        <a:pt x="215" y="21"/>
                      </a:lnTo>
                      <a:lnTo>
                        <a:pt x="213" y="10"/>
                      </a:lnTo>
                      <a:lnTo>
                        <a:pt x="218" y="9"/>
                      </a:lnTo>
                      <a:lnTo>
                        <a:pt x="221" y="14"/>
                      </a:lnTo>
                      <a:lnTo>
                        <a:pt x="221" y="39"/>
                      </a:lnTo>
                      <a:lnTo>
                        <a:pt x="218" y="46"/>
                      </a:lnTo>
                      <a:lnTo>
                        <a:pt x="186" y="47"/>
                      </a:lnTo>
                      <a:lnTo>
                        <a:pt x="126" y="49"/>
                      </a:lnTo>
                      <a:lnTo>
                        <a:pt x="82" y="49"/>
                      </a:lnTo>
                      <a:lnTo>
                        <a:pt x="27" y="52"/>
                      </a:lnTo>
                      <a:lnTo>
                        <a:pt x="3" y="52"/>
                      </a:lnTo>
                      <a:lnTo>
                        <a:pt x="0" y="46"/>
                      </a:lnTo>
                      <a:lnTo>
                        <a:pt x="2" y="32"/>
                      </a:lnTo>
                      <a:lnTo>
                        <a:pt x="2" y="15"/>
                      </a:lnTo>
                      <a:lnTo>
                        <a:pt x="2" y="6"/>
                      </a:lnTo>
                      <a:lnTo>
                        <a:pt x="9" y="3"/>
                      </a:lnTo>
                    </a:path>
                  </a:pathLst>
                </a:custGeom>
                <a:solidFill>
                  <a:srgbClr val="000000"/>
                </a:solidFill>
                <a:ln w="12700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8" name="Group 1049"/>
                <p:cNvGrpSpPr>
                  <a:grpSpLocks/>
                </p:cNvGrpSpPr>
                <p:nvPr/>
              </p:nvGrpSpPr>
              <p:grpSpPr bwMode="auto">
                <a:xfrm>
                  <a:off x="4783" y="2000"/>
                  <a:ext cx="553" cy="78"/>
                  <a:chOff x="4783" y="2000"/>
                  <a:chExt cx="553" cy="78"/>
                </a:xfrm>
              </p:grpSpPr>
              <p:sp>
                <p:nvSpPr>
                  <p:cNvPr id="459802" name="Freeform 1050"/>
                  <p:cNvSpPr>
                    <a:spLocks/>
                  </p:cNvSpPr>
                  <p:nvPr/>
                </p:nvSpPr>
                <p:spPr bwMode="auto">
                  <a:xfrm>
                    <a:off x="4783" y="2013"/>
                    <a:ext cx="498" cy="65"/>
                  </a:xfrm>
                  <a:custGeom>
                    <a:avLst/>
                    <a:gdLst/>
                    <a:ahLst/>
                    <a:cxnLst>
                      <a:cxn ang="0">
                        <a:pos x="0" y="63"/>
                      </a:cxn>
                      <a:cxn ang="0">
                        <a:pos x="0" y="9"/>
                      </a:cxn>
                      <a:cxn ang="0">
                        <a:pos x="0" y="4"/>
                      </a:cxn>
                      <a:cxn ang="0">
                        <a:pos x="6" y="0"/>
                      </a:cxn>
                      <a:cxn ang="0">
                        <a:pos x="9" y="8"/>
                      </a:cxn>
                      <a:cxn ang="0">
                        <a:pos x="9" y="37"/>
                      </a:cxn>
                      <a:cxn ang="0">
                        <a:pos x="9" y="57"/>
                      </a:cxn>
                      <a:cxn ang="0">
                        <a:pos x="45" y="55"/>
                      </a:cxn>
                      <a:cxn ang="0">
                        <a:pos x="117" y="55"/>
                      </a:cxn>
                      <a:cxn ang="0">
                        <a:pos x="187" y="53"/>
                      </a:cxn>
                      <a:cxn ang="0">
                        <a:pos x="282" y="51"/>
                      </a:cxn>
                      <a:cxn ang="0">
                        <a:pos x="375" y="49"/>
                      </a:cxn>
                      <a:cxn ang="0">
                        <a:pos x="459" y="47"/>
                      </a:cxn>
                      <a:cxn ang="0">
                        <a:pos x="497" y="52"/>
                      </a:cxn>
                      <a:cxn ang="0">
                        <a:pos x="369" y="56"/>
                      </a:cxn>
                      <a:cxn ang="0">
                        <a:pos x="276" y="57"/>
                      </a:cxn>
                      <a:cxn ang="0">
                        <a:pos x="191" y="59"/>
                      </a:cxn>
                      <a:cxn ang="0">
                        <a:pos x="116" y="62"/>
                      </a:cxn>
                      <a:cxn ang="0">
                        <a:pos x="47" y="62"/>
                      </a:cxn>
                      <a:cxn ang="0">
                        <a:pos x="8" y="64"/>
                      </a:cxn>
                      <a:cxn ang="0">
                        <a:pos x="0" y="63"/>
                      </a:cxn>
                    </a:cxnLst>
                    <a:rect l="0" t="0" r="r" b="b"/>
                    <a:pathLst>
                      <a:path w="498" h="65">
                        <a:moveTo>
                          <a:pt x="0" y="63"/>
                        </a:moveTo>
                        <a:lnTo>
                          <a:pt x="0" y="9"/>
                        </a:lnTo>
                        <a:lnTo>
                          <a:pt x="0" y="4"/>
                        </a:lnTo>
                        <a:lnTo>
                          <a:pt x="6" y="0"/>
                        </a:lnTo>
                        <a:lnTo>
                          <a:pt x="9" y="8"/>
                        </a:lnTo>
                        <a:lnTo>
                          <a:pt x="9" y="37"/>
                        </a:lnTo>
                        <a:lnTo>
                          <a:pt x="9" y="57"/>
                        </a:lnTo>
                        <a:lnTo>
                          <a:pt x="45" y="55"/>
                        </a:lnTo>
                        <a:lnTo>
                          <a:pt x="117" y="55"/>
                        </a:lnTo>
                        <a:lnTo>
                          <a:pt x="187" y="53"/>
                        </a:lnTo>
                        <a:lnTo>
                          <a:pt x="282" y="51"/>
                        </a:lnTo>
                        <a:lnTo>
                          <a:pt x="375" y="49"/>
                        </a:lnTo>
                        <a:lnTo>
                          <a:pt x="459" y="47"/>
                        </a:lnTo>
                        <a:lnTo>
                          <a:pt x="497" y="52"/>
                        </a:lnTo>
                        <a:lnTo>
                          <a:pt x="369" y="56"/>
                        </a:lnTo>
                        <a:lnTo>
                          <a:pt x="276" y="57"/>
                        </a:lnTo>
                        <a:lnTo>
                          <a:pt x="191" y="59"/>
                        </a:lnTo>
                        <a:lnTo>
                          <a:pt x="116" y="62"/>
                        </a:lnTo>
                        <a:lnTo>
                          <a:pt x="47" y="62"/>
                        </a:lnTo>
                        <a:lnTo>
                          <a:pt x="8" y="64"/>
                        </a:lnTo>
                        <a:lnTo>
                          <a:pt x="0" y="63"/>
                        </a:lnTo>
                      </a:path>
                    </a:pathLst>
                  </a:custGeom>
                  <a:solidFill>
                    <a:srgbClr val="000000"/>
                  </a:solidFill>
                  <a:ln w="12700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59803" name="Freeform 1051"/>
                  <p:cNvSpPr>
                    <a:spLocks/>
                  </p:cNvSpPr>
                  <p:nvPr/>
                </p:nvSpPr>
                <p:spPr bwMode="auto">
                  <a:xfrm>
                    <a:off x="4785" y="2002"/>
                    <a:ext cx="487" cy="25"/>
                  </a:xfrm>
                  <a:custGeom>
                    <a:avLst/>
                    <a:gdLst/>
                    <a:ahLst/>
                    <a:cxnLst>
                      <a:cxn ang="0">
                        <a:pos x="0" y="16"/>
                      </a:cxn>
                      <a:cxn ang="0">
                        <a:pos x="8" y="12"/>
                      </a:cxn>
                      <a:cxn ang="0">
                        <a:pos x="99" y="12"/>
                      </a:cxn>
                      <a:cxn ang="0">
                        <a:pos x="180" y="11"/>
                      </a:cxn>
                      <a:cxn ang="0">
                        <a:pos x="275" y="8"/>
                      </a:cxn>
                      <a:cxn ang="0">
                        <a:pos x="347" y="4"/>
                      </a:cxn>
                      <a:cxn ang="0">
                        <a:pos x="404" y="1"/>
                      </a:cxn>
                      <a:cxn ang="0">
                        <a:pos x="465" y="0"/>
                      </a:cxn>
                      <a:cxn ang="0">
                        <a:pos x="486" y="3"/>
                      </a:cxn>
                      <a:cxn ang="0">
                        <a:pos x="458" y="7"/>
                      </a:cxn>
                      <a:cxn ang="0">
                        <a:pos x="403" y="8"/>
                      </a:cxn>
                      <a:cxn ang="0">
                        <a:pos x="338" y="11"/>
                      </a:cxn>
                      <a:cxn ang="0">
                        <a:pos x="267" y="16"/>
                      </a:cxn>
                      <a:cxn ang="0">
                        <a:pos x="192" y="17"/>
                      </a:cxn>
                      <a:cxn ang="0">
                        <a:pos x="109" y="18"/>
                      </a:cxn>
                      <a:cxn ang="0">
                        <a:pos x="46" y="19"/>
                      </a:cxn>
                      <a:cxn ang="0">
                        <a:pos x="8" y="21"/>
                      </a:cxn>
                      <a:cxn ang="0">
                        <a:pos x="1" y="24"/>
                      </a:cxn>
                      <a:cxn ang="0">
                        <a:pos x="0" y="16"/>
                      </a:cxn>
                    </a:cxnLst>
                    <a:rect l="0" t="0" r="r" b="b"/>
                    <a:pathLst>
                      <a:path w="487" h="25">
                        <a:moveTo>
                          <a:pt x="0" y="16"/>
                        </a:moveTo>
                        <a:lnTo>
                          <a:pt x="8" y="12"/>
                        </a:lnTo>
                        <a:lnTo>
                          <a:pt x="99" y="12"/>
                        </a:lnTo>
                        <a:lnTo>
                          <a:pt x="180" y="11"/>
                        </a:lnTo>
                        <a:lnTo>
                          <a:pt x="275" y="8"/>
                        </a:lnTo>
                        <a:lnTo>
                          <a:pt x="347" y="4"/>
                        </a:lnTo>
                        <a:lnTo>
                          <a:pt x="404" y="1"/>
                        </a:lnTo>
                        <a:lnTo>
                          <a:pt x="465" y="0"/>
                        </a:lnTo>
                        <a:lnTo>
                          <a:pt x="486" y="3"/>
                        </a:lnTo>
                        <a:lnTo>
                          <a:pt x="458" y="7"/>
                        </a:lnTo>
                        <a:lnTo>
                          <a:pt x="403" y="8"/>
                        </a:lnTo>
                        <a:lnTo>
                          <a:pt x="338" y="11"/>
                        </a:lnTo>
                        <a:lnTo>
                          <a:pt x="267" y="16"/>
                        </a:lnTo>
                        <a:lnTo>
                          <a:pt x="192" y="17"/>
                        </a:lnTo>
                        <a:lnTo>
                          <a:pt x="109" y="18"/>
                        </a:lnTo>
                        <a:lnTo>
                          <a:pt x="46" y="19"/>
                        </a:lnTo>
                        <a:lnTo>
                          <a:pt x="8" y="21"/>
                        </a:lnTo>
                        <a:lnTo>
                          <a:pt x="1" y="24"/>
                        </a:lnTo>
                        <a:lnTo>
                          <a:pt x="0" y="16"/>
                        </a:lnTo>
                      </a:path>
                    </a:pathLst>
                  </a:custGeom>
                  <a:solidFill>
                    <a:srgbClr val="000000"/>
                  </a:solidFill>
                  <a:ln w="12700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59804" name="Freeform 1052"/>
                  <p:cNvSpPr>
                    <a:spLocks/>
                  </p:cNvSpPr>
                  <p:nvPr/>
                </p:nvSpPr>
                <p:spPr bwMode="auto">
                  <a:xfrm>
                    <a:off x="5213" y="2000"/>
                    <a:ext cx="123" cy="70"/>
                  </a:xfrm>
                  <a:custGeom>
                    <a:avLst/>
                    <a:gdLst/>
                    <a:ahLst/>
                    <a:cxnLst>
                      <a:cxn ang="0">
                        <a:pos x="15" y="6"/>
                      </a:cxn>
                      <a:cxn ang="0">
                        <a:pos x="27" y="2"/>
                      </a:cxn>
                      <a:cxn ang="0">
                        <a:pos x="77" y="1"/>
                      </a:cxn>
                      <a:cxn ang="0">
                        <a:pos x="115" y="0"/>
                      </a:cxn>
                      <a:cxn ang="0">
                        <a:pos x="120" y="4"/>
                      </a:cxn>
                      <a:cxn ang="0">
                        <a:pos x="121" y="32"/>
                      </a:cxn>
                      <a:cxn ang="0">
                        <a:pos x="122" y="66"/>
                      </a:cxn>
                      <a:cxn ang="0">
                        <a:pos x="116" y="69"/>
                      </a:cxn>
                      <a:cxn ang="0">
                        <a:pos x="86" y="68"/>
                      </a:cxn>
                      <a:cxn ang="0">
                        <a:pos x="36" y="66"/>
                      </a:cxn>
                      <a:cxn ang="0">
                        <a:pos x="0" y="64"/>
                      </a:cxn>
                      <a:cxn ang="0">
                        <a:pos x="21" y="60"/>
                      </a:cxn>
                      <a:cxn ang="0">
                        <a:pos x="51" y="59"/>
                      </a:cxn>
                      <a:cxn ang="0">
                        <a:pos x="99" y="59"/>
                      </a:cxn>
                      <a:cxn ang="0">
                        <a:pos x="112" y="59"/>
                      </a:cxn>
                      <a:cxn ang="0">
                        <a:pos x="112" y="54"/>
                      </a:cxn>
                      <a:cxn ang="0">
                        <a:pos x="114" y="29"/>
                      </a:cxn>
                      <a:cxn ang="0">
                        <a:pos x="109" y="9"/>
                      </a:cxn>
                      <a:cxn ang="0">
                        <a:pos x="99" y="6"/>
                      </a:cxn>
                      <a:cxn ang="0">
                        <a:pos x="22" y="9"/>
                      </a:cxn>
                      <a:cxn ang="0">
                        <a:pos x="15" y="6"/>
                      </a:cxn>
                    </a:cxnLst>
                    <a:rect l="0" t="0" r="r" b="b"/>
                    <a:pathLst>
                      <a:path w="123" h="70">
                        <a:moveTo>
                          <a:pt x="15" y="6"/>
                        </a:moveTo>
                        <a:lnTo>
                          <a:pt x="27" y="2"/>
                        </a:lnTo>
                        <a:lnTo>
                          <a:pt x="77" y="1"/>
                        </a:lnTo>
                        <a:lnTo>
                          <a:pt x="115" y="0"/>
                        </a:lnTo>
                        <a:lnTo>
                          <a:pt x="120" y="4"/>
                        </a:lnTo>
                        <a:lnTo>
                          <a:pt x="121" y="32"/>
                        </a:lnTo>
                        <a:lnTo>
                          <a:pt x="122" y="66"/>
                        </a:lnTo>
                        <a:lnTo>
                          <a:pt x="116" y="69"/>
                        </a:lnTo>
                        <a:lnTo>
                          <a:pt x="86" y="68"/>
                        </a:lnTo>
                        <a:lnTo>
                          <a:pt x="36" y="66"/>
                        </a:lnTo>
                        <a:lnTo>
                          <a:pt x="0" y="64"/>
                        </a:lnTo>
                        <a:lnTo>
                          <a:pt x="21" y="60"/>
                        </a:lnTo>
                        <a:lnTo>
                          <a:pt x="51" y="59"/>
                        </a:lnTo>
                        <a:lnTo>
                          <a:pt x="99" y="59"/>
                        </a:lnTo>
                        <a:lnTo>
                          <a:pt x="112" y="59"/>
                        </a:lnTo>
                        <a:lnTo>
                          <a:pt x="112" y="54"/>
                        </a:lnTo>
                        <a:lnTo>
                          <a:pt x="114" y="29"/>
                        </a:lnTo>
                        <a:lnTo>
                          <a:pt x="109" y="9"/>
                        </a:lnTo>
                        <a:lnTo>
                          <a:pt x="99" y="6"/>
                        </a:lnTo>
                        <a:lnTo>
                          <a:pt x="22" y="9"/>
                        </a:lnTo>
                        <a:lnTo>
                          <a:pt x="15" y="6"/>
                        </a:lnTo>
                      </a:path>
                    </a:pathLst>
                  </a:custGeom>
                  <a:solidFill>
                    <a:srgbClr val="000000"/>
                  </a:solidFill>
                  <a:ln w="12700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9" name="Group 1055"/>
          <p:cNvGrpSpPr>
            <a:grpSpLocks/>
          </p:cNvGrpSpPr>
          <p:nvPr/>
        </p:nvGrpSpPr>
        <p:grpSpPr bwMode="auto">
          <a:xfrm>
            <a:off x="457200" y="1563688"/>
            <a:ext cx="2120900" cy="1512887"/>
            <a:chOff x="3972" y="2403"/>
            <a:chExt cx="1063" cy="791"/>
          </a:xfrm>
        </p:grpSpPr>
        <p:grpSp>
          <p:nvGrpSpPr>
            <p:cNvPr id="10" name="Group 1056"/>
            <p:cNvGrpSpPr>
              <a:grpSpLocks/>
            </p:cNvGrpSpPr>
            <p:nvPr/>
          </p:nvGrpSpPr>
          <p:grpSpPr bwMode="auto">
            <a:xfrm>
              <a:off x="3972" y="2515"/>
              <a:ext cx="926" cy="679"/>
              <a:chOff x="3972" y="2515"/>
              <a:chExt cx="926" cy="679"/>
            </a:xfrm>
          </p:grpSpPr>
          <p:grpSp>
            <p:nvGrpSpPr>
              <p:cNvPr id="11" name="Group 1057"/>
              <p:cNvGrpSpPr>
                <a:grpSpLocks/>
              </p:cNvGrpSpPr>
              <p:nvPr/>
            </p:nvGrpSpPr>
            <p:grpSpPr bwMode="auto">
              <a:xfrm>
                <a:off x="3972" y="2515"/>
                <a:ext cx="926" cy="679"/>
                <a:chOff x="3972" y="2515"/>
                <a:chExt cx="926" cy="679"/>
              </a:xfrm>
            </p:grpSpPr>
            <p:grpSp>
              <p:nvGrpSpPr>
                <p:cNvPr id="12" name="Group 1058"/>
                <p:cNvGrpSpPr>
                  <a:grpSpLocks/>
                </p:cNvGrpSpPr>
                <p:nvPr/>
              </p:nvGrpSpPr>
              <p:grpSpPr bwMode="auto">
                <a:xfrm>
                  <a:off x="3972" y="2515"/>
                  <a:ext cx="926" cy="679"/>
                  <a:chOff x="3972" y="2515"/>
                  <a:chExt cx="926" cy="679"/>
                </a:xfrm>
              </p:grpSpPr>
              <p:sp>
                <p:nvSpPr>
                  <p:cNvPr id="459811" name="Rectangle 1059"/>
                  <p:cNvSpPr>
                    <a:spLocks noChangeArrowheads="1"/>
                  </p:cNvSpPr>
                  <p:nvPr/>
                </p:nvSpPr>
                <p:spPr bwMode="auto">
                  <a:xfrm>
                    <a:off x="3991" y="2533"/>
                    <a:ext cx="887" cy="628"/>
                  </a:xfrm>
                  <a:prstGeom prst="rect">
                    <a:avLst/>
                  </a:prstGeom>
                  <a:solidFill>
                    <a:srgbClr val="DDDDDD"/>
                  </a:solidFill>
                  <a:ln w="127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9812" name="Freeform 1060"/>
                  <p:cNvSpPr>
                    <a:spLocks/>
                  </p:cNvSpPr>
                  <p:nvPr/>
                </p:nvSpPr>
                <p:spPr bwMode="auto">
                  <a:xfrm>
                    <a:off x="3992" y="2515"/>
                    <a:ext cx="906" cy="676"/>
                  </a:xfrm>
                  <a:custGeom>
                    <a:avLst/>
                    <a:gdLst/>
                    <a:ahLst/>
                    <a:cxnLst>
                      <a:cxn ang="0">
                        <a:pos x="10" y="651"/>
                      </a:cxn>
                      <a:cxn ang="0">
                        <a:pos x="140" y="644"/>
                      </a:cxn>
                      <a:cxn ang="0">
                        <a:pos x="304" y="641"/>
                      </a:cxn>
                      <a:cxn ang="0">
                        <a:pos x="484" y="643"/>
                      </a:cxn>
                      <a:cxn ang="0">
                        <a:pos x="669" y="651"/>
                      </a:cxn>
                      <a:cxn ang="0">
                        <a:pos x="785" y="658"/>
                      </a:cxn>
                      <a:cxn ang="0">
                        <a:pos x="880" y="656"/>
                      </a:cxn>
                      <a:cxn ang="0">
                        <a:pos x="893" y="644"/>
                      </a:cxn>
                      <a:cxn ang="0">
                        <a:pos x="895" y="609"/>
                      </a:cxn>
                      <a:cxn ang="0">
                        <a:pos x="895" y="490"/>
                      </a:cxn>
                      <a:cxn ang="0">
                        <a:pos x="885" y="362"/>
                      </a:cxn>
                      <a:cxn ang="0">
                        <a:pos x="883" y="251"/>
                      </a:cxn>
                      <a:cxn ang="0">
                        <a:pos x="873" y="144"/>
                      </a:cxn>
                      <a:cxn ang="0">
                        <a:pos x="868" y="38"/>
                      </a:cxn>
                      <a:cxn ang="0">
                        <a:pos x="863" y="13"/>
                      </a:cxn>
                      <a:cxn ang="0">
                        <a:pos x="861" y="0"/>
                      </a:cxn>
                      <a:cxn ang="0">
                        <a:pos x="887" y="2"/>
                      </a:cxn>
                      <a:cxn ang="0">
                        <a:pos x="885" y="27"/>
                      </a:cxn>
                      <a:cxn ang="0">
                        <a:pos x="883" y="89"/>
                      </a:cxn>
                      <a:cxn ang="0">
                        <a:pos x="890" y="190"/>
                      </a:cxn>
                      <a:cxn ang="0">
                        <a:pos x="897" y="304"/>
                      </a:cxn>
                      <a:cxn ang="0">
                        <a:pos x="901" y="401"/>
                      </a:cxn>
                      <a:cxn ang="0">
                        <a:pos x="904" y="506"/>
                      </a:cxn>
                      <a:cxn ang="0">
                        <a:pos x="905" y="610"/>
                      </a:cxn>
                      <a:cxn ang="0">
                        <a:pos x="901" y="656"/>
                      </a:cxn>
                      <a:cxn ang="0">
                        <a:pos x="897" y="673"/>
                      </a:cxn>
                      <a:cxn ang="0">
                        <a:pos x="876" y="675"/>
                      </a:cxn>
                      <a:cxn ang="0">
                        <a:pos x="819" y="666"/>
                      </a:cxn>
                      <a:cxn ang="0">
                        <a:pos x="741" y="667"/>
                      </a:cxn>
                      <a:cxn ang="0">
                        <a:pos x="630" y="660"/>
                      </a:cxn>
                      <a:cxn ang="0">
                        <a:pos x="500" y="654"/>
                      </a:cxn>
                      <a:cxn ang="0">
                        <a:pos x="321" y="651"/>
                      </a:cxn>
                      <a:cxn ang="0">
                        <a:pos x="201" y="654"/>
                      </a:cxn>
                      <a:cxn ang="0">
                        <a:pos x="71" y="658"/>
                      </a:cxn>
                      <a:cxn ang="0">
                        <a:pos x="0" y="664"/>
                      </a:cxn>
                      <a:cxn ang="0">
                        <a:pos x="10" y="651"/>
                      </a:cxn>
                    </a:cxnLst>
                    <a:rect l="0" t="0" r="r" b="b"/>
                    <a:pathLst>
                      <a:path w="906" h="676">
                        <a:moveTo>
                          <a:pt x="10" y="651"/>
                        </a:moveTo>
                        <a:lnTo>
                          <a:pt x="140" y="644"/>
                        </a:lnTo>
                        <a:lnTo>
                          <a:pt x="304" y="641"/>
                        </a:lnTo>
                        <a:lnTo>
                          <a:pt x="484" y="643"/>
                        </a:lnTo>
                        <a:lnTo>
                          <a:pt x="669" y="651"/>
                        </a:lnTo>
                        <a:lnTo>
                          <a:pt x="785" y="658"/>
                        </a:lnTo>
                        <a:lnTo>
                          <a:pt x="880" y="656"/>
                        </a:lnTo>
                        <a:lnTo>
                          <a:pt x="893" y="644"/>
                        </a:lnTo>
                        <a:lnTo>
                          <a:pt x="895" y="609"/>
                        </a:lnTo>
                        <a:lnTo>
                          <a:pt x="895" y="490"/>
                        </a:lnTo>
                        <a:lnTo>
                          <a:pt x="885" y="362"/>
                        </a:lnTo>
                        <a:lnTo>
                          <a:pt x="883" y="251"/>
                        </a:lnTo>
                        <a:lnTo>
                          <a:pt x="873" y="144"/>
                        </a:lnTo>
                        <a:lnTo>
                          <a:pt x="868" y="38"/>
                        </a:lnTo>
                        <a:lnTo>
                          <a:pt x="863" y="13"/>
                        </a:lnTo>
                        <a:lnTo>
                          <a:pt x="861" y="0"/>
                        </a:lnTo>
                        <a:lnTo>
                          <a:pt x="887" y="2"/>
                        </a:lnTo>
                        <a:lnTo>
                          <a:pt x="885" y="27"/>
                        </a:lnTo>
                        <a:lnTo>
                          <a:pt x="883" y="89"/>
                        </a:lnTo>
                        <a:lnTo>
                          <a:pt x="890" y="190"/>
                        </a:lnTo>
                        <a:lnTo>
                          <a:pt x="897" y="304"/>
                        </a:lnTo>
                        <a:lnTo>
                          <a:pt x="901" y="401"/>
                        </a:lnTo>
                        <a:lnTo>
                          <a:pt x="904" y="506"/>
                        </a:lnTo>
                        <a:lnTo>
                          <a:pt x="905" y="610"/>
                        </a:lnTo>
                        <a:lnTo>
                          <a:pt x="901" y="656"/>
                        </a:lnTo>
                        <a:lnTo>
                          <a:pt x="897" y="673"/>
                        </a:lnTo>
                        <a:lnTo>
                          <a:pt x="876" y="675"/>
                        </a:lnTo>
                        <a:lnTo>
                          <a:pt x="819" y="666"/>
                        </a:lnTo>
                        <a:lnTo>
                          <a:pt x="741" y="667"/>
                        </a:lnTo>
                        <a:lnTo>
                          <a:pt x="630" y="660"/>
                        </a:lnTo>
                        <a:lnTo>
                          <a:pt x="500" y="654"/>
                        </a:lnTo>
                        <a:lnTo>
                          <a:pt x="321" y="651"/>
                        </a:lnTo>
                        <a:lnTo>
                          <a:pt x="201" y="654"/>
                        </a:lnTo>
                        <a:lnTo>
                          <a:pt x="71" y="658"/>
                        </a:lnTo>
                        <a:lnTo>
                          <a:pt x="0" y="664"/>
                        </a:lnTo>
                        <a:lnTo>
                          <a:pt x="10" y="651"/>
                        </a:lnTo>
                      </a:path>
                    </a:pathLst>
                  </a:custGeom>
                  <a:solidFill>
                    <a:srgbClr val="919191"/>
                  </a:solidFill>
                  <a:ln w="12700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59813" name="Freeform 1061"/>
                  <p:cNvSpPr>
                    <a:spLocks/>
                  </p:cNvSpPr>
                  <p:nvPr/>
                </p:nvSpPr>
                <p:spPr bwMode="auto">
                  <a:xfrm>
                    <a:off x="3972" y="2518"/>
                    <a:ext cx="906" cy="676"/>
                  </a:xfrm>
                  <a:custGeom>
                    <a:avLst/>
                    <a:gdLst/>
                    <a:ahLst/>
                    <a:cxnLst>
                      <a:cxn ang="0">
                        <a:pos x="895" y="24"/>
                      </a:cxn>
                      <a:cxn ang="0">
                        <a:pos x="765" y="31"/>
                      </a:cxn>
                      <a:cxn ang="0">
                        <a:pos x="601" y="34"/>
                      </a:cxn>
                      <a:cxn ang="0">
                        <a:pos x="421" y="32"/>
                      </a:cxn>
                      <a:cxn ang="0">
                        <a:pos x="236" y="24"/>
                      </a:cxn>
                      <a:cxn ang="0">
                        <a:pos x="120" y="17"/>
                      </a:cxn>
                      <a:cxn ang="0">
                        <a:pos x="25" y="19"/>
                      </a:cxn>
                      <a:cxn ang="0">
                        <a:pos x="12" y="31"/>
                      </a:cxn>
                      <a:cxn ang="0">
                        <a:pos x="10" y="66"/>
                      </a:cxn>
                      <a:cxn ang="0">
                        <a:pos x="10" y="185"/>
                      </a:cxn>
                      <a:cxn ang="0">
                        <a:pos x="20" y="313"/>
                      </a:cxn>
                      <a:cxn ang="0">
                        <a:pos x="22" y="424"/>
                      </a:cxn>
                      <a:cxn ang="0">
                        <a:pos x="32" y="531"/>
                      </a:cxn>
                      <a:cxn ang="0">
                        <a:pos x="37" y="637"/>
                      </a:cxn>
                      <a:cxn ang="0">
                        <a:pos x="42" y="662"/>
                      </a:cxn>
                      <a:cxn ang="0">
                        <a:pos x="44" y="675"/>
                      </a:cxn>
                      <a:cxn ang="0">
                        <a:pos x="18" y="673"/>
                      </a:cxn>
                      <a:cxn ang="0">
                        <a:pos x="20" y="648"/>
                      </a:cxn>
                      <a:cxn ang="0">
                        <a:pos x="22" y="586"/>
                      </a:cxn>
                      <a:cxn ang="0">
                        <a:pos x="15" y="485"/>
                      </a:cxn>
                      <a:cxn ang="0">
                        <a:pos x="8" y="371"/>
                      </a:cxn>
                      <a:cxn ang="0">
                        <a:pos x="4" y="274"/>
                      </a:cxn>
                      <a:cxn ang="0">
                        <a:pos x="1" y="169"/>
                      </a:cxn>
                      <a:cxn ang="0">
                        <a:pos x="0" y="65"/>
                      </a:cxn>
                      <a:cxn ang="0">
                        <a:pos x="4" y="19"/>
                      </a:cxn>
                      <a:cxn ang="0">
                        <a:pos x="8" y="2"/>
                      </a:cxn>
                      <a:cxn ang="0">
                        <a:pos x="29" y="0"/>
                      </a:cxn>
                      <a:cxn ang="0">
                        <a:pos x="86" y="9"/>
                      </a:cxn>
                      <a:cxn ang="0">
                        <a:pos x="164" y="8"/>
                      </a:cxn>
                      <a:cxn ang="0">
                        <a:pos x="275" y="15"/>
                      </a:cxn>
                      <a:cxn ang="0">
                        <a:pos x="405" y="21"/>
                      </a:cxn>
                      <a:cxn ang="0">
                        <a:pos x="584" y="24"/>
                      </a:cxn>
                      <a:cxn ang="0">
                        <a:pos x="704" y="21"/>
                      </a:cxn>
                      <a:cxn ang="0">
                        <a:pos x="834" y="17"/>
                      </a:cxn>
                      <a:cxn ang="0">
                        <a:pos x="905" y="11"/>
                      </a:cxn>
                      <a:cxn ang="0">
                        <a:pos x="895" y="24"/>
                      </a:cxn>
                    </a:cxnLst>
                    <a:rect l="0" t="0" r="r" b="b"/>
                    <a:pathLst>
                      <a:path w="906" h="676">
                        <a:moveTo>
                          <a:pt x="895" y="24"/>
                        </a:moveTo>
                        <a:lnTo>
                          <a:pt x="765" y="31"/>
                        </a:lnTo>
                        <a:lnTo>
                          <a:pt x="601" y="34"/>
                        </a:lnTo>
                        <a:lnTo>
                          <a:pt x="421" y="32"/>
                        </a:lnTo>
                        <a:lnTo>
                          <a:pt x="236" y="24"/>
                        </a:lnTo>
                        <a:lnTo>
                          <a:pt x="120" y="17"/>
                        </a:lnTo>
                        <a:lnTo>
                          <a:pt x="25" y="19"/>
                        </a:lnTo>
                        <a:lnTo>
                          <a:pt x="12" y="31"/>
                        </a:lnTo>
                        <a:lnTo>
                          <a:pt x="10" y="66"/>
                        </a:lnTo>
                        <a:lnTo>
                          <a:pt x="10" y="185"/>
                        </a:lnTo>
                        <a:lnTo>
                          <a:pt x="20" y="313"/>
                        </a:lnTo>
                        <a:lnTo>
                          <a:pt x="22" y="424"/>
                        </a:lnTo>
                        <a:lnTo>
                          <a:pt x="32" y="531"/>
                        </a:lnTo>
                        <a:lnTo>
                          <a:pt x="37" y="637"/>
                        </a:lnTo>
                        <a:lnTo>
                          <a:pt x="42" y="662"/>
                        </a:lnTo>
                        <a:lnTo>
                          <a:pt x="44" y="675"/>
                        </a:lnTo>
                        <a:lnTo>
                          <a:pt x="18" y="673"/>
                        </a:lnTo>
                        <a:lnTo>
                          <a:pt x="20" y="648"/>
                        </a:lnTo>
                        <a:lnTo>
                          <a:pt x="22" y="586"/>
                        </a:lnTo>
                        <a:lnTo>
                          <a:pt x="15" y="485"/>
                        </a:lnTo>
                        <a:lnTo>
                          <a:pt x="8" y="371"/>
                        </a:lnTo>
                        <a:lnTo>
                          <a:pt x="4" y="274"/>
                        </a:lnTo>
                        <a:lnTo>
                          <a:pt x="1" y="169"/>
                        </a:lnTo>
                        <a:lnTo>
                          <a:pt x="0" y="65"/>
                        </a:lnTo>
                        <a:lnTo>
                          <a:pt x="4" y="19"/>
                        </a:lnTo>
                        <a:lnTo>
                          <a:pt x="8" y="2"/>
                        </a:lnTo>
                        <a:lnTo>
                          <a:pt x="29" y="0"/>
                        </a:lnTo>
                        <a:lnTo>
                          <a:pt x="86" y="9"/>
                        </a:lnTo>
                        <a:lnTo>
                          <a:pt x="164" y="8"/>
                        </a:lnTo>
                        <a:lnTo>
                          <a:pt x="275" y="15"/>
                        </a:lnTo>
                        <a:lnTo>
                          <a:pt x="405" y="21"/>
                        </a:lnTo>
                        <a:lnTo>
                          <a:pt x="584" y="24"/>
                        </a:lnTo>
                        <a:lnTo>
                          <a:pt x="704" y="21"/>
                        </a:lnTo>
                        <a:lnTo>
                          <a:pt x="834" y="17"/>
                        </a:lnTo>
                        <a:lnTo>
                          <a:pt x="905" y="11"/>
                        </a:lnTo>
                        <a:lnTo>
                          <a:pt x="895" y="24"/>
                        </a:lnTo>
                      </a:path>
                    </a:pathLst>
                  </a:custGeom>
                  <a:solidFill>
                    <a:srgbClr val="919191"/>
                  </a:solidFill>
                  <a:ln w="12700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59814" name="Rectangle 1062"/>
                <p:cNvSpPr>
                  <a:spLocks noChangeArrowheads="1"/>
                </p:cNvSpPr>
                <p:nvPr/>
              </p:nvSpPr>
              <p:spPr bwMode="auto">
                <a:xfrm>
                  <a:off x="3990" y="2538"/>
                  <a:ext cx="906" cy="17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lIns="90488" tIns="44450" rIns="90488" bIns="4445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600" b="1" dirty="0">
                      <a:solidFill>
                        <a:schemeClr val="tx1"/>
                      </a:solidFill>
                      <a:latin typeface="Arial" charset="0"/>
                    </a:rPr>
                    <a:t>PART</a:t>
                  </a:r>
                  <a:endParaRPr lang="en-US" sz="1800" b="1" dirty="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</p:grpSp>
          <p:grpSp>
            <p:nvGrpSpPr>
              <p:cNvPr id="13" name="Group 1063"/>
              <p:cNvGrpSpPr>
                <a:grpSpLocks/>
              </p:cNvGrpSpPr>
              <p:nvPr/>
            </p:nvGrpSpPr>
            <p:grpSpPr bwMode="auto">
              <a:xfrm>
                <a:off x="4189" y="2600"/>
                <a:ext cx="642" cy="541"/>
                <a:chOff x="4189" y="2600"/>
                <a:chExt cx="642" cy="541"/>
              </a:xfrm>
            </p:grpSpPr>
            <p:grpSp>
              <p:nvGrpSpPr>
                <p:cNvPr id="14" name="Group 1064"/>
                <p:cNvGrpSpPr>
                  <a:grpSpLocks/>
                </p:cNvGrpSpPr>
                <p:nvPr/>
              </p:nvGrpSpPr>
              <p:grpSpPr bwMode="auto">
                <a:xfrm>
                  <a:off x="4200" y="2960"/>
                  <a:ext cx="261" cy="175"/>
                  <a:chOff x="4200" y="2960"/>
                  <a:chExt cx="261" cy="175"/>
                </a:xfrm>
              </p:grpSpPr>
              <p:sp>
                <p:nvSpPr>
                  <p:cNvPr id="459817" name="Freeform 1065"/>
                  <p:cNvSpPr>
                    <a:spLocks/>
                  </p:cNvSpPr>
                  <p:nvPr/>
                </p:nvSpPr>
                <p:spPr bwMode="auto">
                  <a:xfrm>
                    <a:off x="4214" y="2966"/>
                    <a:ext cx="239" cy="167"/>
                  </a:xfrm>
                  <a:custGeom>
                    <a:avLst/>
                    <a:gdLst/>
                    <a:ahLst/>
                    <a:cxnLst>
                      <a:cxn ang="0">
                        <a:pos x="0" y="52"/>
                      </a:cxn>
                      <a:cxn ang="0">
                        <a:pos x="102" y="0"/>
                      </a:cxn>
                      <a:cxn ang="0">
                        <a:pos x="147" y="34"/>
                      </a:cxn>
                      <a:cxn ang="0">
                        <a:pos x="174" y="45"/>
                      </a:cxn>
                      <a:cxn ang="0">
                        <a:pos x="234" y="67"/>
                      </a:cxn>
                      <a:cxn ang="0">
                        <a:pos x="238" y="85"/>
                      </a:cxn>
                      <a:cxn ang="0">
                        <a:pos x="155" y="146"/>
                      </a:cxn>
                      <a:cxn ang="0">
                        <a:pos x="141" y="166"/>
                      </a:cxn>
                      <a:cxn ang="0">
                        <a:pos x="116" y="144"/>
                      </a:cxn>
                      <a:cxn ang="0">
                        <a:pos x="91" y="120"/>
                      </a:cxn>
                      <a:cxn ang="0">
                        <a:pos x="19" y="70"/>
                      </a:cxn>
                      <a:cxn ang="0">
                        <a:pos x="0" y="52"/>
                      </a:cxn>
                    </a:cxnLst>
                    <a:rect l="0" t="0" r="r" b="b"/>
                    <a:pathLst>
                      <a:path w="239" h="167">
                        <a:moveTo>
                          <a:pt x="0" y="52"/>
                        </a:moveTo>
                        <a:lnTo>
                          <a:pt x="102" y="0"/>
                        </a:lnTo>
                        <a:lnTo>
                          <a:pt x="147" y="34"/>
                        </a:lnTo>
                        <a:lnTo>
                          <a:pt x="174" y="45"/>
                        </a:lnTo>
                        <a:lnTo>
                          <a:pt x="234" y="67"/>
                        </a:lnTo>
                        <a:lnTo>
                          <a:pt x="238" y="85"/>
                        </a:lnTo>
                        <a:lnTo>
                          <a:pt x="155" y="146"/>
                        </a:lnTo>
                        <a:lnTo>
                          <a:pt x="141" y="166"/>
                        </a:lnTo>
                        <a:lnTo>
                          <a:pt x="116" y="144"/>
                        </a:lnTo>
                        <a:lnTo>
                          <a:pt x="91" y="120"/>
                        </a:lnTo>
                        <a:lnTo>
                          <a:pt x="19" y="70"/>
                        </a:lnTo>
                        <a:lnTo>
                          <a:pt x="0" y="52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15" name="Group 1066"/>
                  <p:cNvGrpSpPr>
                    <a:grpSpLocks/>
                  </p:cNvGrpSpPr>
                  <p:nvPr/>
                </p:nvGrpSpPr>
                <p:grpSpPr bwMode="auto">
                  <a:xfrm>
                    <a:off x="4200" y="2960"/>
                    <a:ext cx="261" cy="175"/>
                    <a:chOff x="4200" y="2960"/>
                    <a:chExt cx="261" cy="175"/>
                  </a:xfrm>
                </p:grpSpPr>
                <p:sp>
                  <p:nvSpPr>
                    <p:cNvPr id="459819" name="Freeform 1067"/>
                    <p:cNvSpPr>
                      <a:spLocks/>
                    </p:cNvSpPr>
                    <p:nvPr/>
                  </p:nvSpPr>
                  <p:spPr bwMode="auto">
                    <a:xfrm>
                      <a:off x="4200" y="2960"/>
                      <a:ext cx="261" cy="175"/>
                    </a:xfrm>
                    <a:custGeom>
                      <a:avLst/>
                      <a:gdLst/>
                      <a:ahLst/>
                      <a:cxnLst>
                        <a:cxn ang="0">
                          <a:pos x="248" y="65"/>
                        </a:cxn>
                        <a:cxn ang="0">
                          <a:pos x="206" y="52"/>
                        </a:cxn>
                        <a:cxn ang="0">
                          <a:pos x="171" y="39"/>
                        </a:cxn>
                        <a:cxn ang="0">
                          <a:pos x="142" y="19"/>
                        </a:cxn>
                        <a:cxn ang="0">
                          <a:pos x="122" y="0"/>
                        </a:cxn>
                        <a:cxn ang="0">
                          <a:pos x="110" y="8"/>
                        </a:cxn>
                        <a:cxn ang="0">
                          <a:pos x="119" y="24"/>
                        </a:cxn>
                        <a:cxn ang="0">
                          <a:pos x="137" y="30"/>
                        </a:cxn>
                        <a:cxn ang="0">
                          <a:pos x="171" y="48"/>
                        </a:cxn>
                        <a:cxn ang="0">
                          <a:pos x="200" y="61"/>
                        </a:cxn>
                        <a:cxn ang="0">
                          <a:pos x="233" y="74"/>
                        </a:cxn>
                        <a:cxn ang="0">
                          <a:pos x="246" y="79"/>
                        </a:cxn>
                        <a:cxn ang="0">
                          <a:pos x="246" y="83"/>
                        </a:cxn>
                        <a:cxn ang="0">
                          <a:pos x="246" y="89"/>
                        </a:cxn>
                        <a:cxn ang="0">
                          <a:pos x="234" y="98"/>
                        </a:cxn>
                        <a:cxn ang="0">
                          <a:pos x="207" y="117"/>
                        </a:cxn>
                        <a:cxn ang="0">
                          <a:pos x="187" y="132"/>
                        </a:cxn>
                        <a:cxn ang="0">
                          <a:pos x="166" y="147"/>
                        </a:cxn>
                        <a:cxn ang="0">
                          <a:pos x="156" y="163"/>
                        </a:cxn>
                        <a:cxn ang="0">
                          <a:pos x="122" y="131"/>
                        </a:cxn>
                        <a:cxn ang="0">
                          <a:pos x="82" y="104"/>
                        </a:cxn>
                        <a:cxn ang="0">
                          <a:pos x="49" y="79"/>
                        </a:cxn>
                        <a:cxn ang="0">
                          <a:pos x="30" y="64"/>
                        </a:cxn>
                        <a:cxn ang="0">
                          <a:pos x="17" y="57"/>
                        </a:cxn>
                        <a:cxn ang="0">
                          <a:pos x="7" y="55"/>
                        </a:cxn>
                        <a:cxn ang="0">
                          <a:pos x="0" y="60"/>
                        </a:cxn>
                        <a:cxn ang="0">
                          <a:pos x="8" y="67"/>
                        </a:cxn>
                        <a:cxn ang="0">
                          <a:pos x="25" y="77"/>
                        </a:cxn>
                        <a:cxn ang="0">
                          <a:pos x="67" y="107"/>
                        </a:cxn>
                        <a:cxn ang="0">
                          <a:pos x="99" y="129"/>
                        </a:cxn>
                        <a:cxn ang="0">
                          <a:pos x="125" y="147"/>
                        </a:cxn>
                        <a:cxn ang="0">
                          <a:pos x="147" y="172"/>
                        </a:cxn>
                        <a:cxn ang="0">
                          <a:pos x="159" y="174"/>
                        </a:cxn>
                        <a:cxn ang="0">
                          <a:pos x="169" y="165"/>
                        </a:cxn>
                        <a:cxn ang="0">
                          <a:pos x="186" y="146"/>
                        </a:cxn>
                        <a:cxn ang="0">
                          <a:pos x="212" y="131"/>
                        </a:cxn>
                        <a:cxn ang="0">
                          <a:pos x="241" y="110"/>
                        </a:cxn>
                        <a:cxn ang="0">
                          <a:pos x="260" y="95"/>
                        </a:cxn>
                        <a:cxn ang="0">
                          <a:pos x="258" y="86"/>
                        </a:cxn>
                        <a:cxn ang="0">
                          <a:pos x="256" y="73"/>
                        </a:cxn>
                        <a:cxn ang="0">
                          <a:pos x="248" y="65"/>
                        </a:cxn>
                      </a:cxnLst>
                      <a:rect l="0" t="0" r="r" b="b"/>
                      <a:pathLst>
                        <a:path w="261" h="175">
                          <a:moveTo>
                            <a:pt x="248" y="65"/>
                          </a:moveTo>
                          <a:lnTo>
                            <a:pt x="206" y="52"/>
                          </a:lnTo>
                          <a:lnTo>
                            <a:pt x="171" y="39"/>
                          </a:lnTo>
                          <a:lnTo>
                            <a:pt x="142" y="19"/>
                          </a:lnTo>
                          <a:lnTo>
                            <a:pt x="122" y="0"/>
                          </a:lnTo>
                          <a:lnTo>
                            <a:pt x="110" y="8"/>
                          </a:lnTo>
                          <a:lnTo>
                            <a:pt x="119" y="24"/>
                          </a:lnTo>
                          <a:lnTo>
                            <a:pt x="137" y="30"/>
                          </a:lnTo>
                          <a:lnTo>
                            <a:pt x="171" y="48"/>
                          </a:lnTo>
                          <a:lnTo>
                            <a:pt x="200" y="61"/>
                          </a:lnTo>
                          <a:lnTo>
                            <a:pt x="233" y="74"/>
                          </a:lnTo>
                          <a:lnTo>
                            <a:pt x="246" y="79"/>
                          </a:lnTo>
                          <a:lnTo>
                            <a:pt x="246" y="83"/>
                          </a:lnTo>
                          <a:lnTo>
                            <a:pt x="246" y="89"/>
                          </a:lnTo>
                          <a:lnTo>
                            <a:pt x="234" y="98"/>
                          </a:lnTo>
                          <a:lnTo>
                            <a:pt x="207" y="117"/>
                          </a:lnTo>
                          <a:lnTo>
                            <a:pt x="187" y="132"/>
                          </a:lnTo>
                          <a:lnTo>
                            <a:pt x="166" y="147"/>
                          </a:lnTo>
                          <a:lnTo>
                            <a:pt x="156" y="163"/>
                          </a:lnTo>
                          <a:lnTo>
                            <a:pt x="122" y="131"/>
                          </a:lnTo>
                          <a:lnTo>
                            <a:pt x="82" y="104"/>
                          </a:lnTo>
                          <a:lnTo>
                            <a:pt x="49" y="79"/>
                          </a:lnTo>
                          <a:lnTo>
                            <a:pt x="30" y="64"/>
                          </a:lnTo>
                          <a:lnTo>
                            <a:pt x="17" y="57"/>
                          </a:lnTo>
                          <a:lnTo>
                            <a:pt x="7" y="55"/>
                          </a:lnTo>
                          <a:lnTo>
                            <a:pt x="0" y="60"/>
                          </a:lnTo>
                          <a:lnTo>
                            <a:pt x="8" y="67"/>
                          </a:lnTo>
                          <a:lnTo>
                            <a:pt x="25" y="77"/>
                          </a:lnTo>
                          <a:lnTo>
                            <a:pt x="67" y="107"/>
                          </a:lnTo>
                          <a:lnTo>
                            <a:pt x="99" y="129"/>
                          </a:lnTo>
                          <a:lnTo>
                            <a:pt x="125" y="147"/>
                          </a:lnTo>
                          <a:lnTo>
                            <a:pt x="147" y="172"/>
                          </a:lnTo>
                          <a:lnTo>
                            <a:pt x="159" y="174"/>
                          </a:lnTo>
                          <a:lnTo>
                            <a:pt x="169" y="165"/>
                          </a:lnTo>
                          <a:lnTo>
                            <a:pt x="186" y="146"/>
                          </a:lnTo>
                          <a:lnTo>
                            <a:pt x="212" y="131"/>
                          </a:lnTo>
                          <a:lnTo>
                            <a:pt x="241" y="110"/>
                          </a:lnTo>
                          <a:lnTo>
                            <a:pt x="260" y="95"/>
                          </a:lnTo>
                          <a:lnTo>
                            <a:pt x="258" y="86"/>
                          </a:lnTo>
                          <a:lnTo>
                            <a:pt x="256" y="73"/>
                          </a:lnTo>
                          <a:lnTo>
                            <a:pt x="248" y="65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12700" cap="rnd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9820" name="Freeform 1068"/>
                    <p:cNvSpPr>
                      <a:spLocks/>
                    </p:cNvSpPr>
                    <p:nvPr/>
                  </p:nvSpPr>
                  <p:spPr bwMode="auto">
                    <a:xfrm>
                      <a:off x="4203" y="2962"/>
                      <a:ext cx="120" cy="6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8"/>
                        </a:cxn>
                        <a:cxn ang="0">
                          <a:pos x="26" y="48"/>
                        </a:cxn>
                        <a:cxn ang="0">
                          <a:pos x="62" y="30"/>
                        </a:cxn>
                        <a:cxn ang="0">
                          <a:pos x="95" y="7"/>
                        </a:cxn>
                        <a:cxn ang="0">
                          <a:pos x="113" y="0"/>
                        </a:cxn>
                        <a:cxn ang="0">
                          <a:pos x="118" y="1"/>
                        </a:cxn>
                        <a:cxn ang="0">
                          <a:pos x="119" y="7"/>
                        </a:cxn>
                        <a:cxn ang="0">
                          <a:pos x="101" y="17"/>
                        </a:cxn>
                        <a:cxn ang="0">
                          <a:pos x="77" y="33"/>
                        </a:cxn>
                        <a:cxn ang="0">
                          <a:pos x="39" y="52"/>
                        </a:cxn>
                        <a:cxn ang="0">
                          <a:pos x="15" y="67"/>
                        </a:cxn>
                        <a:cxn ang="0">
                          <a:pos x="0" y="58"/>
                        </a:cxn>
                      </a:cxnLst>
                      <a:rect l="0" t="0" r="r" b="b"/>
                      <a:pathLst>
                        <a:path w="120" h="68">
                          <a:moveTo>
                            <a:pt x="0" y="58"/>
                          </a:moveTo>
                          <a:lnTo>
                            <a:pt x="26" y="48"/>
                          </a:lnTo>
                          <a:lnTo>
                            <a:pt x="62" y="30"/>
                          </a:lnTo>
                          <a:lnTo>
                            <a:pt x="95" y="7"/>
                          </a:lnTo>
                          <a:lnTo>
                            <a:pt x="113" y="0"/>
                          </a:lnTo>
                          <a:lnTo>
                            <a:pt x="118" y="1"/>
                          </a:lnTo>
                          <a:lnTo>
                            <a:pt x="119" y="7"/>
                          </a:lnTo>
                          <a:lnTo>
                            <a:pt x="101" y="17"/>
                          </a:lnTo>
                          <a:lnTo>
                            <a:pt x="77" y="33"/>
                          </a:lnTo>
                          <a:lnTo>
                            <a:pt x="39" y="52"/>
                          </a:lnTo>
                          <a:lnTo>
                            <a:pt x="15" y="67"/>
                          </a:lnTo>
                          <a:lnTo>
                            <a:pt x="0" y="58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12700" cap="rnd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16" name="Group 1069"/>
                <p:cNvGrpSpPr>
                  <a:grpSpLocks/>
                </p:cNvGrpSpPr>
                <p:nvPr/>
              </p:nvGrpSpPr>
              <p:grpSpPr bwMode="auto">
                <a:xfrm>
                  <a:off x="4189" y="2843"/>
                  <a:ext cx="211" cy="204"/>
                  <a:chOff x="4189" y="2843"/>
                  <a:chExt cx="211" cy="204"/>
                </a:xfrm>
              </p:grpSpPr>
              <p:grpSp>
                <p:nvGrpSpPr>
                  <p:cNvPr id="17" name="Group 1070"/>
                  <p:cNvGrpSpPr>
                    <a:grpSpLocks/>
                  </p:cNvGrpSpPr>
                  <p:nvPr/>
                </p:nvGrpSpPr>
                <p:grpSpPr bwMode="auto">
                  <a:xfrm>
                    <a:off x="4189" y="2843"/>
                    <a:ext cx="211" cy="204"/>
                    <a:chOff x="4189" y="2843"/>
                    <a:chExt cx="211" cy="204"/>
                  </a:xfrm>
                </p:grpSpPr>
                <p:sp>
                  <p:nvSpPr>
                    <p:cNvPr id="459823" name="Freeform 1071"/>
                    <p:cNvSpPr>
                      <a:spLocks/>
                    </p:cNvSpPr>
                    <p:nvPr/>
                  </p:nvSpPr>
                  <p:spPr bwMode="auto">
                    <a:xfrm>
                      <a:off x="4193" y="2847"/>
                      <a:ext cx="202" cy="199"/>
                    </a:xfrm>
                    <a:custGeom>
                      <a:avLst/>
                      <a:gdLst/>
                      <a:ahLst/>
                      <a:cxnLst>
                        <a:cxn ang="0">
                          <a:pos x="54" y="30"/>
                        </a:cxn>
                        <a:cxn ang="0">
                          <a:pos x="76" y="27"/>
                        </a:cxn>
                        <a:cxn ang="0">
                          <a:pos x="85" y="3"/>
                        </a:cxn>
                        <a:cxn ang="0">
                          <a:pos x="111" y="0"/>
                        </a:cxn>
                        <a:cxn ang="0">
                          <a:pos x="111" y="38"/>
                        </a:cxn>
                        <a:cxn ang="0">
                          <a:pos x="126" y="42"/>
                        </a:cxn>
                        <a:cxn ang="0">
                          <a:pos x="154" y="21"/>
                        </a:cxn>
                        <a:cxn ang="0">
                          <a:pos x="179" y="44"/>
                        </a:cxn>
                        <a:cxn ang="0">
                          <a:pos x="148" y="72"/>
                        </a:cxn>
                        <a:cxn ang="0">
                          <a:pos x="155" y="82"/>
                        </a:cxn>
                        <a:cxn ang="0">
                          <a:pos x="193" y="72"/>
                        </a:cxn>
                        <a:cxn ang="0">
                          <a:pos x="201" y="111"/>
                        </a:cxn>
                        <a:cxn ang="0">
                          <a:pos x="156" y="119"/>
                        </a:cxn>
                        <a:cxn ang="0">
                          <a:pos x="154" y="133"/>
                        </a:cxn>
                        <a:cxn ang="0">
                          <a:pos x="175" y="151"/>
                        </a:cxn>
                        <a:cxn ang="0">
                          <a:pos x="148" y="183"/>
                        </a:cxn>
                        <a:cxn ang="0">
                          <a:pos x="133" y="160"/>
                        </a:cxn>
                        <a:cxn ang="0">
                          <a:pos x="126" y="163"/>
                        </a:cxn>
                        <a:cxn ang="0">
                          <a:pos x="126" y="195"/>
                        </a:cxn>
                        <a:cxn ang="0">
                          <a:pos x="93" y="198"/>
                        </a:cxn>
                        <a:cxn ang="0">
                          <a:pos x="95" y="164"/>
                        </a:cxn>
                        <a:cxn ang="0">
                          <a:pos x="70" y="164"/>
                        </a:cxn>
                        <a:cxn ang="0">
                          <a:pos x="61" y="188"/>
                        </a:cxn>
                        <a:cxn ang="0">
                          <a:pos x="28" y="167"/>
                        </a:cxn>
                        <a:cxn ang="0">
                          <a:pos x="43" y="148"/>
                        </a:cxn>
                        <a:cxn ang="0">
                          <a:pos x="30" y="127"/>
                        </a:cxn>
                        <a:cxn ang="0">
                          <a:pos x="7" y="131"/>
                        </a:cxn>
                        <a:cxn ang="0">
                          <a:pos x="0" y="96"/>
                        </a:cxn>
                        <a:cxn ang="0">
                          <a:pos x="28" y="87"/>
                        </a:cxn>
                        <a:cxn ang="0">
                          <a:pos x="31" y="58"/>
                        </a:cxn>
                        <a:cxn ang="0">
                          <a:pos x="14" y="45"/>
                        </a:cxn>
                        <a:cxn ang="0">
                          <a:pos x="38" y="11"/>
                        </a:cxn>
                        <a:cxn ang="0">
                          <a:pos x="54" y="30"/>
                        </a:cxn>
                      </a:cxnLst>
                      <a:rect l="0" t="0" r="r" b="b"/>
                      <a:pathLst>
                        <a:path w="202" h="199">
                          <a:moveTo>
                            <a:pt x="54" y="30"/>
                          </a:moveTo>
                          <a:lnTo>
                            <a:pt x="76" y="27"/>
                          </a:lnTo>
                          <a:lnTo>
                            <a:pt x="85" y="3"/>
                          </a:lnTo>
                          <a:lnTo>
                            <a:pt x="111" y="0"/>
                          </a:lnTo>
                          <a:lnTo>
                            <a:pt x="111" y="38"/>
                          </a:lnTo>
                          <a:lnTo>
                            <a:pt x="126" y="42"/>
                          </a:lnTo>
                          <a:lnTo>
                            <a:pt x="154" y="21"/>
                          </a:lnTo>
                          <a:lnTo>
                            <a:pt x="179" y="44"/>
                          </a:lnTo>
                          <a:lnTo>
                            <a:pt x="148" y="72"/>
                          </a:lnTo>
                          <a:lnTo>
                            <a:pt x="155" y="82"/>
                          </a:lnTo>
                          <a:lnTo>
                            <a:pt x="193" y="72"/>
                          </a:lnTo>
                          <a:lnTo>
                            <a:pt x="201" y="111"/>
                          </a:lnTo>
                          <a:lnTo>
                            <a:pt x="156" y="119"/>
                          </a:lnTo>
                          <a:lnTo>
                            <a:pt x="154" y="133"/>
                          </a:lnTo>
                          <a:lnTo>
                            <a:pt x="175" y="151"/>
                          </a:lnTo>
                          <a:lnTo>
                            <a:pt x="148" y="183"/>
                          </a:lnTo>
                          <a:lnTo>
                            <a:pt x="133" y="160"/>
                          </a:lnTo>
                          <a:lnTo>
                            <a:pt x="126" y="163"/>
                          </a:lnTo>
                          <a:lnTo>
                            <a:pt x="126" y="195"/>
                          </a:lnTo>
                          <a:lnTo>
                            <a:pt x="93" y="198"/>
                          </a:lnTo>
                          <a:lnTo>
                            <a:pt x="95" y="164"/>
                          </a:lnTo>
                          <a:lnTo>
                            <a:pt x="70" y="164"/>
                          </a:lnTo>
                          <a:lnTo>
                            <a:pt x="61" y="188"/>
                          </a:lnTo>
                          <a:lnTo>
                            <a:pt x="28" y="167"/>
                          </a:lnTo>
                          <a:lnTo>
                            <a:pt x="43" y="148"/>
                          </a:lnTo>
                          <a:lnTo>
                            <a:pt x="30" y="127"/>
                          </a:lnTo>
                          <a:lnTo>
                            <a:pt x="7" y="131"/>
                          </a:lnTo>
                          <a:lnTo>
                            <a:pt x="0" y="96"/>
                          </a:lnTo>
                          <a:lnTo>
                            <a:pt x="28" y="87"/>
                          </a:lnTo>
                          <a:lnTo>
                            <a:pt x="31" y="58"/>
                          </a:lnTo>
                          <a:lnTo>
                            <a:pt x="14" y="45"/>
                          </a:lnTo>
                          <a:lnTo>
                            <a:pt x="38" y="11"/>
                          </a:lnTo>
                          <a:lnTo>
                            <a:pt x="54" y="30"/>
                          </a:lnTo>
                        </a:path>
                      </a:pathLst>
                    </a:custGeom>
                    <a:solidFill>
                      <a:srgbClr val="CECECE"/>
                    </a:solidFill>
                    <a:ln w="12700" cap="rnd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8" name="Group 107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189" y="2843"/>
                      <a:ext cx="211" cy="204"/>
                      <a:chOff x="4189" y="2843"/>
                      <a:chExt cx="211" cy="204"/>
                    </a:xfrm>
                  </p:grpSpPr>
                  <p:sp>
                    <p:nvSpPr>
                      <p:cNvPr id="459825" name="Freeform 107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189" y="2843"/>
                        <a:ext cx="211" cy="204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86" y="37"/>
                          </a:cxn>
                          <a:cxn ang="0">
                            <a:pos x="112" y="10"/>
                          </a:cxn>
                          <a:cxn ang="0">
                            <a:pos x="130" y="52"/>
                          </a:cxn>
                          <a:cxn ang="0">
                            <a:pos x="175" y="48"/>
                          </a:cxn>
                          <a:cxn ang="0">
                            <a:pos x="155" y="90"/>
                          </a:cxn>
                          <a:cxn ang="0">
                            <a:pos x="201" y="109"/>
                          </a:cxn>
                          <a:cxn ang="0">
                            <a:pos x="153" y="138"/>
                          </a:cxn>
                          <a:cxn ang="0">
                            <a:pos x="153" y="177"/>
                          </a:cxn>
                          <a:cxn ang="0">
                            <a:pos x="124" y="160"/>
                          </a:cxn>
                          <a:cxn ang="0">
                            <a:pos x="102" y="195"/>
                          </a:cxn>
                          <a:cxn ang="0">
                            <a:pos x="73" y="160"/>
                          </a:cxn>
                          <a:cxn ang="0">
                            <a:pos x="39" y="168"/>
                          </a:cxn>
                          <a:cxn ang="0">
                            <a:pos x="39" y="123"/>
                          </a:cxn>
                          <a:cxn ang="0">
                            <a:pos x="13" y="102"/>
                          </a:cxn>
                          <a:cxn ang="0">
                            <a:pos x="41" y="60"/>
                          </a:cxn>
                          <a:cxn ang="0">
                            <a:pos x="45" y="19"/>
                          </a:cxn>
                          <a:cxn ang="0">
                            <a:pos x="13" y="52"/>
                          </a:cxn>
                          <a:cxn ang="0">
                            <a:pos x="28" y="87"/>
                          </a:cxn>
                          <a:cxn ang="0">
                            <a:pos x="7" y="139"/>
                          </a:cxn>
                          <a:cxn ang="0">
                            <a:pos x="41" y="149"/>
                          </a:cxn>
                          <a:cxn ang="0">
                            <a:pos x="60" y="192"/>
                          </a:cxn>
                          <a:cxn ang="0">
                            <a:pos x="79" y="169"/>
                          </a:cxn>
                          <a:cxn ang="0">
                            <a:pos x="95" y="203"/>
                          </a:cxn>
                          <a:cxn ang="0">
                            <a:pos x="134" y="169"/>
                          </a:cxn>
                          <a:cxn ang="0">
                            <a:pos x="153" y="190"/>
                          </a:cxn>
                          <a:cxn ang="0">
                            <a:pos x="180" y="142"/>
                          </a:cxn>
                          <a:cxn ang="0">
                            <a:pos x="168" y="124"/>
                          </a:cxn>
                          <a:cxn ang="0">
                            <a:pos x="197" y="68"/>
                          </a:cxn>
                          <a:cxn ang="0">
                            <a:pos x="156" y="78"/>
                          </a:cxn>
                          <a:cxn ang="0">
                            <a:pos x="158" y="19"/>
                          </a:cxn>
                          <a:cxn ang="0">
                            <a:pos x="130" y="42"/>
                          </a:cxn>
                          <a:cxn ang="0">
                            <a:pos x="118" y="0"/>
                          </a:cxn>
                          <a:cxn ang="0">
                            <a:pos x="76" y="29"/>
                          </a:cxn>
                          <a:cxn ang="0">
                            <a:pos x="57" y="40"/>
                          </a:cxn>
                        </a:cxnLst>
                        <a:rect l="0" t="0" r="r" b="b"/>
                        <a:pathLst>
                          <a:path w="211" h="204">
                            <a:moveTo>
                              <a:pt x="57" y="40"/>
                            </a:moveTo>
                            <a:lnTo>
                              <a:pt x="86" y="37"/>
                            </a:lnTo>
                            <a:lnTo>
                              <a:pt x="93" y="12"/>
                            </a:lnTo>
                            <a:lnTo>
                              <a:pt x="112" y="10"/>
                            </a:lnTo>
                            <a:lnTo>
                              <a:pt x="111" y="45"/>
                            </a:lnTo>
                            <a:lnTo>
                              <a:pt x="130" y="52"/>
                            </a:lnTo>
                            <a:lnTo>
                              <a:pt x="159" y="34"/>
                            </a:lnTo>
                            <a:lnTo>
                              <a:pt x="175" y="48"/>
                            </a:lnTo>
                            <a:lnTo>
                              <a:pt x="150" y="74"/>
                            </a:lnTo>
                            <a:lnTo>
                              <a:pt x="155" y="90"/>
                            </a:lnTo>
                            <a:lnTo>
                              <a:pt x="193" y="83"/>
                            </a:lnTo>
                            <a:lnTo>
                              <a:pt x="201" y="109"/>
                            </a:lnTo>
                            <a:lnTo>
                              <a:pt x="156" y="119"/>
                            </a:lnTo>
                            <a:lnTo>
                              <a:pt x="153" y="138"/>
                            </a:lnTo>
                            <a:lnTo>
                              <a:pt x="174" y="154"/>
                            </a:lnTo>
                            <a:lnTo>
                              <a:pt x="153" y="177"/>
                            </a:lnTo>
                            <a:lnTo>
                              <a:pt x="137" y="153"/>
                            </a:lnTo>
                            <a:lnTo>
                              <a:pt x="124" y="160"/>
                            </a:lnTo>
                            <a:lnTo>
                              <a:pt x="127" y="194"/>
                            </a:lnTo>
                            <a:lnTo>
                              <a:pt x="102" y="195"/>
                            </a:lnTo>
                            <a:lnTo>
                              <a:pt x="101" y="164"/>
                            </a:lnTo>
                            <a:lnTo>
                              <a:pt x="73" y="160"/>
                            </a:lnTo>
                            <a:lnTo>
                              <a:pt x="64" y="183"/>
                            </a:lnTo>
                            <a:lnTo>
                              <a:pt x="39" y="168"/>
                            </a:lnTo>
                            <a:lnTo>
                              <a:pt x="52" y="150"/>
                            </a:lnTo>
                            <a:lnTo>
                              <a:pt x="39" y="123"/>
                            </a:lnTo>
                            <a:lnTo>
                              <a:pt x="16" y="128"/>
                            </a:lnTo>
                            <a:lnTo>
                              <a:pt x="13" y="102"/>
                            </a:lnTo>
                            <a:lnTo>
                              <a:pt x="38" y="97"/>
                            </a:lnTo>
                            <a:lnTo>
                              <a:pt x="41" y="60"/>
                            </a:lnTo>
                            <a:lnTo>
                              <a:pt x="26" y="48"/>
                            </a:lnTo>
                            <a:lnTo>
                              <a:pt x="45" y="19"/>
                            </a:lnTo>
                            <a:lnTo>
                              <a:pt x="36" y="12"/>
                            </a:lnTo>
                            <a:lnTo>
                              <a:pt x="13" y="52"/>
                            </a:lnTo>
                            <a:lnTo>
                              <a:pt x="32" y="67"/>
                            </a:lnTo>
                            <a:lnTo>
                              <a:pt x="28" y="87"/>
                            </a:lnTo>
                            <a:lnTo>
                              <a:pt x="0" y="97"/>
                            </a:lnTo>
                            <a:lnTo>
                              <a:pt x="7" y="139"/>
                            </a:lnTo>
                            <a:lnTo>
                              <a:pt x="35" y="138"/>
                            </a:lnTo>
                            <a:lnTo>
                              <a:pt x="41" y="149"/>
                            </a:lnTo>
                            <a:lnTo>
                              <a:pt x="25" y="173"/>
                            </a:lnTo>
                            <a:lnTo>
                              <a:pt x="60" y="192"/>
                            </a:lnTo>
                            <a:lnTo>
                              <a:pt x="70" y="194"/>
                            </a:lnTo>
                            <a:lnTo>
                              <a:pt x="79" y="169"/>
                            </a:lnTo>
                            <a:lnTo>
                              <a:pt x="90" y="177"/>
                            </a:lnTo>
                            <a:lnTo>
                              <a:pt x="95" y="203"/>
                            </a:lnTo>
                            <a:lnTo>
                              <a:pt x="134" y="202"/>
                            </a:lnTo>
                            <a:lnTo>
                              <a:pt x="134" y="169"/>
                            </a:lnTo>
                            <a:lnTo>
                              <a:pt x="137" y="168"/>
                            </a:lnTo>
                            <a:lnTo>
                              <a:pt x="153" y="190"/>
                            </a:lnTo>
                            <a:lnTo>
                              <a:pt x="187" y="153"/>
                            </a:lnTo>
                            <a:lnTo>
                              <a:pt x="180" y="142"/>
                            </a:lnTo>
                            <a:lnTo>
                              <a:pt x="161" y="130"/>
                            </a:lnTo>
                            <a:lnTo>
                              <a:pt x="168" y="124"/>
                            </a:lnTo>
                            <a:lnTo>
                              <a:pt x="210" y="117"/>
                            </a:lnTo>
                            <a:lnTo>
                              <a:pt x="197" y="68"/>
                            </a:lnTo>
                            <a:lnTo>
                              <a:pt x="158" y="79"/>
                            </a:lnTo>
                            <a:lnTo>
                              <a:pt x="156" y="78"/>
                            </a:lnTo>
                            <a:lnTo>
                              <a:pt x="188" y="48"/>
                            </a:lnTo>
                            <a:lnTo>
                              <a:pt x="158" y="19"/>
                            </a:lnTo>
                            <a:lnTo>
                              <a:pt x="150" y="25"/>
                            </a:lnTo>
                            <a:lnTo>
                              <a:pt x="130" y="42"/>
                            </a:lnTo>
                            <a:lnTo>
                              <a:pt x="118" y="38"/>
                            </a:lnTo>
                            <a:lnTo>
                              <a:pt x="118" y="0"/>
                            </a:lnTo>
                            <a:lnTo>
                              <a:pt x="86" y="3"/>
                            </a:lnTo>
                            <a:lnTo>
                              <a:pt x="76" y="29"/>
                            </a:lnTo>
                            <a:lnTo>
                              <a:pt x="57" y="29"/>
                            </a:lnTo>
                            <a:lnTo>
                              <a:pt x="57" y="40"/>
                            </a:lnTo>
                          </a:path>
                        </a:pathLst>
                      </a:custGeom>
                      <a:solidFill>
                        <a:srgbClr val="000000"/>
                      </a:solidFill>
                      <a:ln w="12700" cap="rnd">
                        <a:noFill/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59826" name="Freeform 107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226" y="2853"/>
                        <a:ext cx="36" cy="33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22" y="32"/>
                          </a:cxn>
                          <a:cxn ang="0">
                            <a:pos x="0" y="6"/>
                          </a:cxn>
                          <a:cxn ang="0">
                            <a:pos x="5" y="0"/>
                          </a:cxn>
                          <a:cxn ang="0">
                            <a:pos x="35" y="27"/>
                          </a:cxn>
                          <a:cxn ang="0">
                            <a:pos x="22" y="32"/>
                          </a:cxn>
                        </a:cxnLst>
                        <a:rect l="0" t="0" r="r" b="b"/>
                        <a:pathLst>
                          <a:path w="36" h="33">
                            <a:moveTo>
                              <a:pt x="22" y="32"/>
                            </a:moveTo>
                            <a:lnTo>
                              <a:pt x="0" y="6"/>
                            </a:lnTo>
                            <a:lnTo>
                              <a:pt x="5" y="0"/>
                            </a:lnTo>
                            <a:lnTo>
                              <a:pt x="35" y="27"/>
                            </a:lnTo>
                            <a:lnTo>
                              <a:pt x="22" y="32"/>
                            </a:lnTo>
                          </a:path>
                        </a:pathLst>
                      </a:custGeom>
                      <a:solidFill>
                        <a:srgbClr val="000000"/>
                      </a:solidFill>
                      <a:ln w="12700" cap="rnd">
                        <a:noFill/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</p:grpSp>
              <p:sp>
                <p:nvSpPr>
                  <p:cNvPr id="459827" name="Oval 1075"/>
                  <p:cNvSpPr>
                    <a:spLocks noChangeArrowheads="1"/>
                  </p:cNvSpPr>
                  <p:nvPr/>
                </p:nvSpPr>
                <p:spPr bwMode="auto">
                  <a:xfrm>
                    <a:off x="4269" y="2930"/>
                    <a:ext cx="34" cy="26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" name="Group 1076"/>
                <p:cNvGrpSpPr>
                  <a:grpSpLocks/>
                </p:cNvGrpSpPr>
                <p:nvPr/>
              </p:nvGrpSpPr>
              <p:grpSpPr bwMode="auto">
                <a:xfrm>
                  <a:off x="4273" y="2904"/>
                  <a:ext cx="120" cy="237"/>
                  <a:chOff x="4273" y="2904"/>
                  <a:chExt cx="120" cy="237"/>
                </a:xfrm>
              </p:grpSpPr>
              <p:sp>
                <p:nvSpPr>
                  <p:cNvPr id="459829" name="Freeform 1077"/>
                  <p:cNvSpPr>
                    <a:spLocks/>
                  </p:cNvSpPr>
                  <p:nvPr/>
                </p:nvSpPr>
                <p:spPr bwMode="auto">
                  <a:xfrm>
                    <a:off x="4280" y="2909"/>
                    <a:ext cx="108" cy="224"/>
                  </a:xfrm>
                  <a:custGeom>
                    <a:avLst/>
                    <a:gdLst/>
                    <a:ahLst/>
                    <a:cxnLst>
                      <a:cxn ang="0">
                        <a:pos x="16" y="42"/>
                      </a:cxn>
                      <a:cxn ang="0">
                        <a:pos x="37" y="18"/>
                      </a:cxn>
                      <a:cxn ang="0">
                        <a:pos x="66" y="0"/>
                      </a:cxn>
                      <a:cxn ang="0">
                        <a:pos x="89" y="9"/>
                      </a:cxn>
                      <a:cxn ang="0">
                        <a:pos x="104" y="30"/>
                      </a:cxn>
                      <a:cxn ang="0">
                        <a:pos x="107" y="49"/>
                      </a:cxn>
                      <a:cxn ang="0">
                        <a:pos x="102" y="83"/>
                      </a:cxn>
                      <a:cxn ang="0">
                        <a:pos x="91" y="124"/>
                      </a:cxn>
                      <a:cxn ang="0">
                        <a:pos x="76" y="156"/>
                      </a:cxn>
                      <a:cxn ang="0">
                        <a:pos x="54" y="188"/>
                      </a:cxn>
                      <a:cxn ang="0">
                        <a:pos x="21" y="223"/>
                      </a:cxn>
                      <a:cxn ang="0">
                        <a:pos x="0" y="194"/>
                      </a:cxn>
                      <a:cxn ang="0">
                        <a:pos x="52" y="137"/>
                      </a:cxn>
                      <a:cxn ang="0">
                        <a:pos x="73" y="85"/>
                      </a:cxn>
                      <a:cxn ang="0">
                        <a:pos x="78" y="46"/>
                      </a:cxn>
                      <a:cxn ang="0">
                        <a:pos x="71" y="36"/>
                      </a:cxn>
                      <a:cxn ang="0">
                        <a:pos x="55" y="34"/>
                      </a:cxn>
                      <a:cxn ang="0">
                        <a:pos x="42" y="46"/>
                      </a:cxn>
                      <a:cxn ang="0">
                        <a:pos x="36" y="65"/>
                      </a:cxn>
                      <a:cxn ang="0">
                        <a:pos x="16" y="42"/>
                      </a:cxn>
                    </a:cxnLst>
                    <a:rect l="0" t="0" r="r" b="b"/>
                    <a:pathLst>
                      <a:path w="108" h="224">
                        <a:moveTo>
                          <a:pt x="16" y="42"/>
                        </a:moveTo>
                        <a:lnTo>
                          <a:pt x="37" y="18"/>
                        </a:lnTo>
                        <a:lnTo>
                          <a:pt x="66" y="0"/>
                        </a:lnTo>
                        <a:lnTo>
                          <a:pt x="89" y="9"/>
                        </a:lnTo>
                        <a:lnTo>
                          <a:pt x="104" y="30"/>
                        </a:lnTo>
                        <a:lnTo>
                          <a:pt x="107" y="49"/>
                        </a:lnTo>
                        <a:lnTo>
                          <a:pt x="102" y="83"/>
                        </a:lnTo>
                        <a:lnTo>
                          <a:pt x="91" y="124"/>
                        </a:lnTo>
                        <a:lnTo>
                          <a:pt x="76" y="156"/>
                        </a:lnTo>
                        <a:lnTo>
                          <a:pt x="54" y="188"/>
                        </a:lnTo>
                        <a:lnTo>
                          <a:pt x="21" y="223"/>
                        </a:lnTo>
                        <a:lnTo>
                          <a:pt x="0" y="194"/>
                        </a:lnTo>
                        <a:lnTo>
                          <a:pt x="52" y="137"/>
                        </a:lnTo>
                        <a:lnTo>
                          <a:pt x="73" y="85"/>
                        </a:lnTo>
                        <a:lnTo>
                          <a:pt x="78" y="46"/>
                        </a:lnTo>
                        <a:lnTo>
                          <a:pt x="71" y="36"/>
                        </a:lnTo>
                        <a:lnTo>
                          <a:pt x="55" y="34"/>
                        </a:lnTo>
                        <a:lnTo>
                          <a:pt x="42" y="46"/>
                        </a:lnTo>
                        <a:lnTo>
                          <a:pt x="36" y="65"/>
                        </a:lnTo>
                        <a:lnTo>
                          <a:pt x="16" y="42"/>
                        </a:lnTo>
                      </a:path>
                    </a:pathLst>
                  </a:custGeom>
                  <a:solidFill>
                    <a:srgbClr val="CAA875"/>
                  </a:solidFill>
                  <a:ln w="12700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20" name="Group 1078"/>
                  <p:cNvGrpSpPr>
                    <a:grpSpLocks/>
                  </p:cNvGrpSpPr>
                  <p:nvPr/>
                </p:nvGrpSpPr>
                <p:grpSpPr bwMode="auto">
                  <a:xfrm>
                    <a:off x="4273" y="2904"/>
                    <a:ext cx="120" cy="237"/>
                    <a:chOff x="4273" y="2904"/>
                    <a:chExt cx="120" cy="237"/>
                  </a:xfrm>
                </p:grpSpPr>
                <p:sp>
                  <p:nvSpPr>
                    <p:cNvPr id="459831" name="Freeform 1079"/>
                    <p:cNvSpPr>
                      <a:spLocks/>
                    </p:cNvSpPr>
                    <p:nvPr/>
                  </p:nvSpPr>
                  <p:spPr bwMode="auto">
                    <a:xfrm>
                      <a:off x="4273" y="2904"/>
                      <a:ext cx="120" cy="237"/>
                    </a:xfrm>
                    <a:custGeom>
                      <a:avLst/>
                      <a:gdLst/>
                      <a:ahLst/>
                      <a:cxnLst>
                        <a:cxn ang="0">
                          <a:pos x="41" y="64"/>
                        </a:cxn>
                        <a:cxn ang="0">
                          <a:pos x="52" y="41"/>
                        </a:cxn>
                        <a:cxn ang="0">
                          <a:pos x="67" y="32"/>
                        </a:cxn>
                        <a:cxn ang="0">
                          <a:pos x="83" y="38"/>
                        </a:cxn>
                        <a:cxn ang="0">
                          <a:pos x="88" y="44"/>
                        </a:cxn>
                        <a:cxn ang="0">
                          <a:pos x="90" y="57"/>
                        </a:cxn>
                        <a:cxn ang="0">
                          <a:pos x="85" y="87"/>
                        </a:cxn>
                        <a:cxn ang="0">
                          <a:pos x="65" y="140"/>
                        </a:cxn>
                        <a:cxn ang="0">
                          <a:pos x="31" y="178"/>
                        </a:cxn>
                        <a:cxn ang="0">
                          <a:pos x="16" y="197"/>
                        </a:cxn>
                        <a:cxn ang="0">
                          <a:pos x="33" y="215"/>
                        </a:cxn>
                        <a:cxn ang="0">
                          <a:pos x="59" y="182"/>
                        </a:cxn>
                        <a:cxn ang="0">
                          <a:pos x="87" y="139"/>
                        </a:cxn>
                        <a:cxn ang="0">
                          <a:pos x="98" y="106"/>
                        </a:cxn>
                        <a:cxn ang="0">
                          <a:pos x="108" y="72"/>
                        </a:cxn>
                        <a:cxn ang="0">
                          <a:pos x="111" y="48"/>
                        </a:cxn>
                        <a:cxn ang="0">
                          <a:pos x="103" y="30"/>
                        </a:cxn>
                        <a:cxn ang="0">
                          <a:pos x="88" y="17"/>
                        </a:cxn>
                        <a:cxn ang="0">
                          <a:pos x="67" y="11"/>
                        </a:cxn>
                        <a:cxn ang="0">
                          <a:pos x="46" y="23"/>
                        </a:cxn>
                        <a:cxn ang="0">
                          <a:pos x="36" y="39"/>
                        </a:cxn>
                        <a:cxn ang="0">
                          <a:pos x="25" y="54"/>
                        </a:cxn>
                        <a:cxn ang="0">
                          <a:pos x="13" y="51"/>
                        </a:cxn>
                        <a:cxn ang="0">
                          <a:pos x="33" y="27"/>
                        </a:cxn>
                        <a:cxn ang="0">
                          <a:pos x="48" y="11"/>
                        </a:cxn>
                        <a:cxn ang="0">
                          <a:pos x="66" y="0"/>
                        </a:cxn>
                        <a:cxn ang="0">
                          <a:pos x="83" y="0"/>
                        </a:cxn>
                        <a:cxn ang="0">
                          <a:pos x="95" y="8"/>
                        </a:cxn>
                        <a:cxn ang="0">
                          <a:pos x="106" y="17"/>
                        </a:cxn>
                        <a:cxn ang="0">
                          <a:pos x="114" y="27"/>
                        </a:cxn>
                        <a:cxn ang="0">
                          <a:pos x="119" y="45"/>
                        </a:cxn>
                        <a:cxn ang="0">
                          <a:pos x="118" y="67"/>
                        </a:cxn>
                        <a:cxn ang="0">
                          <a:pos x="108" y="99"/>
                        </a:cxn>
                        <a:cxn ang="0">
                          <a:pos x="98" y="136"/>
                        </a:cxn>
                        <a:cxn ang="0">
                          <a:pos x="88" y="157"/>
                        </a:cxn>
                        <a:cxn ang="0">
                          <a:pos x="73" y="181"/>
                        </a:cxn>
                        <a:cxn ang="0">
                          <a:pos x="48" y="211"/>
                        </a:cxn>
                        <a:cxn ang="0">
                          <a:pos x="27" y="236"/>
                        </a:cxn>
                        <a:cxn ang="0">
                          <a:pos x="0" y="196"/>
                        </a:cxn>
                        <a:cxn ang="0">
                          <a:pos x="30" y="163"/>
                        </a:cxn>
                        <a:cxn ang="0">
                          <a:pos x="54" y="139"/>
                        </a:cxn>
                        <a:cxn ang="0">
                          <a:pos x="69" y="111"/>
                        </a:cxn>
                        <a:cxn ang="0">
                          <a:pos x="75" y="88"/>
                        </a:cxn>
                        <a:cxn ang="0">
                          <a:pos x="79" y="64"/>
                        </a:cxn>
                        <a:cxn ang="0">
                          <a:pos x="79" y="48"/>
                        </a:cxn>
                        <a:cxn ang="0">
                          <a:pos x="73" y="44"/>
                        </a:cxn>
                        <a:cxn ang="0">
                          <a:pos x="65" y="45"/>
                        </a:cxn>
                        <a:cxn ang="0">
                          <a:pos x="54" y="56"/>
                        </a:cxn>
                        <a:cxn ang="0">
                          <a:pos x="44" y="76"/>
                        </a:cxn>
                        <a:cxn ang="0">
                          <a:pos x="41" y="64"/>
                        </a:cxn>
                      </a:cxnLst>
                      <a:rect l="0" t="0" r="r" b="b"/>
                      <a:pathLst>
                        <a:path w="120" h="237">
                          <a:moveTo>
                            <a:pt x="41" y="64"/>
                          </a:moveTo>
                          <a:lnTo>
                            <a:pt x="52" y="41"/>
                          </a:lnTo>
                          <a:lnTo>
                            <a:pt x="67" y="32"/>
                          </a:lnTo>
                          <a:lnTo>
                            <a:pt x="83" y="38"/>
                          </a:lnTo>
                          <a:lnTo>
                            <a:pt x="88" y="44"/>
                          </a:lnTo>
                          <a:lnTo>
                            <a:pt x="90" y="57"/>
                          </a:lnTo>
                          <a:lnTo>
                            <a:pt x="85" y="87"/>
                          </a:lnTo>
                          <a:lnTo>
                            <a:pt x="65" y="140"/>
                          </a:lnTo>
                          <a:lnTo>
                            <a:pt x="31" y="178"/>
                          </a:lnTo>
                          <a:lnTo>
                            <a:pt x="16" y="197"/>
                          </a:lnTo>
                          <a:lnTo>
                            <a:pt x="33" y="215"/>
                          </a:lnTo>
                          <a:lnTo>
                            <a:pt x="59" y="182"/>
                          </a:lnTo>
                          <a:lnTo>
                            <a:pt x="87" y="139"/>
                          </a:lnTo>
                          <a:lnTo>
                            <a:pt x="98" y="106"/>
                          </a:lnTo>
                          <a:lnTo>
                            <a:pt x="108" y="72"/>
                          </a:lnTo>
                          <a:lnTo>
                            <a:pt x="111" y="48"/>
                          </a:lnTo>
                          <a:lnTo>
                            <a:pt x="103" y="30"/>
                          </a:lnTo>
                          <a:lnTo>
                            <a:pt x="88" y="17"/>
                          </a:lnTo>
                          <a:lnTo>
                            <a:pt x="67" y="11"/>
                          </a:lnTo>
                          <a:lnTo>
                            <a:pt x="46" y="23"/>
                          </a:lnTo>
                          <a:lnTo>
                            <a:pt x="36" y="39"/>
                          </a:lnTo>
                          <a:lnTo>
                            <a:pt x="25" y="54"/>
                          </a:lnTo>
                          <a:lnTo>
                            <a:pt x="13" y="51"/>
                          </a:lnTo>
                          <a:lnTo>
                            <a:pt x="33" y="27"/>
                          </a:lnTo>
                          <a:lnTo>
                            <a:pt x="48" y="11"/>
                          </a:lnTo>
                          <a:lnTo>
                            <a:pt x="66" y="0"/>
                          </a:lnTo>
                          <a:lnTo>
                            <a:pt x="83" y="0"/>
                          </a:lnTo>
                          <a:lnTo>
                            <a:pt x="95" y="8"/>
                          </a:lnTo>
                          <a:lnTo>
                            <a:pt x="106" y="17"/>
                          </a:lnTo>
                          <a:lnTo>
                            <a:pt x="114" y="27"/>
                          </a:lnTo>
                          <a:lnTo>
                            <a:pt x="119" y="45"/>
                          </a:lnTo>
                          <a:lnTo>
                            <a:pt x="118" y="67"/>
                          </a:lnTo>
                          <a:lnTo>
                            <a:pt x="108" y="99"/>
                          </a:lnTo>
                          <a:lnTo>
                            <a:pt x="98" y="136"/>
                          </a:lnTo>
                          <a:lnTo>
                            <a:pt x="88" y="157"/>
                          </a:lnTo>
                          <a:lnTo>
                            <a:pt x="73" y="181"/>
                          </a:lnTo>
                          <a:lnTo>
                            <a:pt x="48" y="211"/>
                          </a:lnTo>
                          <a:lnTo>
                            <a:pt x="27" y="236"/>
                          </a:lnTo>
                          <a:lnTo>
                            <a:pt x="0" y="196"/>
                          </a:lnTo>
                          <a:lnTo>
                            <a:pt x="30" y="163"/>
                          </a:lnTo>
                          <a:lnTo>
                            <a:pt x="54" y="139"/>
                          </a:lnTo>
                          <a:lnTo>
                            <a:pt x="69" y="111"/>
                          </a:lnTo>
                          <a:lnTo>
                            <a:pt x="75" y="88"/>
                          </a:lnTo>
                          <a:lnTo>
                            <a:pt x="79" y="64"/>
                          </a:lnTo>
                          <a:lnTo>
                            <a:pt x="79" y="48"/>
                          </a:lnTo>
                          <a:lnTo>
                            <a:pt x="73" y="44"/>
                          </a:lnTo>
                          <a:lnTo>
                            <a:pt x="65" y="45"/>
                          </a:lnTo>
                          <a:lnTo>
                            <a:pt x="54" y="56"/>
                          </a:lnTo>
                          <a:lnTo>
                            <a:pt x="44" y="76"/>
                          </a:lnTo>
                          <a:lnTo>
                            <a:pt x="41" y="64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12700" cap="rnd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9832" name="Freeform 1080"/>
                    <p:cNvSpPr>
                      <a:spLocks/>
                    </p:cNvSpPr>
                    <p:nvPr/>
                  </p:nvSpPr>
                  <p:spPr bwMode="auto">
                    <a:xfrm>
                      <a:off x="4286" y="2951"/>
                      <a:ext cx="36" cy="30"/>
                    </a:xfrm>
                    <a:custGeom>
                      <a:avLst/>
                      <a:gdLst/>
                      <a:ahLst/>
                      <a:cxnLst>
                        <a:cxn ang="0">
                          <a:pos x="13" y="0"/>
                        </a:cxn>
                        <a:cxn ang="0">
                          <a:pos x="35" y="18"/>
                        </a:cxn>
                        <a:cxn ang="0">
                          <a:pos x="32" y="29"/>
                        </a:cxn>
                        <a:cxn ang="0">
                          <a:pos x="0" y="4"/>
                        </a:cxn>
                        <a:cxn ang="0">
                          <a:pos x="13" y="0"/>
                        </a:cxn>
                      </a:cxnLst>
                      <a:rect l="0" t="0" r="r" b="b"/>
                      <a:pathLst>
                        <a:path w="36" h="30">
                          <a:moveTo>
                            <a:pt x="13" y="0"/>
                          </a:moveTo>
                          <a:lnTo>
                            <a:pt x="35" y="18"/>
                          </a:lnTo>
                          <a:lnTo>
                            <a:pt x="32" y="29"/>
                          </a:lnTo>
                          <a:lnTo>
                            <a:pt x="0" y="4"/>
                          </a:lnTo>
                          <a:lnTo>
                            <a:pt x="13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12700" cap="rnd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21" name="Group 1081"/>
                <p:cNvGrpSpPr>
                  <a:grpSpLocks/>
                </p:cNvGrpSpPr>
                <p:nvPr/>
              </p:nvGrpSpPr>
              <p:grpSpPr bwMode="auto">
                <a:xfrm>
                  <a:off x="4298" y="2600"/>
                  <a:ext cx="533" cy="510"/>
                  <a:chOff x="4298" y="2600"/>
                  <a:chExt cx="533" cy="510"/>
                </a:xfrm>
              </p:grpSpPr>
              <p:sp>
                <p:nvSpPr>
                  <p:cNvPr id="459834" name="Freeform 1082"/>
                  <p:cNvSpPr>
                    <a:spLocks/>
                  </p:cNvSpPr>
                  <p:nvPr/>
                </p:nvSpPr>
                <p:spPr bwMode="auto">
                  <a:xfrm>
                    <a:off x="4402" y="2850"/>
                    <a:ext cx="349" cy="256"/>
                  </a:xfrm>
                  <a:custGeom>
                    <a:avLst/>
                    <a:gdLst/>
                    <a:ahLst/>
                    <a:cxnLst>
                      <a:cxn ang="0">
                        <a:pos x="0" y="56"/>
                      </a:cxn>
                      <a:cxn ang="0">
                        <a:pos x="1" y="158"/>
                      </a:cxn>
                      <a:cxn ang="0">
                        <a:pos x="40" y="194"/>
                      </a:cxn>
                      <a:cxn ang="0">
                        <a:pos x="79" y="218"/>
                      </a:cxn>
                      <a:cxn ang="0">
                        <a:pos x="140" y="255"/>
                      </a:cxn>
                      <a:cxn ang="0">
                        <a:pos x="212" y="199"/>
                      </a:cxn>
                      <a:cxn ang="0">
                        <a:pos x="290" y="128"/>
                      </a:cxn>
                      <a:cxn ang="0">
                        <a:pos x="345" y="80"/>
                      </a:cxn>
                      <a:cxn ang="0">
                        <a:pos x="348" y="0"/>
                      </a:cxn>
                      <a:cxn ang="0">
                        <a:pos x="308" y="30"/>
                      </a:cxn>
                      <a:cxn ang="0">
                        <a:pos x="269" y="62"/>
                      </a:cxn>
                      <a:cxn ang="0">
                        <a:pos x="225" y="102"/>
                      </a:cxn>
                      <a:cxn ang="0">
                        <a:pos x="142" y="49"/>
                      </a:cxn>
                      <a:cxn ang="0">
                        <a:pos x="109" y="66"/>
                      </a:cxn>
                      <a:cxn ang="0">
                        <a:pos x="53" y="92"/>
                      </a:cxn>
                      <a:cxn ang="0">
                        <a:pos x="0" y="56"/>
                      </a:cxn>
                    </a:cxnLst>
                    <a:rect l="0" t="0" r="r" b="b"/>
                    <a:pathLst>
                      <a:path w="349" h="256">
                        <a:moveTo>
                          <a:pt x="0" y="56"/>
                        </a:moveTo>
                        <a:lnTo>
                          <a:pt x="1" y="158"/>
                        </a:lnTo>
                        <a:lnTo>
                          <a:pt x="40" y="194"/>
                        </a:lnTo>
                        <a:lnTo>
                          <a:pt x="79" y="218"/>
                        </a:lnTo>
                        <a:lnTo>
                          <a:pt x="140" y="255"/>
                        </a:lnTo>
                        <a:lnTo>
                          <a:pt x="212" y="199"/>
                        </a:lnTo>
                        <a:lnTo>
                          <a:pt x="290" y="128"/>
                        </a:lnTo>
                        <a:lnTo>
                          <a:pt x="345" y="80"/>
                        </a:lnTo>
                        <a:lnTo>
                          <a:pt x="348" y="0"/>
                        </a:lnTo>
                        <a:lnTo>
                          <a:pt x="308" y="30"/>
                        </a:lnTo>
                        <a:lnTo>
                          <a:pt x="269" y="62"/>
                        </a:lnTo>
                        <a:lnTo>
                          <a:pt x="225" y="102"/>
                        </a:lnTo>
                        <a:lnTo>
                          <a:pt x="142" y="49"/>
                        </a:lnTo>
                        <a:lnTo>
                          <a:pt x="109" y="66"/>
                        </a:lnTo>
                        <a:lnTo>
                          <a:pt x="53" y="92"/>
                        </a:lnTo>
                        <a:lnTo>
                          <a:pt x="0" y="56"/>
                        </a:lnTo>
                      </a:path>
                    </a:pathLst>
                  </a:custGeom>
                  <a:solidFill>
                    <a:srgbClr val="AC8242"/>
                  </a:solidFill>
                  <a:ln w="12700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22" name="Group 1083"/>
                  <p:cNvGrpSpPr>
                    <a:grpSpLocks/>
                  </p:cNvGrpSpPr>
                  <p:nvPr/>
                </p:nvGrpSpPr>
                <p:grpSpPr bwMode="auto">
                  <a:xfrm>
                    <a:off x="4305" y="2607"/>
                    <a:ext cx="520" cy="345"/>
                    <a:chOff x="4305" y="2607"/>
                    <a:chExt cx="520" cy="345"/>
                  </a:xfrm>
                </p:grpSpPr>
                <p:sp>
                  <p:nvSpPr>
                    <p:cNvPr id="459836" name="Freeform 1084"/>
                    <p:cNvSpPr>
                      <a:spLocks/>
                    </p:cNvSpPr>
                    <p:nvPr/>
                  </p:nvSpPr>
                  <p:spPr bwMode="auto">
                    <a:xfrm>
                      <a:off x="4305" y="2774"/>
                      <a:ext cx="244" cy="172"/>
                    </a:xfrm>
                    <a:custGeom>
                      <a:avLst/>
                      <a:gdLst/>
                      <a:ahLst/>
                      <a:cxnLst>
                        <a:cxn ang="0">
                          <a:pos x="93" y="0"/>
                        </a:cxn>
                        <a:cxn ang="0">
                          <a:pos x="0" y="70"/>
                        </a:cxn>
                        <a:cxn ang="0">
                          <a:pos x="57" y="103"/>
                        </a:cxn>
                        <a:cxn ang="0">
                          <a:pos x="104" y="130"/>
                        </a:cxn>
                        <a:cxn ang="0">
                          <a:pos x="152" y="171"/>
                        </a:cxn>
                        <a:cxn ang="0">
                          <a:pos x="243" y="120"/>
                        </a:cxn>
                        <a:cxn ang="0">
                          <a:pos x="183" y="80"/>
                        </a:cxn>
                        <a:cxn ang="0">
                          <a:pos x="134" y="40"/>
                        </a:cxn>
                        <a:cxn ang="0">
                          <a:pos x="93" y="0"/>
                        </a:cxn>
                      </a:cxnLst>
                      <a:rect l="0" t="0" r="r" b="b"/>
                      <a:pathLst>
                        <a:path w="244" h="172">
                          <a:moveTo>
                            <a:pt x="93" y="0"/>
                          </a:moveTo>
                          <a:lnTo>
                            <a:pt x="0" y="70"/>
                          </a:lnTo>
                          <a:lnTo>
                            <a:pt x="57" y="103"/>
                          </a:lnTo>
                          <a:lnTo>
                            <a:pt x="104" y="130"/>
                          </a:lnTo>
                          <a:lnTo>
                            <a:pt x="152" y="171"/>
                          </a:lnTo>
                          <a:lnTo>
                            <a:pt x="243" y="120"/>
                          </a:lnTo>
                          <a:lnTo>
                            <a:pt x="183" y="80"/>
                          </a:lnTo>
                          <a:lnTo>
                            <a:pt x="134" y="40"/>
                          </a:lnTo>
                          <a:lnTo>
                            <a:pt x="93" y="0"/>
                          </a:lnTo>
                        </a:path>
                      </a:pathLst>
                    </a:custGeom>
                    <a:solidFill>
                      <a:srgbClr val="CAA875"/>
                    </a:solidFill>
                    <a:ln w="12700" cap="rnd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9837" name="Freeform 1085"/>
                    <p:cNvSpPr>
                      <a:spLocks/>
                    </p:cNvSpPr>
                    <p:nvPr/>
                  </p:nvSpPr>
                  <p:spPr bwMode="auto">
                    <a:xfrm>
                      <a:off x="4550" y="2744"/>
                      <a:ext cx="275" cy="20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51"/>
                        </a:cxn>
                        <a:cxn ang="0">
                          <a:pos x="75" y="95"/>
                        </a:cxn>
                        <a:cxn ang="0">
                          <a:pos x="129" y="61"/>
                        </a:cxn>
                        <a:cxn ang="0">
                          <a:pos x="168" y="25"/>
                        </a:cxn>
                        <a:cxn ang="0">
                          <a:pos x="196" y="0"/>
                        </a:cxn>
                        <a:cxn ang="0">
                          <a:pos x="254" y="26"/>
                        </a:cxn>
                        <a:cxn ang="0">
                          <a:pos x="274" y="38"/>
                        </a:cxn>
                        <a:cxn ang="0">
                          <a:pos x="245" y="72"/>
                        </a:cxn>
                        <a:cxn ang="0">
                          <a:pos x="192" y="111"/>
                        </a:cxn>
                        <a:cxn ang="0">
                          <a:pos x="143" y="147"/>
                        </a:cxn>
                        <a:cxn ang="0">
                          <a:pos x="100" y="186"/>
                        </a:cxn>
                        <a:cxn ang="0">
                          <a:pos x="75" y="207"/>
                        </a:cxn>
                        <a:cxn ang="0">
                          <a:pos x="5" y="164"/>
                        </a:cxn>
                        <a:cxn ang="0">
                          <a:pos x="0" y="151"/>
                        </a:cxn>
                      </a:cxnLst>
                      <a:rect l="0" t="0" r="r" b="b"/>
                      <a:pathLst>
                        <a:path w="275" h="208">
                          <a:moveTo>
                            <a:pt x="0" y="151"/>
                          </a:moveTo>
                          <a:lnTo>
                            <a:pt x="75" y="95"/>
                          </a:lnTo>
                          <a:lnTo>
                            <a:pt x="129" y="61"/>
                          </a:lnTo>
                          <a:lnTo>
                            <a:pt x="168" y="25"/>
                          </a:lnTo>
                          <a:lnTo>
                            <a:pt x="196" y="0"/>
                          </a:lnTo>
                          <a:lnTo>
                            <a:pt x="254" y="26"/>
                          </a:lnTo>
                          <a:lnTo>
                            <a:pt x="274" y="38"/>
                          </a:lnTo>
                          <a:lnTo>
                            <a:pt x="245" y="72"/>
                          </a:lnTo>
                          <a:lnTo>
                            <a:pt x="192" y="111"/>
                          </a:lnTo>
                          <a:lnTo>
                            <a:pt x="143" y="147"/>
                          </a:lnTo>
                          <a:lnTo>
                            <a:pt x="100" y="186"/>
                          </a:lnTo>
                          <a:lnTo>
                            <a:pt x="75" y="207"/>
                          </a:lnTo>
                          <a:lnTo>
                            <a:pt x="5" y="164"/>
                          </a:lnTo>
                          <a:lnTo>
                            <a:pt x="0" y="151"/>
                          </a:lnTo>
                        </a:path>
                      </a:pathLst>
                    </a:custGeom>
                    <a:solidFill>
                      <a:srgbClr val="CAA875"/>
                    </a:solidFill>
                    <a:ln w="12700" cap="rnd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9838" name="Freeform 1086"/>
                    <p:cNvSpPr>
                      <a:spLocks/>
                    </p:cNvSpPr>
                    <p:nvPr/>
                  </p:nvSpPr>
                  <p:spPr bwMode="auto">
                    <a:xfrm>
                      <a:off x="4345" y="2652"/>
                      <a:ext cx="285" cy="123"/>
                    </a:xfrm>
                    <a:custGeom>
                      <a:avLst/>
                      <a:gdLst/>
                      <a:ahLst/>
                      <a:cxnLst>
                        <a:cxn ang="0">
                          <a:pos x="56" y="122"/>
                        </a:cxn>
                        <a:cxn ang="0">
                          <a:pos x="136" y="75"/>
                        </a:cxn>
                        <a:cxn ang="0">
                          <a:pos x="209" y="36"/>
                        </a:cxn>
                        <a:cxn ang="0">
                          <a:pos x="284" y="4"/>
                        </a:cxn>
                        <a:cxn ang="0">
                          <a:pos x="206" y="0"/>
                        </a:cxn>
                        <a:cxn ang="0">
                          <a:pos x="167" y="19"/>
                        </a:cxn>
                        <a:cxn ang="0">
                          <a:pos x="95" y="46"/>
                        </a:cxn>
                        <a:cxn ang="0">
                          <a:pos x="52" y="67"/>
                        </a:cxn>
                        <a:cxn ang="0">
                          <a:pos x="0" y="104"/>
                        </a:cxn>
                        <a:cxn ang="0">
                          <a:pos x="56" y="122"/>
                        </a:cxn>
                      </a:cxnLst>
                      <a:rect l="0" t="0" r="r" b="b"/>
                      <a:pathLst>
                        <a:path w="285" h="123">
                          <a:moveTo>
                            <a:pt x="56" y="122"/>
                          </a:moveTo>
                          <a:lnTo>
                            <a:pt x="136" y="75"/>
                          </a:lnTo>
                          <a:lnTo>
                            <a:pt x="209" y="36"/>
                          </a:lnTo>
                          <a:lnTo>
                            <a:pt x="284" y="4"/>
                          </a:lnTo>
                          <a:lnTo>
                            <a:pt x="206" y="0"/>
                          </a:lnTo>
                          <a:lnTo>
                            <a:pt x="167" y="19"/>
                          </a:lnTo>
                          <a:lnTo>
                            <a:pt x="95" y="46"/>
                          </a:lnTo>
                          <a:lnTo>
                            <a:pt x="52" y="67"/>
                          </a:lnTo>
                          <a:lnTo>
                            <a:pt x="0" y="104"/>
                          </a:lnTo>
                          <a:lnTo>
                            <a:pt x="56" y="122"/>
                          </a:lnTo>
                        </a:path>
                      </a:pathLst>
                    </a:custGeom>
                    <a:solidFill>
                      <a:srgbClr val="CAA875"/>
                    </a:solidFill>
                    <a:ln w="12700" cap="rnd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9839" name="Freeform 1087"/>
                    <p:cNvSpPr>
                      <a:spLocks/>
                    </p:cNvSpPr>
                    <p:nvPr/>
                  </p:nvSpPr>
                  <p:spPr bwMode="auto">
                    <a:xfrm>
                      <a:off x="4629" y="2607"/>
                      <a:ext cx="171" cy="14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4"/>
                        </a:cxn>
                        <a:cxn ang="0">
                          <a:pos x="68" y="104"/>
                        </a:cxn>
                        <a:cxn ang="0">
                          <a:pos x="116" y="143"/>
                        </a:cxn>
                        <a:cxn ang="0">
                          <a:pos x="170" y="99"/>
                        </a:cxn>
                        <a:cxn ang="0">
                          <a:pos x="80" y="39"/>
                        </a:cxn>
                        <a:cxn ang="0">
                          <a:pos x="28" y="0"/>
                        </a:cxn>
                        <a:cxn ang="0">
                          <a:pos x="0" y="54"/>
                        </a:cxn>
                      </a:cxnLst>
                      <a:rect l="0" t="0" r="r" b="b"/>
                      <a:pathLst>
                        <a:path w="171" h="144">
                          <a:moveTo>
                            <a:pt x="0" y="54"/>
                          </a:moveTo>
                          <a:lnTo>
                            <a:pt x="68" y="104"/>
                          </a:lnTo>
                          <a:lnTo>
                            <a:pt x="116" y="143"/>
                          </a:lnTo>
                          <a:lnTo>
                            <a:pt x="170" y="99"/>
                          </a:lnTo>
                          <a:lnTo>
                            <a:pt x="80" y="39"/>
                          </a:lnTo>
                          <a:lnTo>
                            <a:pt x="28" y="0"/>
                          </a:lnTo>
                          <a:lnTo>
                            <a:pt x="0" y="54"/>
                          </a:lnTo>
                        </a:path>
                      </a:pathLst>
                    </a:custGeom>
                    <a:solidFill>
                      <a:srgbClr val="CAA875"/>
                    </a:solidFill>
                    <a:ln w="12700" cap="rnd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9840" name="Freeform 1088"/>
                    <p:cNvSpPr>
                      <a:spLocks/>
                    </p:cNvSpPr>
                    <p:nvPr/>
                  </p:nvSpPr>
                  <p:spPr bwMode="auto">
                    <a:xfrm>
                      <a:off x="4394" y="2658"/>
                      <a:ext cx="356" cy="240"/>
                    </a:xfrm>
                    <a:custGeom>
                      <a:avLst/>
                      <a:gdLst/>
                      <a:ahLst/>
                      <a:cxnLst>
                        <a:cxn ang="0">
                          <a:pos x="10" y="116"/>
                        </a:cxn>
                        <a:cxn ang="0">
                          <a:pos x="50" y="163"/>
                        </a:cxn>
                        <a:cxn ang="0">
                          <a:pos x="105" y="205"/>
                        </a:cxn>
                        <a:cxn ang="0">
                          <a:pos x="155" y="239"/>
                        </a:cxn>
                        <a:cxn ang="0">
                          <a:pos x="214" y="199"/>
                        </a:cxn>
                        <a:cxn ang="0">
                          <a:pos x="247" y="173"/>
                        </a:cxn>
                        <a:cxn ang="0">
                          <a:pos x="294" y="145"/>
                        </a:cxn>
                        <a:cxn ang="0">
                          <a:pos x="355" y="83"/>
                        </a:cxn>
                        <a:cxn ang="0">
                          <a:pos x="261" y="21"/>
                        </a:cxn>
                        <a:cxn ang="0">
                          <a:pos x="230" y="0"/>
                        </a:cxn>
                        <a:cxn ang="0">
                          <a:pos x="131" y="44"/>
                        </a:cxn>
                        <a:cxn ang="0">
                          <a:pos x="58" y="80"/>
                        </a:cxn>
                        <a:cxn ang="0">
                          <a:pos x="0" y="115"/>
                        </a:cxn>
                        <a:cxn ang="0">
                          <a:pos x="10" y="116"/>
                        </a:cxn>
                      </a:cxnLst>
                      <a:rect l="0" t="0" r="r" b="b"/>
                      <a:pathLst>
                        <a:path w="356" h="240">
                          <a:moveTo>
                            <a:pt x="10" y="116"/>
                          </a:moveTo>
                          <a:lnTo>
                            <a:pt x="50" y="163"/>
                          </a:lnTo>
                          <a:lnTo>
                            <a:pt x="105" y="205"/>
                          </a:lnTo>
                          <a:lnTo>
                            <a:pt x="155" y="239"/>
                          </a:lnTo>
                          <a:lnTo>
                            <a:pt x="214" y="199"/>
                          </a:lnTo>
                          <a:lnTo>
                            <a:pt x="247" y="173"/>
                          </a:lnTo>
                          <a:lnTo>
                            <a:pt x="294" y="145"/>
                          </a:lnTo>
                          <a:lnTo>
                            <a:pt x="355" y="83"/>
                          </a:lnTo>
                          <a:lnTo>
                            <a:pt x="261" y="21"/>
                          </a:lnTo>
                          <a:lnTo>
                            <a:pt x="230" y="0"/>
                          </a:lnTo>
                          <a:lnTo>
                            <a:pt x="131" y="44"/>
                          </a:lnTo>
                          <a:lnTo>
                            <a:pt x="58" y="80"/>
                          </a:lnTo>
                          <a:lnTo>
                            <a:pt x="0" y="115"/>
                          </a:lnTo>
                          <a:lnTo>
                            <a:pt x="10" y="116"/>
                          </a:lnTo>
                        </a:path>
                      </a:pathLst>
                    </a:custGeom>
                    <a:solidFill>
                      <a:srgbClr val="AC8242"/>
                    </a:solidFill>
                    <a:ln w="12700" cap="rnd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459841" name="Freeform 1089"/>
                  <p:cNvSpPr>
                    <a:spLocks/>
                  </p:cNvSpPr>
                  <p:nvPr/>
                </p:nvSpPr>
                <p:spPr bwMode="auto">
                  <a:xfrm>
                    <a:off x="4628" y="2600"/>
                    <a:ext cx="178" cy="154"/>
                  </a:xfrm>
                  <a:custGeom>
                    <a:avLst/>
                    <a:gdLst/>
                    <a:ahLst/>
                    <a:cxnLst>
                      <a:cxn ang="0">
                        <a:pos x="9" y="53"/>
                      </a:cxn>
                      <a:cxn ang="0">
                        <a:pos x="34" y="17"/>
                      </a:cxn>
                      <a:cxn ang="0">
                        <a:pos x="122" y="77"/>
                      </a:cxn>
                      <a:cxn ang="0">
                        <a:pos x="161" y="105"/>
                      </a:cxn>
                      <a:cxn ang="0">
                        <a:pos x="111" y="143"/>
                      </a:cxn>
                      <a:cxn ang="0">
                        <a:pos x="113" y="152"/>
                      </a:cxn>
                      <a:cxn ang="0">
                        <a:pos x="118" y="153"/>
                      </a:cxn>
                      <a:cxn ang="0">
                        <a:pos x="177" y="106"/>
                      </a:cxn>
                      <a:cxn ang="0">
                        <a:pos x="169" y="93"/>
                      </a:cxn>
                      <a:cxn ang="0">
                        <a:pos x="104" y="53"/>
                      </a:cxn>
                      <a:cxn ang="0">
                        <a:pos x="31" y="0"/>
                      </a:cxn>
                      <a:cxn ang="0">
                        <a:pos x="22" y="10"/>
                      </a:cxn>
                      <a:cxn ang="0">
                        <a:pos x="0" y="56"/>
                      </a:cxn>
                      <a:cxn ang="0">
                        <a:pos x="9" y="53"/>
                      </a:cxn>
                    </a:cxnLst>
                    <a:rect l="0" t="0" r="r" b="b"/>
                    <a:pathLst>
                      <a:path w="178" h="154">
                        <a:moveTo>
                          <a:pt x="9" y="53"/>
                        </a:moveTo>
                        <a:lnTo>
                          <a:pt x="34" y="17"/>
                        </a:lnTo>
                        <a:lnTo>
                          <a:pt x="122" y="77"/>
                        </a:lnTo>
                        <a:lnTo>
                          <a:pt x="161" y="105"/>
                        </a:lnTo>
                        <a:lnTo>
                          <a:pt x="111" y="143"/>
                        </a:lnTo>
                        <a:lnTo>
                          <a:pt x="113" y="152"/>
                        </a:lnTo>
                        <a:lnTo>
                          <a:pt x="118" y="153"/>
                        </a:lnTo>
                        <a:lnTo>
                          <a:pt x="177" y="106"/>
                        </a:lnTo>
                        <a:lnTo>
                          <a:pt x="169" y="93"/>
                        </a:lnTo>
                        <a:lnTo>
                          <a:pt x="104" y="53"/>
                        </a:lnTo>
                        <a:lnTo>
                          <a:pt x="31" y="0"/>
                        </a:lnTo>
                        <a:lnTo>
                          <a:pt x="22" y="10"/>
                        </a:lnTo>
                        <a:lnTo>
                          <a:pt x="0" y="56"/>
                        </a:lnTo>
                        <a:lnTo>
                          <a:pt x="9" y="53"/>
                        </a:lnTo>
                      </a:path>
                    </a:pathLst>
                  </a:custGeom>
                  <a:solidFill>
                    <a:srgbClr val="000000"/>
                  </a:solidFill>
                  <a:ln w="12700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59842" name="Freeform 1090"/>
                  <p:cNvSpPr>
                    <a:spLocks/>
                  </p:cNvSpPr>
                  <p:nvPr/>
                </p:nvSpPr>
                <p:spPr bwMode="auto">
                  <a:xfrm>
                    <a:off x="4337" y="2648"/>
                    <a:ext cx="294" cy="129"/>
                  </a:xfrm>
                  <a:custGeom>
                    <a:avLst/>
                    <a:gdLst/>
                    <a:ahLst/>
                    <a:cxnLst>
                      <a:cxn ang="0">
                        <a:pos x="293" y="6"/>
                      </a:cxn>
                      <a:cxn ang="0">
                        <a:pos x="221" y="0"/>
                      </a:cxn>
                      <a:cxn ang="0">
                        <a:pos x="126" y="36"/>
                      </a:cxn>
                      <a:cxn ang="0">
                        <a:pos x="64" y="63"/>
                      </a:cxn>
                      <a:cxn ang="0">
                        <a:pos x="16" y="94"/>
                      </a:cxn>
                      <a:cxn ang="0">
                        <a:pos x="0" y="108"/>
                      </a:cxn>
                      <a:cxn ang="0">
                        <a:pos x="4" y="111"/>
                      </a:cxn>
                      <a:cxn ang="0">
                        <a:pos x="58" y="128"/>
                      </a:cxn>
                      <a:cxn ang="0">
                        <a:pos x="64" y="120"/>
                      </a:cxn>
                      <a:cxn ang="0">
                        <a:pos x="18" y="104"/>
                      </a:cxn>
                      <a:cxn ang="0">
                        <a:pos x="50" y="81"/>
                      </a:cxn>
                      <a:cxn ang="0">
                        <a:pos x="82" y="64"/>
                      </a:cxn>
                      <a:cxn ang="0">
                        <a:pos x="134" y="43"/>
                      </a:cxn>
                      <a:cxn ang="0">
                        <a:pos x="195" y="21"/>
                      </a:cxn>
                      <a:cxn ang="0">
                        <a:pos x="220" y="8"/>
                      </a:cxn>
                      <a:cxn ang="0">
                        <a:pos x="281" y="11"/>
                      </a:cxn>
                      <a:cxn ang="0">
                        <a:pos x="293" y="6"/>
                      </a:cxn>
                    </a:cxnLst>
                    <a:rect l="0" t="0" r="r" b="b"/>
                    <a:pathLst>
                      <a:path w="294" h="129">
                        <a:moveTo>
                          <a:pt x="293" y="6"/>
                        </a:moveTo>
                        <a:lnTo>
                          <a:pt x="221" y="0"/>
                        </a:lnTo>
                        <a:lnTo>
                          <a:pt x="126" y="36"/>
                        </a:lnTo>
                        <a:lnTo>
                          <a:pt x="64" y="63"/>
                        </a:lnTo>
                        <a:lnTo>
                          <a:pt x="16" y="94"/>
                        </a:lnTo>
                        <a:lnTo>
                          <a:pt x="0" y="108"/>
                        </a:lnTo>
                        <a:lnTo>
                          <a:pt x="4" y="111"/>
                        </a:lnTo>
                        <a:lnTo>
                          <a:pt x="58" y="128"/>
                        </a:lnTo>
                        <a:lnTo>
                          <a:pt x="64" y="120"/>
                        </a:lnTo>
                        <a:lnTo>
                          <a:pt x="18" y="104"/>
                        </a:lnTo>
                        <a:lnTo>
                          <a:pt x="50" y="81"/>
                        </a:lnTo>
                        <a:lnTo>
                          <a:pt x="82" y="64"/>
                        </a:lnTo>
                        <a:lnTo>
                          <a:pt x="134" y="43"/>
                        </a:lnTo>
                        <a:lnTo>
                          <a:pt x="195" y="21"/>
                        </a:lnTo>
                        <a:lnTo>
                          <a:pt x="220" y="8"/>
                        </a:lnTo>
                        <a:lnTo>
                          <a:pt x="281" y="11"/>
                        </a:lnTo>
                        <a:lnTo>
                          <a:pt x="293" y="6"/>
                        </a:lnTo>
                      </a:path>
                    </a:pathLst>
                  </a:custGeom>
                  <a:solidFill>
                    <a:srgbClr val="000000"/>
                  </a:solidFill>
                  <a:ln w="12700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59843" name="Freeform 1091"/>
                  <p:cNvSpPr>
                    <a:spLocks/>
                  </p:cNvSpPr>
                  <p:nvPr/>
                </p:nvSpPr>
                <p:spPr bwMode="auto">
                  <a:xfrm>
                    <a:off x="4298" y="2770"/>
                    <a:ext cx="252" cy="179"/>
                  </a:xfrm>
                  <a:custGeom>
                    <a:avLst/>
                    <a:gdLst/>
                    <a:ahLst/>
                    <a:cxnLst>
                      <a:cxn ang="0">
                        <a:pos x="97" y="0"/>
                      </a:cxn>
                      <a:cxn ang="0">
                        <a:pos x="47" y="42"/>
                      </a:cxn>
                      <a:cxn ang="0">
                        <a:pos x="0" y="69"/>
                      </a:cxn>
                      <a:cxn ang="0">
                        <a:pos x="8" y="81"/>
                      </a:cxn>
                      <a:cxn ang="0">
                        <a:pos x="101" y="131"/>
                      </a:cxn>
                      <a:cxn ang="0">
                        <a:pos x="153" y="177"/>
                      </a:cxn>
                      <a:cxn ang="0">
                        <a:pos x="162" y="178"/>
                      </a:cxn>
                      <a:cxn ang="0">
                        <a:pos x="251" y="132"/>
                      </a:cxn>
                      <a:cxn ang="0">
                        <a:pos x="246" y="121"/>
                      </a:cxn>
                      <a:cxn ang="0">
                        <a:pos x="162" y="167"/>
                      </a:cxn>
                      <a:cxn ang="0">
                        <a:pos x="145" y="155"/>
                      </a:cxn>
                      <a:cxn ang="0">
                        <a:pos x="106" y="124"/>
                      </a:cxn>
                      <a:cxn ang="0">
                        <a:pos x="83" y="111"/>
                      </a:cxn>
                      <a:cxn ang="0">
                        <a:pos x="52" y="92"/>
                      </a:cxn>
                      <a:cxn ang="0">
                        <a:pos x="14" y="72"/>
                      </a:cxn>
                      <a:cxn ang="0">
                        <a:pos x="101" y="16"/>
                      </a:cxn>
                      <a:cxn ang="0">
                        <a:pos x="97" y="0"/>
                      </a:cxn>
                    </a:cxnLst>
                    <a:rect l="0" t="0" r="r" b="b"/>
                    <a:pathLst>
                      <a:path w="252" h="179">
                        <a:moveTo>
                          <a:pt x="97" y="0"/>
                        </a:moveTo>
                        <a:lnTo>
                          <a:pt x="47" y="42"/>
                        </a:lnTo>
                        <a:lnTo>
                          <a:pt x="0" y="69"/>
                        </a:lnTo>
                        <a:lnTo>
                          <a:pt x="8" y="81"/>
                        </a:lnTo>
                        <a:lnTo>
                          <a:pt x="101" y="131"/>
                        </a:lnTo>
                        <a:lnTo>
                          <a:pt x="153" y="177"/>
                        </a:lnTo>
                        <a:lnTo>
                          <a:pt x="162" y="178"/>
                        </a:lnTo>
                        <a:lnTo>
                          <a:pt x="251" y="132"/>
                        </a:lnTo>
                        <a:lnTo>
                          <a:pt x="246" y="121"/>
                        </a:lnTo>
                        <a:lnTo>
                          <a:pt x="162" y="167"/>
                        </a:lnTo>
                        <a:lnTo>
                          <a:pt x="145" y="155"/>
                        </a:lnTo>
                        <a:lnTo>
                          <a:pt x="106" y="124"/>
                        </a:lnTo>
                        <a:lnTo>
                          <a:pt x="83" y="111"/>
                        </a:lnTo>
                        <a:lnTo>
                          <a:pt x="52" y="92"/>
                        </a:lnTo>
                        <a:lnTo>
                          <a:pt x="14" y="72"/>
                        </a:lnTo>
                        <a:lnTo>
                          <a:pt x="101" y="16"/>
                        </a:lnTo>
                        <a:lnTo>
                          <a:pt x="97" y="0"/>
                        </a:lnTo>
                      </a:path>
                    </a:pathLst>
                  </a:custGeom>
                  <a:solidFill>
                    <a:srgbClr val="000000"/>
                  </a:solidFill>
                  <a:ln w="12700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59844" name="Freeform 1092"/>
                  <p:cNvSpPr>
                    <a:spLocks/>
                  </p:cNvSpPr>
                  <p:nvPr/>
                </p:nvSpPr>
                <p:spPr bwMode="auto">
                  <a:xfrm>
                    <a:off x="4539" y="2744"/>
                    <a:ext cx="292" cy="217"/>
                  </a:xfrm>
                  <a:custGeom>
                    <a:avLst/>
                    <a:gdLst/>
                    <a:ahLst/>
                    <a:cxnLst>
                      <a:cxn ang="0">
                        <a:pos x="15" y="155"/>
                      </a:cxn>
                      <a:cxn ang="0">
                        <a:pos x="89" y="194"/>
                      </a:cxn>
                      <a:cxn ang="0">
                        <a:pos x="137" y="155"/>
                      </a:cxn>
                      <a:cxn ang="0">
                        <a:pos x="177" y="122"/>
                      </a:cxn>
                      <a:cxn ang="0">
                        <a:pos x="221" y="91"/>
                      </a:cxn>
                      <a:cxn ang="0">
                        <a:pos x="261" y="59"/>
                      </a:cxn>
                      <a:cxn ang="0">
                        <a:pos x="276" y="36"/>
                      </a:cxn>
                      <a:cxn ang="0">
                        <a:pos x="230" y="18"/>
                      </a:cxn>
                      <a:cxn ang="0">
                        <a:pos x="198" y="9"/>
                      </a:cxn>
                      <a:cxn ang="0">
                        <a:pos x="204" y="0"/>
                      </a:cxn>
                      <a:cxn ang="0">
                        <a:pos x="237" y="10"/>
                      </a:cxn>
                      <a:cxn ang="0">
                        <a:pos x="269" y="23"/>
                      </a:cxn>
                      <a:cxn ang="0">
                        <a:pos x="291" y="36"/>
                      </a:cxn>
                      <a:cxn ang="0">
                        <a:pos x="272" y="62"/>
                      </a:cxn>
                      <a:cxn ang="0">
                        <a:pos x="252" y="81"/>
                      </a:cxn>
                      <a:cxn ang="0">
                        <a:pos x="224" y="101"/>
                      </a:cxn>
                      <a:cxn ang="0">
                        <a:pos x="198" y="118"/>
                      </a:cxn>
                      <a:cxn ang="0">
                        <a:pos x="167" y="142"/>
                      </a:cxn>
                      <a:cxn ang="0">
                        <a:pos x="142" y="163"/>
                      </a:cxn>
                      <a:cxn ang="0">
                        <a:pos x="118" y="184"/>
                      </a:cxn>
                      <a:cxn ang="0">
                        <a:pos x="86" y="216"/>
                      </a:cxn>
                      <a:cxn ang="0">
                        <a:pos x="0" y="157"/>
                      </a:cxn>
                      <a:cxn ang="0">
                        <a:pos x="15" y="155"/>
                      </a:cxn>
                    </a:cxnLst>
                    <a:rect l="0" t="0" r="r" b="b"/>
                    <a:pathLst>
                      <a:path w="292" h="217">
                        <a:moveTo>
                          <a:pt x="15" y="155"/>
                        </a:moveTo>
                        <a:lnTo>
                          <a:pt x="89" y="194"/>
                        </a:lnTo>
                        <a:lnTo>
                          <a:pt x="137" y="155"/>
                        </a:lnTo>
                        <a:lnTo>
                          <a:pt x="177" y="122"/>
                        </a:lnTo>
                        <a:lnTo>
                          <a:pt x="221" y="91"/>
                        </a:lnTo>
                        <a:lnTo>
                          <a:pt x="261" y="59"/>
                        </a:lnTo>
                        <a:lnTo>
                          <a:pt x="276" y="36"/>
                        </a:lnTo>
                        <a:lnTo>
                          <a:pt x="230" y="18"/>
                        </a:lnTo>
                        <a:lnTo>
                          <a:pt x="198" y="9"/>
                        </a:lnTo>
                        <a:lnTo>
                          <a:pt x="204" y="0"/>
                        </a:lnTo>
                        <a:lnTo>
                          <a:pt x="237" y="10"/>
                        </a:lnTo>
                        <a:lnTo>
                          <a:pt x="269" y="23"/>
                        </a:lnTo>
                        <a:lnTo>
                          <a:pt x="291" y="36"/>
                        </a:lnTo>
                        <a:lnTo>
                          <a:pt x="272" y="62"/>
                        </a:lnTo>
                        <a:lnTo>
                          <a:pt x="252" y="81"/>
                        </a:lnTo>
                        <a:lnTo>
                          <a:pt x="224" y="101"/>
                        </a:lnTo>
                        <a:lnTo>
                          <a:pt x="198" y="118"/>
                        </a:lnTo>
                        <a:lnTo>
                          <a:pt x="167" y="142"/>
                        </a:lnTo>
                        <a:lnTo>
                          <a:pt x="142" y="163"/>
                        </a:lnTo>
                        <a:lnTo>
                          <a:pt x="118" y="184"/>
                        </a:lnTo>
                        <a:lnTo>
                          <a:pt x="86" y="216"/>
                        </a:lnTo>
                        <a:lnTo>
                          <a:pt x="0" y="157"/>
                        </a:lnTo>
                        <a:lnTo>
                          <a:pt x="15" y="155"/>
                        </a:lnTo>
                      </a:path>
                    </a:pathLst>
                  </a:custGeom>
                  <a:solidFill>
                    <a:srgbClr val="000000"/>
                  </a:solidFill>
                  <a:ln w="12700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59845" name="Freeform 1093"/>
                  <p:cNvSpPr>
                    <a:spLocks/>
                  </p:cNvSpPr>
                  <p:nvPr/>
                </p:nvSpPr>
                <p:spPr bwMode="auto">
                  <a:xfrm>
                    <a:off x="4392" y="2649"/>
                    <a:ext cx="359" cy="256"/>
                  </a:xfrm>
                  <a:custGeom>
                    <a:avLst/>
                    <a:gdLst/>
                    <a:ahLst/>
                    <a:cxnLst>
                      <a:cxn ang="0">
                        <a:pos x="11" y="122"/>
                      </a:cxn>
                      <a:cxn ang="0">
                        <a:pos x="57" y="165"/>
                      </a:cxn>
                      <a:cxn ang="0">
                        <a:pos x="110" y="208"/>
                      </a:cxn>
                      <a:cxn ang="0">
                        <a:pos x="156" y="240"/>
                      </a:cxn>
                      <a:cxn ang="0">
                        <a:pos x="199" y="214"/>
                      </a:cxn>
                      <a:cxn ang="0">
                        <a:pos x="233" y="184"/>
                      </a:cxn>
                      <a:cxn ang="0">
                        <a:pos x="286" y="152"/>
                      </a:cxn>
                      <a:cxn ang="0">
                        <a:pos x="346" y="99"/>
                      </a:cxn>
                      <a:cxn ang="0">
                        <a:pos x="274" y="42"/>
                      </a:cxn>
                      <a:cxn ang="0">
                        <a:pos x="230" y="10"/>
                      </a:cxn>
                      <a:cxn ang="0">
                        <a:pos x="238" y="0"/>
                      </a:cxn>
                      <a:cxn ang="0">
                        <a:pos x="257" y="19"/>
                      </a:cxn>
                      <a:cxn ang="0">
                        <a:pos x="300" y="49"/>
                      </a:cxn>
                      <a:cxn ang="0">
                        <a:pos x="358" y="99"/>
                      </a:cxn>
                      <a:cxn ang="0">
                        <a:pos x="314" y="141"/>
                      </a:cxn>
                      <a:cxn ang="0">
                        <a:pos x="264" y="177"/>
                      </a:cxn>
                      <a:cxn ang="0">
                        <a:pos x="227" y="202"/>
                      </a:cxn>
                      <a:cxn ang="0">
                        <a:pos x="155" y="255"/>
                      </a:cxn>
                      <a:cxn ang="0">
                        <a:pos x="100" y="215"/>
                      </a:cxn>
                      <a:cxn ang="0">
                        <a:pos x="41" y="165"/>
                      </a:cxn>
                      <a:cxn ang="0">
                        <a:pos x="0" y="132"/>
                      </a:cxn>
                      <a:cxn ang="0">
                        <a:pos x="0" y="119"/>
                      </a:cxn>
                      <a:cxn ang="0">
                        <a:pos x="11" y="122"/>
                      </a:cxn>
                    </a:cxnLst>
                    <a:rect l="0" t="0" r="r" b="b"/>
                    <a:pathLst>
                      <a:path w="359" h="256">
                        <a:moveTo>
                          <a:pt x="11" y="122"/>
                        </a:moveTo>
                        <a:lnTo>
                          <a:pt x="57" y="165"/>
                        </a:lnTo>
                        <a:lnTo>
                          <a:pt x="110" y="208"/>
                        </a:lnTo>
                        <a:lnTo>
                          <a:pt x="156" y="240"/>
                        </a:lnTo>
                        <a:lnTo>
                          <a:pt x="199" y="214"/>
                        </a:lnTo>
                        <a:lnTo>
                          <a:pt x="233" y="184"/>
                        </a:lnTo>
                        <a:lnTo>
                          <a:pt x="286" y="152"/>
                        </a:lnTo>
                        <a:lnTo>
                          <a:pt x="346" y="99"/>
                        </a:lnTo>
                        <a:lnTo>
                          <a:pt x="274" y="42"/>
                        </a:lnTo>
                        <a:lnTo>
                          <a:pt x="230" y="10"/>
                        </a:lnTo>
                        <a:lnTo>
                          <a:pt x="238" y="0"/>
                        </a:lnTo>
                        <a:lnTo>
                          <a:pt x="257" y="19"/>
                        </a:lnTo>
                        <a:lnTo>
                          <a:pt x="300" y="49"/>
                        </a:lnTo>
                        <a:lnTo>
                          <a:pt x="358" y="99"/>
                        </a:lnTo>
                        <a:lnTo>
                          <a:pt x="314" y="141"/>
                        </a:lnTo>
                        <a:lnTo>
                          <a:pt x="264" y="177"/>
                        </a:lnTo>
                        <a:lnTo>
                          <a:pt x="227" y="202"/>
                        </a:lnTo>
                        <a:lnTo>
                          <a:pt x="155" y="255"/>
                        </a:lnTo>
                        <a:lnTo>
                          <a:pt x="100" y="215"/>
                        </a:lnTo>
                        <a:lnTo>
                          <a:pt x="41" y="165"/>
                        </a:lnTo>
                        <a:lnTo>
                          <a:pt x="0" y="132"/>
                        </a:lnTo>
                        <a:lnTo>
                          <a:pt x="0" y="119"/>
                        </a:lnTo>
                        <a:lnTo>
                          <a:pt x="11" y="122"/>
                        </a:lnTo>
                      </a:path>
                    </a:pathLst>
                  </a:custGeom>
                  <a:solidFill>
                    <a:srgbClr val="000000"/>
                  </a:solidFill>
                  <a:ln w="12700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59846" name="Freeform 1094"/>
                  <p:cNvSpPr>
                    <a:spLocks/>
                  </p:cNvSpPr>
                  <p:nvPr/>
                </p:nvSpPr>
                <p:spPr bwMode="auto">
                  <a:xfrm>
                    <a:off x="4392" y="2652"/>
                    <a:ext cx="246" cy="127"/>
                  </a:xfrm>
                  <a:custGeom>
                    <a:avLst/>
                    <a:gdLst/>
                    <a:ahLst/>
                    <a:cxnLst>
                      <a:cxn ang="0">
                        <a:pos x="0" y="119"/>
                      </a:cxn>
                      <a:cxn ang="0">
                        <a:pos x="69" y="77"/>
                      </a:cxn>
                      <a:cxn ang="0">
                        <a:pos x="135" y="43"/>
                      </a:cxn>
                      <a:cxn ang="0">
                        <a:pos x="195" y="16"/>
                      </a:cxn>
                      <a:cxn ang="0">
                        <a:pos x="239" y="0"/>
                      </a:cxn>
                      <a:cxn ang="0">
                        <a:pos x="245" y="9"/>
                      </a:cxn>
                      <a:cxn ang="0">
                        <a:pos x="211" y="20"/>
                      </a:cxn>
                      <a:cxn ang="0">
                        <a:pos x="167" y="40"/>
                      </a:cxn>
                      <a:cxn ang="0">
                        <a:pos x="123" y="60"/>
                      </a:cxn>
                      <a:cxn ang="0">
                        <a:pos x="77" y="82"/>
                      </a:cxn>
                      <a:cxn ang="0">
                        <a:pos x="6" y="126"/>
                      </a:cxn>
                      <a:cxn ang="0">
                        <a:pos x="0" y="119"/>
                      </a:cxn>
                    </a:cxnLst>
                    <a:rect l="0" t="0" r="r" b="b"/>
                    <a:pathLst>
                      <a:path w="246" h="127">
                        <a:moveTo>
                          <a:pt x="0" y="119"/>
                        </a:moveTo>
                        <a:lnTo>
                          <a:pt x="69" y="77"/>
                        </a:lnTo>
                        <a:lnTo>
                          <a:pt x="135" y="43"/>
                        </a:lnTo>
                        <a:lnTo>
                          <a:pt x="195" y="16"/>
                        </a:lnTo>
                        <a:lnTo>
                          <a:pt x="239" y="0"/>
                        </a:lnTo>
                        <a:lnTo>
                          <a:pt x="245" y="9"/>
                        </a:lnTo>
                        <a:lnTo>
                          <a:pt x="211" y="20"/>
                        </a:lnTo>
                        <a:lnTo>
                          <a:pt x="167" y="40"/>
                        </a:lnTo>
                        <a:lnTo>
                          <a:pt x="123" y="60"/>
                        </a:lnTo>
                        <a:lnTo>
                          <a:pt x="77" y="82"/>
                        </a:lnTo>
                        <a:lnTo>
                          <a:pt x="6" y="126"/>
                        </a:lnTo>
                        <a:lnTo>
                          <a:pt x="0" y="119"/>
                        </a:lnTo>
                      </a:path>
                    </a:pathLst>
                  </a:custGeom>
                  <a:solidFill>
                    <a:srgbClr val="000000"/>
                  </a:solidFill>
                  <a:ln w="12700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59847" name="Freeform 1095"/>
                  <p:cNvSpPr>
                    <a:spLocks/>
                  </p:cNvSpPr>
                  <p:nvPr/>
                </p:nvSpPr>
                <p:spPr bwMode="auto">
                  <a:xfrm>
                    <a:off x="4399" y="2846"/>
                    <a:ext cx="356" cy="264"/>
                  </a:xfrm>
                  <a:custGeom>
                    <a:avLst/>
                    <a:gdLst/>
                    <a:ahLst/>
                    <a:cxnLst>
                      <a:cxn ang="0">
                        <a:pos x="0" y="53"/>
                      </a:cxn>
                      <a:cxn ang="0">
                        <a:pos x="0" y="161"/>
                      </a:cxn>
                      <a:cxn ang="0">
                        <a:pos x="33" y="192"/>
                      </a:cxn>
                      <a:cxn ang="0">
                        <a:pos x="81" y="224"/>
                      </a:cxn>
                      <a:cxn ang="0">
                        <a:pos x="143" y="263"/>
                      </a:cxn>
                      <a:cxn ang="0">
                        <a:pos x="226" y="197"/>
                      </a:cxn>
                      <a:cxn ang="0">
                        <a:pos x="293" y="135"/>
                      </a:cxn>
                      <a:cxn ang="0">
                        <a:pos x="351" y="85"/>
                      </a:cxn>
                      <a:cxn ang="0">
                        <a:pos x="355" y="0"/>
                      </a:cxn>
                      <a:cxn ang="0">
                        <a:pos x="344" y="11"/>
                      </a:cxn>
                      <a:cxn ang="0">
                        <a:pos x="343" y="80"/>
                      </a:cxn>
                      <a:cxn ang="0">
                        <a:pos x="238" y="174"/>
                      </a:cxn>
                      <a:cxn ang="0">
                        <a:pos x="170" y="230"/>
                      </a:cxn>
                      <a:cxn ang="0">
                        <a:pos x="149" y="243"/>
                      </a:cxn>
                      <a:cxn ang="0">
                        <a:pos x="151" y="53"/>
                      </a:cxn>
                      <a:cxn ang="0">
                        <a:pos x="140" y="50"/>
                      </a:cxn>
                      <a:cxn ang="0">
                        <a:pos x="138" y="57"/>
                      </a:cxn>
                      <a:cxn ang="0">
                        <a:pos x="142" y="118"/>
                      </a:cxn>
                      <a:cxn ang="0">
                        <a:pos x="142" y="210"/>
                      </a:cxn>
                      <a:cxn ang="0">
                        <a:pos x="137" y="244"/>
                      </a:cxn>
                      <a:cxn ang="0">
                        <a:pos x="87" y="220"/>
                      </a:cxn>
                      <a:cxn ang="0">
                        <a:pos x="56" y="197"/>
                      </a:cxn>
                      <a:cxn ang="0">
                        <a:pos x="19" y="167"/>
                      </a:cxn>
                      <a:cxn ang="0">
                        <a:pos x="9" y="151"/>
                      </a:cxn>
                      <a:cxn ang="0">
                        <a:pos x="8" y="59"/>
                      </a:cxn>
                      <a:cxn ang="0">
                        <a:pos x="0" y="53"/>
                      </a:cxn>
                    </a:cxnLst>
                    <a:rect l="0" t="0" r="r" b="b"/>
                    <a:pathLst>
                      <a:path w="356" h="264">
                        <a:moveTo>
                          <a:pt x="0" y="53"/>
                        </a:moveTo>
                        <a:lnTo>
                          <a:pt x="0" y="161"/>
                        </a:lnTo>
                        <a:lnTo>
                          <a:pt x="33" y="192"/>
                        </a:lnTo>
                        <a:lnTo>
                          <a:pt x="81" y="224"/>
                        </a:lnTo>
                        <a:lnTo>
                          <a:pt x="143" y="263"/>
                        </a:lnTo>
                        <a:lnTo>
                          <a:pt x="226" y="197"/>
                        </a:lnTo>
                        <a:lnTo>
                          <a:pt x="293" y="135"/>
                        </a:lnTo>
                        <a:lnTo>
                          <a:pt x="351" y="85"/>
                        </a:lnTo>
                        <a:lnTo>
                          <a:pt x="355" y="0"/>
                        </a:lnTo>
                        <a:lnTo>
                          <a:pt x="344" y="11"/>
                        </a:lnTo>
                        <a:lnTo>
                          <a:pt x="343" y="80"/>
                        </a:lnTo>
                        <a:lnTo>
                          <a:pt x="238" y="174"/>
                        </a:lnTo>
                        <a:lnTo>
                          <a:pt x="170" y="230"/>
                        </a:lnTo>
                        <a:lnTo>
                          <a:pt x="149" y="243"/>
                        </a:lnTo>
                        <a:lnTo>
                          <a:pt x="151" y="53"/>
                        </a:lnTo>
                        <a:lnTo>
                          <a:pt x="140" y="50"/>
                        </a:lnTo>
                        <a:lnTo>
                          <a:pt x="138" y="57"/>
                        </a:lnTo>
                        <a:lnTo>
                          <a:pt x="142" y="118"/>
                        </a:lnTo>
                        <a:lnTo>
                          <a:pt x="142" y="210"/>
                        </a:lnTo>
                        <a:lnTo>
                          <a:pt x="137" y="244"/>
                        </a:lnTo>
                        <a:lnTo>
                          <a:pt x="87" y="220"/>
                        </a:lnTo>
                        <a:lnTo>
                          <a:pt x="56" y="197"/>
                        </a:lnTo>
                        <a:lnTo>
                          <a:pt x="19" y="167"/>
                        </a:lnTo>
                        <a:lnTo>
                          <a:pt x="9" y="151"/>
                        </a:lnTo>
                        <a:lnTo>
                          <a:pt x="8" y="59"/>
                        </a:lnTo>
                        <a:lnTo>
                          <a:pt x="0" y="53"/>
                        </a:lnTo>
                      </a:path>
                    </a:pathLst>
                  </a:custGeom>
                  <a:solidFill>
                    <a:srgbClr val="000000"/>
                  </a:solidFill>
                  <a:ln w="12700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59848" name="Freeform 1096"/>
                  <p:cNvSpPr>
                    <a:spLocks/>
                  </p:cNvSpPr>
                  <p:nvPr/>
                </p:nvSpPr>
                <p:spPr bwMode="auto">
                  <a:xfrm>
                    <a:off x="4477" y="2707"/>
                    <a:ext cx="194" cy="105"/>
                  </a:xfrm>
                  <a:custGeom>
                    <a:avLst/>
                    <a:gdLst/>
                    <a:ahLst/>
                    <a:cxnLst>
                      <a:cxn ang="0">
                        <a:pos x="5" y="84"/>
                      </a:cxn>
                      <a:cxn ang="0">
                        <a:pos x="8" y="61"/>
                      </a:cxn>
                      <a:cxn ang="0">
                        <a:pos x="18" y="41"/>
                      </a:cxn>
                      <a:cxn ang="0">
                        <a:pos x="34" y="30"/>
                      </a:cxn>
                      <a:cxn ang="0">
                        <a:pos x="54" y="30"/>
                      </a:cxn>
                      <a:cxn ang="0">
                        <a:pos x="73" y="36"/>
                      </a:cxn>
                      <a:cxn ang="0">
                        <a:pos x="87" y="44"/>
                      </a:cxn>
                      <a:cxn ang="0">
                        <a:pos x="103" y="38"/>
                      </a:cxn>
                      <a:cxn ang="0">
                        <a:pos x="113" y="19"/>
                      </a:cxn>
                      <a:cxn ang="0">
                        <a:pos x="127" y="6"/>
                      </a:cxn>
                      <a:cxn ang="0">
                        <a:pos x="149" y="0"/>
                      </a:cxn>
                      <a:cxn ang="0">
                        <a:pos x="171" y="2"/>
                      </a:cxn>
                      <a:cxn ang="0">
                        <a:pos x="190" y="19"/>
                      </a:cxn>
                      <a:cxn ang="0">
                        <a:pos x="193" y="38"/>
                      </a:cxn>
                      <a:cxn ang="0">
                        <a:pos x="186" y="69"/>
                      </a:cxn>
                      <a:cxn ang="0">
                        <a:pos x="166" y="79"/>
                      </a:cxn>
                      <a:cxn ang="0">
                        <a:pos x="160" y="69"/>
                      </a:cxn>
                      <a:cxn ang="0">
                        <a:pos x="173" y="63"/>
                      </a:cxn>
                      <a:cxn ang="0">
                        <a:pos x="181" y="45"/>
                      </a:cxn>
                      <a:cxn ang="0">
                        <a:pos x="178" y="27"/>
                      </a:cxn>
                      <a:cxn ang="0">
                        <a:pos x="168" y="14"/>
                      </a:cxn>
                      <a:cxn ang="0">
                        <a:pos x="147" y="11"/>
                      </a:cxn>
                      <a:cxn ang="0">
                        <a:pos x="131" y="20"/>
                      </a:cxn>
                      <a:cxn ang="0">
                        <a:pos x="118" y="39"/>
                      </a:cxn>
                      <a:cxn ang="0">
                        <a:pos x="111" y="50"/>
                      </a:cxn>
                      <a:cxn ang="0">
                        <a:pos x="101" y="57"/>
                      </a:cxn>
                      <a:cxn ang="0">
                        <a:pos x="82" y="59"/>
                      </a:cxn>
                      <a:cxn ang="0">
                        <a:pos x="67" y="53"/>
                      </a:cxn>
                      <a:cxn ang="0">
                        <a:pos x="52" y="45"/>
                      </a:cxn>
                      <a:cxn ang="0">
                        <a:pos x="36" y="45"/>
                      </a:cxn>
                      <a:cxn ang="0">
                        <a:pos x="23" y="56"/>
                      </a:cxn>
                      <a:cxn ang="0">
                        <a:pos x="16" y="75"/>
                      </a:cxn>
                      <a:cxn ang="0">
                        <a:pos x="21" y="91"/>
                      </a:cxn>
                      <a:cxn ang="0">
                        <a:pos x="36" y="104"/>
                      </a:cxn>
                      <a:cxn ang="0">
                        <a:pos x="0" y="93"/>
                      </a:cxn>
                      <a:cxn ang="0">
                        <a:pos x="5" y="84"/>
                      </a:cxn>
                    </a:cxnLst>
                    <a:rect l="0" t="0" r="r" b="b"/>
                    <a:pathLst>
                      <a:path w="194" h="105">
                        <a:moveTo>
                          <a:pt x="5" y="84"/>
                        </a:moveTo>
                        <a:lnTo>
                          <a:pt x="8" y="61"/>
                        </a:lnTo>
                        <a:lnTo>
                          <a:pt x="18" y="41"/>
                        </a:lnTo>
                        <a:lnTo>
                          <a:pt x="34" y="30"/>
                        </a:lnTo>
                        <a:lnTo>
                          <a:pt x="54" y="30"/>
                        </a:lnTo>
                        <a:lnTo>
                          <a:pt x="73" y="36"/>
                        </a:lnTo>
                        <a:lnTo>
                          <a:pt x="87" y="44"/>
                        </a:lnTo>
                        <a:lnTo>
                          <a:pt x="103" y="38"/>
                        </a:lnTo>
                        <a:lnTo>
                          <a:pt x="113" y="19"/>
                        </a:lnTo>
                        <a:lnTo>
                          <a:pt x="127" y="6"/>
                        </a:lnTo>
                        <a:lnTo>
                          <a:pt x="149" y="0"/>
                        </a:lnTo>
                        <a:lnTo>
                          <a:pt x="171" y="2"/>
                        </a:lnTo>
                        <a:lnTo>
                          <a:pt x="190" y="19"/>
                        </a:lnTo>
                        <a:lnTo>
                          <a:pt x="193" y="38"/>
                        </a:lnTo>
                        <a:lnTo>
                          <a:pt x="186" y="69"/>
                        </a:lnTo>
                        <a:lnTo>
                          <a:pt x="166" y="79"/>
                        </a:lnTo>
                        <a:lnTo>
                          <a:pt x="160" y="69"/>
                        </a:lnTo>
                        <a:lnTo>
                          <a:pt x="173" y="63"/>
                        </a:lnTo>
                        <a:lnTo>
                          <a:pt x="181" y="45"/>
                        </a:lnTo>
                        <a:lnTo>
                          <a:pt x="178" y="27"/>
                        </a:lnTo>
                        <a:lnTo>
                          <a:pt x="168" y="14"/>
                        </a:lnTo>
                        <a:lnTo>
                          <a:pt x="147" y="11"/>
                        </a:lnTo>
                        <a:lnTo>
                          <a:pt x="131" y="20"/>
                        </a:lnTo>
                        <a:lnTo>
                          <a:pt x="118" y="39"/>
                        </a:lnTo>
                        <a:lnTo>
                          <a:pt x="111" y="50"/>
                        </a:lnTo>
                        <a:lnTo>
                          <a:pt x="101" y="57"/>
                        </a:lnTo>
                        <a:lnTo>
                          <a:pt x="82" y="59"/>
                        </a:lnTo>
                        <a:lnTo>
                          <a:pt x="67" y="53"/>
                        </a:lnTo>
                        <a:lnTo>
                          <a:pt x="52" y="45"/>
                        </a:lnTo>
                        <a:lnTo>
                          <a:pt x="36" y="45"/>
                        </a:lnTo>
                        <a:lnTo>
                          <a:pt x="23" y="56"/>
                        </a:lnTo>
                        <a:lnTo>
                          <a:pt x="16" y="75"/>
                        </a:lnTo>
                        <a:lnTo>
                          <a:pt x="21" y="91"/>
                        </a:lnTo>
                        <a:lnTo>
                          <a:pt x="36" y="104"/>
                        </a:lnTo>
                        <a:lnTo>
                          <a:pt x="0" y="93"/>
                        </a:lnTo>
                        <a:lnTo>
                          <a:pt x="5" y="84"/>
                        </a:lnTo>
                      </a:path>
                    </a:pathLst>
                  </a:custGeom>
                  <a:solidFill>
                    <a:srgbClr val="000000"/>
                  </a:solidFill>
                  <a:ln w="12700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3" name="Group 1097"/>
                <p:cNvGrpSpPr>
                  <a:grpSpLocks/>
                </p:cNvGrpSpPr>
                <p:nvPr/>
              </p:nvGrpSpPr>
              <p:grpSpPr bwMode="auto">
                <a:xfrm>
                  <a:off x="4550" y="2609"/>
                  <a:ext cx="219" cy="198"/>
                  <a:chOff x="4550" y="2609"/>
                  <a:chExt cx="219" cy="198"/>
                </a:xfrm>
              </p:grpSpPr>
              <p:sp>
                <p:nvSpPr>
                  <p:cNvPr id="459850" name="Freeform 1098"/>
                  <p:cNvSpPr>
                    <a:spLocks/>
                  </p:cNvSpPr>
                  <p:nvPr/>
                </p:nvSpPr>
                <p:spPr bwMode="auto">
                  <a:xfrm>
                    <a:off x="4553" y="2619"/>
                    <a:ext cx="210" cy="187"/>
                  </a:xfrm>
                  <a:custGeom>
                    <a:avLst/>
                    <a:gdLst/>
                    <a:ahLst/>
                    <a:cxnLst>
                      <a:cxn ang="0">
                        <a:pos x="0" y="160"/>
                      </a:cxn>
                      <a:cxn ang="0">
                        <a:pos x="28" y="127"/>
                      </a:cxn>
                      <a:cxn ang="0">
                        <a:pos x="46" y="90"/>
                      </a:cxn>
                      <a:cxn ang="0">
                        <a:pos x="64" y="49"/>
                      </a:cxn>
                      <a:cxn ang="0">
                        <a:pos x="71" y="6"/>
                      </a:cxn>
                      <a:cxn ang="0">
                        <a:pos x="206" y="0"/>
                      </a:cxn>
                      <a:cxn ang="0">
                        <a:pos x="209" y="12"/>
                      </a:cxn>
                      <a:cxn ang="0">
                        <a:pos x="191" y="72"/>
                      </a:cxn>
                      <a:cxn ang="0">
                        <a:pos x="180" y="96"/>
                      </a:cxn>
                      <a:cxn ang="0">
                        <a:pos x="155" y="130"/>
                      </a:cxn>
                      <a:cxn ang="0">
                        <a:pos x="129" y="166"/>
                      </a:cxn>
                      <a:cxn ang="0">
                        <a:pos x="116" y="183"/>
                      </a:cxn>
                      <a:cxn ang="0">
                        <a:pos x="52" y="186"/>
                      </a:cxn>
                      <a:cxn ang="0">
                        <a:pos x="23" y="183"/>
                      </a:cxn>
                      <a:cxn ang="0">
                        <a:pos x="3" y="173"/>
                      </a:cxn>
                      <a:cxn ang="0">
                        <a:pos x="0" y="160"/>
                      </a:cxn>
                    </a:cxnLst>
                    <a:rect l="0" t="0" r="r" b="b"/>
                    <a:pathLst>
                      <a:path w="210" h="187">
                        <a:moveTo>
                          <a:pt x="0" y="160"/>
                        </a:moveTo>
                        <a:lnTo>
                          <a:pt x="28" y="127"/>
                        </a:lnTo>
                        <a:lnTo>
                          <a:pt x="46" y="90"/>
                        </a:lnTo>
                        <a:lnTo>
                          <a:pt x="64" y="49"/>
                        </a:lnTo>
                        <a:lnTo>
                          <a:pt x="71" y="6"/>
                        </a:lnTo>
                        <a:lnTo>
                          <a:pt x="206" y="0"/>
                        </a:lnTo>
                        <a:lnTo>
                          <a:pt x="209" y="12"/>
                        </a:lnTo>
                        <a:lnTo>
                          <a:pt x="191" y="72"/>
                        </a:lnTo>
                        <a:lnTo>
                          <a:pt x="180" y="96"/>
                        </a:lnTo>
                        <a:lnTo>
                          <a:pt x="155" y="130"/>
                        </a:lnTo>
                        <a:lnTo>
                          <a:pt x="129" y="166"/>
                        </a:lnTo>
                        <a:lnTo>
                          <a:pt x="116" y="183"/>
                        </a:lnTo>
                        <a:lnTo>
                          <a:pt x="52" y="186"/>
                        </a:lnTo>
                        <a:lnTo>
                          <a:pt x="23" y="183"/>
                        </a:lnTo>
                        <a:lnTo>
                          <a:pt x="3" y="173"/>
                        </a:lnTo>
                        <a:lnTo>
                          <a:pt x="0" y="160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59851" name="Freeform 1099"/>
                  <p:cNvSpPr>
                    <a:spLocks/>
                  </p:cNvSpPr>
                  <p:nvPr/>
                </p:nvSpPr>
                <p:spPr bwMode="auto">
                  <a:xfrm>
                    <a:off x="4550" y="2609"/>
                    <a:ext cx="219" cy="198"/>
                  </a:xfrm>
                  <a:custGeom>
                    <a:avLst/>
                    <a:gdLst/>
                    <a:ahLst/>
                    <a:cxnLst>
                      <a:cxn ang="0">
                        <a:pos x="14" y="169"/>
                      </a:cxn>
                      <a:cxn ang="0">
                        <a:pos x="42" y="128"/>
                      </a:cxn>
                      <a:cxn ang="0">
                        <a:pos x="62" y="79"/>
                      </a:cxn>
                      <a:cxn ang="0">
                        <a:pos x="73" y="45"/>
                      </a:cxn>
                      <a:cxn ang="0">
                        <a:pos x="79" y="23"/>
                      </a:cxn>
                      <a:cxn ang="0">
                        <a:pos x="106" y="17"/>
                      </a:cxn>
                      <a:cxn ang="0">
                        <a:pos x="170" y="20"/>
                      </a:cxn>
                      <a:cxn ang="0">
                        <a:pos x="204" y="21"/>
                      </a:cxn>
                      <a:cxn ang="0">
                        <a:pos x="195" y="54"/>
                      </a:cxn>
                      <a:cxn ang="0">
                        <a:pos x="179" y="96"/>
                      </a:cxn>
                      <a:cxn ang="0">
                        <a:pos x="154" y="136"/>
                      </a:cxn>
                      <a:cxn ang="0">
                        <a:pos x="129" y="169"/>
                      </a:cxn>
                      <a:cxn ang="0">
                        <a:pos x="118" y="185"/>
                      </a:cxn>
                      <a:cxn ang="0">
                        <a:pos x="86" y="189"/>
                      </a:cxn>
                      <a:cxn ang="0">
                        <a:pos x="20" y="185"/>
                      </a:cxn>
                      <a:cxn ang="0">
                        <a:pos x="32" y="195"/>
                      </a:cxn>
                      <a:cxn ang="0">
                        <a:pos x="82" y="197"/>
                      </a:cxn>
                      <a:cxn ang="0">
                        <a:pos x="123" y="194"/>
                      </a:cxn>
                      <a:cxn ang="0">
                        <a:pos x="147" y="164"/>
                      </a:cxn>
                      <a:cxn ang="0">
                        <a:pos x="174" y="121"/>
                      </a:cxn>
                      <a:cxn ang="0">
                        <a:pos x="196" y="84"/>
                      </a:cxn>
                      <a:cxn ang="0">
                        <a:pos x="208" y="51"/>
                      </a:cxn>
                      <a:cxn ang="0">
                        <a:pos x="215" y="26"/>
                      </a:cxn>
                      <a:cxn ang="0">
                        <a:pos x="218" y="14"/>
                      </a:cxn>
                      <a:cxn ang="0">
                        <a:pos x="211" y="0"/>
                      </a:cxn>
                      <a:cxn ang="0">
                        <a:pos x="193" y="3"/>
                      </a:cxn>
                      <a:cxn ang="0">
                        <a:pos x="137" y="8"/>
                      </a:cxn>
                      <a:cxn ang="0">
                        <a:pos x="85" y="8"/>
                      </a:cxn>
                      <a:cxn ang="0">
                        <a:pos x="72" y="8"/>
                      </a:cxn>
                      <a:cxn ang="0">
                        <a:pos x="64" y="26"/>
                      </a:cxn>
                      <a:cxn ang="0">
                        <a:pos x="59" y="66"/>
                      </a:cxn>
                      <a:cxn ang="0">
                        <a:pos x="45" y="97"/>
                      </a:cxn>
                      <a:cxn ang="0">
                        <a:pos x="25" y="133"/>
                      </a:cxn>
                      <a:cxn ang="0">
                        <a:pos x="10" y="154"/>
                      </a:cxn>
                      <a:cxn ang="0">
                        <a:pos x="0" y="167"/>
                      </a:cxn>
                      <a:cxn ang="0">
                        <a:pos x="3" y="179"/>
                      </a:cxn>
                      <a:cxn ang="0">
                        <a:pos x="14" y="182"/>
                      </a:cxn>
                      <a:cxn ang="0">
                        <a:pos x="14" y="169"/>
                      </a:cxn>
                    </a:cxnLst>
                    <a:rect l="0" t="0" r="r" b="b"/>
                    <a:pathLst>
                      <a:path w="219" h="198">
                        <a:moveTo>
                          <a:pt x="14" y="169"/>
                        </a:moveTo>
                        <a:lnTo>
                          <a:pt x="42" y="128"/>
                        </a:lnTo>
                        <a:lnTo>
                          <a:pt x="62" y="79"/>
                        </a:lnTo>
                        <a:lnTo>
                          <a:pt x="73" y="45"/>
                        </a:lnTo>
                        <a:lnTo>
                          <a:pt x="79" y="23"/>
                        </a:lnTo>
                        <a:lnTo>
                          <a:pt x="106" y="17"/>
                        </a:lnTo>
                        <a:lnTo>
                          <a:pt x="170" y="20"/>
                        </a:lnTo>
                        <a:lnTo>
                          <a:pt x="204" y="21"/>
                        </a:lnTo>
                        <a:lnTo>
                          <a:pt x="195" y="54"/>
                        </a:lnTo>
                        <a:lnTo>
                          <a:pt x="179" y="96"/>
                        </a:lnTo>
                        <a:lnTo>
                          <a:pt x="154" y="136"/>
                        </a:lnTo>
                        <a:lnTo>
                          <a:pt x="129" y="169"/>
                        </a:lnTo>
                        <a:lnTo>
                          <a:pt x="118" y="185"/>
                        </a:lnTo>
                        <a:lnTo>
                          <a:pt x="86" y="189"/>
                        </a:lnTo>
                        <a:lnTo>
                          <a:pt x="20" y="185"/>
                        </a:lnTo>
                        <a:lnTo>
                          <a:pt x="32" y="195"/>
                        </a:lnTo>
                        <a:lnTo>
                          <a:pt x="82" y="197"/>
                        </a:lnTo>
                        <a:lnTo>
                          <a:pt x="123" y="194"/>
                        </a:lnTo>
                        <a:lnTo>
                          <a:pt x="147" y="164"/>
                        </a:lnTo>
                        <a:lnTo>
                          <a:pt x="174" y="121"/>
                        </a:lnTo>
                        <a:lnTo>
                          <a:pt x="196" y="84"/>
                        </a:lnTo>
                        <a:lnTo>
                          <a:pt x="208" y="51"/>
                        </a:lnTo>
                        <a:lnTo>
                          <a:pt x="215" y="26"/>
                        </a:lnTo>
                        <a:lnTo>
                          <a:pt x="218" y="14"/>
                        </a:lnTo>
                        <a:lnTo>
                          <a:pt x="211" y="0"/>
                        </a:lnTo>
                        <a:lnTo>
                          <a:pt x="193" y="3"/>
                        </a:lnTo>
                        <a:lnTo>
                          <a:pt x="137" y="8"/>
                        </a:lnTo>
                        <a:lnTo>
                          <a:pt x="85" y="8"/>
                        </a:lnTo>
                        <a:lnTo>
                          <a:pt x="72" y="8"/>
                        </a:lnTo>
                        <a:lnTo>
                          <a:pt x="64" y="26"/>
                        </a:lnTo>
                        <a:lnTo>
                          <a:pt x="59" y="66"/>
                        </a:lnTo>
                        <a:lnTo>
                          <a:pt x="45" y="97"/>
                        </a:lnTo>
                        <a:lnTo>
                          <a:pt x="25" y="133"/>
                        </a:lnTo>
                        <a:lnTo>
                          <a:pt x="10" y="154"/>
                        </a:lnTo>
                        <a:lnTo>
                          <a:pt x="0" y="167"/>
                        </a:lnTo>
                        <a:lnTo>
                          <a:pt x="3" y="179"/>
                        </a:lnTo>
                        <a:lnTo>
                          <a:pt x="14" y="182"/>
                        </a:lnTo>
                        <a:lnTo>
                          <a:pt x="14" y="169"/>
                        </a:lnTo>
                      </a:path>
                    </a:pathLst>
                  </a:custGeom>
                  <a:solidFill>
                    <a:srgbClr val="000000"/>
                  </a:solidFill>
                  <a:ln w="12700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4" name="Group 1100"/>
                <p:cNvGrpSpPr>
                  <a:grpSpLocks/>
                </p:cNvGrpSpPr>
                <p:nvPr/>
              </p:nvGrpSpPr>
              <p:grpSpPr bwMode="auto">
                <a:xfrm>
                  <a:off x="4460" y="2652"/>
                  <a:ext cx="211" cy="204"/>
                  <a:chOff x="4460" y="2652"/>
                  <a:chExt cx="211" cy="204"/>
                </a:xfrm>
              </p:grpSpPr>
              <p:grpSp>
                <p:nvGrpSpPr>
                  <p:cNvPr id="25" name="Group 1101"/>
                  <p:cNvGrpSpPr>
                    <a:grpSpLocks/>
                  </p:cNvGrpSpPr>
                  <p:nvPr/>
                </p:nvGrpSpPr>
                <p:grpSpPr bwMode="auto">
                  <a:xfrm>
                    <a:off x="4460" y="2652"/>
                    <a:ext cx="211" cy="204"/>
                    <a:chOff x="4460" y="2652"/>
                    <a:chExt cx="211" cy="204"/>
                  </a:xfrm>
                </p:grpSpPr>
                <p:sp>
                  <p:nvSpPr>
                    <p:cNvPr id="459854" name="Freeform 1102"/>
                    <p:cNvSpPr>
                      <a:spLocks/>
                    </p:cNvSpPr>
                    <p:nvPr/>
                  </p:nvSpPr>
                  <p:spPr bwMode="auto">
                    <a:xfrm>
                      <a:off x="4464" y="2656"/>
                      <a:ext cx="202" cy="199"/>
                    </a:xfrm>
                    <a:custGeom>
                      <a:avLst/>
                      <a:gdLst/>
                      <a:ahLst/>
                      <a:cxnLst>
                        <a:cxn ang="0">
                          <a:pos x="54" y="30"/>
                        </a:cxn>
                        <a:cxn ang="0">
                          <a:pos x="76" y="27"/>
                        </a:cxn>
                        <a:cxn ang="0">
                          <a:pos x="85" y="3"/>
                        </a:cxn>
                        <a:cxn ang="0">
                          <a:pos x="111" y="0"/>
                        </a:cxn>
                        <a:cxn ang="0">
                          <a:pos x="111" y="38"/>
                        </a:cxn>
                        <a:cxn ang="0">
                          <a:pos x="126" y="42"/>
                        </a:cxn>
                        <a:cxn ang="0">
                          <a:pos x="154" y="21"/>
                        </a:cxn>
                        <a:cxn ang="0">
                          <a:pos x="179" y="44"/>
                        </a:cxn>
                        <a:cxn ang="0">
                          <a:pos x="148" y="72"/>
                        </a:cxn>
                        <a:cxn ang="0">
                          <a:pos x="155" y="82"/>
                        </a:cxn>
                        <a:cxn ang="0">
                          <a:pos x="193" y="72"/>
                        </a:cxn>
                        <a:cxn ang="0">
                          <a:pos x="201" y="111"/>
                        </a:cxn>
                        <a:cxn ang="0">
                          <a:pos x="156" y="119"/>
                        </a:cxn>
                        <a:cxn ang="0">
                          <a:pos x="154" y="133"/>
                        </a:cxn>
                        <a:cxn ang="0">
                          <a:pos x="175" y="151"/>
                        </a:cxn>
                        <a:cxn ang="0">
                          <a:pos x="148" y="183"/>
                        </a:cxn>
                        <a:cxn ang="0">
                          <a:pos x="133" y="160"/>
                        </a:cxn>
                        <a:cxn ang="0">
                          <a:pos x="126" y="163"/>
                        </a:cxn>
                        <a:cxn ang="0">
                          <a:pos x="126" y="195"/>
                        </a:cxn>
                        <a:cxn ang="0">
                          <a:pos x="93" y="198"/>
                        </a:cxn>
                        <a:cxn ang="0">
                          <a:pos x="95" y="164"/>
                        </a:cxn>
                        <a:cxn ang="0">
                          <a:pos x="70" y="164"/>
                        </a:cxn>
                        <a:cxn ang="0">
                          <a:pos x="61" y="188"/>
                        </a:cxn>
                        <a:cxn ang="0">
                          <a:pos x="28" y="167"/>
                        </a:cxn>
                        <a:cxn ang="0">
                          <a:pos x="43" y="148"/>
                        </a:cxn>
                        <a:cxn ang="0">
                          <a:pos x="30" y="127"/>
                        </a:cxn>
                        <a:cxn ang="0">
                          <a:pos x="7" y="131"/>
                        </a:cxn>
                        <a:cxn ang="0">
                          <a:pos x="0" y="96"/>
                        </a:cxn>
                        <a:cxn ang="0">
                          <a:pos x="28" y="87"/>
                        </a:cxn>
                        <a:cxn ang="0">
                          <a:pos x="31" y="58"/>
                        </a:cxn>
                        <a:cxn ang="0">
                          <a:pos x="14" y="45"/>
                        </a:cxn>
                        <a:cxn ang="0">
                          <a:pos x="38" y="11"/>
                        </a:cxn>
                        <a:cxn ang="0">
                          <a:pos x="54" y="30"/>
                        </a:cxn>
                      </a:cxnLst>
                      <a:rect l="0" t="0" r="r" b="b"/>
                      <a:pathLst>
                        <a:path w="202" h="199">
                          <a:moveTo>
                            <a:pt x="54" y="30"/>
                          </a:moveTo>
                          <a:lnTo>
                            <a:pt x="76" y="27"/>
                          </a:lnTo>
                          <a:lnTo>
                            <a:pt x="85" y="3"/>
                          </a:lnTo>
                          <a:lnTo>
                            <a:pt x="111" y="0"/>
                          </a:lnTo>
                          <a:lnTo>
                            <a:pt x="111" y="38"/>
                          </a:lnTo>
                          <a:lnTo>
                            <a:pt x="126" y="42"/>
                          </a:lnTo>
                          <a:lnTo>
                            <a:pt x="154" y="21"/>
                          </a:lnTo>
                          <a:lnTo>
                            <a:pt x="179" y="44"/>
                          </a:lnTo>
                          <a:lnTo>
                            <a:pt x="148" y="72"/>
                          </a:lnTo>
                          <a:lnTo>
                            <a:pt x="155" y="82"/>
                          </a:lnTo>
                          <a:lnTo>
                            <a:pt x="193" y="72"/>
                          </a:lnTo>
                          <a:lnTo>
                            <a:pt x="201" y="111"/>
                          </a:lnTo>
                          <a:lnTo>
                            <a:pt x="156" y="119"/>
                          </a:lnTo>
                          <a:lnTo>
                            <a:pt x="154" y="133"/>
                          </a:lnTo>
                          <a:lnTo>
                            <a:pt x="175" y="151"/>
                          </a:lnTo>
                          <a:lnTo>
                            <a:pt x="148" y="183"/>
                          </a:lnTo>
                          <a:lnTo>
                            <a:pt x="133" y="160"/>
                          </a:lnTo>
                          <a:lnTo>
                            <a:pt x="126" y="163"/>
                          </a:lnTo>
                          <a:lnTo>
                            <a:pt x="126" y="195"/>
                          </a:lnTo>
                          <a:lnTo>
                            <a:pt x="93" y="198"/>
                          </a:lnTo>
                          <a:lnTo>
                            <a:pt x="95" y="164"/>
                          </a:lnTo>
                          <a:lnTo>
                            <a:pt x="70" y="164"/>
                          </a:lnTo>
                          <a:lnTo>
                            <a:pt x="61" y="188"/>
                          </a:lnTo>
                          <a:lnTo>
                            <a:pt x="28" y="167"/>
                          </a:lnTo>
                          <a:lnTo>
                            <a:pt x="43" y="148"/>
                          </a:lnTo>
                          <a:lnTo>
                            <a:pt x="30" y="127"/>
                          </a:lnTo>
                          <a:lnTo>
                            <a:pt x="7" y="131"/>
                          </a:lnTo>
                          <a:lnTo>
                            <a:pt x="0" y="96"/>
                          </a:lnTo>
                          <a:lnTo>
                            <a:pt x="28" y="87"/>
                          </a:lnTo>
                          <a:lnTo>
                            <a:pt x="31" y="58"/>
                          </a:lnTo>
                          <a:lnTo>
                            <a:pt x="14" y="45"/>
                          </a:lnTo>
                          <a:lnTo>
                            <a:pt x="38" y="11"/>
                          </a:lnTo>
                          <a:lnTo>
                            <a:pt x="54" y="30"/>
                          </a:lnTo>
                        </a:path>
                      </a:pathLst>
                    </a:custGeom>
                    <a:solidFill>
                      <a:srgbClr val="CECECE"/>
                    </a:solidFill>
                    <a:ln w="12700" cap="rnd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26" name="Group 110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460" y="2652"/>
                      <a:ext cx="211" cy="204"/>
                      <a:chOff x="4460" y="2652"/>
                      <a:chExt cx="211" cy="204"/>
                    </a:xfrm>
                  </p:grpSpPr>
                  <p:sp>
                    <p:nvSpPr>
                      <p:cNvPr id="459856" name="Freeform 110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460" y="2652"/>
                        <a:ext cx="211" cy="204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86" y="37"/>
                          </a:cxn>
                          <a:cxn ang="0">
                            <a:pos x="112" y="10"/>
                          </a:cxn>
                          <a:cxn ang="0">
                            <a:pos x="130" y="52"/>
                          </a:cxn>
                          <a:cxn ang="0">
                            <a:pos x="175" y="48"/>
                          </a:cxn>
                          <a:cxn ang="0">
                            <a:pos x="155" y="90"/>
                          </a:cxn>
                          <a:cxn ang="0">
                            <a:pos x="201" y="109"/>
                          </a:cxn>
                          <a:cxn ang="0">
                            <a:pos x="153" y="138"/>
                          </a:cxn>
                          <a:cxn ang="0">
                            <a:pos x="153" y="177"/>
                          </a:cxn>
                          <a:cxn ang="0">
                            <a:pos x="124" y="160"/>
                          </a:cxn>
                          <a:cxn ang="0">
                            <a:pos x="102" y="195"/>
                          </a:cxn>
                          <a:cxn ang="0">
                            <a:pos x="73" y="160"/>
                          </a:cxn>
                          <a:cxn ang="0">
                            <a:pos x="39" y="168"/>
                          </a:cxn>
                          <a:cxn ang="0">
                            <a:pos x="39" y="123"/>
                          </a:cxn>
                          <a:cxn ang="0">
                            <a:pos x="13" y="102"/>
                          </a:cxn>
                          <a:cxn ang="0">
                            <a:pos x="41" y="60"/>
                          </a:cxn>
                          <a:cxn ang="0">
                            <a:pos x="45" y="19"/>
                          </a:cxn>
                          <a:cxn ang="0">
                            <a:pos x="13" y="52"/>
                          </a:cxn>
                          <a:cxn ang="0">
                            <a:pos x="28" y="87"/>
                          </a:cxn>
                          <a:cxn ang="0">
                            <a:pos x="7" y="139"/>
                          </a:cxn>
                          <a:cxn ang="0">
                            <a:pos x="41" y="149"/>
                          </a:cxn>
                          <a:cxn ang="0">
                            <a:pos x="60" y="192"/>
                          </a:cxn>
                          <a:cxn ang="0">
                            <a:pos x="79" y="169"/>
                          </a:cxn>
                          <a:cxn ang="0">
                            <a:pos x="95" y="203"/>
                          </a:cxn>
                          <a:cxn ang="0">
                            <a:pos x="134" y="169"/>
                          </a:cxn>
                          <a:cxn ang="0">
                            <a:pos x="153" y="190"/>
                          </a:cxn>
                          <a:cxn ang="0">
                            <a:pos x="180" y="142"/>
                          </a:cxn>
                          <a:cxn ang="0">
                            <a:pos x="168" y="124"/>
                          </a:cxn>
                          <a:cxn ang="0">
                            <a:pos x="197" y="68"/>
                          </a:cxn>
                          <a:cxn ang="0">
                            <a:pos x="156" y="78"/>
                          </a:cxn>
                          <a:cxn ang="0">
                            <a:pos x="158" y="19"/>
                          </a:cxn>
                          <a:cxn ang="0">
                            <a:pos x="130" y="42"/>
                          </a:cxn>
                          <a:cxn ang="0">
                            <a:pos x="118" y="0"/>
                          </a:cxn>
                          <a:cxn ang="0">
                            <a:pos x="76" y="29"/>
                          </a:cxn>
                          <a:cxn ang="0">
                            <a:pos x="57" y="40"/>
                          </a:cxn>
                        </a:cxnLst>
                        <a:rect l="0" t="0" r="r" b="b"/>
                        <a:pathLst>
                          <a:path w="211" h="204">
                            <a:moveTo>
                              <a:pt x="57" y="40"/>
                            </a:moveTo>
                            <a:lnTo>
                              <a:pt x="86" y="37"/>
                            </a:lnTo>
                            <a:lnTo>
                              <a:pt x="93" y="12"/>
                            </a:lnTo>
                            <a:lnTo>
                              <a:pt x="112" y="10"/>
                            </a:lnTo>
                            <a:lnTo>
                              <a:pt x="111" y="45"/>
                            </a:lnTo>
                            <a:lnTo>
                              <a:pt x="130" y="52"/>
                            </a:lnTo>
                            <a:lnTo>
                              <a:pt x="159" y="34"/>
                            </a:lnTo>
                            <a:lnTo>
                              <a:pt x="175" y="48"/>
                            </a:lnTo>
                            <a:lnTo>
                              <a:pt x="150" y="74"/>
                            </a:lnTo>
                            <a:lnTo>
                              <a:pt x="155" y="90"/>
                            </a:lnTo>
                            <a:lnTo>
                              <a:pt x="193" y="83"/>
                            </a:lnTo>
                            <a:lnTo>
                              <a:pt x="201" y="109"/>
                            </a:lnTo>
                            <a:lnTo>
                              <a:pt x="156" y="119"/>
                            </a:lnTo>
                            <a:lnTo>
                              <a:pt x="153" y="138"/>
                            </a:lnTo>
                            <a:lnTo>
                              <a:pt x="174" y="154"/>
                            </a:lnTo>
                            <a:lnTo>
                              <a:pt x="153" y="177"/>
                            </a:lnTo>
                            <a:lnTo>
                              <a:pt x="137" y="153"/>
                            </a:lnTo>
                            <a:lnTo>
                              <a:pt x="124" y="160"/>
                            </a:lnTo>
                            <a:lnTo>
                              <a:pt x="127" y="194"/>
                            </a:lnTo>
                            <a:lnTo>
                              <a:pt x="102" y="195"/>
                            </a:lnTo>
                            <a:lnTo>
                              <a:pt x="101" y="164"/>
                            </a:lnTo>
                            <a:lnTo>
                              <a:pt x="73" y="160"/>
                            </a:lnTo>
                            <a:lnTo>
                              <a:pt x="64" y="183"/>
                            </a:lnTo>
                            <a:lnTo>
                              <a:pt x="39" y="168"/>
                            </a:lnTo>
                            <a:lnTo>
                              <a:pt x="52" y="150"/>
                            </a:lnTo>
                            <a:lnTo>
                              <a:pt x="39" y="123"/>
                            </a:lnTo>
                            <a:lnTo>
                              <a:pt x="16" y="128"/>
                            </a:lnTo>
                            <a:lnTo>
                              <a:pt x="13" y="102"/>
                            </a:lnTo>
                            <a:lnTo>
                              <a:pt x="38" y="97"/>
                            </a:lnTo>
                            <a:lnTo>
                              <a:pt x="41" y="60"/>
                            </a:lnTo>
                            <a:lnTo>
                              <a:pt x="26" y="48"/>
                            </a:lnTo>
                            <a:lnTo>
                              <a:pt x="45" y="19"/>
                            </a:lnTo>
                            <a:lnTo>
                              <a:pt x="36" y="12"/>
                            </a:lnTo>
                            <a:lnTo>
                              <a:pt x="13" y="52"/>
                            </a:lnTo>
                            <a:lnTo>
                              <a:pt x="32" y="67"/>
                            </a:lnTo>
                            <a:lnTo>
                              <a:pt x="28" y="87"/>
                            </a:lnTo>
                            <a:lnTo>
                              <a:pt x="0" y="97"/>
                            </a:lnTo>
                            <a:lnTo>
                              <a:pt x="7" y="139"/>
                            </a:lnTo>
                            <a:lnTo>
                              <a:pt x="35" y="138"/>
                            </a:lnTo>
                            <a:lnTo>
                              <a:pt x="41" y="149"/>
                            </a:lnTo>
                            <a:lnTo>
                              <a:pt x="25" y="173"/>
                            </a:lnTo>
                            <a:lnTo>
                              <a:pt x="60" y="192"/>
                            </a:lnTo>
                            <a:lnTo>
                              <a:pt x="70" y="194"/>
                            </a:lnTo>
                            <a:lnTo>
                              <a:pt x="79" y="169"/>
                            </a:lnTo>
                            <a:lnTo>
                              <a:pt x="90" y="177"/>
                            </a:lnTo>
                            <a:lnTo>
                              <a:pt x="95" y="203"/>
                            </a:lnTo>
                            <a:lnTo>
                              <a:pt x="134" y="202"/>
                            </a:lnTo>
                            <a:lnTo>
                              <a:pt x="134" y="169"/>
                            </a:lnTo>
                            <a:lnTo>
                              <a:pt x="137" y="168"/>
                            </a:lnTo>
                            <a:lnTo>
                              <a:pt x="153" y="190"/>
                            </a:lnTo>
                            <a:lnTo>
                              <a:pt x="187" y="153"/>
                            </a:lnTo>
                            <a:lnTo>
                              <a:pt x="180" y="142"/>
                            </a:lnTo>
                            <a:lnTo>
                              <a:pt x="161" y="130"/>
                            </a:lnTo>
                            <a:lnTo>
                              <a:pt x="168" y="124"/>
                            </a:lnTo>
                            <a:lnTo>
                              <a:pt x="210" y="117"/>
                            </a:lnTo>
                            <a:lnTo>
                              <a:pt x="197" y="68"/>
                            </a:lnTo>
                            <a:lnTo>
                              <a:pt x="158" y="79"/>
                            </a:lnTo>
                            <a:lnTo>
                              <a:pt x="156" y="78"/>
                            </a:lnTo>
                            <a:lnTo>
                              <a:pt x="188" y="48"/>
                            </a:lnTo>
                            <a:lnTo>
                              <a:pt x="158" y="19"/>
                            </a:lnTo>
                            <a:lnTo>
                              <a:pt x="150" y="25"/>
                            </a:lnTo>
                            <a:lnTo>
                              <a:pt x="130" y="42"/>
                            </a:lnTo>
                            <a:lnTo>
                              <a:pt x="118" y="38"/>
                            </a:lnTo>
                            <a:lnTo>
                              <a:pt x="118" y="0"/>
                            </a:lnTo>
                            <a:lnTo>
                              <a:pt x="86" y="3"/>
                            </a:lnTo>
                            <a:lnTo>
                              <a:pt x="76" y="29"/>
                            </a:lnTo>
                            <a:lnTo>
                              <a:pt x="57" y="29"/>
                            </a:lnTo>
                            <a:lnTo>
                              <a:pt x="57" y="40"/>
                            </a:lnTo>
                          </a:path>
                        </a:pathLst>
                      </a:custGeom>
                      <a:solidFill>
                        <a:srgbClr val="000000"/>
                      </a:solidFill>
                      <a:ln w="12700" cap="rnd">
                        <a:noFill/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59857" name="Freeform 110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497" y="2662"/>
                        <a:ext cx="36" cy="33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22" y="32"/>
                          </a:cxn>
                          <a:cxn ang="0">
                            <a:pos x="0" y="6"/>
                          </a:cxn>
                          <a:cxn ang="0">
                            <a:pos x="5" y="0"/>
                          </a:cxn>
                          <a:cxn ang="0">
                            <a:pos x="35" y="27"/>
                          </a:cxn>
                          <a:cxn ang="0">
                            <a:pos x="22" y="32"/>
                          </a:cxn>
                        </a:cxnLst>
                        <a:rect l="0" t="0" r="r" b="b"/>
                        <a:pathLst>
                          <a:path w="36" h="33">
                            <a:moveTo>
                              <a:pt x="22" y="32"/>
                            </a:moveTo>
                            <a:lnTo>
                              <a:pt x="0" y="6"/>
                            </a:lnTo>
                            <a:lnTo>
                              <a:pt x="5" y="0"/>
                            </a:lnTo>
                            <a:lnTo>
                              <a:pt x="35" y="27"/>
                            </a:lnTo>
                            <a:lnTo>
                              <a:pt x="22" y="32"/>
                            </a:lnTo>
                          </a:path>
                        </a:pathLst>
                      </a:custGeom>
                      <a:solidFill>
                        <a:srgbClr val="000000"/>
                      </a:solidFill>
                      <a:ln w="12700" cap="rnd">
                        <a:noFill/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</p:grpSp>
              <p:sp>
                <p:nvSpPr>
                  <p:cNvPr id="459858" name="Oval 1106"/>
                  <p:cNvSpPr>
                    <a:spLocks noChangeArrowheads="1"/>
                  </p:cNvSpPr>
                  <p:nvPr/>
                </p:nvSpPr>
                <p:spPr bwMode="auto">
                  <a:xfrm>
                    <a:off x="4540" y="2739"/>
                    <a:ext cx="34" cy="26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459859" name="Arc 1107"/>
            <p:cNvSpPr>
              <a:spLocks/>
            </p:cNvSpPr>
            <p:nvPr/>
          </p:nvSpPr>
          <p:spPr bwMode="auto">
            <a:xfrm>
              <a:off x="4651" y="2403"/>
              <a:ext cx="384" cy="355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 w 43200"/>
                <a:gd name="T1" fmla="*/ 21962 h 42792"/>
                <a:gd name="T2" fmla="*/ 25777 w 43200"/>
                <a:gd name="T3" fmla="*/ 42792 h 42792"/>
                <a:gd name="T4" fmla="*/ 21600 w 43200"/>
                <a:gd name="T5" fmla="*/ 21600 h 42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2792" fill="none" extrusionOk="0">
                  <a:moveTo>
                    <a:pt x="3" y="21961"/>
                  </a:moveTo>
                  <a:cubicBezTo>
                    <a:pt x="1" y="21841"/>
                    <a:pt x="0" y="2172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1918"/>
                    <a:pt x="35901" y="40796"/>
                    <a:pt x="25777" y="42792"/>
                  </a:cubicBezTo>
                </a:path>
                <a:path w="43200" h="42792" stroke="0" extrusionOk="0">
                  <a:moveTo>
                    <a:pt x="3" y="21961"/>
                  </a:moveTo>
                  <a:cubicBezTo>
                    <a:pt x="1" y="21841"/>
                    <a:pt x="0" y="2172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1918"/>
                    <a:pt x="35901" y="40796"/>
                    <a:pt x="25777" y="42792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59862" name="Line 1110"/>
          <p:cNvSpPr>
            <a:spLocks noChangeShapeType="1"/>
          </p:cNvSpPr>
          <p:nvPr/>
        </p:nvSpPr>
        <p:spPr bwMode="auto">
          <a:xfrm flipV="1">
            <a:off x="2286000" y="1371600"/>
            <a:ext cx="236220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7" name="Group 1113"/>
          <p:cNvGrpSpPr>
            <a:grpSpLocks/>
          </p:cNvGrpSpPr>
          <p:nvPr/>
        </p:nvGrpSpPr>
        <p:grpSpPr bwMode="auto">
          <a:xfrm>
            <a:off x="4114800" y="3048000"/>
            <a:ext cx="1312863" cy="1193800"/>
            <a:chOff x="4970" y="3303"/>
            <a:chExt cx="927" cy="679"/>
          </a:xfrm>
        </p:grpSpPr>
        <p:sp>
          <p:nvSpPr>
            <p:cNvPr id="459866" name="Rectangle 1114"/>
            <p:cNvSpPr>
              <a:spLocks noChangeArrowheads="1"/>
            </p:cNvSpPr>
            <p:nvPr/>
          </p:nvSpPr>
          <p:spPr bwMode="auto">
            <a:xfrm>
              <a:off x="4989" y="3321"/>
              <a:ext cx="888" cy="628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lIns="0" tIns="0" rIns="0" anchor="ctr"/>
            <a:lstStyle/>
            <a:p>
              <a:endParaRPr lang="en-US"/>
            </a:p>
          </p:txBody>
        </p:sp>
        <p:sp>
          <p:nvSpPr>
            <p:cNvPr id="459867" name="Freeform 1115"/>
            <p:cNvSpPr>
              <a:spLocks/>
            </p:cNvSpPr>
            <p:nvPr/>
          </p:nvSpPr>
          <p:spPr bwMode="auto">
            <a:xfrm>
              <a:off x="4990" y="3303"/>
              <a:ext cx="907" cy="676"/>
            </a:xfrm>
            <a:custGeom>
              <a:avLst/>
              <a:gdLst/>
              <a:ahLst/>
              <a:cxnLst>
                <a:cxn ang="0">
                  <a:pos x="10" y="651"/>
                </a:cxn>
                <a:cxn ang="0">
                  <a:pos x="140" y="644"/>
                </a:cxn>
                <a:cxn ang="0">
                  <a:pos x="305" y="641"/>
                </a:cxn>
                <a:cxn ang="0">
                  <a:pos x="485" y="643"/>
                </a:cxn>
                <a:cxn ang="0">
                  <a:pos x="669" y="651"/>
                </a:cxn>
                <a:cxn ang="0">
                  <a:pos x="786" y="658"/>
                </a:cxn>
                <a:cxn ang="0">
                  <a:pos x="881" y="656"/>
                </a:cxn>
                <a:cxn ang="0">
                  <a:pos x="894" y="644"/>
                </a:cxn>
                <a:cxn ang="0">
                  <a:pos x="896" y="609"/>
                </a:cxn>
                <a:cxn ang="0">
                  <a:pos x="896" y="490"/>
                </a:cxn>
                <a:cxn ang="0">
                  <a:pos x="886" y="362"/>
                </a:cxn>
                <a:cxn ang="0">
                  <a:pos x="884" y="251"/>
                </a:cxn>
                <a:cxn ang="0">
                  <a:pos x="874" y="144"/>
                </a:cxn>
                <a:cxn ang="0">
                  <a:pos x="869" y="38"/>
                </a:cxn>
                <a:cxn ang="0">
                  <a:pos x="864" y="13"/>
                </a:cxn>
                <a:cxn ang="0">
                  <a:pos x="862" y="0"/>
                </a:cxn>
                <a:cxn ang="0">
                  <a:pos x="888" y="2"/>
                </a:cxn>
                <a:cxn ang="0">
                  <a:pos x="886" y="27"/>
                </a:cxn>
                <a:cxn ang="0">
                  <a:pos x="884" y="89"/>
                </a:cxn>
                <a:cxn ang="0">
                  <a:pos x="891" y="190"/>
                </a:cxn>
                <a:cxn ang="0">
                  <a:pos x="898" y="304"/>
                </a:cxn>
                <a:cxn ang="0">
                  <a:pos x="902" y="401"/>
                </a:cxn>
                <a:cxn ang="0">
                  <a:pos x="905" y="506"/>
                </a:cxn>
                <a:cxn ang="0">
                  <a:pos x="906" y="610"/>
                </a:cxn>
                <a:cxn ang="0">
                  <a:pos x="902" y="656"/>
                </a:cxn>
                <a:cxn ang="0">
                  <a:pos x="898" y="673"/>
                </a:cxn>
                <a:cxn ang="0">
                  <a:pos x="877" y="675"/>
                </a:cxn>
                <a:cxn ang="0">
                  <a:pos x="820" y="666"/>
                </a:cxn>
                <a:cxn ang="0">
                  <a:pos x="742" y="667"/>
                </a:cxn>
                <a:cxn ang="0">
                  <a:pos x="630" y="660"/>
                </a:cxn>
                <a:cxn ang="0">
                  <a:pos x="500" y="654"/>
                </a:cxn>
                <a:cxn ang="0">
                  <a:pos x="321" y="651"/>
                </a:cxn>
                <a:cxn ang="0">
                  <a:pos x="201" y="654"/>
                </a:cxn>
                <a:cxn ang="0">
                  <a:pos x="71" y="658"/>
                </a:cxn>
                <a:cxn ang="0">
                  <a:pos x="0" y="664"/>
                </a:cxn>
                <a:cxn ang="0">
                  <a:pos x="10" y="651"/>
                </a:cxn>
              </a:cxnLst>
              <a:rect l="0" t="0" r="r" b="b"/>
              <a:pathLst>
                <a:path w="907" h="676">
                  <a:moveTo>
                    <a:pt x="10" y="651"/>
                  </a:moveTo>
                  <a:lnTo>
                    <a:pt x="140" y="644"/>
                  </a:lnTo>
                  <a:lnTo>
                    <a:pt x="305" y="641"/>
                  </a:lnTo>
                  <a:lnTo>
                    <a:pt x="485" y="643"/>
                  </a:lnTo>
                  <a:lnTo>
                    <a:pt x="669" y="651"/>
                  </a:lnTo>
                  <a:lnTo>
                    <a:pt x="786" y="658"/>
                  </a:lnTo>
                  <a:lnTo>
                    <a:pt x="881" y="656"/>
                  </a:lnTo>
                  <a:lnTo>
                    <a:pt x="894" y="644"/>
                  </a:lnTo>
                  <a:lnTo>
                    <a:pt x="896" y="609"/>
                  </a:lnTo>
                  <a:lnTo>
                    <a:pt x="896" y="490"/>
                  </a:lnTo>
                  <a:lnTo>
                    <a:pt x="886" y="362"/>
                  </a:lnTo>
                  <a:lnTo>
                    <a:pt x="884" y="251"/>
                  </a:lnTo>
                  <a:lnTo>
                    <a:pt x="874" y="144"/>
                  </a:lnTo>
                  <a:lnTo>
                    <a:pt x="869" y="38"/>
                  </a:lnTo>
                  <a:lnTo>
                    <a:pt x="864" y="13"/>
                  </a:lnTo>
                  <a:lnTo>
                    <a:pt x="862" y="0"/>
                  </a:lnTo>
                  <a:lnTo>
                    <a:pt x="888" y="2"/>
                  </a:lnTo>
                  <a:lnTo>
                    <a:pt x="886" y="27"/>
                  </a:lnTo>
                  <a:lnTo>
                    <a:pt x="884" y="89"/>
                  </a:lnTo>
                  <a:lnTo>
                    <a:pt x="891" y="190"/>
                  </a:lnTo>
                  <a:lnTo>
                    <a:pt x="898" y="304"/>
                  </a:lnTo>
                  <a:lnTo>
                    <a:pt x="902" y="401"/>
                  </a:lnTo>
                  <a:lnTo>
                    <a:pt x="905" y="506"/>
                  </a:lnTo>
                  <a:lnTo>
                    <a:pt x="906" y="610"/>
                  </a:lnTo>
                  <a:lnTo>
                    <a:pt x="902" y="656"/>
                  </a:lnTo>
                  <a:lnTo>
                    <a:pt x="898" y="673"/>
                  </a:lnTo>
                  <a:lnTo>
                    <a:pt x="877" y="675"/>
                  </a:lnTo>
                  <a:lnTo>
                    <a:pt x="820" y="666"/>
                  </a:lnTo>
                  <a:lnTo>
                    <a:pt x="742" y="667"/>
                  </a:lnTo>
                  <a:lnTo>
                    <a:pt x="630" y="660"/>
                  </a:lnTo>
                  <a:lnTo>
                    <a:pt x="500" y="654"/>
                  </a:lnTo>
                  <a:lnTo>
                    <a:pt x="321" y="651"/>
                  </a:lnTo>
                  <a:lnTo>
                    <a:pt x="201" y="654"/>
                  </a:lnTo>
                  <a:lnTo>
                    <a:pt x="71" y="658"/>
                  </a:lnTo>
                  <a:lnTo>
                    <a:pt x="0" y="664"/>
                  </a:lnTo>
                  <a:lnTo>
                    <a:pt x="10" y="651"/>
                  </a:lnTo>
                </a:path>
              </a:pathLst>
            </a:custGeom>
            <a:solidFill>
              <a:srgbClr val="919191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lIns="0" tIns="0" rIns="0"/>
            <a:lstStyle/>
            <a:p>
              <a:endParaRPr lang="en-US"/>
            </a:p>
          </p:txBody>
        </p:sp>
        <p:sp>
          <p:nvSpPr>
            <p:cNvPr id="459868" name="Freeform 1116"/>
            <p:cNvSpPr>
              <a:spLocks/>
            </p:cNvSpPr>
            <p:nvPr/>
          </p:nvSpPr>
          <p:spPr bwMode="auto">
            <a:xfrm>
              <a:off x="4970" y="3306"/>
              <a:ext cx="907" cy="676"/>
            </a:xfrm>
            <a:custGeom>
              <a:avLst/>
              <a:gdLst/>
              <a:ahLst/>
              <a:cxnLst>
                <a:cxn ang="0">
                  <a:pos x="896" y="24"/>
                </a:cxn>
                <a:cxn ang="0">
                  <a:pos x="766" y="31"/>
                </a:cxn>
                <a:cxn ang="0">
                  <a:pos x="601" y="34"/>
                </a:cxn>
                <a:cxn ang="0">
                  <a:pos x="421" y="32"/>
                </a:cxn>
                <a:cxn ang="0">
                  <a:pos x="237" y="24"/>
                </a:cxn>
                <a:cxn ang="0">
                  <a:pos x="120" y="17"/>
                </a:cxn>
                <a:cxn ang="0">
                  <a:pos x="25" y="19"/>
                </a:cxn>
                <a:cxn ang="0">
                  <a:pos x="12" y="31"/>
                </a:cxn>
                <a:cxn ang="0">
                  <a:pos x="10" y="66"/>
                </a:cxn>
                <a:cxn ang="0">
                  <a:pos x="10" y="185"/>
                </a:cxn>
                <a:cxn ang="0">
                  <a:pos x="20" y="313"/>
                </a:cxn>
                <a:cxn ang="0">
                  <a:pos x="22" y="424"/>
                </a:cxn>
                <a:cxn ang="0">
                  <a:pos x="32" y="531"/>
                </a:cxn>
                <a:cxn ang="0">
                  <a:pos x="37" y="637"/>
                </a:cxn>
                <a:cxn ang="0">
                  <a:pos x="42" y="662"/>
                </a:cxn>
                <a:cxn ang="0">
                  <a:pos x="44" y="675"/>
                </a:cxn>
                <a:cxn ang="0">
                  <a:pos x="18" y="673"/>
                </a:cxn>
                <a:cxn ang="0">
                  <a:pos x="20" y="648"/>
                </a:cxn>
                <a:cxn ang="0">
                  <a:pos x="22" y="586"/>
                </a:cxn>
                <a:cxn ang="0">
                  <a:pos x="15" y="485"/>
                </a:cxn>
                <a:cxn ang="0">
                  <a:pos x="8" y="371"/>
                </a:cxn>
                <a:cxn ang="0">
                  <a:pos x="4" y="274"/>
                </a:cxn>
                <a:cxn ang="0">
                  <a:pos x="1" y="169"/>
                </a:cxn>
                <a:cxn ang="0">
                  <a:pos x="0" y="65"/>
                </a:cxn>
                <a:cxn ang="0">
                  <a:pos x="4" y="19"/>
                </a:cxn>
                <a:cxn ang="0">
                  <a:pos x="8" y="2"/>
                </a:cxn>
                <a:cxn ang="0">
                  <a:pos x="29" y="0"/>
                </a:cxn>
                <a:cxn ang="0">
                  <a:pos x="86" y="9"/>
                </a:cxn>
                <a:cxn ang="0">
                  <a:pos x="164" y="8"/>
                </a:cxn>
                <a:cxn ang="0">
                  <a:pos x="276" y="15"/>
                </a:cxn>
                <a:cxn ang="0">
                  <a:pos x="406" y="21"/>
                </a:cxn>
                <a:cxn ang="0">
                  <a:pos x="585" y="24"/>
                </a:cxn>
                <a:cxn ang="0">
                  <a:pos x="705" y="21"/>
                </a:cxn>
                <a:cxn ang="0">
                  <a:pos x="835" y="17"/>
                </a:cxn>
                <a:cxn ang="0">
                  <a:pos x="906" y="11"/>
                </a:cxn>
                <a:cxn ang="0">
                  <a:pos x="896" y="24"/>
                </a:cxn>
              </a:cxnLst>
              <a:rect l="0" t="0" r="r" b="b"/>
              <a:pathLst>
                <a:path w="907" h="676">
                  <a:moveTo>
                    <a:pt x="896" y="24"/>
                  </a:moveTo>
                  <a:lnTo>
                    <a:pt x="766" y="31"/>
                  </a:lnTo>
                  <a:lnTo>
                    <a:pt x="601" y="34"/>
                  </a:lnTo>
                  <a:lnTo>
                    <a:pt x="421" y="32"/>
                  </a:lnTo>
                  <a:lnTo>
                    <a:pt x="237" y="24"/>
                  </a:lnTo>
                  <a:lnTo>
                    <a:pt x="120" y="17"/>
                  </a:lnTo>
                  <a:lnTo>
                    <a:pt x="25" y="19"/>
                  </a:lnTo>
                  <a:lnTo>
                    <a:pt x="12" y="31"/>
                  </a:lnTo>
                  <a:lnTo>
                    <a:pt x="10" y="66"/>
                  </a:lnTo>
                  <a:lnTo>
                    <a:pt x="10" y="185"/>
                  </a:lnTo>
                  <a:lnTo>
                    <a:pt x="20" y="313"/>
                  </a:lnTo>
                  <a:lnTo>
                    <a:pt x="22" y="424"/>
                  </a:lnTo>
                  <a:lnTo>
                    <a:pt x="32" y="531"/>
                  </a:lnTo>
                  <a:lnTo>
                    <a:pt x="37" y="637"/>
                  </a:lnTo>
                  <a:lnTo>
                    <a:pt x="42" y="662"/>
                  </a:lnTo>
                  <a:lnTo>
                    <a:pt x="44" y="675"/>
                  </a:lnTo>
                  <a:lnTo>
                    <a:pt x="18" y="673"/>
                  </a:lnTo>
                  <a:lnTo>
                    <a:pt x="20" y="648"/>
                  </a:lnTo>
                  <a:lnTo>
                    <a:pt x="22" y="586"/>
                  </a:lnTo>
                  <a:lnTo>
                    <a:pt x="15" y="485"/>
                  </a:lnTo>
                  <a:lnTo>
                    <a:pt x="8" y="371"/>
                  </a:lnTo>
                  <a:lnTo>
                    <a:pt x="4" y="274"/>
                  </a:lnTo>
                  <a:lnTo>
                    <a:pt x="1" y="169"/>
                  </a:lnTo>
                  <a:lnTo>
                    <a:pt x="0" y="65"/>
                  </a:lnTo>
                  <a:lnTo>
                    <a:pt x="4" y="19"/>
                  </a:lnTo>
                  <a:lnTo>
                    <a:pt x="8" y="2"/>
                  </a:lnTo>
                  <a:lnTo>
                    <a:pt x="29" y="0"/>
                  </a:lnTo>
                  <a:lnTo>
                    <a:pt x="86" y="9"/>
                  </a:lnTo>
                  <a:lnTo>
                    <a:pt x="164" y="8"/>
                  </a:lnTo>
                  <a:lnTo>
                    <a:pt x="276" y="15"/>
                  </a:lnTo>
                  <a:lnTo>
                    <a:pt x="406" y="21"/>
                  </a:lnTo>
                  <a:lnTo>
                    <a:pt x="585" y="24"/>
                  </a:lnTo>
                  <a:lnTo>
                    <a:pt x="705" y="21"/>
                  </a:lnTo>
                  <a:lnTo>
                    <a:pt x="835" y="17"/>
                  </a:lnTo>
                  <a:lnTo>
                    <a:pt x="906" y="11"/>
                  </a:lnTo>
                  <a:lnTo>
                    <a:pt x="896" y="24"/>
                  </a:lnTo>
                </a:path>
              </a:pathLst>
            </a:custGeom>
            <a:solidFill>
              <a:srgbClr val="919191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lIns="0" tIns="0" rIns="0"/>
            <a:lstStyle/>
            <a:p>
              <a:endParaRPr lang="en-US"/>
            </a:p>
          </p:txBody>
        </p:sp>
      </p:grpSp>
      <p:sp>
        <p:nvSpPr>
          <p:cNvPr id="459871" name="Rectangle 1119"/>
          <p:cNvSpPr>
            <a:spLocks noChangeArrowheads="1"/>
          </p:cNvSpPr>
          <p:nvPr/>
        </p:nvSpPr>
        <p:spPr bwMode="auto">
          <a:xfrm>
            <a:off x="4191000" y="3505200"/>
            <a:ext cx="1143000" cy="2889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solidFill>
                  <a:schemeClr val="tx1"/>
                </a:solidFill>
                <a:latin typeface="Arial" charset="0"/>
              </a:rPr>
              <a:t>Operations</a:t>
            </a:r>
          </a:p>
        </p:txBody>
      </p:sp>
      <p:grpSp>
        <p:nvGrpSpPr>
          <p:cNvPr id="28" name="Group 1169"/>
          <p:cNvGrpSpPr>
            <a:grpSpLocks/>
          </p:cNvGrpSpPr>
          <p:nvPr/>
        </p:nvGrpSpPr>
        <p:grpSpPr bwMode="auto">
          <a:xfrm>
            <a:off x="152400" y="3124200"/>
            <a:ext cx="2362200" cy="1447800"/>
            <a:chOff x="3132" y="1142"/>
            <a:chExt cx="1742" cy="997"/>
          </a:xfrm>
        </p:grpSpPr>
        <p:grpSp>
          <p:nvGrpSpPr>
            <p:cNvPr id="29" name="Group 1170"/>
            <p:cNvGrpSpPr>
              <a:grpSpLocks/>
            </p:cNvGrpSpPr>
            <p:nvPr/>
          </p:nvGrpSpPr>
          <p:grpSpPr bwMode="auto">
            <a:xfrm rot="-4632885">
              <a:off x="4729" y="1935"/>
              <a:ext cx="165" cy="125"/>
              <a:chOff x="5130" y="75"/>
              <a:chExt cx="162" cy="135"/>
            </a:xfrm>
          </p:grpSpPr>
          <p:sp>
            <p:nvSpPr>
              <p:cNvPr id="459923" name="Freeform 1171"/>
              <p:cNvSpPr>
                <a:spLocks/>
              </p:cNvSpPr>
              <p:nvPr/>
            </p:nvSpPr>
            <p:spPr bwMode="auto">
              <a:xfrm>
                <a:off x="5130" y="75"/>
                <a:ext cx="150" cy="135"/>
              </a:xfrm>
              <a:custGeom>
                <a:avLst/>
                <a:gdLst/>
                <a:ahLst/>
                <a:cxnLst>
                  <a:cxn ang="0">
                    <a:pos x="39" y="0"/>
                  </a:cxn>
                  <a:cxn ang="0">
                    <a:pos x="66" y="0"/>
                  </a:cxn>
                  <a:cxn ang="0">
                    <a:pos x="96" y="0"/>
                  </a:cxn>
                  <a:cxn ang="0">
                    <a:pos x="120" y="15"/>
                  </a:cxn>
                  <a:cxn ang="0">
                    <a:pos x="135" y="33"/>
                  </a:cxn>
                  <a:cxn ang="0">
                    <a:pos x="150" y="57"/>
                  </a:cxn>
                  <a:cxn ang="0">
                    <a:pos x="138" y="87"/>
                  </a:cxn>
                  <a:cxn ang="0">
                    <a:pos x="126" y="117"/>
                  </a:cxn>
                  <a:cxn ang="0">
                    <a:pos x="108" y="132"/>
                  </a:cxn>
                  <a:cxn ang="0">
                    <a:pos x="72" y="135"/>
                  </a:cxn>
                  <a:cxn ang="0">
                    <a:pos x="51" y="132"/>
                  </a:cxn>
                  <a:cxn ang="0">
                    <a:pos x="30" y="120"/>
                  </a:cxn>
                  <a:cxn ang="0">
                    <a:pos x="9" y="96"/>
                  </a:cxn>
                  <a:cxn ang="0">
                    <a:pos x="0" y="72"/>
                  </a:cxn>
                  <a:cxn ang="0">
                    <a:pos x="0" y="51"/>
                  </a:cxn>
                  <a:cxn ang="0">
                    <a:pos x="18" y="27"/>
                  </a:cxn>
                  <a:cxn ang="0">
                    <a:pos x="39" y="0"/>
                  </a:cxn>
                </a:cxnLst>
                <a:rect l="0" t="0" r="r" b="b"/>
                <a:pathLst>
                  <a:path w="150" h="135">
                    <a:moveTo>
                      <a:pt x="39" y="0"/>
                    </a:moveTo>
                    <a:lnTo>
                      <a:pt x="66" y="0"/>
                    </a:lnTo>
                    <a:lnTo>
                      <a:pt x="96" y="0"/>
                    </a:lnTo>
                    <a:lnTo>
                      <a:pt x="120" y="15"/>
                    </a:lnTo>
                    <a:lnTo>
                      <a:pt x="135" y="33"/>
                    </a:lnTo>
                    <a:lnTo>
                      <a:pt x="150" y="57"/>
                    </a:lnTo>
                    <a:lnTo>
                      <a:pt x="138" y="87"/>
                    </a:lnTo>
                    <a:lnTo>
                      <a:pt x="126" y="117"/>
                    </a:lnTo>
                    <a:lnTo>
                      <a:pt x="108" y="132"/>
                    </a:lnTo>
                    <a:lnTo>
                      <a:pt x="72" y="135"/>
                    </a:lnTo>
                    <a:lnTo>
                      <a:pt x="51" y="132"/>
                    </a:lnTo>
                    <a:lnTo>
                      <a:pt x="30" y="120"/>
                    </a:lnTo>
                    <a:lnTo>
                      <a:pt x="9" y="96"/>
                    </a:lnTo>
                    <a:lnTo>
                      <a:pt x="0" y="72"/>
                    </a:lnTo>
                    <a:lnTo>
                      <a:pt x="0" y="51"/>
                    </a:lnTo>
                    <a:lnTo>
                      <a:pt x="18" y="27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6699FF"/>
              </a:solidFill>
              <a:ln w="15875" cap="flat" cmpd="sng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9924" name="Freeform 1172"/>
              <p:cNvSpPr>
                <a:spLocks/>
              </p:cNvSpPr>
              <p:nvPr/>
            </p:nvSpPr>
            <p:spPr bwMode="auto">
              <a:xfrm>
                <a:off x="5226" y="120"/>
                <a:ext cx="66" cy="90"/>
              </a:xfrm>
              <a:custGeom>
                <a:avLst/>
                <a:gdLst/>
                <a:ahLst/>
                <a:cxnLst>
                  <a:cxn ang="0">
                    <a:pos x="0" y="90"/>
                  </a:cxn>
                  <a:cxn ang="0">
                    <a:pos x="36" y="75"/>
                  </a:cxn>
                  <a:cxn ang="0">
                    <a:pos x="60" y="48"/>
                  </a:cxn>
                  <a:cxn ang="0">
                    <a:pos x="66" y="30"/>
                  </a:cxn>
                  <a:cxn ang="0">
                    <a:pos x="66" y="0"/>
                  </a:cxn>
                </a:cxnLst>
                <a:rect l="0" t="0" r="r" b="b"/>
                <a:pathLst>
                  <a:path w="66" h="90">
                    <a:moveTo>
                      <a:pt x="0" y="90"/>
                    </a:moveTo>
                    <a:lnTo>
                      <a:pt x="36" y="75"/>
                    </a:lnTo>
                    <a:lnTo>
                      <a:pt x="60" y="48"/>
                    </a:lnTo>
                    <a:lnTo>
                      <a:pt x="66" y="30"/>
                    </a:lnTo>
                    <a:lnTo>
                      <a:pt x="66" y="0"/>
                    </a:lnTo>
                  </a:path>
                </a:pathLst>
              </a:custGeom>
              <a:solidFill>
                <a:srgbClr val="6699FF"/>
              </a:solidFill>
              <a:ln w="15875" cap="flat" cmpd="sng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0" name="Group 1173"/>
            <p:cNvGrpSpPr>
              <a:grpSpLocks/>
            </p:cNvGrpSpPr>
            <p:nvPr/>
          </p:nvGrpSpPr>
          <p:grpSpPr bwMode="auto">
            <a:xfrm>
              <a:off x="3132" y="1980"/>
              <a:ext cx="137" cy="159"/>
              <a:chOff x="2261" y="1768"/>
              <a:chExt cx="137" cy="159"/>
            </a:xfrm>
          </p:grpSpPr>
          <p:sp>
            <p:nvSpPr>
              <p:cNvPr id="459926" name="Freeform 1174"/>
              <p:cNvSpPr>
                <a:spLocks/>
              </p:cNvSpPr>
              <p:nvPr/>
            </p:nvSpPr>
            <p:spPr bwMode="auto">
              <a:xfrm rot="-4632885">
                <a:off x="2247" y="1788"/>
                <a:ext cx="153" cy="125"/>
              </a:xfrm>
              <a:custGeom>
                <a:avLst/>
                <a:gdLst/>
                <a:ahLst/>
                <a:cxnLst>
                  <a:cxn ang="0">
                    <a:pos x="39" y="0"/>
                  </a:cxn>
                  <a:cxn ang="0">
                    <a:pos x="66" y="0"/>
                  </a:cxn>
                  <a:cxn ang="0">
                    <a:pos x="96" y="0"/>
                  </a:cxn>
                  <a:cxn ang="0">
                    <a:pos x="120" y="15"/>
                  </a:cxn>
                  <a:cxn ang="0">
                    <a:pos x="135" y="33"/>
                  </a:cxn>
                  <a:cxn ang="0">
                    <a:pos x="150" y="57"/>
                  </a:cxn>
                  <a:cxn ang="0">
                    <a:pos x="138" y="87"/>
                  </a:cxn>
                  <a:cxn ang="0">
                    <a:pos x="126" y="117"/>
                  </a:cxn>
                  <a:cxn ang="0">
                    <a:pos x="108" y="132"/>
                  </a:cxn>
                  <a:cxn ang="0">
                    <a:pos x="72" y="135"/>
                  </a:cxn>
                  <a:cxn ang="0">
                    <a:pos x="51" y="132"/>
                  </a:cxn>
                  <a:cxn ang="0">
                    <a:pos x="30" y="120"/>
                  </a:cxn>
                  <a:cxn ang="0">
                    <a:pos x="9" y="96"/>
                  </a:cxn>
                  <a:cxn ang="0">
                    <a:pos x="0" y="72"/>
                  </a:cxn>
                  <a:cxn ang="0">
                    <a:pos x="0" y="51"/>
                  </a:cxn>
                  <a:cxn ang="0">
                    <a:pos x="18" y="27"/>
                  </a:cxn>
                  <a:cxn ang="0">
                    <a:pos x="39" y="0"/>
                  </a:cxn>
                </a:cxnLst>
                <a:rect l="0" t="0" r="r" b="b"/>
                <a:pathLst>
                  <a:path w="150" h="135">
                    <a:moveTo>
                      <a:pt x="39" y="0"/>
                    </a:moveTo>
                    <a:lnTo>
                      <a:pt x="66" y="0"/>
                    </a:lnTo>
                    <a:lnTo>
                      <a:pt x="96" y="0"/>
                    </a:lnTo>
                    <a:lnTo>
                      <a:pt x="120" y="15"/>
                    </a:lnTo>
                    <a:lnTo>
                      <a:pt x="135" y="33"/>
                    </a:lnTo>
                    <a:lnTo>
                      <a:pt x="150" y="57"/>
                    </a:lnTo>
                    <a:lnTo>
                      <a:pt x="138" y="87"/>
                    </a:lnTo>
                    <a:lnTo>
                      <a:pt x="126" y="117"/>
                    </a:lnTo>
                    <a:lnTo>
                      <a:pt x="108" y="132"/>
                    </a:lnTo>
                    <a:lnTo>
                      <a:pt x="72" y="135"/>
                    </a:lnTo>
                    <a:lnTo>
                      <a:pt x="51" y="132"/>
                    </a:lnTo>
                    <a:lnTo>
                      <a:pt x="30" y="120"/>
                    </a:lnTo>
                    <a:lnTo>
                      <a:pt x="9" y="96"/>
                    </a:lnTo>
                    <a:lnTo>
                      <a:pt x="0" y="72"/>
                    </a:lnTo>
                    <a:lnTo>
                      <a:pt x="0" y="51"/>
                    </a:lnTo>
                    <a:lnTo>
                      <a:pt x="18" y="27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6699FF"/>
              </a:solidFill>
              <a:ln w="15875" cap="flat" cmpd="sng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9927" name="Freeform 1175"/>
              <p:cNvSpPr>
                <a:spLocks/>
              </p:cNvSpPr>
              <p:nvPr/>
            </p:nvSpPr>
            <p:spPr bwMode="auto">
              <a:xfrm rot="-4632885">
                <a:off x="2323" y="1760"/>
                <a:ext cx="67" cy="83"/>
              </a:xfrm>
              <a:custGeom>
                <a:avLst/>
                <a:gdLst/>
                <a:ahLst/>
                <a:cxnLst>
                  <a:cxn ang="0">
                    <a:pos x="0" y="90"/>
                  </a:cxn>
                  <a:cxn ang="0">
                    <a:pos x="36" y="75"/>
                  </a:cxn>
                  <a:cxn ang="0">
                    <a:pos x="60" y="48"/>
                  </a:cxn>
                  <a:cxn ang="0">
                    <a:pos x="66" y="30"/>
                  </a:cxn>
                  <a:cxn ang="0">
                    <a:pos x="66" y="0"/>
                  </a:cxn>
                </a:cxnLst>
                <a:rect l="0" t="0" r="r" b="b"/>
                <a:pathLst>
                  <a:path w="66" h="90">
                    <a:moveTo>
                      <a:pt x="0" y="90"/>
                    </a:moveTo>
                    <a:lnTo>
                      <a:pt x="36" y="75"/>
                    </a:lnTo>
                    <a:lnTo>
                      <a:pt x="60" y="48"/>
                    </a:lnTo>
                    <a:lnTo>
                      <a:pt x="66" y="30"/>
                    </a:lnTo>
                    <a:lnTo>
                      <a:pt x="66" y="0"/>
                    </a:lnTo>
                  </a:path>
                </a:pathLst>
              </a:custGeom>
              <a:noFill/>
              <a:ln w="15875" cap="flat" cmpd="sng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1" name="Group 1176"/>
            <p:cNvGrpSpPr>
              <a:grpSpLocks/>
            </p:cNvGrpSpPr>
            <p:nvPr/>
          </p:nvGrpSpPr>
          <p:grpSpPr bwMode="auto">
            <a:xfrm>
              <a:off x="3190" y="1509"/>
              <a:ext cx="816" cy="607"/>
              <a:chOff x="2319" y="1297"/>
              <a:chExt cx="816" cy="607"/>
            </a:xfrm>
          </p:grpSpPr>
          <p:grpSp>
            <p:nvGrpSpPr>
              <p:cNvPr id="460006" name="Group 1177"/>
              <p:cNvGrpSpPr>
                <a:grpSpLocks/>
              </p:cNvGrpSpPr>
              <p:nvPr/>
            </p:nvGrpSpPr>
            <p:grpSpPr bwMode="auto">
              <a:xfrm rot="-2377981">
                <a:off x="2629" y="1767"/>
                <a:ext cx="148" cy="137"/>
                <a:chOff x="5130" y="75"/>
                <a:chExt cx="162" cy="135"/>
              </a:xfrm>
            </p:grpSpPr>
            <p:sp>
              <p:nvSpPr>
                <p:cNvPr id="459930" name="Freeform 1178"/>
                <p:cNvSpPr>
                  <a:spLocks/>
                </p:cNvSpPr>
                <p:nvPr/>
              </p:nvSpPr>
              <p:spPr bwMode="auto">
                <a:xfrm>
                  <a:off x="5130" y="75"/>
                  <a:ext cx="150" cy="135"/>
                </a:xfrm>
                <a:custGeom>
                  <a:avLst/>
                  <a:gdLst/>
                  <a:ahLst/>
                  <a:cxnLst>
                    <a:cxn ang="0">
                      <a:pos x="39" y="0"/>
                    </a:cxn>
                    <a:cxn ang="0">
                      <a:pos x="66" y="0"/>
                    </a:cxn>
                    <a:cxn ang="0">
                      <a:pos x="96" y="0"/>
                    </a:cxn>
                    <a:cxn ang="0">
                      <a:pos x="120" y="15"/>
                    </a:cxn>
                    <a:cxn ang="0">
                      <a:pos x="135" y="33"/>
                    </a:cxn>
                    <a:cxn ang="0">
                      <a:pos x="150" y="57"/>
                    </a:cxn>
                    <a:cxn ang="0">
                      <a:pos x="138" y="87"/>
                    </a:cxn>
                    <a:cxn ang="0">
                      <a:pos x="126" y="117"/>
                    </a:cxn>
                    <a:cxn ang="0">
                      <a:pos x="108" y="132"/>
                    </a:cxn>
                    <a:cxn ang="0">
                      <a:pos x="72" y="135"/>
                    </a:cxn>
                    <a:cxn ang="0">
                      <a:pos x="51" y="132"/>
                    </a:cxn>
                    <a:cxn ang="0">
                      <a:pos x="30" y="120"/>
                    </a:cxn>
                    <a:cxn ang="0">
                      <a:pos x="9" y="96"/>
                    </a:cxn>
                    <a:cxn ang="0">
                      <a:pos x="0" y="72"/>
                    </a:cxn>
                    <a:cxn ang="0">
                      <a:pos x="0" y="51"/>
                    </a:cxn>
                    <a:cxn ang="0">
                      <a:pos x="18" y="27"/>
                    </a:cxn>
                    <a:cxn ang="0">
                      <a:pos x="39" y="0"/>
                    </a:cxn>
                  </a:cxnLst>
                  <a:rect l="0" t="0" r="r" b="b"/>
                  <a:pathLst>
                    <a:path w="150" h="135">
                      <a:moveTo>
                        <a:pt x="39" y="0"/>
                      </a:moveTo>
                      <a:lnTo>
                        <a:pt x="66" y="0"/>
                      </a:lnTo>
                      <a:lnTo>
                        <a:pt x="96" y="0"/>
                      </a:lnTo>
                      <a:lnTo>
                        <a:pt x="120" y="15"/>
                      </a:lnTo>
                      <a:lnTo>
                        <a:pt x="135" y="33"/>
                      </a:lnTo>
                      <a:lnTo>
                        <a:pt x="150" y="57"/>
                      </a:lnTo>
                      <a:lnTo>
                        <a:pt x="138" y="87"/>
                      </a:lnTo>
                      <a:lnTo>
                        <a:pt x="126" y="117"/>
                      </a:lnTo>
                      <a:lnTo>
                        <a:pt x="108" y="132"/>
                      </a:lnTo>
                      <a:lnTo>
                        <a:pt x="72" y="135"/>
                      </a:lnTo>
                      <a:lnTo>
                        <a:pt x="51" y="132"/>
                      </a:lnTo>
                      <a:lnTo>
                        <a:pt x="30" y="120"/>
                      </a:lnTo>
                      <a:lnTo>
                        <a:pt x="9" y="96"/>
                      </a:lnTo>
                      <a:lnTo>
                        <a:pt x="0" y="72"/>
                      </a:lnTo>
                      <a:lnTo>
                        <a:pt x="0" y="51"/>
                      </a:lnTo>
                      <a:lnTo>
                        <a:pt x="18" y="27"/>
                      </a:lnTo>
                      <a:lnTo>
                        <a:pt x="39" y="0"/>
                      </a:lnTo>
                      <a:close/>
                    </a:path>
                  </a:pathLst>
                </a:custGeom>
                <a:solidFill>
                  <a:srgbClr val="6699FF"/>
                </a:solidFill>
                <a:ln w="15875" cap="flat" cmpd="sng">
                  <a:solidFill>
                    <a:srgbClr val="333333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9931" name="Freeform 1179"/>
                <p:cNvSpPr>
                  <a:spLocks/>
                </p:cNvSpPr>
                <p:nvPr/>
              </p:nvSpPr>
              <p:spPr bwMode="auto">
                <a:xfrm>
                  <a:off x="5226" y="120"/>
                  <a:ext cx="66" cy="90"/>
                </a:xfrm>
                <a:custGeom>
                  <a:avLst/>
                  <a:gdLst/>
                  <a:ahLst/>
                  <a:cxnLst>
                    <a:cxn ang="0">
                      <a:pos x="0" y="90"/>
                    </a:cxn>
                    <a:cxn ang="0">
                      <a:pos x="36" y="75"/>
                    </a:cxn>
                    <a:cxn ang="0">
                      <a:pos x="60" y="48"/>
                    </a:cxn>
                    <a:cxn ang="0">
                      <a:pos x="66" y="30"/>
                    </a:cxn>
                    <a:cxn ang="0">
                      <a:pos x="66" y="0"/>
                    </a:cxn>
                  </a:cxnLst>
                  <a:rect l="0" t="0" r="r" b="b"/>
                  <a:pathLst>
                    <a:path w="66" h="90">
                      <a:moveTo>
                        <a:pt x="0" y="90"/>
                      </a:moveTo>
                      <a:lnTo>
                        <a:pt x="36" y="75"/>
                      </a:lnTo>
                      <a:lnTo>
                        <a:pt x="60" y="48"/>
                      </a:lnTo>
                      <a:lnTo>
                        <a:pt x="66" y="30"/>
                      </a:lnTo>
                      <a:lnTo>
                        <a:pt x="66" y="0"/>
                      </a:lnTo>
                    </a:path>
                  </a:pathLst>
                </a:custGeom>
                <a:solidFill>
                  <a:srgbClr val="6699FF"/>
                </a:solidFill>
                <a:ln w="15875" cap="flat" cmpd="sng">
                  <a:solidFill>
                    <a:srgbClr val="333333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60007" name="Group 1180"/>
              <p:cNvGrpSpPr>
                <a:grpSpLocks/>
              </p:cNvGrpSpPr>
              <p:nvPr/>
            </p:nvGrpSpPr>
            <p:grpSpPr bwMode="auto">
              <a:xfrm rot="-2377981">
                <a:off x="2985" y="1762"/>
                <a:ext cx="150" cy="138"/>
                <a:chOff x="5130" y="75"/>
                <a:chExt cx="162" cy="135"/>
              </a:xfrm>
            </p:grpSpPr>
            <p:sp>
              <p:nvSpPr>
                <p:cNvPr id="459933" name="Freeform 1181"/>
                <p:cNvSpPr>
                  <a:spLocks/>
                </p:cNvSpPr>
                <p:nvPr/>
              </p:nvSpPr>
              <p:spPr bwMode="auto">
                <a:xfrm>
                  <a:off x="5130" y="75"/>
                  <a:ext cx="150" cy="135"/>
                </a:xfrm>
                <a:custGeom>
                  <a:avLst/>
                  <a:gdLst/>
                  <a:ahLst/>
                  <a:cxnLst>
                    <a:cxn ang="0">
                      <a:pos x="39" y="0"/>
                    </a:cxn>
                    <a:cxn ang="0">
                      <a:pos x="66" y="0"/>
                    </a:cxn>
                    <a:cxn ang="0">
                      <a:pos x="96" y="0"/>
                    </a:cxn>
                    <a:cxn ang="0">
                      <a:pos x="120" y="15"/>
                    </a:cxn>
                    <a:cxn ang="0">
                      <a:pos x="135" y="33"/>
                    </a:cxn>
                    <a:cxn ang="0">
                      <a:pos x="150" y="57"/>
                    </a:cxn>
                    <a:cxn ang="0">
                      <a:pos x="138" y="87"/>
                    </a:cxn>
                    <a:cxn ang="0">
                      <a:pos x="126" y="117"/>
                    </a:cxn>
                    <a:cxn ang="0">
                      <a:pos x="108" y="132"/>
                    </a:cxn>
                    <a:cxn ang="0">
                      <a:pos x="72" y="135"/>
                    </a:cxn>
                    <a:cxn ang="0">
                      <a:pos x="51" y="132"/>
                    </a:cxn>
                    <a:cxn ang="0">
                      <a:pos x="30" y="120"/>
                    </a:cxn>
                    <a:cxn ang="0">
                      <a:pos x="9" y="96"/>
                    </a:cxn>
                    <a:cxn ang="0">
                      <a:pos x="0" y="72"/>
                    </a:cxn>
                    <a:cxn ang="0">
                      <a:pos x="0" y="51"/>
                    </a:cxn>
                    <a:cxn ang="0">
                      <a:pos x="18" y="27"/>
                    </a:cxn>
                    <a:cxn ang="0">
                      <a:pos x="39" y="0"/>
                    </a:cxn>
                  </a:cxnLst>
                  <a:rect l="0" t="0" r="r" b="b"/>
                  <a:pathLst>
                    <a:path w="150" h="135">
                      <a:moveTo>
                        <a:pt x="39" y="0"/>
                      </a:moveTo>
                      <a:lnTo>
                        <a:pt x="66" y="0"/>
                      </a:lnTo>
                      <a:lnTo>
                        <a:pt x="96" y="0"/>
                      </a:lnTo>
                      <a:lnTo>
                        <a:pt x="120" y="15"/>
                      </a:lnTo>
                      <a:lnTo>
                        <a:pt x="135" y="33"/>
                      </a:lnTo>
                      <a:lnTo>
                        <a:pt x="150" y="57"/>
                      </a:lnTo>
                      <a:lnTo>
                        <a:pt x="138" y="87"/>
                      </a:lnTo>
                      <a:lnTo>
                        <a:pt x="126" y="117"/>
                      </a:lnTo>
                      <a:lnTo>
                        <a:pt x="108" y="132"/>
                      </a:lnTo>
                      <a:lnTo>
                        <a:pt x="72" y="135"/>
                      </a:lnTo>
                      <a:lnTo>
                        <a:pt x="51" y="132"/>
                      </a:lnTo>
                      <a:lnTo>
                        <a:pt x="30" y="120"/>
                      </a:lnTo>
                      <a:lnTo>
                        <a:pt x="9" y="96"/>
                      </a:lnTo>
                      <a:lnTo>
                        <a:pt x="0" y="72"/>
                      </a:lnTo>
                      <a:lnTo>
                        <a:pt x="0" y="51"/>
                      </a:lnTo>
                      <a:lnTo>
                        <a:pt x="18" y="27"/>
                      </a:lnTo>
                      <a:lnTo>
                        <a:pt x="39" y="0"/>
                      </a:lnTo>
                      <a:close/>
                    </a:path>
                  </a:pathLst>
                </a:custGeom>
                <a:solidFill>
                  <a:srgbClr val="6699FF"/>
                </a:solidFill>
                <a:ln w="15875" cap="flat" cmpd="sng">
                  <a:solidFill>
                    <a:srgbClr val="333333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9934" name="Freeform 1182"/>
                <p:cNvSpPr>
                  <a:spLocks/>
                </p:cNvSpPr>
                <p:nvPr/>
              </p:nvSpPr>
              <p:spPr bwMode="auto">
                <a:xfrm>
                  <a:off x="5226" y="120"/>
                  <a:ext cx="66" cy="90"/>
                </a:xfrm>
                <a:custGeom>
                  <a:avLst/>
                  <a:gdLst/>
                  <a:ahLst/>
                  <a:cxnLst>
                    <a:cxn ang="0">
                      <a:pos x="0" y="90"/>
                    </a:cxn>
                    <a:cxn ang="0">
                      <a:pos x="36" y="75"/>
                    </a:cxn>
                    <a:cxn ang="0">
                      <a:pos x="60" y="48"/>
                    </a:cxn>
                    <a:cxn ang="0">
                      <a:pos x="66" y="30"/>
                    </a:cxn>
                    <a:cxn ang="0">
                      <a:pos x="66" y="0"/>
                    </a:cxn>
                  </a:cxnLst>
                  <a:rect l="0" t="0" r="r" b="b"/>
                  <a:pathLst>
                    <a:path w="66" h="90">
                      <a:moveTo>
                        <a:pt x="0" y="90"/>
                      </a:moveTo>
                      <a:lnTo>
                        <a:pt x="36" y="75"/>
                      </a:lnTo>
                      <a:lnTo>
                        <a:pt x="60" y="48"/>
                      </a:lnTo>
                      <a:lnTo>
                        <a:pt x="66" y="30"/>
                      </a:lnTo>
                      <a:lnTo>
                        <a:pt x="66" y="0"/>
                      </a:lnTo>
                    </a:path>
                  </a:pathLst>
                </a:custGeom>
                <a:solidFill>
                  <a:srgbClr val="6699FF"/>
                </a:solidFill>
                <a:ln w="15875" cap="flat" cmpd="sng">
                  <a:solidFill>
                    <a:srgbClr val="333333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60010" name="Group 1183"/>
              <p:cNvGrpSpPr>
                <a:grpSpLocks/>
              </p:cNvGrpSpPr>
              <p:nvPr/>
            </p:nvGrpSpPr>
            <p:grpSpPr bwMode="auto">
              <a:xfrm rot="2335347">
                <a:off x="2598" y="1297"/>
                <a:ext cx="149" cy="137"/>
                <a:chOff x="5130" y="75"/>
                <a:chExt cx="162" cy="135"/>
              </a:xfrm>
            </p:grpSpPr>
            <p:sp>
              <p:nvSpPr>
                <p:cNvPr id="459936" name="Freeform 1184"/>
                <p:cNvSpPr>
                  <a:spLocks/>
                </p:cNvSpPr>
                <p:nvPr/>
              </p:nvSpPr>
              <p:spPr bwMode="auto">
                <a:xfrm>
                  <a:off x="5130" y="75"/>
                  <a:ext cx="150" cy="135"/>
                </a:xfrm>
                <a:custGeom>
                  <a:avLst/>
                  <a:gdLst/>
                  <a:ahLst/>
                  <a:cxnLst>
                    <a:cxn ang="0">
                      <a:pos x="39" y="0"/>
                    </a:cxn>
                    <a:cxn ang="0">
                      <a:pos x="66" y="0"/>
                    </a:cxn>
                    <a:cxn ang="0">
                      <a:pos x="96" y="0"/>
                    </a:cxn>
                    <a:cxn ang="0">
                      <a:pos x="120" y="15"/>
                    </a:cxn>
                    <a:cxn ang="0">
                      <a:pos x="135" y="33"/>
                    </a:cxn>
                    <a:cxn ang="0">
                      <a:pos x="150" y="57"/>
                    </a:cxn>
                    <a:cxn ang="0">
                      <a:pos x="138" y="87"/>
                    </a:cxn>
                    <a:cxn ang="0">
                      <a:pos x="126" y="117"/>
                    </a:cxn>
                    <a:cxn ang="0">
                      <a:pos x="108" y="132"/>
                    </a:cxn>
                    <a:cxn ang="0">
                      <a:pos x="72" y="135"/>
                    </a:cxn>
                    <a:cxn ang="0">
                      <a:pos x="51" y="132"/>
                    </a:cxn>
                    <a:cxn ang="0">
                      <a:pos x="30" y="120"/>
                    </a:cxn>
                    <a:cxn ang="0">
                      <a:pos x="9" y="96"/>
                    </a:cxn>
                    <a:cxn ang="0">
                      <a:pos x="0" y="72"/>
                    </a:cxn>
                    <a:cxn ang="0">
                      <a:pos x="0" y="51"/>
                    </a:cxn>
                    <a:cxn ang="0">
                      <a:pos x="18" y="27"/>
                    </a:cxn>
                    <a:cxn ang="0">
                      <a:pos x="39" y="0"/>
                    </a:cxn>
                  </a:cxnLst>
                  <a:rect l="0" t="0" r="r" b="b"/>
                  <a:pathLst>
                    <a:path w="150" h="135">
                      <a:moveTo>
                        <a:pt x="39" y="0"/>
                      </a:moveTo>
                      <a:lnTo>
                        <a:pt x="66" y="0"/>
                      </a:lnTo>
                      <a:lnTo>
                        <a:pt x="96" y="0"/>
                      </a:lnTo>
                      <a:lnTo>
                        <a:pt x="120" y="15"/>
                      </a:lnTo>
                      <a:lnTo>
                        <a:pt x="135" y="33"/>
                      </a:lnTo>
                      <a:lnTo>
                        <a:pt x="150" y="57"/>
                      </a:lnTo>
                      <a:lnTo>
                        <a:pt x="138" y="87"/>
                      </a:lnTo>
                      <a:lnTo>
                        <a:pt x="126" y="117"/>
                      </a:lnTo>
                      <a:lnTo>
                        <a:pt x="108" y="132"/>
                      </a:lnTo>
                      <a:lnTo>
                        <a:pt x="72" y="135"/>
                      </a:lnTo>
                      <a:lnTo>
                        <a:pt x="51" y="132"/>
                      </a:lnTo>
                      <a:lnTo>
                        <a:pt x="30" y="120"/>
                      </a:lnTo>
                      <a:lnTo>
                        <a:pt x="9" y="96"/>
                      </a:lnTo>
                      <a:lnTo>
                        <a:pt x="0" y="72"/>
                      </a:lnTo>
                      <a:lnTo>
                        <a:pt x="0" y="51"/>
                      </a:lnTo>
                      <a:lnTo>
                        <a:pt x="18" y="27"/>
                      </a:lnTo>
                      <a:lnTo>
                        <a:pt x="39" y="0"/>
                      </a:lnTo>
                      <a:close/>
                    </a:path>
                  </a:pathLst>
                </a:custGeom>
                <a:solidFill>
                  <a:srgbClr val="6699FF"/>
                </a:solidFill>
                <a:ln w="15875" cap="flat" cmpd="sng">
                  <a:solidFill>
                    <a:srgbClr val="333333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9937" name="Freeform 1185"/>
                <p:cNvSpPr>
                  <a:spLocks/>
                </p:cNvSpPr>
                <p:nvPr/>
              </p:nvSpPr>
              <p:spPr bwMode="auto">
                <a:xfrm>
                  <a:off x="5226" y="120"/>
                  <a:ext cx="66" cy="90"/>
                </a:xfrm>
                <a:custGeom>
                  <a:avLst/>
                  <a:gdLst/>
                  <a:ahLst/>
                  <a:cxnLst>
                    <a:cxn ang="0">
                      <a:pos x="0" y="90"/>
                    </a:cxn>
                    <a:cxn ang="0">
                      <a:pos x="36" y="75"/>
                    </a:cxn>
                    <a:cxn ang="0">
                      <a:pos x="60" y="48"/>
                    </a:cxn>
                    <a:cxn ang="0">
                      <a:pos x="66" y="30"/>
                    </a:cxn>
                    <a:cxn ang="0">
                      <a:pos x="66" y="0"/>
                    </a:cxn>
                  </a:cxnLst>
                  <a:rect l="0" t="0" r="r" b="b"/>
                  <a:pathLst>
                    <a:path w="66" h="90">
                      <a:moveTo>
                        <a:pt x="0" y="90"/>
                      </a:moveTo>
                      <a:lnTo>
                        <a:pt x="36" y="75"/>
                      </a:lnTo>
                      <a:lnTo>
                        <a:pt x="60" y="48"/>
                      </a:lnTo>
                      <a:lnTo>
                        <a:pt x="66" y="30"/>
                      </a:lnTo>
                      <a:lnTo>
                        <a:pt x="66" y="0"/>
                      </a:lnTo>
                    </a:path>
                  </a:pathLst>
                </a:custGeom>
                <a:solidFill>
                  <a:srgbClr val="6699FF"/>
                </a:solidFill>
                <a:ln w="15875" cap="flat" cmpd="sng">
                  <a:solidFill>
                    <a:srgbClr val="333333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59938" name="Freeform 1186"/>
              <p:cNvSpPr>
                <a:spLocks/>
              </p:cNvSpPr>
              <p:nvPr/>
            </p:nvSpPr>
            <p:spPr bwMode="auto">
              <a:xfrm flipH="1">
                <a:off x="2319" y="1609"/>
                <a:ext cx="729" cy="49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800" y="0"/>
                  </a:cxn>
                  <a:cxn ang="0">
                    <a:pos x="1000" y="9"/>
                  </a:cxn>
                </a:cxnLst>
                <a:rect l="0" t="0" r="r" b="b"/>
                <a:pathLst>
                  <a:path w="1000" h="38">
                    <a:moveTo>
                      <a:pt x="0" y="18"/>
                    </a:moveTo>
                    <a:cubicBezTo>
                      <a:pt x="273" y="23"/>
                      <a:pt x="531" y="38"/>
                      <a:pt x="800" y="0"/>
                    </a:cubicBezTo>
                    <a:cubicBezTo>
                      <a:pt x="903" y="17"/>
                      <a:pt x="836" y="9"/>
                      <a:pt x="1000" y="9"/>
                    </a:cubicBezTo>
                  </a:path>
                </a:pathLst>
              </a:custGeom>
              <a:noFill/>
              <a:ln w="9525" cap="flat" cmpd="sng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9939" name="Freeform 1187"/>
              <p:cNvSpPr>
                <a:spLocks/>
              </p:cNvSpPr>
              <p:nvPr/>
            </p:nvSpPr>
            <p:spPr bwMode="auto">
              <a:xfrm flipH="1">
                <a:off x="2658" y="1446"/>
                <a:ext cx="43" cy="325"/>
              </a:xfrm>
              <a:custGeom>
                <a:avLst/>
                <a:gdLst/>
                <a:ahLst/>
                <a:cxnLst>
                  <a:cxn ang="0">
                    <a:pos x="25" y="0"/>
                  </a:cxn>
                  <a:cxn ang="0">
                    <a:pos x="7" y="209"/>
                  </a:cxn>
                </a:cxnLst>
                <a:rect l="0" t="0" r="r" b="b"/>
                <a:pathLst>
                  <a:path w="25" h="209">
                    <a:moveTo>
                      <a:pt x="25" y="0"/>
                    </a:moveTo>
                    <a:cubicBezTo>
                      <a:pt x="0" y="74"/>
                      <a:pt x="7" y="124"/>
                      <a:pt x="7" y="209"/>
                    </a:cubicBezTo>
                  </a:path>
                </a:pathLst>
              </a:custGeom>
              <a:noFill/>
              <a:ln w="9525" cap="flat" cmpd="sng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9940" name="Freeform 1188"/>
              <p:cNvSpPr>
                <a:spLocks/>
              </p:cNvSpPr>
              <p:nvPr/>
            </p:nvSpPr>
            <p:spPr bwMode="auto">
              <a:xfrm>
                <a:off x="2322" y="1632"/>
                <a:ext cx="20" cy="14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" y="145"/>
                  </a:cxn>
                </a:cxnLst>
                <a:rect l="0" t="0" r="r" b="b"/>
                <a:pathLst>
                  <a:path w="21" h="145">
                    <a:moveTo>
                      <a:pt x="0" y="0"/>
                    </a:moveTo>
                    <a:cubicBezTo>
                      <a:pt x="21" y="64"/>
                      <a:pt x="9" y="18"/>
                      <a:pt x="9" y="145"/>
                    </a:cubicBezTo>
                  </a:path>
                </a:pathLst>
              </a:custGeom>
              <a:noFill/>
              <a:ln w="9525" cap="flat" cmpd="sng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9941" name="Freeform 1189"/>
              <p:cNvSpPr>
                <a:spLocks/>
              </p:cNvSpPr>
              <p:nvPr/>
            </p:nvSpPr>
            <p:spPr bwMode="auto">
              <a:xfrm>
                <a:off x="3043" y="1641"/>
                <a:ext cx="17" cy="148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0" y="145"/>
                  </a:cxn>
                </a:cxnLst>
                <a:rect l="0" t="0" r="r" b="b"/>
                <a:pathLst>
                  <a:path w="18" h="145">
                    <a:moveTo>
                      <a:pt x="18" y="0"/>
                    </a:moveTo>
                    <a:cubicBezTo>
                      <a:pt x="13" y="46"/>
                      <a:pt x="0" y="98"/>
                      <a:pt x="0" y="145"/>
                    </a:cubicBezTo>
                  </a:path>
                </a:pathLst>
              </a:custGeom>
              <a:noFill/>
              <a:ln w="9525" cap="flat" cmpd="sng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60013" name="Group 1190"/>
            <p:cNvGrpSpPr>
              <a:grpSpLocks/>
            </p:cNvGrpSpPr>
            <p:nvPr/>
          </p:nvGrpSpPr>
          <p:grpSpPr bwMode="auto">
            <a:xfrm rot="2335347">
              <a:off x="4346" y="1939"/>
              <a:ext cx="151" cy="137"/>
              <a:chOff x="5130" y="75"/>
              <a:chExt cx="162" cy="135"/>
            </a:xfrm>
          </p:grpSpPr>
          <p:sp>
            <p:nvSpPr>
              <p:cNvPr id="459943" name="Freeform 1191"/>
              <p:cNvSpPr>
                <a:spLocks/>
              </p:cNvSpPr>
              <p:nvPr/>
            </p:nvSpPr>
            <p:spPr bwMode="auto">
              <a:xfrm>
                <a:off x="5130" y="75"/>
                <a:ext cx="150" cy="135"/>
              </a:xfrm>
              <a:custGeom>
                <a:avLst/>
                <a:gdLst/>
                <a:ahLst/>
                <a:cxnLst>
                  <a:cxn ang="0">
                    <a:pos x="39" y="0"/>
                  </a:cxn>
                  <a:cxn ang="0">
                    <a:pos x="66" y="0"/>
                  </a:cxn>
                  <a:cxn ang="0">
                    <a:pos x="96" y="0"/>
                  </a:cxn>
                  <a:cxn ang="0">
                    <a:pos x="120" y="15"/>
                  </a:cxn>
                  <a:cxn ang="0">
                    <a:pos x="135" y="33"/>
                  </a:cxn>
                  <a:cxn ang="0">
                    <a:pos x="150" y="57"/>
                  </a:cxn>
                  <a:cxn ang="0">
                    <a:pos x="138" y="87"/>
                  </a:cxn>
                  <a:cxn ang="0">
                    <a:pos x="126" y="117"/>
                  </a:cxn>
                  <a:cxn ang="0">
                    <a:pos x="108" y="132"/>
                  </a:cxn>
                  <a:cxn ang="0">
                    <a:pos x="72" y="135"/>
                  </a:cxn>
                  <a:cxn ang="0">
                    <a:pos x="51" y="132"/>
                  </a:cxn>
                  <a:cxn ang="0">
                    <a:pos x="30" y="120"/>
                  </a:cxn>
                  <a:cxn ang="0">
                    <a:pos x="9" y="96"/>
                  </a:cxn>
                  <a:cxn ang="0">
                    <a:pos x="0" y="72"/>
                  </a:cxn>
                  <a:cxn ang="0">
                    <a:pos x="0" y="51"/>
                  </a:cxn>
                  <a:cxn ang="0">
                    <a:pos x="18" y="27"/>
                  </a:cxn>
                  <a:cxn ang="0">
                    <a:pos x="39" y="0"/>
                  </a:cxn>
                </a:cxnLst>
                <a:rect l="0" t="0" r="r" b="b"/>
                <a:pathLst>
                  <a:path w="150" h="135">
                    <a:moveTo>
                      <a:pt x="39" y="0"/>
                    </a:moveTo>
                    <a:lnTo>
                      <a:pt x="66" y="0"/>
                    </a:lnTo>
                    <a:lnTo>
                      <a:pt x="96" y="0"/>
                    </a:lnTo>
                    <a:lnTo>
                      <a:pt x="120" y="15"/>
                    </a:lnTo>
                    <a:lnTo>
                      <a:pt x="135" y="33"/>
                    </a:lnTo>
                    <a:lnTo>
                      <a:pt x="150" y="57"/>
                    </a:lnTo>
                    <a:lnTo>
                      <a:pt x="138" y="87"/>
                    </a:lnTo>
                    <a:lnTo>
                      <a:pt x="126" y="117"/>
                    </a:lnTo>
                    <a:lnTo>
                      <a:pt x="108" y="132"/>
                    </a:lnTo>
                    <a:lnTo>
                      <a:pt x="72" y="135"/>
                    </a:lnTo>
                    <a:lnTo>
                      <a:pt x="51" y="132"/>
                    </a:lnTo>
                    <a:lnTo>
                      <a:pt x="30" y="120"/>
                    </a:lnTo>
                    <a:lnTo>
                      <a:pt x="9" y="96"/>
                    </a:lnTo>
                    <a:lnTo>
                      <a:pt x="0" y="72"/>
                    </a:lnTo>
                    <a:lnTo>
                      <a:pt x="0" y="51"/>
                    </a:lnTo>
                    <a:lnTo>
                      <a:pt x="18" y="27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6699FF"/>
              </a:solidFill>
              <a:ln w="15875" cap="flat" cmpd="sng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9944" name="Freeform 1192"/>
              <p:cNvSpPr>
                <a:spLocks/>
              </p:cNvSpPr>
              <p:nvPr/>
            </p:nvSpPr>
            <p:spPr bwMode="auto">
              <a:xfrm>
                <a:off x="5226" y="120"/>
                <a:ext cx="66" cy="90"/>
              </a:xfrm>
              <a:custGeom>
                <a:avLst/>
                <a:gdLst/>
                <a:ahLst/>
                <a:cxnLst>
                  <a:cxn ang="0">
                    <a:pos x="0" y="90"/>
                  </a:cxn>
                  <a:cxn ang="0">
                    <a:pos x="36" y="75"/>
                  </a:cxn>
                  <a:cxn ang="0">
                    <a:pos x="60" y="48"/>
                  </a:cxn>
                  <a:cxn ang="0">
                    <a:pos x="66" y="30"/>
                  </a:cxn>
                  <a:cxn ang="0">
                    <a:pos x="66" y="0"/>
                  </a:cxn>
                </a:cxnLst>
                <a:rect l="0" t="0" r="r" b="b"/>
                <a:pathLst>
                  <a:path w="66" h="90">
                    <a:moveTo>
                      <a:pt x="0" y="90"/>
                    </a:moveTo>
                    <a:lnTo>
                      <a:pt x="36" y="75"/>
                    </a:lnTo>
                    <a:lnTo>
                      <a:pt x="60" y="48"/>
                    </a:lnTo>
                    <a:lnTo>
                      <a:pt x="66" y="30"/>
                    </a:lnTo>
                    <a:lnTo>
                      <a:pt x="66" y="0"/>
                    </a:lnTo>
                  </a:path>
                </a:pathLst>
              </a:custGeom>
              <a:solidFill>
                <a:srgbClr val="6699FF"/>
              </a:solidFill>
              <a:ln w="15875" cap="flat" cmpd="sng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59945" name="Freeform 1193"/>
            <p:cNvSpPr>
              <a:spLocks/>
            </p:cNvSpPr>
            <p:nvPr/>
          </p:nvSpPr>
          <p:spPr bwMode="auto">
            <a:xfrm>
              <a:off x="4402" y="1788"/>
              <a:ext cx="395" cy="18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428" y="0"/>
                </a:cxn>
              </a:cxnLst>
              <a:rect l="0" t="0" r="r" b="b"/>
              <a:pathLst>
                <a:path w="428" h="18">
                  <a:moveTo>
                    <a:pt x="0" y="18"/>
                  </a:moveTo>
                  <a:cubicBezTo>
                    <a:pt x="142" y="2"/>
                    <a:pt x="285" y="0"/>
                    <a:pt x="428" y="0"/>
                  </a:cubicBezTo>
                </a:path>
              </a:pathLst>
            </a:custGeom>
            <a:noFill/>
            <a:ln w="9525" cap="flat" cmpd="sng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946" name="Freeform 1194"/>
            <p:cNvSpPr>
              <a:spLocks/>
            </p:cNvSpPr>
            <p:nvPr/>
          </p:nvSpPr>
          <p:spPr bwMode="auto">
            <a:xfrm>
              <a:off x="4402" y="1815"/>
              <a:ext cx="0" cy="1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9"/>
                </a:cxn>
              </a:cxnLst>
              <a:rect l="0" t="0" r="r" b="b"/>
              <a:pathLst>
                <a:path w="1" h="109">
                  <a:moveTo>
                    <a:pt x="0" y="0"/>
                  </a:moveTo>
                  <a:cubicBezTo>
                    <a:pt x="0" y="36"/>
                    <a:pt x="0" y="73"/>
                    <a:pt x="0" y="109"/>
                  </a:cubicBezTo>
                </a:path>
              </a:pathLst>
            </a:custGeom>
            <a:noFill/>
            <a:ln w="9525" cap="flat" cmpd="sng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947" name="Freeform 1195"/>
            <p:cNvSpPr>
              <a:spLocks/>
            </p:cNvSpPr>
            <p:nvPr/>
          </p:nvSpPr>
          <p:spPr bwMode="auto">
            <a:xfrm>
              <a:off x="4536" y="1658"/>
              <a:ext cx="1" cy="1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6"/>
                </a:cxn>
              </a:cxnLst>
              <a:rect l="0" t="0" r="r" b="b"/>
              <a:pathLst>
                <a:path w="1" h="136">
                  <a:moveTo>
                    <a:pt x="0" y="0"/>
                  </a:moveTo>
                  <a:cubicBezTo>
                    <a:pt x="0" y="45"/>
                    <a:pt x="0" y="91"/>
                    <a:pt x="0" y="13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948" name="Freeform 1196"/>
            <p:cNvSpPr>
              <a:spLocks/>
            </p:cNvSpPr>
            <p:nvPr/>
          </p:nvSpPr>
          <p:spPr bwMode="auto">
            <a:xfrm>
              <a:off x="4804" y="1796"/>
              <a:ext cx="13" cy="1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7"/>
                </a:cxn>
              </a:cxnLst>
              <a:rect l="0" t="0" r="r" b="b"/>
              <a:pathLst>
                <a:path w="14" h="127">
                  <a:moveTo>
                    <a:pt x="0" y="0"/>
                  </a:moveTo>
                  <a:cubicBezTo>
                    <a:pt x="14" y="43"/>
                    <a:pt x="0" y="83"/>
                    <a:pt x="0" y="127"/>
                  </a:cubicBezTo>
                </a:path>
              </a:pathLst>
            </a:custGeom>
            <a:noFill/>
            <a:ln w="9525" cap="flat" cmpd="sng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60014" name="Group 1197"/>
            <p:cNvGrpSpPr>
              <a:grpSpLocks/>
            </p:cNvGrpSpPr>
            <p:nvPr/>
          </p:nvGrpSpPr>
          <p:grpSpPr bwMode="auto">
            <a:xfrm>
              <a:off x="3867" y="1142"/>
              <a:ext cx="150" cy="137"/>
              <a:chOff x="5130" y="75"/>
              <a:chExt cx="162" cy="135"/>
            </a:xfrm>
          </p:grpSpPr>
          <p:sp>
            <p:nvSpPr>
              <p:cNvPr id="459950" name="Freeform 1198"/>
              <p:cNvSpPr>
                <a:spLocks/>
              </p:cNvSpPr>
              <p:nvPr/>
            </p:nvSpPr>
            <p:spPr bwMode="auto">
              <a:xfrm>
                <a:off x="5130" y="75"/>
                <a:ext cx="150" cy="135"/>
              </a:xfrm>
              <a:custGeom>
                <a:avLst/>
                <a:gdLst/>
                <a:ahLst/>
                <a:cxnLst>
                  <a:cxn ang="0">
                    <a:pos x="39" y="0"/>
                  </a:cxn>
                  <a:cxn ang="0">
                    <a:pos x="66" y="0"/>
                  </a:cxn>
                  <a:cxn ang="0">
                    <a:pos x="96" y="0"/>
                  </a:cxn>
                  <a:cxn ang="0">
                    <a:pos x="120" y="15"/>
                  </a:cxn>
                  <a:cxn ang="0">
                    <a:pos x="135" y="33"/>
                  </a:cxn>
                  <a:cxn ang="0">
                    <a:pos x="150" y="57"/>
                  </a:cxn>
                  <a:cxn ang="0">
                    <a:pos x="138" y="87"/>
                  </a:cxn>
                  <a:cxn ang="0">
                    <a:pos x="126" y="117"/>
                  </a:cxn>
                  <a:cxn ang="0">
                    <a:pos x="108" y="132"/>
                  </a:cxn>
                  <a:cxn ang="0">
                    <a:pos x="72" y="135"/>
                  </a:cxn>
                  <a:cxn ang="0">
                    <a:pos x="51" y="132"/>
                  </a:cxn>
                  <a:cxn ang="0">
                    <a:pos x="30" y="120"/>
                  </a:cxn>
                  <a:cxn ang="0">
                    <a:pos x="9" y="96"/>
                  </a:cxn>
                  <a:cxn ang="0">
                    <a:pos x="0" y="72"/>
                  </a:cxn>
                  <a:cxn ang="0">
                    <a:pos x="0" y="51"/>
                  </a:cxn>
                  <a:cxn ang="0">
                    <a:pos x="18" y="27"/>
                  </a:cxn>
                  <a:cxn ang="0">
                    <a:pos x="39" y="0"/>
                  </a:cxn>
                </a:cxnLst>
                <a:rect l="0" t="0" r="r" b="b"/>
                <a:pathLst>
                  <a:path w="150" h="135">
                    <a:moveTo>
                      <a:pt x="39" y="0"/>
                    </a:moveTo>
                    <a:lnTo>
                      <a:pt x="66" y="0"/>
                    </a:lnTo>
                    <a:lnTo>
                      <a:pt x="96" y="0"/>
                    </a:lnTo>
                    <a:lnTo>
                      <a:pt x="120" y="15"/>
                    </a:lnTo>
                    <a:lnTo>
                      <a:pt x="135" y="33"/>
                    </a:lnTo>
                    <a:lnTo>
                      <a:pt x="150" y="57"/>
                    </a:lnTo>
                    <a:lnTo>
                      <a:pt x="138" y="87"/>
                    </a:lnTo>
                    <a:lnTo>
                      <a:pt x="126" y="117"/>
                    </a:lnTo>
                    <a:lnTo>
                      <a:pt x="108" y="132"/>
                    </a:lnTo>
                    <a:lnTo>
                      <a:pt x="72" y="135"/>
                    </a:lnTo>
                    <a:lnTo>
                      <a:pt x="51" y="132"/>
                    </a:lnTo>
                    <a:lnTo>
                      <a:pt x="30" y="120"/>
                    </a:lnTo>
                    <a:lnTo>
                      <a:pt x="9" y="96"/>
                    </a:lnTo>
                    <a:lnTo>
                      <a:pt x="0" y="72"/>
                    </a:lnTo>
                    <a:lnTo>
                      <a:pt x="0" y="51"/>
                    </a:lnTo>
                    <a:lnTo>
                      <a:pt x="18" y="27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6699FF"/>
              </a:solidFill>
              <a:ln w="15875" cap="flat" cmpd="sng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9951" name="Freeform 1199"/>
              <p:cNvSpPr>
                <a:spLocks/>
              </p:cNvSpPr>
              <p:nvPr/>
            </p:nvSpPr>
            <p:spPr bwMode="auto">
              <a:xfrm>
                <a:off x="5226" y="120"/>
                <a:ext cx="66" cy="90"/>
              </a:xfrm>
              <a:custGeom>
                <a:avLst/>
                <a:gdLst/>
                <a:ahLst/>
                <a:cxnLst>
                  <a:cxn ang="0">
                    <a:pos x="0" y="90"/>
                  </a:cxn>
                  <a:cxn ang="0">
                    <a:pos x="36" y="75"/>
                  </a:cxn>
                  <a:cxn ang="0">
                    <a:pos x="60" y="48"/>
                  </a:cxn>
                  <a:cxn ang="0">
                    <a:pos x="66" y="30"/>
                  </a:cxn>
                  <a:cxn ang="0">
                    <a:pos x="66" y="0"/>
                  </a:cxn>
                </a:cxnLst>
                <a:rect l="0" t="0" r="r" b="b"/>
                <a:pathLst>
                  <a:path w="66" h="90">
                    <a:moveTo>
                      <a:pt x="0" y="90"/>
                    </a:moveTo>
                    <a:lnTo>
                      <a:pt x="36" y="75"/>
                    </a:lnTo>
                    <a:lnTo>
                      <a:pt x="60" y="48"/>
                    </a:lnTo>
                    <a:lnTo>
                      <a:pt x="66" y="30"/>
                    </a:lnTo>
                    <a:lnTo>
                      <a:pt x="66" y="0"/>
                    </a:lnTo>
                  </a:path>
                </a:pathLst>
              </a:custGeom>
              <a:solidFill>
                <a:srgbClr val="6699FF"/>
              </a:solidFill>
              <a:ln w="15875" cap="flat" cmpd="sng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60017" name="Group 1200"/>
            <p:cNvGrpSpPr>
              <a:grpSpLocks/>
            </p:cNvGrpSpPr>
            <p:nvPr/>
          </p:nvGrpSpPr>
          <p:grpSpPr bwMode="auto">
            <a:xfrm rot="-4632885">
              <a:off x="3984" y="1510"/>
              <a:ext cx="165" cy="124"/>
              <a:chOff x="5130" y="75"/>
              <a:chExt cx="162" cy="135"/>
            </a:xfrm>
          </p:grpSpPr>
          <p:sp>
            <p:nvSpPr>
              <p:cNvPr id="459953" name="Freeform 1201"/>
              <p:cNvSpPr>
                <a:spLocks/>
              </p:cNvSpPr>
              <p:nvPr/>
            </p:nvSpPr>
            <p:spPr bwMode="auto">
              <a:xfrm>
                <a:off x="5130" y="75"/>
                <a:ext cx="150" cy="135"/>
              </a:xfrm>
              <a:custGeom>
                <a:avLst/>
                <a:gdLst/>
                <a:ahLst/>
                <a:cxnLst>
                  <a:cxn ang="0">
                    <a:pos x="39" y="0"/>
                  </a:cxn>
                  <a:cxn ang="0">
                    <a:pos x="66" y="0"/>
                  </a:cxn>
                  <a:cxn ang="0">
                    <a:pos x="96" y="0"/>
                  </a:cxn>
                  <a:cxn ang="0">
                    <a:pos x="120" y="15"/>
                  </a:cxn>
                  <a:cxn ang="0">
                    <a:pos x="135" y="33"/>
                  </a:cxn>
                  <a:cxn ang="0">
                    <a:pos x="150" y="57"/>
                  </a:cxn>
                  <a:cxn ang="0">
                    <a:pos x="138" y="87"/>
                  </a:cxn>
                  <a:cxn ang="0">
                    <a:pos x="126" y="117"/>
                  </a:cxn>
                  <a:cxn ang="0">
                    <a:pos x="108" y="132"/>
                  </a:cxn>
                  <a:cxn ang="0">
                    <a:pos x="72" y="135"/>
                  </a:cxn>
                  <a:cxn ang="0">
                    <a:pos x="51" y="132"/>
                  </a:cxn>
                  <a:cxn ang="0">
                    <a:pos x="30" y="120"/>
                  </a:cxn>
                  <a:cxn ang="0">
                    <a:pos x="9" y="96"/>
                  </a:cxn>
                  <a:cxn ang="0">
                    <a:pos x="0" y="72"/>
                  </a:cxn>
                  <a:cxn ang="0">
                    <a:pos x="0" y="51"/>
                  </a:cxn>
                  <a:cxn ang="0">
                    <a:pos x="18" y="27"/>
                  </a:cxn>
                  <a:cxn ang="0">
                    <a:pos x="39" y="0"/>
                  </a:cxn>
                </a:cxnLst>
                <a:rect l="0" t="0" r="r" b="b"/>
                <a:pathLst>
                  <a:path w="150" h="135">
                    <a:moveTo>
                      <a:pt x="39" y="0"/>
                    </a:moveTo>
                    <a:lnTo>
                      <a:pt x="66" y="0"/>
                    </a:lnTo>
                    <a:lnTo>
                      <a:pt x="96" y="0"/>
                    </a:lnTo>
                    <a:lnTo>
                      <a:pt x="120" y="15"/>
                    </a:lnTo>
                    <a:lnTo>
                      <a:pt x="135" y="33"/>
                    </a:lnTo>
                    <a:lnTo>
                      <a:pt x="150" y="57"/>
                    </a:lnTo>
                    <a:lnTo>
                      <a:pt x="138" y="87"/>
                    </a:lnTo>
                    <a:lnTo>
                      <a:pt x="126" y="117"/>
                    </a:lnTo>
                    <a:lnTo>
                      <a:pt x="108" y="132"/>
                    </a:lnTo>
                    <a:lnTo>
                      <a:pt x="72" y="135"/>
                    </a:lnTo>
                    <a:lnTo>
                      <a:pt x="51" y="132"/>
                    </a:lnTo>
                    <a:lnTo>
                      <a:pt x="30" y="120"/>
                    </a:lnTo>
                    <a:lnTo>
                      <a:pt x="9" y="96"/>
                    </a:lnTo>
                    <a:lnTo>
                      <a:pt x="0" y="72"/>
                    </a:lnTo>
                    <a:lnTo>
                      <a:pt x="0" y="51"/>
                    </a:lnTo>
                    <a:lnTo>
                      <a:pt x="18" y="27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6699FF"/>
              </a:solidFill>
              <a:ln w="15875" cap="flat" cmpd="sng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9954" name="Freeform 1202"/>
              <p:cNvSpPr>
                <a:spLocks/>
              </p:cNvSpPr>
              <p:nvPr/>
            </p:nvSpPr>
            <p:spPr bwMode="auto">
              <a:xfrm>
                <a:off x="5226" y="120"/>
                <a:ext cx="66" cy="90"/>
              </a:xfrm>
              <a:custGeom>
                <a:avLst/>
                <a:gdLst/>
                <a:ahLst/>
                <a:cxnLst>
                  <a:cxn ang="0">
                    <a:pos x="0" y="90"/>
                  </a:cxn>
                  <a:cxn ang="0">
                    <a:pos x="36" y="75"/>
                  </a:cxn>
                  <a:cxn ang="0">
                    <a:pos x="60" y="48"/>
                  </a:cxn>
                  <a:cxn ang="0">
                    <a:pos x="66" y="30"/>
                  </a:cxn>
                  <a:cxn ang="0">
                    <a:pos x="66" y="0"/>
                  </a:cxn>
                </a:cxnLst>
                <a:rect l="0" t="0" r="r" b="b"/>
                <a:pathLst>
                  <a:path w="66" h="90">
                    <a:moveTo>
                      <a:pt x="0" y="90"/>
                    </a:moveTo>
                    <a:lnTo>
                      <a:pt x="36" y="75"/>
                    </a:lnTo>
                    <a:lnTo>
                      <a:pt x="60" y="48"/>
                    </a:lnTo>
                    <a:lnTo>
                      <a:pt x="66" y="30"/>
                    </a:lnTo>
                    <a:lnTo>
                      <a:pt x="66" y="0"/>
                    </a:lnTo>
                  </a:path>
                </a:pathLst>
              </a:custGeom>
              <a:solidFill>
                <a:srgbClr val="6699FF"/>
              </a:solidFill>
              <a:ln w="15875" cap="flat" cmpd="sng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59955" name="Freeform 1203"/>
            <p:cNvSpPr>
              <a:spLocks/>
            </p:cNvSpPr>
            <p:nvPr/>
          </p:nvSpPr>
          <p:spPr bwMode="auto">
            <a:xfrm>
              <a:off x="3562" y="1344"/>
              <a:ext cx="924" cy="39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800" y="0"/>
                </a:cxn>
                <a:cxn ang="0">
                  <a:pos x="1000" y="9"/>
                </a:cxn>
              </a:cxnLst>
              <a:rect l="0" t="0" r="r" b="b"/>
              <a:pathLst>
                <a:path w="1000" h="38">
                  <a:moveTo>
                    <a:pt x="0" y="18"/>
                  </a:moveTo>
                  <a:cubicBezTo>
                    <a:pt x="273" y="23"/>
                    <a:pt x="531" y="38"/>
                    <a:pt x="800" y="0"/>
                  </a:cubicBezTo>
                  <a:cubicBezTo>
                    <a:pt x="903" y="17"/>
                    <a:pt x="836" y="9"/>
                    <a:pt x="1000" y="9"/>
                  </a:cubicBezTo>
                </a:path>
              </a:pathLst>
            </a:custGeom>
            <a:noFill/>
            <a:ln w="9525" cap="flat" cmpd="sng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956" name="Freeform 1204"/>
            <p:cNvSpPr>
              <a:spLocks/>
            </p:cNvSpPr>
            <p:nvPr/>
          </p:nvSpPr>
          <p:spPr bwMode="auto">
            <a:xfrm>
              <a:off x="3947" y="1287"/>
              <a:ext cx="1" cy="9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1"/>
                </a:cxn>
              </a:cxnLst>
              <a:rect l="0" t="0" r="r" b="b"/>
              <a:pathLst>
                <a:path w="1" h="91">
                  <a:moveTo>
                    <a:pt x="0" y="0"/>
                  </a:moveTo>
                  <a:cubicBezTo>
                    <a:pt x="0" y="30"/>
                    <a:pt x="0" y="61"/>
                    <a:pt x="0" y="91"/>
                  </a:cubicBezTo>
                </a:path>
              </a:pathLst>
            </a:custGeom>
            <a:noFill/>
            <a:ln w="9525" cap="flat" cmpd="sng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957" name="Freeform 1205"/>
            <p:cNvSpPr>
              <a:spLocks/>
            </p:cNvSpPr>
            <p:nvPr/>
          </p:nvSpPr>
          <p:spPr bwMode="auto">
            <a:xfrm>
              <a:off x="3554" y="1362"/>
              <a:ext cx="16" cy="1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" y="73"/>
                </a:cxn>
                <a:cxn ang="0">
                  <a:pos x="9" y="145"/>
                </a:cxn>
              </a:cxnLst>
              <a:rect l="0" t="0" r="r" b="b"/>
              <a:pathLst>
                <a:path w="18" h="145">
                  <a:moveTo>
                    <a:pt x="0" y="0"/>
                  </a:moveTo>
                  <a:cubicBezTo>
                    <a:pt x="5" y="25"/>
                    <a:pt x="18" y="48"/>
                    <a:pt x="18" y="73"/>
                  </a:cubicBezTo>
                  <a:cubicBezTo>
                    <a:pt x="18" y="75"/>
                    <a:pt x="9" y="141"/>
                    <a:pt x="9" y="145"/>
                  </a:cubicBezTo>
                </a:path>
              </a:pathLst>
            </a:custGeom>
            <a:noFill/>
            <a:ln w="9525" cap="flat" cmpd="sng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958" name="Freeform 1206"/>
            <p:cNvSpPr>
              <a:spLocks/>
            </p:cNvSpPr>
            <p:nvPr/>
          </p:nvSpPr>
          <p:spPr bwMode="auto">
            <a:xfrm>
              <a:off x="4494" y="1352"/>
              <a:ext cx="18" cy="1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127"/>
                </a:cxn>
                <a:cxn ang="0">
                  <a:pos x="18" y="182"/>
                </a:cxn>
              </a:cxnLst>
              <a:rect l="0" t="0" r="r" b="b"/>
              <a:pathLst>
                <a:path w="20" h="182">
                  <a:moveTo>
                    <a:pt x="0" y="0"/>
                  </a:moveTo>
                  <a:cubicBezTo>
                    <a:pt x="14" y="56"/>
                    <a:pt x="18" y="64"/>
                    <a:pt x="9" y="127"/>
                  </a:cubicBezTo>
                  <a:cubicBezTo>
                    <a:pt x="20" y="169"/>
                    <a:pt x="18" y="151"/>
                    <a:pt x="18" y="18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959" name="Freeform 1207"/>
            <p:cNvSpPr>
              <a:spLocks/>
            </p:cNvSpPr>
            <p:nvPr/>
          </p:nvSpPr>
          <p:spPr bwMode="auto">
            <a:xfrm>
              <a:off x="4057" y="1371"/>
              <a:ext cx="2" cy="13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6"/>
                </a:cxn>
              </a:cxnLst>
              <a:rect l="0" t="0" r="r" b="b"/>
              <a:pathLst>
                <a:path w="1" h="136">
                  <a:moveTo>
                    <a:pt x="0" y="0"/>
                  </a:moveTo>
                  <a:cubicBezTo>
                    <a:pt x="0" y="45"/>
                    <a:pt x="0" y="91"/>
                    <a:pt x="0" y="136"/>
                  </a:cubicBezTo>
                </a:path>
              </a:pathLst>
            </a:custGeom>
            <a:noFill/>
            <a:ln w="9525" cap="flat" cmpd="sng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60020" name="Group 1208"/>
            <p:cNvGrpSpPr>
              <a:grpSpLocks/>
            </p:cNvGrpSpPr>
            <p:nvPr/>
          </p:nvGrpSpPr>
          <p:grpSpPr bwMode="auto">
            <a:xfrm>
              <a:off x="4451" y="1502"/>
              <a:ext cx="150" cy="137"/>
              <a:chOff x="5130" y="75"/>
              <a:chExt cx="162" cy="135"/>
            </a:xfrm>
          </p:grpSpPr>
          <p:sp>
            <p:nvSpPr>
              <p:cNvPr id="459961" name="Freeform 1209"/>
              <p:cNvSpPr>
                <a:spLocks/>
              </p:cNvSpPr>
              <p:nvPr/>
            </p:nvSpPr>
            <p:spPr bwMode="auto">
              <a:xfrm>
                <a:off x="5130" y="75"/>
                <a:ext cx="150" cy="135"/>
              </a:xfrm>
              <a:custGeom>
                <a:avLst/>
                <a:gdLst/>
                <a:ahLst/>
                <a:cxnLst>
                  <a:cxn ang="0">
                    <a:pos x="39" y="0"/>
                  </a:cxn>
                  <a:cxn ang="0">
                    <a:pos x="66" y="0"/>
                  </a:cxn>
                  <a:cxn ang="0">
                    <a:pos x="96" y="0"/>
                  </a:cxn>
                  <a:cxn ang="0">
                    <a:pos x="120" y="15"/>
                  </a:cxn>
                  <a:cxn ang="0">
                    <a:pos x="135" y="33"/>
                  </a:cxn>
                  <a:cxn ang="0">
                    <a:pos x="150" y="57"/>
                  </a:cxn>
                  <a:cxn ang="0">
                    <a:pos x="138" y="87"/>
                  </a:cxn>
                  <a:cxn ang="0">
                    <a:pos x="126" y="117"/>
                  </a:cxn>
                  <a:cxn ang="0">
                    <a:pos x="108" y="132"/>
                  </a:cxn>
                  <a:cxn ang="0">
                    <a:pos x="72" y="135"/>
                  </a:cxn>
                  <a:cxn ang="0">
                    <a:pos x="51" y="132"/>
                  </a:cxn>
                  <a:cxn ang="0">
                    <a:pos x="30" y="120"/>
                  </a:cxn>
                  <a:cxn ang="0">
                    <a:pos x="9" y="96"/>
                  </a:cxn>
                  <a:cxn ang="0">
                    <a:pos x="0" y="72"/>
                  </a:cxn>
                  <a:cxn ang="0">
                    <a:pos x="0" y="51"/>
                  </a:cxn>
                  <a:cxn ang="0">
                    <a:pos x="18" y="27"/>
                  </a:cxn>
                  <a:cxn ang="0">
                    <a:pos x="39" y="0"/>
                  </a:cxn>
                </a:cxnLst>
                <a:rect l="0" t="0" r="r" b="b"/>
                <a:pathLst>
                  <a:path w="150" h="135">
                    <a:moveTo>
                      <a:pt x="39" y="0"/>
                    </a:moveTo>
                    <a:lnTo>
                      <a:pt x="66" y="0"/>
                    </a:lnTo>
                    <a:lnTo>
                      <a:pt x="96" y="0"/>
                    </a:lnTo>
                    <a:lnTo>
                      <a:pt x="120" y="15"/>
                    </a:lnTo>
                    <a:lnTo>
                      <a:pt x="135" y="33"/>
                    </a:lnTo>
                    <a:lnTo>
                      <a:pt x="150" y="57"/>
                    </a:lnTo>
                    <a:lnTo>
                      <a:pt x="138" y="87"/>
                    </a:lnTo>
                    <a:lnTo>
                      <a:pt x="126" y="117"/>
                    </a:lnTo>
                    <a:lnTo>
                      <a:pt x="108" y="132"/>
                    </a:lnTo>
                    <a:lnTo>
                      <a:pt x="72" y="135"/>
                    </a:lnTo>
                    <a:lnTo>
                      <a:pt x="51" y="132"/>
                    </a:lnTo>
                    <a:lnTo>
                      <a:pt x="30" y="120"/>
                    </a:lnTo>
                    <a:lnTo>
                      <a:pt x="9" y="96"/>
                    </a:lnTo>
                    <a:lnTo>
                      <a:pt x="0" y="72"/>
                    </a:lnTo>
                    <a:lnTo>
                      <a:pt x="0" y="51"/>
                    </a:lnTo>
                    <a:lnTo>
                      <a:pt x="18" y="27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6699FF"/>
              </a:solidFill>
              <a:ln w="15875" cap="flat" cmpd="sng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9962" name="Freeform 1210"/>
              <p:cNvSpPr>
                <a:spLocks/>
              </p:cNvSpPr>
              <p:nvPr/>
            </p:nvSpPr>
            <p:spPr bwMode="auto">
              <a:xfrm>
                <a:off x="5226" y="120"/>
                <a:ext cx="66" cy="90"/>
              </a:xfrm>
              <a:custGeom>
                <a:avLst/>
                <a:gdLst/>
                <a:ahLst/>
                <a:cxnLst>
                  <a:cxn ang="0">
                    <a:pos x="0" y="90"/>
                  </a:cxn>
                  <a:cxn ang="0">
                    <a:pos x="36" y="75"/>
                  </a:cxn>
                  <a:cxn ang="0">
                    <a:pos x="60" y="48"/>
                  </a:cxn>
                  <a:cxn ang="0">
                    <a:pos x="66" y="30"/>
                  </a:cxn>
                  <a:cxn ang="0">
                    <a:pos x="66" y="0"/>
                  </a:cxn>
                </a:cxnLst>
                <a:rect l="0" t="0" r="r" b="b"/>
                <a:pathLst>
                  <a:path w="66" h="90">
                    <a:moveTo>
                      <a:pt x="0" y="90"/>
                    </a:moveTo>
                    <a:lnTo>
                      <a:pt x="36" y="75"/>
                    </a:lnTo>
                    <a:lnTo>
                      <a:pt x="60" y="48"/>
                    </a:lnTo>
                    <a:lnTo>
                      <a:pt x="66" y="30"/>
                    </a:lnTo>
                    <a:lnTo>
                      <a:pt x="66" y="0"/>
                    </a:lnTo>
                  </a:path>
                </a:pathLst>
              </a:custGeom>
              <a:solidFill>
                <a:srgbClr val="6699FF"/>
              </a:solidFill>
              <a:ln w="15875" cap="flat" cmpd="sng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59986" name="Rectangle 123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72570"/>
            <a:ext cx="4960258" cy="869950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Solution Data Model</a:t>
            </a:r>
            <a:endParaRPr lang="en-US" sz="3600" b="1" dirty="0"/>
          </a:p>
        </p:txBody>
      </p:sp>
      <p:sp>
        <p:nvSpPr>
          <p:cNvPr id="459987" name="Text Box 1235"/>
          <p:cNvSpPr txBox="1">
            <a:spLocks noChangeArrowheads="1"/>
          </p:cNvSpPr>
          <p:nvPr/>
        </p:nvSpPr>
        <p:spPr bwMode="auto">
          <a:xfrm>
            <a:off x="381000" y="4648200"/>
            <a:ext cx="2165657" cy="532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  <a:buClr>
                <a:schemeClr val="accent1"/>
              </a:buClr>
              <a:buSzPct val="95000"/>
              <a:buFont typeface="Wingdings" pitchFamily="2" charset="2"/>
              <a:buNone/>
            </a:pPr>
            <a:r>
              <a:rPr lang="en-US" sz="1600" dirty="0">
                <a:solidFill>
                  <a:schemeClr val="tx1"/>
                </a:solidFill>
                <a:latin typeface="Arial" charset="0"/>
              </a:rPr>
              <a:t>Engineering Structure</a:t>
            </a:r>
            <a:br>
              <a:rPr lang="en-US" sz="1600" dirty="0">
                <a:solidFill>
                  <a:schemeClr val="tx1"/>
                </a:solidFill>
                <a:latin typeface="Arial" charset="0"/>
              </a:rPr>
            </a:br>
            <a:r>
              <a:rPr lang="en-US" sz="1600" dirty="0">
                <a:solidFill>
                  <a:schemeClr val="tx1"/>
                </a:solidFill>
                <a:latin typeface="Arial" charset="0"/>
              </a:rPr>
              <a:t>( </a:t>
            </a: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EBOM )</a:t>
            </a:r>
            <a:endParaRPr lang="en-US" sz="2400" dirty="0">
              <a:solidFill>
                <a:schemeClr val="tx1"/>
              </a:solidFill>
              <a:latin typeface="Arial" charset="0"/>
            </a:endParaRPr>
          </a:p>
        </p:txBody>
      </p:sp>
      <p:grpSp>
        <p:nvGrpSpPr>
          <p:cNvPr id="460027" name="Group 1236"/>
          <p:cNvGrpSpPr>
            <a:grpSpLocks/>
          </p:cNvGrpSpPr>
          <p:nvPr/>
        </p:nvGrpSpPr>
        <p:grpSpPr bwMode="auto">
          <a:xfrm>
            <a:off x="4114800" y="4978400"/>
            <a:ext cx="1312863" cy="1193800"/>
            <a:chOff x="4970" y="3303"/>
            <a:chExt cx="927" cy="679"/>
          </a:xfrm>
        </p:grpSpPr>
        <p:sp>
          <p:nvSpPr>
            <p:cNvPr id="459989" name="Rectangle 1237"/>
            <p:cNvSpPr>
              <a:spLocks noChangeArrowheads="1"/>
            </p:cNvSpPr>
            <p:nvPr/>
          </p:nvSpPr>
          <p:spPr bwMode="auto">
            <a:xfrm>
              <a:off x="4989" y="3321"/>
              <a:ext cx="888" cy="628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lIns="0" tIns="0" rIns="0" anchor="ctr"/>
            <a:lstStyle/>
            <a:p>
              <a:endParaRPr lang="en-US"/>
            </a:p>
          </p:txBody>
        </p:sp>
        <p:sp>
          <p:nvSpPr>
            <p:cNvPr id="459990" name="Freeform 1238"/>
            <p:cNvSpPr>
              <a:spLocks/>
            </p:cNvSpPr>
            <p:nvPr/>
          </p:nvSpPr>
          <p:spPr bwMode="auto">
            <a:xfrm>
              <a:off x="4990" y="3303"/>
              <a:ext cx="907" cy="676"/>
            </a:xfrm>
            <a:custGeom>
              <a:avLst/>
              <a:gdLst/>
              <a:ahLst/>
              <a:cxnLst>
                <a:cxn ang="0">
                  <a:pos x="10" y="651"/>
                </a:cxn>
                <a:cxn ang="0">
                  <a:pos x="140" y="644"/>
                </a:cxn>
                <a:cxn ang="0">
                  <a:pos x="305" y="641"/>
                </a:cxn>
                <a:cxn ang="0">
                  <a:pos x="485" y="643"/>
                </a:cxn>
                <a:cxn ang="0">
                  <a:pos x="669" y="651"/>
                </a:cxn>
                <a:cxn ang="0">
                  <a:pos x="786" y="658"/>
                </a:cxn>
                <a:cxn ang="0">
                  <a:pos x="881" y="656"/>
                </a:cxn>
                <a:cxn ang="0">
                  <a:pos x="894" y="644"/>
                </a:cxn>
                <a:cxn ang="0">
                  <a:pos x="896" y="609"/>
                </a:cxn>
                <a:cxn ang="0">
                  <a:pos x="896" y="490"/>
                </a:cxn>
                <a:cxn ang="0">
                  <a:pos x="886" y="362"/>
                </a:cxn>
                <a:cxn ang="0">
                  <a:pos x="884" y="251"/>
                </a:cxn>
                <a:cxn ang="0">
                  <a:pos x="874" y="144"/>
                </a:cxn>
                <a:cxn ang="0">
                  <a:pos x="869" y="38"/>
                </a:cxn>
                <a:cxn ang="0">
                  <a:pos x="864" y="13"/>
                </a:cxn>
                <a:cxn ang="0">
                  <a:pos x="862" y="0"/>
                </a:cxn>
                <a:cxn ang="0">
                  <a:pos x="888" y="2"/>
                </a:cxn>
                <a:cxn ang="0">
                  <a:pos x="886" y="27"/>
                </a:cxn>
                <a:cxn ang="0">
                  <a:pos x="884" y="89"/>
                </a:cxn>
                <a:cxn ang="0">
                  <a:pos x="891" y="190"/>
                </a:cxn>
                <a:cxn ang="0">
                  <a:pos x="898" y="304"/>
                </a:cxn>
                <a:cxn ang="0">
                  <a:pos x="902" y="401"/>
                </a:cxn>
                <a:cxn ang="0">
                  <a:pos x="905" y="506"/>
                </a:cxn>
                <a:cxn ang="0">
                  <a:pos x="906" y="610"/>
                </a:cxn>
                <a:cxn ang="0">
                  <a:pos x="902" y="656"/>
                </a:cxn>
                <a:cxn ang="0">
                  <a:pos x="898" y="673"/>
                </a:cxn>
                <a:cxn ang="0">
                  <a:pos x="877" y="675"/>
                </a:cxn>
                <a:cxn ang="0">
                  <a:pos x="820" y="666"/>
                </a:cxn>
                <a:cxn ang="0">
                  <a:pos x="742" y="667"/>
                </a:cxn>
                <a:cxn ang="0">
                  <a:pos x="630" y="660"/>
                </a:cxn>
                <a:cxn ang="0">
                  <a:pos x="500" y="654"/>
                </a:cxn>
                <a:cxn ang="0">
                  <a:pos x="321" y="651"/>
                </a:cxn>
                <a:cxn ang="0">
                  <a:pos x="201" y="654"/>
                </a:cxn>
                <a:cxn ang="0">
                  <a:pos x="71" y="658"/>
                </a:cxn>
                <a:cxn ang="0">
                  <a:pos x="0" y="664"/>
                </a:cxn>
                <a:cxn ang="0">
                  <a:pos x="10" y="651"/>
                </a:cxn>
              </a:cxnLst>
              <a:rect l="0" t="0" r="r" b="b"/>
              <a:pathLst>
                <a:path w="907" h="676">
                  <a:moveTo>
                    <a:pt x="10" y="651"/>
                  </a:moveTo>
                  <a:lnTo>
                    <a:pt x="140" y="644"/>
                  </a:lnTo>
                  <a:lnTo>
                    <a:pt x="305" y="641"/>
                  </a:lnTo>
                  <a:lnTo>
                    <a:pt x="485" y="643"/>
                  </a:lnTo>
                  <a:lnTo>
                    <a:pt x="669" y="651"/>
                  </a:lnTo>
                  <a:lnTo>
                    <a:pt x="786" y="658"/>
                  </a:lnTo>
                  <a:lnTo>
                    <a:pt x="881" y="656"/>
                  </a:lnTo>
                  <a:lnTo>
                    <a:pt x="894" y="644"/>
                  </a:lnTo>
                  <a:lnTo>
                    <a:pt x="896" y="609"/>
                  </a:lnTo>
                  <a:lnTo>
                    <a:pt x="896" y="490"/>
                  </a:lnTo>
                  <a:lnTo>
                    <a:pt x="886" y="362"/>
                  </a:lnTo>
                  <a:lnTo>
                    <a:pt x="884" y="251"/>
                  </a:lnTo>
                  <a:lnTo>
                    <a:pt x="874" y="144"/>
                  </a:lnTo>
                  <a:lnTo>
                    <a:pt x="869" y="38"/>
                  </a:lnTo>
                  <a:lnTo>
                    <a:pt x="864" y="13"/>
                  </a:lnTo>
                  <a:lnTo>
                    <a:pt x="862" y="0"/>
                  </a:lnTo>
                  <a:lnTo>
                    <a:pt x="888" y="2"/>
                  </a:lnTo>
                  <a:lnTo>
                    <a:pt x="886" y="27"/>
                  </a:lnTo>
                  <a:lnTo>
                    <a:pt x="884" y="89"/>
                  </a:lnTo>
                  <a:lnTo>
                    <a:pt x="891" y="190"/>
                  </a:lnTo>
                  <a:lnTo>
                    <a:pt x="898" y="304"/>
                  </a:lnTo>
                  <a:lnTo>
                    <a:pt x="902" y="401"/>
                  </a:lnTo>
                  <a:lnTo>
                    <a:pt x="905" y="506"/>
                  </a:lnTo>
                  <a:lnTo>
                    <a:pt x="906" y="610"/>
                  </a:lnTo>
                  <a:lnTo>
                    <a:pt x="902" y="656"/>
                  </a:lnTo>
                  <a:lnTo>
                    <a:pt x="898" y="673"/>
                  </a:lnTo>
                  <a:lnTo>
                    <a:pt x="877" y="675"/>
                  </a:lnTo>
                  <a:lnTo>
                    <a:pt x="820" y="666"/>
                  </a:lnTo>
                  <a:lnTo>
                    <a:pt x="742" y="667"/>
                  </a:lnTo>
                  <a:lnTo>
                    <a:pt x="630" y="660"/>
                  </a:lnTo>
                  <a:lnTo>
                    <a:pt x="500" y="654"/>
                  </a:lnTo>
                  <a:lnTo>
                    <a:pt x="321" y="651"/>
                  </a:lnTo>
                  <a:lnTo>
                    <a:pt x="201" y="654"/>
                  </a:lnTo>
                  <a:lnTo>
                    <a:pt x="71" y="658"/>
                  </a:lnTo>
                  <a:lnTo>
                    <a:pt x="0" y="664"/>
                  </a:lnTo>
                  <a:lnTo>
                    <a:pt x="10" y="651"/>
                  </a:lnTo>
                </a:path>
              </a:pathLst>
            </a:custGeom>
            <a:solidFill>
              <a:srgbClr val="919191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lIns="0" tIns="0" rIns="0"/>
            <a:lstStyle/>
            <a:p>
              <a:endParaRPr lang="en-US"/>
            </a:p>
          </p:txBody>
        </p:sp>
        <p:sp>
          <p:nvSpPr>
            <p:cNvPr id="459991" name="Freeform 1239"/>
            <p:cNvSpPr>
              <a:spLocks/>
            </p:cNvSpPr>
            <p:nvPr/>
          </p:nvSpPr>
          <p:spPr bwMode="auto">
            <a:xfrm>
              <a:off x="4970" y="3306"/>
              <a:ext cx="907" cy="676"/>
            </a:xfrm>
            <a:custGeom>
              <a:avLst/>
              <a:gdLst/>
              <a:ahLst/>
              <a:cxnLst>
                <a:cxn ang="0">
                  <a:pos x="896" y="24"/>
                </a:cxn>
                <a:cxn ang="0">
                  <a:pos x="766" y="31"/>
                </a:cxn>
                <a:cxn ang="0">
                  <a:pos x="601" y="34"/>
                </a:cxn>
                <a:cxn ang="0">
                  <a:pos x="421" y="32"/>
                </a:cxn>
                <a:cxn ang="0">
                  <a:pos x="237" y="24"/>
                </a:cxn>
                <a:cxn ang="0">
                  <a:pos x="120" y="17"/>
                </a:cxn>
                <a:cxn ang="0">
                  <a:pos x="25" y="19"/>
                </a:cxn>
                <a:cxn ang="0">
                  <a:pos x="12" y="31"/>
                </a:cxn>
                <a:cxn ang="0">
                  <a:pos x="10" y="66"/>
                </a:cxn>
                <a:cxn ang="0">
                  <a:pos x="10" y="185"/>
                </a:cxn>
                <a:cxn ang="0">
                  <a:pos x="20" y="313"/>
                </a:cxn>
                <a:cxn ang="0">
                  <a:pos x="22" y="424"/>
                </a:cxn>
                <a:cxn ang="0">
                  <a:pos x="32" y="531"/>
                </a:cxn>
                <a:cxn ang="0">
                  <a:pos x="37" y="637"/>
                </a:cxn>
                <a:cxn ang="0">
                  <a:pos x="42" y="662"/>
                </a:cxn>
                <a:cxn ang="0">
                  <a:pos x="44" y="675"/>
                </a:cxn>
                <a:cxn ang="0">
                  <a:pos x="18" y="673"/>
                </a:cxn>
                <a:cxn ang="0">
                  <a:pos x="20" y="648"/>
                </a:cxn>
                <a:cxn ang="0">
                  <a:pos x="22" y="586"/>
                </a:cxn>
                <a:cxn ang="0">
                  <a:pos x="15" y="485"/>
                </a:cxn>
                <a:cxn ang="0">
                  <a:pos x="8" y="371"/>
                </a:cxn>
                <a:cxn ang="0">
                  <a:pos x="4" y="274"/>
                </a:cxn>
                <a:cxn ang="0">
                  <a:pos x="1" y="169"/>
                </a:cxn>
                <a:cxn ang="0">
                  <a:pos x="0" y="65"/>
                </a:cxn>
                <a:cxn ang="0">
                  <a:pos x="4" y="19"/>
                </a:cxn>
                <a:cxn ang="0">
                  <a:pos x="8" y="2"/>
                </a:cxn>
                <a:cxn ang="0">
                  <a:pos x="29" y="0"/>
                </a:cxn>
                <a:cxn ang="0">
                  <a:pos x="86" y="9"/>
                </a:cxn>
                <a:cxn ang="0">
                  <a:pos x="164" y="8"/>
                </a:cxn>
                <a:cxn ang="0">
                  <a:pos x="276" y="15"/>
                </a:cxn>
                <a:cxn ang="0">
                  <a:pos x="406" y="21"/>
                </a:cxn>
                <a:cxn ang="0">
                  <a:pos x="585" y="24"/>
                </a:cxn>
                <a:cxn ang="0">
                  <a:pos x="705" y="21"/>
                </a:cxn>
                <a:cxn ang="0">
                  <a:pos x="835" y="17"/>
                </a:cxn>
                <a:cxn ang="0">
                  <a:pos x="906" y="11"/>
                </a:cxn>
                <a:cxn ang="0">
                  <a:pos x="896" y="24"/>
                </a:cxn>
              </a:cxnLst>
              <a:rect l="0" t="0" r="r" b="b"/>
              <a:pathLst>
                <a:path w="907" h="676">
                  <a:moveTo>
                    <a:pt x="896" y="24"/>
                  </a:moveTo>
                  <a:lnTo>
                    <a:pt x="766" y="31"/>
                  </a:lnTo>
                  <a:lnTo>
                    <a:pt x="601" y="34"/>
                  </a:lnTo>
                  <a:lnTo>
                    <a:pt x="421" y="32"/>
                  </a:lnTo>
                  <a:lnTo>
                    <a:pt x="237" y="24"/>
                  </a:lnTo>
                  <a:lnTo>
                    <a:pt x="120" y="17"/>
                  </a:lnTo>
                  <a:lnTo>
                    <a:pt x="25" y="19"/>
                  </a:lnTo>
                  <a:lnTo>
                    <a:pt x="12" y="31"/>
                  </a:lnTo>
                  <a:lnTo>
                    <a:pt x="10" y="66"/>
                  </a:lnTo>
                  <a:lnTo>
                    <a:pt x="10" y="185"/>
                  </a:lnTo>
                  <a:lnTo>
                    <a:pt x="20" y="313"/>
                  </a:lnTo>
                  <a:lnTo>
                    <a:pt x="22" y="424"/>
                  </a:lnTo>
                  <a:lnTo>
                    <a:pt x="32" y="531"/>
                  </a:lnTo>
                  <a:lnTo>
                    <a:pt x="37" y="637"/>
                  </a:lnTo>
                  <a:lnTo>
                    <a:pt x="42" y="662"/>
                  </a:lnTo>
                  <a:lnTo>
                    <a:pt x="44" y="675"/>
                  </a:lnTo>
                  <a:lnTo>
                    <a:pt x="18" y="673"/>
                  </a:lnTo>
                  <a:lnTo>
                    <a:pt x="20" y="648"/>
                  </a:lnTo>
                  <a:lnTo>
                    <a:pt x="22" y="586"/>
                  </a:lnTo>
                  <a:lnTo>
                    <a:pt x="15" y="485"/>
                  </a:lnTo>
                  <a:lnTo>
                    <a:pt x="8" y="371"/>
                  </a:lnTo>
                  <a:lnTo>
                    <a:pt x="4" y="274"/>
                  </a:lnTo>
                  <a:lnTo>
                    <a:pt x="1" y="169"/>
                  </a:lnTo>
                  <a:lnTo>
                    <a:pt x="0" y="65"/>
                  </a:lnTo>
                  <a:lnTo>
                    <a:pt x="4" y="19"/>
                  </a:lnTo>
                  <a:lnTo>
                    <a:pt x="8" y="2"/>
                  </a:lnTo>
                  <a:lnTo>
                    <a:pt x="29" y="0"/>
                  </a:lnTo>
                  <a:lnTo>
                    <a:pt x="86" y="9"/>
                  </a:lnTo>
                  <a:lnTo>
                    <a:pt x="164" y="8"/>
                  </a:lnTo>
                  <a:lnTo>
                    <a:pt x="276" y="15"/>
                  </a:lnTo>
                  <a:lnTo>
                    <a:pt x="406" y="21"/>
                  </a:lnTo>
                  <a:lnTo>
                    <a:pt x="585" y="24"/>
                  </a:lnTo>
                  <a:lnTo>
                    <a:pt x="705" y="21"/>
                  </a:lnTo>
                  <a:lnTo>
                    <a:pt x="835" y="17"/>
                  </a:lnTo>
                  <a:lnTo>
                    <a:pt x="906" y="11"/>
                  </a:lnTo>
                  <a:lnTo>
                    <a:pt x="896" y="24"/>
                  </a:lnTo>
                </a:path>
              </a:pathLst>
            </a:custGeom>
            <a:solidFill>
              <a:srgbClr val="919191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lIns="0" tIns="0" rIns="0"/>
            <a:lstStyle/>
            <a:p>
              <a:endParaRPr lang="en-US"/>
            </a:p>
          </p:txBody>
        </p:sp>
      </p:grpSp>
      <p:sp>
        <p:nvSpPr>
          <p:cNvPr id="459992" name="Rectangle 1240"/>
          <p:cNvSpPr>
            <a:spLocks noChangeArrowheads="1"/>
          </p:cNvSpPr>
          <p:nvPr/>
        </p:nvSpPr>
        <p:spPr bwMode="auto">
          <a:xfrm>
            <a:off x="4267200" y="5181600"/>
            <a:ext cx="10668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chemeClr val="tx1"/>
                </a:solidFill>
                <a:latin typeface="Arial" charset="0"/>
              </a:rPr>
              <a:t>Process </a:t>
            </a:r>
            <a:br>
              <a:rPr lang="en-US" sz="1600">
                <a:solidFill>
                  <a:schemeClr val="tx1"/>
                </a:solidFill>
                <a:latin typeface="Arial" charset="0"/>
              </a:rPr>
            </a:br>
            <a:r>
              <a:rPr lang="en-US" sz="1600">
                <a:solidFill>
                  <a:schemeClr val="tx1"/>
                </a:solidFill>
                <a:latin typeface="Arial" charset="0"/>
              </a:rPr>
              <a:t>Steps</a:t>
            </a:r>
          </a:p>
        </p:txBody>
      </p:sp>
      <p:grpSp>
        <p:nvGrpSpPr>
          <p:cNvPr id="460034" name="Group 1298"/>
          <p:cNvGrpSpPr>
            <a:grpSpLocks/>
          </p:cNvGrpSpPr>
          <p:nvPr/>
        </p:nvGrpSpPr>
        <p:grpSpPr bwMode="auto">
          <a:xfrm>
            <a:off x="6934200" y="4648200"/>
            <a:ext cx="990600" cy="812800"/>
            <a:chOff x="4272" y="2688"/>
            <a:chExt cx="624" cy="512"/>
          </a:xfrm>
        </p:grpSpPr>
        <p:grpSp>
          <p:nvGrpSpPr>
            <p:cNvPr id="460037" name="Group 1241"/>
            <p:cNvGrpSpPr>
              <a:grpSpLocks/>
            </p:cNvGrpSpPr>
            <p:nvPr/>
          </p:nvGrpSpPr>
          <p:grpSpPr bwMode="auto">
            <a:xfrm>
              <a:off x="4272" y="2688"/>
              <a:ext cx="624" cy="512"/>
              <a:chOff x="4970" y="3303"/>
              <a:chExt cx="927" cy="679"/>
            </a:xfrm>
          </p:grpSpPr>
          <p:sp>
            <p:nvSpPr>
              <p:cNvPr id="459994" name="Rectangle 1242"/>
              <p:cNvSpPr>
                <a:spLocks noChangeArrowheads="1"/>
              </p:cNvSpPr>
              <p:nvPr/>
            </p:nvSpPr>
            <p:spPr bwMode="auto">
              <a:xfrm>
                <a:off x="4989" y="3321"/>
                <a:ext cx="888" cy="628"/>
              </a:xfrm>
              <a:prstGeom prst="rect">
                <a:avLst/>
              </a:prstGeom>
              <a:solidFill>
                <a:srgbClr val="DDDDDD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anchor="ctr"/>
              <a:lstStyle/>
              <a:p>
                <a:endParaRPr lang="en-US"/>
              </a:p>
            </p:txBody>
          </p:sp>
          <p:sp>
            <p:nvSpPr>
              <p:cNvPr id="459995" name="Freeform 1243"/>
              <p:cNvSpPr>
                <a:spLocks/>
              </p:cNvSpPr>
              <p:nvPr/>
            </p:nvSpPr>
            <p:spPr bwMode="auto">
              <a:xfrm>
                <a:off x="4990" y="3303"/>
                <a:ext cx="907" cy="676"/>
              </a:xfrm>
              <a:custGeom>
                <a:avLst/>
                <a:gdLst/>
                <a:ahLst/>
                <a:cxnLst>
                  <a:cxn ang="0">
                    <a:pos x="10" y="651"/>
                  </a:cxn>
                  <a:cxn ang="0">
                    <a:pos x="140" y="644"/>
                  </a:cxn>
                  <a:cxn ang="0">
                    <a:pos x="305" y="641"/>
                  </a:cxn>
                  <a:cxn ang="0">
                    <a:pos x="485" y="643"/>
                  </a:cxn>
                  <a:cxn ang="0">
                    <a:pos x="669" y="651"/>
                  </a:cxn>
                  <a:cxn ang="0">
                    <a:pos x="786" y="658"/>
                  </a:cxn>
                  <a:cxn ang="0">
                    <a:pos x="881" y="656"/>
                  </a:cxn>
                  <a:cxn ang="0">
                    <a:pos x="894" y="644"/>
                  </a:cxn>
                  <a:cxn ang="0">
                    <a:pos x="896" y="609"/>
                  </a:cxn>
                  <a:cxn ang="0">
                    <a:pos x="896" y="490"/>
                  </a:cxn>
                  <a:cxn ang="0">
                    <a:pos x="886" y="362"/>
                  </a:cxn>
                  <a:cxn ang="0">
                    <a:pos x="884" y="251"/>
                  </a:cxn>
                  <a:cxn ang="0">
                    <a:pos x="874" y="144"/>
                  </a:cxn>
                  <a:cxn ang="0">
                    <a:pos x="869" y="38"/>
                  </a:cxn>
                  <a:cxn ang="0">
                    <a:pos x="864" y="13"/>
                  </a:cxn>
                  <a:cxn ang="0">
                    <a:pos x="862" y="0"/>
                  </a:cxn>
                  <a:cxn ang="0">
                    <a:pos x="888" y="2"/>
                  </a:cxn>
                  <a:cxn ang="0">
                    <a:pos x="886" y="27"/>
                  </a:cxn>
                  <a:cxn ang="0">
                    <a:pos x="884" y="89"/>
                  </a:cxn>
                  <a:cxn ang="0">
                    <a:pos x="891" y="190"/>
                  </a:cxn>
                  <a:cxn ang="0">
                    <a:pos x="898" y="304"/>
                  </a:cxn>
                  <a:cxn ang="0">
                    <a:pos x="902" y="401"/>
                  </a:cxn>
                  <a:cxn ang="0">
                    <a:pos x="905" y="506"/>
                  </a:cxn>
                  <a:cxn ang="0">
                    <a:pos x="906" y="610"/>
                  </a:cxn>
                  <a:cxn ang="0">
                    <a:pos x="902" y="656"/>
                  </a:cxn>
                  <a:cxn ang="0">
                    <a:pos x="898" y="673"/>
                  </a:cxn>
                  <a:cxn ang="0">
                    <a:pos x="877" y="675"/>
                  </a:cxn>
                  <a:cxn ang="0">
                    <a:pos x="820" y="666"/>
                  </a:cxn>
                  <a:cxn ang="0">
                    <a:pos x="742" y="667"/>
                  </a:cxn>
                  <a:cxn ang="0">
                    <a:pos x="630" y="660"/>
                  </a:cxn>
                  <a:cxn ang="0">
                    <a:pos x="500" y="654"/>
                  </a:cxn>
                  <a:cxn ang="0">
                    <a:pos x="321" y="651"/>
                  </a:cxn>
                  <a:cxn ang="0">
                    <a:pos x="201" y="654"/>
                  </a:cxn>
                  <a:cxn ang="0">
                    <a:pos x="71" y="658"/>
                  </a:cxn>
                  <a:cxn ang="0">
                    <a:pos x="0" y="664"/>
                  </a:cxn>
                  <a:cxn ang="0">
                    <a:pos x="10" y="651"/>
                  </a:cxn>
                </a:cxnLst>
                <a:rect l="0" t="0" r="r" b="b"/>
                <a:pathLst>
                  <a:path w="907" h="676">
                    <a:moveTo>
                      <a:pt x="10" y="651"/>
                    </a:moveTo>
                    <a:lnTo>
                      <a:pt x="140" y="644"/>
                    </a:lnTo>
                    <a:lnTo>
                      <a:pt x="305" y="641"/>
                    </a:lnTo>
                    <a:lnTo>
                      <a:pt x="485" y="643"/>
                    </a:lnTo>
                    <a:lnTo>
                      <a:pt x="669" y="651"/>
                    </a:lnTo>
                    <a:lnTo>
                      <a:pt x="786" y="658"/>
                    </a:lnTo>
                    <a:lnTo>
                      <a:pt x="881" y="656"/>
                    </a:lnTo>
                    <a:lnTo>
                      <a:pt x="894" y="644"/>
                    </a:lnTo>
                    <a:lnTo>
                      <a:pt x="896" y="609"/>
                    </a:lnTo>
                    <a:lnTo>
                      <a:pt x="896" y="490"/>
                    </a:lnTo>
                    <a:lnTo>
                      <a:pt x="886" y="362"/>
                    </a:lnTo>
                    <a:lnTo>
                      <a:pt x="884" y="251"/>
                    </a:lnTo>
                    <a:lnTo>
                      <a:pt x="874" y="144"/>
                    </a:lnTo>
                    <a:lnTo>
                      <a:pt x="869" y="38"/>
                    </a:lnTo>
                    <a:lnTo>
                      <a:pt x="864" y="13"/>
                    </a:lnTo>
                    <a:lnTo>
                      <a:pt x="862" y="0"/>
                    </a:lnTo>
                    <a:lnTo>
                      <a:pt x="888" y="2"/>
                    </a:lnTo>
                    <a:lnTo>
                      <a:pt x="886" y="27"/>
                    </a:lnTo>
                    <a:lnTo>
                      <a:pt x="884" y="89"/>
                    </a:lnTo>
                    <a:lnTo>
                      <a:pt x="891" y="190"/>
                    </a:lnTo>
                    <a:lnTo>
                      <a:pt x="898" y="304"/>
                    </a:lnTo>
                    <a:lnTo>
                      <a:pt x="902" y="401"/>
                    </a:lnTo>
                    <a:lnTo>
                      <a:pt x="905" y="506"/>
                    </a:lnTo>
                    <a:lnTo>
                      <a:pt x="906" y="610"/>
                    </a:lnTo>
                    <a:lnTo>
                      <a:pt x="902" y="656"/>
                    </a:lnTo>
                    <a:lnTo>
                      <a:pt x="898" y="673"/>
                    </a:lnTo>
                    <a:lnTo>
                      <a:pt x="877" y="675"/>
                    </a:lnTo>
                    <a:lnTo>
                      <a:pt x="820" y="666"/>
                    </a:lnTo>
                    <a:lnTo>
                      <a:pt x="742" y="667"/>
                    </a:lnTo>
                    <a:lnTo>
                      <a:pt x="630" y="660"/>
                    </a:lnTo>
                    <a:lnTo>
                      <a:pt x="500" y="654"/>
                    </a:lnTo>
                    <a:lnTo>
                      <a:pt x="321" y="651"/>
                    </a:lnTo>
                    <a:lnTo>
                      <a:pt x="201" y="654"/>
                    </a:lnTo>
                    <a:lnTo>
                      <a:pt x="71" y="658"/>
                    </a:lnTo>
                    <a:lnTo>
                      <a:pt x="0" y="664"/>
                    </a:lnTo>
                    <a:lnTo>
                      <a:pt x="10" y="651"/>
                    </a:lnTo>
                  </a:path>
                </a:pathLst>
              </a:custGeom>
              <a:solidFill>
                <a:srgbClr val="919191"/>
              </a:solidFill>
              <a:ln w="12700" cap="rnd">
                <a:noFill/>
                <a:round/>
                <a:headEnd/>
                <a:tailEnd/>
              </a:ln>
              <a:effectLst/>
            </p:spPr>
            <p:txBody>
              <a:bodyPr lIns="0" tIns="0" rIns="0"/>
              <a:lstStyle/>
              <a:p>
                <a:endParaRPr lang="en-US"/>
              </a:p>
            </p:txBody>
          </p:sp>
          <p:sp>
            <p:nvSpPr>
              <p:cNvPr id="459996" name="Freeform 1244"/>
              <p:cNvSpPr>
                <a:spLocks/>
              </p:cNvSpPr>
              <p:nvPr/>
            </p:nvSpPr>
            <p:spPr bwMode="auto">
              <a:xfrm>
                <a:off x="4970" y="3306"/>
                <a:ext cx="907" cy="676"/>
              </a:xfrm>
              <a:custGeom>
                <a:avLst/>
                <a:gdLst/>
                <a:ahLst/>
                <a:cxnLst>
                  <a:cxn ang="0">
                    <a:pos x="896" y="24"/>
                  </a:cxn>
                  <a:cxn ang="0">
                    <a:pos x="766" y="31"/>
                  </a:cxn>
                  <a:cxn ang="0">
                    <a:pos x="601" y="34"/>
                  </a:cxn>
                  <a:cxn ang="0">
                    <a:pos x="421" y="32"/>
                  </a:cxn>
                  <a:cxn ang="0">
                    <a:pos x="237" y="24"/>
                  </a:cxn>
                  <a:cxn ang="0">
                    <a:pos x="120" y="17"/>
                  </a:cxn>
                  <a:cxn ang="0">
                    <a:pos x="25" y="19"/>
                  </a:cxn>
                  <a:cxn ang="0">
                    <a:pos x="12" y="31"/>
                  </a:cxn>
                  <a:cxn ang="0">
                    <a:pos x="10" y="66"/>
                  </a:cxn>
                  <a:cxn ang="0">
                    <a:pos x="10" y="185"/>
                  </a:cxn>
                  <a:cxn ang="0">
                    <a:pos x="20" y="313"/>
                  </a:cxn>
                  <a:cxn ang="0">
                    <a:pos x="22" y="424"/>
                  </a:cxn>
                  <a:cxn ang="0">
                    <a:pos x="32" y="531"/>
                  </a:cxn>
                  <a:cxn ang="0">
                    <a:pos x="37" y="637"/>
                  </a:cxn>
                  <a:cxn ang="0">
                    <a:pos x="42" y="662"/>
                  </a:cxn>
                  <a:cxn ang="0">
                    <a:pos x="44" y="675"/>
                  </a:cxn>
                  <a:cxn ang="0">
                    <a:pos x="18" y="673"/>
                  </a:cxn>
                  <a:cxn ang="0">
                    <a:pos x="20" y="648"/>
                  </a:cxn>
                  <a:cxn ang="0">
                    <a:pos x="22" y="586"/>
                  </a:cxn>
                  <a:cxn ang="0">
                    <a:pos x="15" y="485"/>
                  </a:cxn>
                  <a:cxn ang="0">
                    <a:pos x="8" y="371"/>
                  </a:cxn>
                  <a:cxn ang="0">
                    <a:pos x="4" y="274"/>
                  </a:cxn>
                  <a:cxn ang="0">
                    <a:pos x="1" y="169"/>
                  </a:cxn>
                  <a:cxn ang="0">
                    <a:pos x="0" y="65"/>
                  </a:cxn>
                  <a:cxn ang="0">
                    <a:pos x="4" y="19"/>
                  </a:cxn>
                  <a:cxn ang="0">
                    <a:pos x="8" y="2"/>
                  </a:cxn>
                  <a:cxn ang="0">
                    <a:pos x="29" y="0"/>
                  </a:cxn>
                  <a:cxn ang="0">
                    <a:pos x="86" y="9"/>
                  </a:cxn>
                  <a:cxn ang="0">
                    <a:pos x="164" y="8"/>
                  </a:cxn>
                  <a:cxn ang="0">
                    <a:pos x="276" y="15"/>
                  </a:cxn>
                  <a:cxn ang="0">
                    <a:pos x="406" y="21"/>
                  </a:cxn>
                  <a:cxn ang="0">
                    <a:pos x="585" y="24"/>
                  </a:cxn>
                  <a:cxn ang="0">
                    <a:pos x="705" y="21"/>
                  </a:cxn>
                  <a:cxn ang="0">
                    <a:pos x="835" y="17"/>
                  </a:cxn>
                  <a:cxn ang="0">
                    <a:pos x="906" y="11"/>
                  </a:cxn>
                  <a:cxn ang="0">
                    <a:pos x="896" y="24"/>
                  </a:cxn>
                </a:cxnLst>
                <a:rect l="0" t="0" r="r" b="b"/>
                <a:pathLst>
                  <a:path w="907" h="676">
                    <a:moveTo>
                      <a:pt x="896" y="24"/>
                    </a:moveTo>
                    <a:lnTo>
                      <a:pt x="766" y="31"/>
                    </a:lnTo>
                    <a:lnTo>
                      <a:pt x="601" y="34"/>
                    </a:lnTo>
                    <a:lnTo>
                      <a:pt x="421" y="32"/>
                    </a:lnTo>
                    <a:lnTo>
                      <a:pt x="237" y="24"/>
                    </a:lnTo>
                    <a:lnTo>
                      <a:pt x="120" y="17"/>
                    </a:lnTo>
                    <a:lnTo>
                      <a:pt x="25" y="19"/>
                    </a:lnTo>
                    <a:lnTo>
                      <a:pt x="12" y="31"/>
                    </a:lnTo>
                    <a:lnTo>
                      <a:pt x="10" y="66"/>
                    </a:lnTo>
                    <a:lnTo>
                      <a:pt x="10" y="185"/>
                    </a:lnTo>
                    <a:lnTo>
                      <a:pt x="20" y="313"/>
                    </a:lnTo>
                    <a:lnTo>
                      <a:pt x="22" y="424"/>
                    </a:lnTo>
                    <a:lnTo>
                      <a:pt x="32" y="531"/>
                    </a:lnTo>
                    <a:lnTo>
                      <a:pt x="37" y="637"/>
                    </a:lnTo>
                    <a:lnTo>
                      <a:pt x="42" y="662"/>
                    </a:lnTo>
                    <a:lnTo>
                      <a:pt x="44" y="675"/>
                    </a:lnTo>
                    <a:lnTo>
                      <a:pt x="18" y="673"/>
                    </a:lnTo>
                    <a:lnTo>
                      <a:pt x="20" y="648"/>
                    </a:lnTo>
                    <a:lnTo>
                      <a:pt x="22" y="586"/>
                    </a:lnTo>
                    <a:lnTo>
                      <a:pt x="15" y="485"/>
                    </a:lnTo>
                    <a:lnTo>
                      <a:pt x="8" y="371"/>
                    </a:lnTo>
                    <a:lnTo>
                      <a:pt x="4" y="274"/>
                    </a:lnTo>
                    <a:lnTo>
                      <a:pt x="1" y="169"/>
                    </a:lnTo>
                    <a:lnTo>
                      <a:pt x="0" y="65"/>
                    </a:lnTo>
                    <a:lnTo>
                      <a:pt x="4" y="19"/>
                    </a:lnTo>
                    <a:lnTo>
                      <a:pt x="8" y="2"/>
                    </a:lnTo>
                    <a:lnTo>
                      <a:pt x="29" y="0"/>
                    </a:lnTo>
                    <a:lnTo>
                      <a:pt x="86" y="9"/>
                    </a:lnTo>
                    <a:lnTo>
                      <a:pt x="164" y="8"/>
                    </a:lnTo>
                    <a:lnTo>
                      <a:pt x="276" y="15"/>
                    </a:lnTo>
                    <a:lnTo>
                      <a:pt x="406" y="21"/>
                    </a:lnTo>
                    <a:lnTo>
                      <a:pt x="585" y="24"/>
                    </a:lnTo>
                    <a:lnTo>
                      <a:pt x="705" y="21"/>
                    </a:lnTo>
                    <a:lnTo>
                      <a:pt x="835" y="17"/>
                    </a:lnTo>
                    <a:lnTo>
                      <a:pt x="906" y="11"/>
                    </a:lnTo>
                    <a:lnTo>
                      <a:pt x="896" y="24"/>
                    </a:lnTo>
                  </a:path>
                </a:pathLst>
              </a:custGeom>
              <a:solidFill>
                <a:srgbClr val="919191"/>
              </a:solidFill>
              <a:ln w="12700" cap="rnd">
                <a:noFill/>
                <a:round/>
                <a:headEnd/>
                <a:tailEnd/>
              </a:ln>
              <a:effectLst/>
            </p:spPr>
            <p:txBody>
              <a:bodyPr lIns="0" tIns="0" rIns="0"/>
              <a:lstStyle/>
              <a:p>
                <a:endParaRPr lang="en-US"/>
              </a:p>
            </p:txBody>
          </p:sp>
        </p:grpSp>
        <p:sp>
          <p:nvSpPr>
            <p:cNvPr id="459997" name="Rectangle 1245"/>
            <p:cNvSpPr>
              <a:spLocks noChangeArrowheads="1"/>
            </p:cNvSpPr>
            <p:nvPr/>
          </p:nvSpPr>
          <p:spPr bwMode="auto">
            <a:xfrm>
              <a:off x="4320" y="2880"/>
              <a:ext cx="528" cy="18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0" tIns="0" rIns="0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solidFill>
                    <a:schemeClr val="tx1"/>
                  </a:solidFill>
                  <a:latin typeface="Arial" charset="0"/>
                </a:rPr>
                <a:t>Machine</a:t>
              </a:r>
            </a:p>
          </p:txBody>
        </p:sp>
      </p:grpSp>
      <p:grpSp>
        <p:nvGrpSpPr>
          <p:cNvPr id="460045" name="Group 1297"/>
          <p:cNvGrpSpPr>
            <a:grpSpLocks/>
          </p:cNvGrpSpPr>
          <p:nvPr/>
        </p:nvGrpSpPr>
        <p:grpSpPr bwMode="auto">
          <a:xfrm>
            <a:off x="6400800" y="5638800"/>
            <a:ext cx="1066800" cy="889000"/>
            <a:chOff x="4032" y="3552"/>
            <a:chExt cx="672" cy="560"/>
          </a:xfrm>
        </p:grpSpPr>
        <p:grpSp>
          <p:nvGrpSpPr>
            <p:cNvPr id="460049" name="Group 1246"/>
            <p:cNvGrpSpPr>
              <a:grpSpLocks/>
            </p:cNvGrpSpPr>
            <p:nvPr/>
          </p:nvGrpSpPr>
          <p:grpSpPr bwMode="auto">
            <a:xfrm>
              <a:off x="4032" y="3552"/>
              <a:ext cx="624" cy="560"/>
              <a:chOff x="4970" y="3303"/>
              <a:chExt cx="927" cy="679"/>
            </a:xfrm>
          </p:grpSpPr>
          <p:sp>
            <p:nvSpPr>
              <p:cNvPr id="459999" name="Rectangle 1247"/>
              <p:cNvSpPr>
                <a:spLocks noChangeArrowheads="1"/>
              </p:cNvSpPr>
              <p:nvPr/>
            </p:nvSpPr>
            <p:spPr bwMode="auto">
              <a:xfrm>
                <a:off x="4989" y="3321"/>
                <a:ext cx="888" cy="628"/>
              </a:xfrm>
              <a:prstGeom prst="rect">
                <a:avLst/>
              </a:prstGeom>
              <a:solidFill>
                <a:srgbClr val="DDDDDD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anchor="ctr"/>
              <a:lstStyle/>
              <a:p>
                <a:endParaRPr lang="en-US"/>
              </a:p>
            </p:txBody>
          </p:sp>
          <p:sp>
            <p:nvSpPr>
              <p:cNvPr id="460000" name="Freeform 1248"/>
              <p:cNvSpPr>
                <a:spLocks/>
              </p:cNvSpPr>
              <p:nvPr/>
            </p:nvSpPr>
            <p:spPr bwMode="auto">
              <a:xfrm>
                <a:off x="4990" y="3303"/>
                <a:ext cx="907" cy="676"/>
              </a:xfrm>
              <a:custGeom>
                <a:avLst/>
                <a:gdLst/>
                <a:ahLst/>
                <a:cxnLst>
                  <a:cxn ang="0">
                    <a:pos x="10" y="651"/>
                  </a:cxn>
                  <a:cxn ang="0">
                    <a:pos x="140" y="644"/>
                  </a:cxn>
                  <a:cxn ang="0">
                    <a:pos x="305" y="641"/>
                  </a:cxn>
                  <a:cxn ang="0">
                    <a:pos x="485" y="643"/>
                  </a:cxn>
                  <a:cxn ang="0">
                    <a:pos x="669" y="651"/>
                  </a:cxn>
                  <a:cxn ang="0">
                    <a:pos x="786" y="658"/>
                  </a:cxn>
                  <a:cxn ang="0">
                    <a:pos x="881" y="656"/>
                  </a:cxn>
                  <a:cxn ang="0">
                    <a:pos x="894" y="644"/>
                  </a:cxn>
                  <a:cxn ang="0">
                    <a:pos x="896" y="609"/>
                  </a:cxn>
                  <a:cxn ang="0">
                    <a:pos x="896" y="490"/>
                  </a:cxn>
                  <a:cxn ang="0">
                    <a:pos x="886" y="362"/>
                  </a:cxn>
                  <a:cxn ang="0">
                    <a:pos x="884" y="251"/>
                  </a:cxn>
                  <a:cxn ang="0">
                    <a:pos x="874" y="144"/>
                  </a:cxn>
                  <a:cxn ang="0">
                    <a:pos x="869" y="38"/>
                  </a:cxn>
                  <a:cxn ang="0">
                    <a:pos x="864" y="13"/>
                  </a:cxn>
                  <a:cxn ang="0">
                    <a:pos x="862" y="0"/>
                  </a:cxn>
                  <a:cxn ang="0">
                    <a:pos x="888" y="2"/>
                  </a:cxn>
                  <a:cxn ang="0">
                    <a:pos x="886" y="27"/>
                  </a:cxn>
                  <a:cxn ang="0">
                    <a:pos x="884" y="89"/>
                  </a:cxn>
                  <a:cxn ang="0">
                    <a:pos x="891" y="190"/>
                  </a:cxn>
                  <a:cxn ang="0">
                    <a:pos x="898" y="304"/>
                  </a:cxn>
                  <a:cxn ang="0">
                    <a:pos x="902" y="401"/>
                  </a:cxn>
                  <a:cxn ang="0">
                    <a:pos x="905" y="506"/>
                  </a:cxn>
                  <a:cxn ang="0">
                    <a:pos x="906" y="610"/>
                  </a:cxn>
                  <a:cxn ang="0">
                    <a:pos x="902" y="656"/>
                  </a:cxn>
                  <a:cxn ang="0">
                    <a:pos x="898" y="673"/>
                  </a:cxn>
                  <a:cxn ang="0">
                    <a:pos x="877" y="675"/>
                  </a:cxn>
                  <a:cxn ang="0">
                    <a:pos x="820" y="666"/>
                  </a:cxn>
                  <a:cxn ang="0">
                    <a:pos x="742" y="667"/>
                  </a:cxn>
                  <a:cxn ang="0">
                    <a:pos x="630" y="660"/>
                  </a:cxn>
                  <a:cxn ang="0">
                    <a:pos x="500" y="654"/>
                  </a:cxn>
                  <a:cxn ang="0">
                    <a:pos x="321" y="651"/>
                  </a:cxn>
                  <a:cxn ang="0">
                    <a:pos x="201" y="654"/>
                  </a:cxn>
                  <a:cxn ang="0">
                    <a:pos x="71" y="658"/>
                  </a:cxn>
                  <a:cxn ang="0">
                    <a:pos x="0" y="664"/>
                  </a:cxn>
                  <a:cxn ang="0">
                    <a:pos x="10" y="651"/>
                  </a:cxn>
                </a:cxnLst>
                <a:rect l="0" t="0" r="r" b="b"/>
                <a:pathLst>
                  <a:path w="907" h="676">
                    <a:moveTo>
                      <a:pt x="10" y="651"/>
                    </a:moveTo>
                    <a:lnTo>
                      <a:pt x="140" y="644"/>
                    </a:lnTo>
                    <a:lnTo>
                      <a:pt x="305" y="641"/>
                    </a:lnTo>
                    <a:lnTo>
                      <a:pt x="485" y="643"/>
                    </a:lnTo>
                    <a:lnTo>
                      <a:pt x="669" y="651"/>
                    </a:lnTo>
                    <a:lnTo>
                      <a:pt x="786" y="658"/>
                    </a:lnTo>
                    <a:lnTo>
                      <a:pt x="881" y="656"/>
                    </a:lnTo>
                    <a:lnTo>
                      <a:pt x="894" y="644"/>
                    </a:lnTo>
                    <a:lnTo>
                      <a:pt x="896" y="609"/>
                    </a:lnTo>
                    <a:lnTo>
                      <a:pt x="896" y="490"/>
                    </a:lnTo>
                    <a:lnTo>
                      <a:pt x="886" y="362"/>
                    </a:lnTo>
                    <a:lnTo>
                      <a:pt x="884" y="251"/>
                    </a:lnTo>
                    <a:lnTo>
                      <a:pt x="874" y="144"/>
                    </a:lnTo>
                    <a:lnTo>
                      <a:pt x="869" y="38"/>
                    </a:lnTo>
                    <a:lnTo>
                      <a:pt x="864" y="13"/>
                    </a:lnTo>
                    <a:lnTo>
                      <a:pt x="862" y="0"/>
                    </a:lnTo>
                    <a:lnTo>
                      <a:pt x="888" y="2"/>
                    </a:lnTo>
                    <a:lnTo>
                      <a:pt x="886" y="27"/>
                    </a:lnTo>
                    <a:lnTo>
                      <a:pt x="884" y="89"/>
                    </a:lnTo>
                    <a:lnTo>
                      <a:pt x="891" y="190"/>
                    </a:lnTo>
                    <a:lnTo>
                      <a:pt x="898" y="304"/>
                    </a:lnTo>
                    <a:lnTo>
                      <a:pt x="902" y="401"/>
                    </a:lnTo>
                    <a:lnTo>
                      <a:pt x="905" y="506"/>
                    </a:lnTo>
                    <a:lnTo>
                      <a:pt x="906" y="610"/>
                    </a:lnTo>
                    <a:lnTo>
                      <a:pt x="902" y="656"/>
                    </a:lnTo>
                    <a:lnTo>
                      <a:pt x="898" y="673"/>
                    </a:lnTo>
                    <a:lnTo>
                      <a:pt x="877" y="675"/>
                    </a:lnTo>
                    <a:lnTo>
                      <a:pt x="820" y="666"/>
                    </a:lnTo>
                    <a:lnTo>
                      <a:pt x="742" y="667"/>
                    </a:lnTo>
                    <a:lnTo>
                      <a:pt x="630" y="660"/>
                    </a:lnTo>
                    <a:lnTo>
                      <a:pt x="500" y="654"/>
                    </a:lnTo>
                    <a:lnTo>
                      <a:pt x="321" y="651"/>
                    </a:lnTo>
                    <a:lnTo>
                      <a:pt x="201" y="654"/>
                    </a:lnTo>
                    <a:lnTo>
                      <a:pt x="71" y="658"/>
                    </a:lnTo>
                    <a:lnTo>
                      <a:pt x="0" y="664"/>
                    </a:lnTo>
                    <a:lnTo>
                      <a:pt x="10" y="651"/>
                    </a:lnTo>
                  </a:path>
                </a:pathLst>
              </a:custGeom>
              <a:solidFill>
                <a:srgbClr val="919191"/>
              </a:solidFill>
              <a:ln w="12700" cap="rnd">
                <a:noFill/>
                <a:round/>
                <a:headEnd/>
                <a:tailEnd/>
              </a:ln>
              <a:effectLst/>
            </p:spPr>
            <p:txBody>
              <a:bodyPr lIns="0" tIns="0" rIns="0"/>
              <a:lstStyle/>
              <a:p>
                <a:endParaRPr lang="en-US"/>
              </a:p>
            </p:txBody>
          </p:sp>
          <p:sp>
            <p:nvSpPr>
              <p:cNvPr id="460001" name="Freeform 1249"/>
              <p:cNvSpPr>
                <a:spLocks/>
              </p:cNvSpPr>
              <p:nvPr/>
            </p:nvSpPr>
            <p:spPr bwMode="auto">
              <a:xfrm>
                <a:off x="4970" y="3306"/>
                <a:ext cx="907" cy="676"/>
              </a:xfrm>
              <a:custGeom>
                <a:avLst/>
                <a:gdLst/>
                <a:ahLst/>
                <a:cxnLst>
                  <a:cxn ang="0">
                    <a:pos x="896" y="24"/>
                  </a:cxn>
                  <a:cxn ang="0">
                    <a:pos x="766" y="31"/>
                  </a:cxn>
                  <a:cxn ang="0">
                    <a:pos x="601" y="34"/>
                  </a:cxn>
                  <a:cxn ang="0">
                    <a:pos x="421" y="32"/>
                  </a:cxn>
                  <a:cxn ang="0">
                    <a:pos x="237" y="24"/>
                  </a:cxn>
                  <a:cxn ang="0">
                    <a:pos x="120" y="17"/>
                  </a:cxn>
                  <a:cxn ang="0">
                    <a:pos x="25" y="19"/>
                  </a:cxn>
                  <a:cxn ang="0">
                    <a:pos x="12" y="31"/>
                  </a:cxn>
                  <a:cxn ang="0">
                    <a:pos x="10" y="66"/>
                  </a:cxn>
                  <a:cxn ang="0">
                    <a:pos x="10" y="185"/>
                  </a:cxn>
                  <a:cxn ang="0">
                    <a:pos x="20" y="313"/>
                  </a:cxn>
                  <a:cxn ang="0">
                    <a:pos x="22" y="424"/>
                  </a:cxn>
                  <a:cxn ang="0">
                    <a:pos x="32" y="531"/>
                  </a:cxn>
                  <a:cxn ang="0">
                    <a:pos x="37" y="637"/>
                  </a:cxn>
                  <a:cxn ang="0">
                    <a:pos x="42" y="662"/>
                  </a:cxn>
                  <a:cxn ang="0">
                    <a:pos x="44" y="675"/>
                  </a:cxn>
                  <a:cxn ang="0">
                    <a:pos x="18" y="673"/>
                  </a:cxn>
                  <a:cxn ang="0">
                    <a:pos x="20" y="648"/>
                  </a:cxn>
                  <a:cxn ang="0">
                    <a:pos x="22" y="586"/>
                  </a:cxn>
                  <a:cxn ang="0">
                    <a:pos x="15" y="485"/>
                  </a:cxn>
                  <a:cxn ang="0">
                    <a:pos x="8" y="371"/>
                  </a:cxn>
                  <a:cxn ang="0">
                    <a:pos x="4" y="274"/>
                  </a:cxn>
                  <a:cxn ang="0">
                    <a:pos x="1" y="169"/>
                  </a:cxn>
                  <a:cxn ang="0">
                    <a:pos x="0" y="65"/>
                  </a:cxn>
                  <a:cxn ang="0">
                    <a:pos x="4" y="19"/>
                  </a:cxn>
                  <a:cxn ang="0">
                    <a:pos x="8" y="2"/>
                  </a:cxn>
                  <a:cxn ang="0">
                    <a:pos x="29" y="0"/>
                  </a:cxn>
                  <a:cxn ang="0">
                    <a:pos x="86" y="9"/>
                  </a:cxn>
                  <a:cxn ang="0">
                    <a:pos x="164" y="8"/>
                  </a:cxn>
                  <a:cxn ang="0">
                    <a:pos x="276" y="15"/>
                  </a:cxn>
                  <a:cxn ang="0">
                    <a:pos x="406" y="21"/>
                  </a:cxn>
                  <a:cxn ang="0">
                    <a:pos x="585" y="24"/>
                  </a:cxn>
                  <a:cxn ang="0">
                    <a:pos x="705" y="21"/>
                  </a:cxn>
                  <a:cxn ang="0">
                    <a:pos x="835" y="17"/>
                  </a:cxn>
                  <a:cxn ang="0">
                    <a:pos x="906" y="11"/>
                  </a:cxn>
                  <a:cxn ang="0">
                    <a:pos x="896" y="24"/>
                  </a:cxn>
                </a:cxnLst>
                <a:rect l="0" t="0" r="r" b="b"/>
                <a:pathLst>
                  <a:path w="907" h="676">
                    <a:moveTo>
                      <a:pt x="896" y="24"/>
                    </a:moveTo>
                    <a:lnTo>
                      <a:pt x="766" y="31"/>
                    </a:lnTo>
                    <a:lnTo>
                      <a:pt x="601" y="34"/>
                    </a:lnTo>
                    <a:lnTo>
                      <a:pt x="421" y="32"/>
                    </a:lnTo>
                    <a:lnTo>
                      <a:pt x="237" y="24"/>
                    </a:lnTo>
                    <a:lnTo>
                      <a:pt x="120" y="17"/>
                    </a:lnTo>
                    <a:lnTo>
                      <a:pt x="25" y="19"/>
                    </a:lnTo>
                    <a:lnTo>
                      <a:pt x="12" y="31"/>
                    </a:lnTo>
                    <a:lnTo>
                      <a:pt x="10" y="66"/>
                    </a:lnTo>
                    <a:lnTo>
                      <a:pt x="10" y="185"/>
                    </a:lnTo>
                    <a:lnTo>
                      <a:pt x="20" y="313"/>
                    </a:lnTo>
                    <a:lnTo>
                      <a:pt x="22" y="424"/>
                    </a:lnTo>
                    <a:lnTo>
                      <a:pt x="32" y="531"/>
                    </a:lnTo>
                    <a:lnTo>
                      <a:pt x="37" y="637"/>
                    </a:lnTo>
                    <a:lnTo>
                      <a:pt x="42" y="662"/>
                    </a:lnTo>
                    <a:lnTo>
                      <a:pt x="44" y="675"/>
                    </a:lnTo>
                    <a:lnTo>
                      <a:pt x="18" y="673"/>
                    </a:lnTo>
                    <a:lnTo>
                      <a:pt x="20" y="648"/>
                    </a:lnTo>
                    <a:lnTo>
                      <a:pt x="22" y="586"/>
                    </a:lnTo>
                    <a:lnTo>
                      <a:pt x="15" y="485"/>
                    </a:lnTo>
                    <a:lnTo>
                      <a:pt x="8" y="371"/>
                    </a:lnTo>
                    <a:lnTo>
                      <a:pt x="4" y="274"/>
                    </a:lnTo>
                    <a:lnTo>
                      <a:pt x="1" y="169"/>
                    </a:lnTo>
                    <a:lnTo>
                      <a:pt x="0" y="65"/>
                    </a:lnTo>
                    <a:lnTo>
                      <a:pt x="4" y="19"/>
                    </a:lnTo>
                    <a:lnTo>
                      <a:pt x="8" y="2"/>
                    </a:lnTo>
                    <a:lnTo>
                      <a:pt x="29" y="0"/>
                    </a:lnTo>
                    <a:lnTo>
                      <a:pt x="86" y="9"/>
                    </a:lnTo>
                    <a:lnTo>
                      <a:pt x="164" y="8"/>
                    </a:lnTo>
                    <a:lnTo>
                      <a:pt x="276" y="15"/>
                    </a:lnTo>
                    <a:lnTo>
                      <a:pt x="406" y="21"/>
                    </a:lnTo>
                    <a:lnTo>
                      <a:pt x="585" y="24"/>
                    </a:lnTo>
                    <a:lnTo>
                      <a:pt x="705" y="21"/>
                    </a:lnTo>
                    <a:lnTo>
                      <a:pt x="835" y="17"/>
                    </a:lnTo>
                    <a:lnTo>
                      <a:pt x="906" y="11"/>
                    </a:lnTo>
                    <a:lnTo>
                      <a:pt x="896" y="24"/>
                    </a:lnTo>
                  </a:path>
                </a:pathLst>
              </a:custGeom>
              <a:solidFill>
                <a:srgbClr val="919191"/>
              </a:solidFill>
              <a:ln w="12700" cap="rnd">
                <a:noFill/>
                <a:round/>
                <a:headEnd/>
                <a:tailEnd/>
              </a:ln>
              <a:effectLst/>
            </p:spPr>
            <p:txBody>
              <a:bodyPr lIns="0" tIns="0" rIns="0"/>
              <a:lstStyle/>
              <a:p>
                <a:endParaRPr lang="en-US"/>
              </a:p>
            </p:txBody>
          </p:sp>
        </p:grpSp>
        <p:sp>
          <p:nvSpPr>
            <p:cNvPr id="460002" name="Rectangle 1250"/>
            <p:cNvSpPr>
              <a:spLocks noChangeArrowheads="1"/>
            </p:cNvSpPr>
            <p:nvPr/>
          </p:nvSpPr>
          <p:spPr bwMode="auto">
            <a:xfrm>
              <a:off x="4176" y="3754"/>
              <a:ext cx="528" cy="18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0" tIns="0" rIns="0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solidFill>
                    <a:schemeClr val="tx1"/>
                  </a:solidFill>
                  <a:latin typeface="Arial" charset="0"/>
                </a:rPr>
                <a:t>Tools</a:t>
              </a:r>
            </a:p>
          </p:txBody>
        </p:sp>
      </p:grpSp>
      <p:sp>
        <p:nvSpPr>
          <p:cNvPr id="460003" name="Line 1251"/>
          <p:cNvSpPr>
            <a:spLocks noChangeShapeType="1"/>
          </p:cNvSpPr>
          <p:nvPr/>
        </p:nvSpPr>
        <p:spPr bwMode="auto">
          <a:xfrm flipH="1">
            <a:off x="4724400" y="4191000"/>
            <a:ext cx="762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9860" name="Line 1108"/>
          <p:cNvSpPr>
            <a:spLocks noChangeShapeType="1"/>
          </p:cNvSpPr>
          <p:nvPr/>
        </p:nvSpPr>
        <p:spPr bwMode="auto">
          <a:xfrm flipH="1">
            <a:off x="4953000" y="1981200"/>
            <a:ext cx="3048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004" name="Line 1252"/>
          <p:cNvSpPr>
            <a:spLocks noChangeShapeType="1"/>
          </p:cNvSpPr>
          <p:nvPr/>
        </p:nvSpPr>
        <p:spPr bwMode="auto">
          <a:xfrm flipV="1">
            <a:off x="5410200" y="4953000"/>
            <a:ext cx="14478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005" name="Line 1253"/>
          <p:cNvSpPr>
            <a:spLocks noChangeShapeType="1"/>
          </p:cNvSpPr>
          <p:nvPr/>
        </p:nvSpPr>
        <p:spPr bwMode="auto">
          <a:xfrm>
            <a:off x="5410200" y="5486400"/>
            <a:ext cx="990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60050" name="Group 1254"/>
          <p:cNvGrpSpPr>
            <a:grpSpLocks/>
          </p:cNvGrpSpPr>
          <p:nvPr/>
        </p:nvGrpSpPr>
        <p:grpSpPr bwMode="auto">
          <a:xfrm>
            <a:off x="6477000" y="1121227"/>
            <a:ext cx="2438400" cy="1125538"/>
            <a:chOff x="3132" y="1142"/>
            <a:chExt cx="1742" cy="997"/>
          </a:xfrm>
        </p:grpSpPr>
        <p:grpSp>
          <p:nvGrpSpPr>
            <p:cNvPr id="460051" name="Group 1255"/>
            <p:cNvGrpSpPr>
              <a:grpSpLocks/>
            </p:cNvGrpSpPr>
            <p:nvPr/>
          </p:nvGrpSpPr>
          <p:grpSpPr bwMode="auto">
            <a:xfrm rot="-4632885">
              <a:off x="4729" y="1935"/>
              <a:ext cx="165" cy="125"/>
              <a:chOff x="5130" y="75"/>
              <a:chExt cx="162" cy="135"/>
            </a:xfrm>
          </p:grpSpPr>
          <p:sp>
            <p:nvSpPr>
              <p:cNvPr id="460008" name="Freeform 1256"/>
              <p:cNvSpPr>
                <a:spLocks/>
              </p:cNvSpPr>
              <p:nvPr/>
            </p:nvSpPr>
            <p:spPr bwMode="auto">
              <a:xfrm>
                <a:off x="5130" y="75"/>
                <a:ext cx="150" cy="135"/>
              </a:xfrm>
              <a:custGeom>
                <a:avLst/>
                <a:gdLst/>
                <a:ahLst/>
                <a:cxnLst>
                  <a:cxn ang="0">
                    <a:pos x="39" y="0"/>
                  </a:cxn>
                  <a:cxn ang="0">
                    <a:pos x="66" y="0"/>
                  </a:cxn>
                  <a:cxn ang="0">
                    <a:pos x="96" y="0"/>
                  </a:cxn>
                  <a:cxn ang="0">
                    <a:pos x="120" y="15"/>
                  </a:cxn>
                  <a:cxn ang="0">
                    <a:pos x="135" y="33"/>
                  </a:cxn>
                  <a:cxn ang="0">
                    <a:pos x="150" y="57"/>
                  </a:cxn>
                  <a:cxn ang="0">
                    <a:pos x="138" y="87"/>
                  </a:cxn>
                  <a:cxn ang="0">
                    <a:pos x="126" y="117"/>
                  </a:cxn>
                  <a:cxn ang="0">
                    <a:pos x="108" y="132"/>
                  </a:cxn>
                  <a:cxn ang="0">
                    <a:pos x="72" y="135"/>
                  </a:cxn>
                  <a:cxn ang="0">
                    <a:pos x="51" y="132"/>
                  </a:cxn>
                  <a:cxn ang="0">
                    <a:pos x="30" y="120"/>
                  </a:cxn>
                  <a:cxn ang="0">
                    <a:pos x="9" y="96"/>
                  </a:cxn>
                  <a:cxn ang="0">
                    <a:pos x="0" y="72"/>
                  </a:cxn>
                  <a:cxn ang="0">
                    <a:pos x="0" y="51"/>
                  </a:cxn>
                  <a:cxn ang="0">
                    <a:pos x="18" y="27"/>
                  </a:cxn>
                  <a:cxn ang="0">
                    <a:pos x="39" y="0"/>
                  </a:cxn>
                </a:cxnLst>
                <a:rect l="0" t="0" r="r" b="b"/>
                <a:pathLst>
                  <a:path w="150" h="135">
                    <a:moveTo>
                      <a:pt x="39" y="0"/>
                    </a:moveTo>
                    <a:lnTo>
                      <a:pt x="66" y="0"/>
                    </a:lnTo>
                    <a:lnTo>
                      <a:pt x="96" y="0"/>
                    </a:lnTo>
                    <a:lnTo>
                      <a:pt x="120" y="15"/>
                    </a:lnTo>
                    <a:lnTo>
                      <a:pt x="135" y="33"/>
                    </a:lnTo>
                    <a:lnTo>
                      <a:pt x="150" y="57"/>
                    </a:lnTo>
                    <a:lnTo>
                      <a:pt x="138" y="87"/>
                    </a:lnTo>
                    <a:lnTo>
                      <a:pt x="126" y="117"/>
                    </a:lnTo>
                    <a:lnTo>
                      <a:pt x="108" y="132"/>
                    </a:lnTo>
                    <a:lnTo>
                      <a:pt x="72" y="135"/>
                    </a:lnTo>
                    <a:lnTo>
                      <a:pt x="51" y="132"/>
                    </a:lnTo>
                    <a:lnTo>
                      <a:pt x="30" y="120"/>
                    </a:lnTo>
                    <a:lnTo>
                      <a:pt x="9" y="96"/>
                    </a:lnTo>
                    <a:lnTo>
                      <a:pt x="0" y="72"/>
                    </a:lnTo>
                    <a:lnTo>
                      <a:pt x="0" y="51"/>
                    </a:lnTo>
                    <a:lnTo>
                      <a:pt x="18" y="27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chemeClr val="hlink"/>
              </a:solidFill>
              <a:ln w="15875" cap="flat" cmpd="sng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0009" name="Freeform 1257"/>
              <p:cNvSpPr>
                <a:spLocks/>
              </p:cNvSpPr>
              <p:nvPr/>
            </p:nvSpPr>
            <p:spPr bwMode="auto">
              <a:xfrm>
                <a:off x="5226" y="120"/>
                <a:ext cx="66" cy="90"/>
              </a:xfrm>
              <a:custGeom>
                <a:avLst/>
                <a:gdLst/>
                <a:ahLst/>
                <a:cxnLst>
                  <a:cxn ang="0">
                    <a:pos x="0" y="90"/>
                  </a:cxn>
                  <a:cxn ang="0">
                    <a:pos x="36" y="75"/>
                  </a:cxn>
                  <a:cxn ang="0">
                    <a:pos x="60" y="48"/>
                  </a:cxn>
                  <a:cxn ang="0">
                    <a:pos x="66" y="30"/>
                  </a:cxn>
                  <a:cxn ang="0">
                    <a:pos x="66" y="0"/>
                  </a:cxn>
                </a:cxnLst>
                <a:rect l="0" t="0" r="r" b="b"/>
                <a:pathLst>
                  <a:path w="66" h="90">
                    <a:moveTo>
                      <a:pt x="0" y="90"/>
                    </a:moveTo>
                    <a:lnTo>
                      <a:pt x="36" y="75"/>
                    </a:lnTo>
                    <a:lnTo>
                      <a:pt x="60" y="48"/>
                    </a:lnTo>
                    <a:lnTo>
                      <a:pt x="66" y="30"/>
                    </a:lnTo>
                    <a:lnTo>
                      <a:pt x="66" y="0"/>
                    </a:lnTo>
                  </a:path>
                </a:pathLst>
              </a:custGeom>
              <a:solidFill>
                <a:schemeClr val="hlink"/>
              </a:solidFill>
              <a:ln w="15875" cap="flat" cmpd="sng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60052" name="Group 1258"/>
            <p:cNvGrpSpPr>
              <a:grpSpLocks/>
            </p:cNvGrpSpPr>
            <p:nvPr/>
          </p:nvGrpSpPr>
          <p:grpSpPr bwMode="auto">
            <a:xfrm>
              <a:off x="3132" y="1980"/>
              <a:ext cx="137" cy="159"/>
              <a:chOff x="2261" y="1768"/>
              <a:chExt cx="137" cy="159"/>
            </a:xfrm>
          </p:grpSpPr>
          <p:sp>
            <p:nvSpPr>
              <p:cNvPr id="460011" name="Freeform 1259"/>
              <p:cNvSpPr>
                <a:spLocks/>
              </p:cNvSpPr>
              <p:nvPr/>
            </p:nvSpPr>
            <p:spPr bwMode="auto">
              <a:xfrm rot="-4632885">
                <a:off x="2247" y="1788"/>
                <a:ext cx="153" cy="125"/>
              </a:xfrm>
              <a:custGeom>
                <a:avLst/>
                <a:gdLst/>
                <a:ahLst/>
                <a:cxnLst>
                  <a:cxn ang="0">
                    <a:pos x="39" y="0"/>
                  </a:cxn>
                  <a:cxn ang="0">
                    <a:pos x="66" y="0"/>
                  </a:cxn>
                  <a:cxn ang="0">
                    <a:pos x="96" y="0"/>
                  </a:cxn>
                  <a:cxn ang="0">
                    <a:pos x="120" y="15"/>
                  </a:cxn>
                  <a:cxn ang="0">
                    <a:pos x="135" y="33"/>
                  </a:cxn>
                  <a:cxn ang="0">
                    <a:pos x="150" y="57"/>
                  </a:cxn>
                  <a:cxn ang="0">
                    <a:pos x="138" y="87"/>
                  </a:cxn>
                  <a:cxn ang="0">
                    <a:pos x="126" y="117"/>
                  </a:cxn>
                  <a:cxn ang="0">
                    <a:pos x="108" y="132"/>
                  </a:cxn>
                  <a:cxn ang="0">
                    <a:pos x="72" y="135"/>
                  </a:cxn>
                  <a:cxn ang="0">
                    <a:pos x="51" y="132"/>
                  </a:cxn>
                  <a:cxn ang="0">
                    <a:pos x="30" y="120"/>
                  </a:cxn>
                  <a:cxn ang="0">
                    <a:pos x="9" y="96"/>
                  </a:cxn>
                  <a:cxn ang="0">
                    <a:pos x="0" y="72"/>
                  </a:cxn>
                  <a:cxn ang="0">
                    <a:pos x="0" y="51"/>
                  </a:cxn>
                  <a:cxn ang="0">
                    <a:pos x="18" y="27"/>
                  </a:cxn>
                  <a:cxn ang="0">
                    <a:pos x="39" y="0"/>
                  </a:cxn>
                </a:cxnLst>
                <a:rect l="0" t="0" r="r" b="b"/>
                <a:pathLst>
                  <a:path w="150" h="135">
                    <a:moveTo>
                      <a:pt x="39" y="0"/>
                    </a:moveTo>
                    <a:lnTo>
                      <a:pt x="66" y="0"/>
                    </a:lnTo>
                    <a:lnTo>
                      <a:pt x="96" y="0"/>
                    </a:lnTo>
                    <a:lnTo>
                      <a:pt x="120" y="15"/>
                    </a:lnTo>
                    <a:lnTo>
                      <a:pt x="135" y="33"/>
                    </a:lnTo>
                    <a:lnTo>
                      <a:pt x="150" y="57"/>
                    </a:lnTo>
                    <a:lnTo>
                      <a:pt x="138" y="87"/>
                    </a:lnTo>
                    <a:lnTo>
                      <a:pt x="126" y="117"/>
                    </a:lnTo>
                    <a:lnTo>
                      <a:pt x="108" y="132"/>
                    </a:lnTo>
                    <a:lnTo>
                      <a:pt x="72" y="135"/>
                    </a:lnTo>
                    <a:lnTo>
                      <a:pt x="51" y="132"/>
                    </a:lnTo>
                    <a:lnTo>
                      <a:pt x="30" y="120"/>
                    </a:lnTo>
                    <a:lnTo>
                      <a:pt x="9" y="96"/>
                    </a:lnTo>
                    <a:lnTo>
                      <a:pt x="0" y="72"/>
                    </a:lnTo>
                    <a:lnTo>
                      <a:pt x="0" y="51"/>
                    </a:lnTo>
                    <a:lnTo>
                      <a:pt x="18" y="27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chemeClr val="hlink"/>
              </a:solidFill>
              <a:ln w="15875" cap="flat" cmpd="sng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0012" name="Freeform 1260"/>
              <p:cNvSpPr>
                <a:spLocks/>
              </p:cNvSpPr>
              <p:nvPr/>
            </p:nvSpPr>
            <p:spPr bwMode="auto">
              <a:xfrm rot="-4632885">
                <a:off x="2323" y="1760"/>
                <a:ext cx="67" cy="83"/>
              </a:xfrm>
              <a:custGeom>
                <a:avLst/>
                <a:gdLst/>
                <a:ahLst/>
                <a:cxnLst>
                  <a:cxn ang="0">
                    <a:pos x="0" y="90"/>
                  </a:cxn>
                  <a:cxn ang="0">
                    <a:pos x="36" y="75"/>
                  </a:cxn>
                  <a:cxn ang="0">
                    <a:pos x="60" y="48"/>
                  </a:cxn>
                  <a:cxn ang="0">
                    <a:pos x="66" y="30"/>
                  </a:cxn>
                  <a:cxn ang="0">
                    <a:pos x="66" y="0"/>
                  </a:cxn>
                </a:cxnLst>
                <a:rect l="0" t="0" r="r" b="b"/>
                <a:pathLst>
                  <a:path w="66" h="90">
                    <a:moveTo>
                      <a:pt x="0" y="90"/>
                    </a:moveTo>
                    <a:lnTo>
                      <a:pt x="36" y="75"/>
                    </a:lnTo>
                    <a:lnTo>
                      <a:pt x="60" y="48"/>
                    </a:lnTo>
                    <a:lnTo>
                      <a:pt x="66" y="30"/>
                    </a:lnTo>
                    <a:lnTo>
                      <a:pt x="66" y="0"/>
                    </a:lnTo>
                  </a:path>
                </a:pathLst>
              </a:custGeom>
              <a:solidFill>
                <a:schemeClr val="hlink"/>
              </a:solidFill>
              <a:ln w="15875" cap="flat" cmpd="sng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60058" name="Group 1261"/>
            <p:cNvGrpSpPr>
              <a:grpSpLocks/>
            </p:cNvGrpSpPr>
            <p:nvPr/>
          </p:nvGrpSpPr>
          <p:grpSpPr bwMode="auto">
            <a:xfrm>
              <a:off x="3190" y="1509"/>
              <a:ext cx="816" cy="607"/>
              <a:chOff x="2319" y="1297"/>
              <a:chExt cx="816" cy="607"/>
            </a:xfrm>
          </p:grpSpPr>
          <p:grpSp>
            <p:nvGrpSpPr>
              <p:cNvPr id="460059" name="Group 1262"/>
              <p:cNvGrpSpPr>
                <a:grpSpLocks/>
              </p:cNvGrpSpPr>
              <p:nvPr/>
            </p:nvGrpSpPr>
            <p:grpSpPr bwMode="auto">
              <a:xfrm rot="-2377981">
                <a:off x="2629" y="1767"/>
                <a:ext cx="148" cy="137"/>
                <a:chOff x="5130" y="75"/>
                <a:chExt cx="162" cy="135"/>
              </a:xfrm>
            </p:grpSpPr>
            <p:sp>
              <p:nvSpPr>
                <p:cNvPr id="460015" name="Freeform 1263"/>
                <p:cNvSpPr>
                  <a:spLocks/>
                </p:cNvSpPr>
                <p:nvPr/>
              </p:nvSpPr>
              <p:spPr bwMode="auto">
                <a:xfrm>
                  <a:off x="5130" y="75"/>
                  <a:ext cx="150" cy="135"/>
                </a:xfrm>
                <a:custGeom>
                  <a:avLst/>
                  <a:gdLst/>
                  <a:ahLst/>
                  <a:cxnLst>
                    <a:cxn ang="0">
                      <a:pos x="39" y="0"/>
                    </a:cxn>
                    <a:cxn ang="0">
                      <a:pos x="66" y="0"/>
                    </a:cxn>
                    <a:cxn ang="0">
                      <a:pos x="96" y="0"/>
                    </a:cxn>
                    <a:cxn ang="0">
                      <a:pos x="120" y="15"/>
                    </a:cxn>
                    <a:cxn ang="0">
                      <a:pos x="135" y="33"/>
                    </a:cxn>
                    <a:cxn ang="0">
                      <a:pos x="150" y="57"/>
                    </a:cxn>
                    <a:cxn ang="0">
                      <a:pos x="138" y="87"/>
                    </a:cxn>
                    <a:cxn ang="0">
                      <a:pos x="126" y="117"/>
                    </a:cxn>
                    <a:cxn ang="0">
                      <a:pos x="108" y="132"/>
                    </a:cxn>
                    <a:cxn ang="0">
                      <a:pos x="72" y="135"/>
                    </a:cxn>
                    <a:cxn ang="0">
                      <a:pos x="51" y="132"/>
                    </a:cxn>
                    <a:cxn ang="0">
                      <a:pos x="30" y="120"/>
                    </a:cxn>
                    <a:cxn ang="0">
                      <a:pos x="9" y="96"/>
                    </a:cxn>
                    <a:cxn ang="0">
                      <a:pos x="0" y="72"/>
                    </a:cxn>
                    <a:cxn ang="0">
                      <a:pos x="0" y="51"/>
                    </a:cxn>
                    <a:cxn ang="0">
                      <a:pos x="18" y="27"/>
                    </a:cxn>
                    <a:cxn ang="0">
                      <a:pos x="39" y="0"/>
                    </a:cxn>
                  </a:cxnLst>
                  <a:rect l="0" t="0" r="r" b="b"/>
                  <a:pathLst>
                    <a:path w="150" h="135">
                      <a:moveTo>
                        <a:pt x="39" y="0"/>
                      </a:moveTo>
                      <a:lnTo>
                        <a:pt x="66" y="0"/>
                      </a:lnTo>
                      <a:lnTo>
                        <a:pt x="96" y="0"/>
                      </a:lnTo>
                      <a:lnTo>
                        <a:pt x="120" y="15"/>
                      </a:lnTo>
                      <a:lnTo>
                        <a:pt x="135" y="33"/>
                      </a:lnTo>
                      <a:lnTo>
                        <a:pt x="150" y="57"/>
                      </a:lnTo>
                      <a:lnTo>
                        <a:pt x="138" y="87"/>
                      </a:lnTo>
                      <a:lnTo>
                        <a:pt x="126" y="117"/>
                      </a:lnTo>
                      <a:lnTo>
                        <a:pt x="108" y="132"/>
                      </a:lnTo>
                      <a:lnTo>
                        <a:pt x="72" y="135"/>
                      </a:lnTo>
                      <a:lnTo>
                        <a:pt x="51" y="132"/>
                      </a:lnTo>
                      <a:lnTo>
                        <a:pt x="30" y="120"/>
                      </a:lnTo>
                      <a:lnTo>
                        <a:pt x="9" y="96"/>
                      </a:lnTo>
                      <a:lnTo>
                        <a:pt x="0" y="72"/>
                      </a:lnTo>
                      <a:lnTo>
                        <a:pt x="0" y="51"/>
                      </a:lnTo>
                      <a:lnTo>
                        <a:pt x="18" y="27"/>
                      </a:lnTo>
                      <a:lnTo>
                        <a:pt x="39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15875" cap="flat" cmpd="sng">
                  <a:solidFill>
                    <a:srgbClr val="333333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0016" name="Freeform 1264"/>
                <p:cNvSpPr>
                  <a:spLocks/>
                </p:cNvSpPr>
                <p:nvPr/>
              </p:nvSpPr>
              <p:spPr bwMode="auto">
                <a:xfrm>
                  <a:off x="5226" y="120"/>
                  <a:ext cx="66" cy="90"/>
                </a:xfrm>
                <a:custGeom>
                  <a:avLst/>
                  <a:gdLst/>
                  <a:ahLst/>
                  <a:cxnLst>
                    <a:cxn ang="0">
                      <a:pos x="0" y="90"/>
                    </a:cxn>
                    <a:cxn ang="0">
                      <a:pos x="36" y="75"/>
                    </a:cxn>
                    <a:cxn ang="0">
                      <a:pos x="60" y="48"/>
                    </a:cxn>
                    <a:cxn ang="0">
                      <a:pos x="66" y="30"/>
                    </a:cxn>
                    <a:cxn ang="0">
                      <a:pos x="66" y="0"/>
                    </a:cxn>
                  </a:cxnLst>
                  <a:rect l="0" t="0" r="r" b="b"/>
                  <a:pathLst>
                    <a:path w="66" h="90">
                      <a:moveTo>
                        <a:pt x="0" y="90"/>
                      </a:moveTo>
                      <a:lnTo>
                        <a:pt x="36" y="75"/>
                      </a:lnTo>
                      <a:lnTo>
                        <a:pt x="60" y="48"/>
                      </a:lnTo>
                      <a:lnTo>
                        <a:pt x="66" y="30"/>
                      </a:lnTo>
                      <a:lnTo>
                        <a:pt x="66" y="0"/>
                      </a:lnTo>
                    </a:path>
                  </a:pathLst>
                </a:custGeom>
                <a:solidFill>
                  <a:schemeClr val="hlink"/>
                </a:solidFill>
                <a:ln w="15875" cap="flat" cmpd="sng">
                  <a:solidFill>
                    <a:srgbClr val="333333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60060" name="Group 1265"/>
              <p:cNvGrpSpPr>
                <a:grpSpLocks/>
              </p:cNvGrpSpPr>
              <p:nvPr/>
            </p:nvGrpSpPr>
            <p:grpSpPr bwMode="auto">
              <a:xfrm rot="-2377981">
                <a:off x="2985" y="1762"/>
                <a:ext cx="150" cy="138"/>
                <a:chOff x="5130" y="75"/>
                <a:chExt cx="162" cy="135"/>
              </a:xfrm>
            </p:grpSpPr>
            <p:sp>
              <p:nvSpPr>
                <p:cNvPr id="460018" name="Freeform 1266"/>
                <p:cNvSpPr>
                  <a:spLocks/>
                </p:cNvSpPr>
                <p:nvPr/>
              </p:nvSpPr>
              <p:spPr bwMode="auto">
                <a:xfrm>
                  <a:off x="5130" y="75"/>
                  <a:ext cx="150" cy="135"/>
                </a:xfrm>
                <a:custGeom>
                  <a:avLst/>
                  <a:gdLst/>
                  <a:ahLst/>
                  <a:cxnLst>
                    <a:cxn ang="0">
                      <a:pos x="39" y="0"/>
                    </a:cxn>
                    <a:cxn ang="0">
                      <a:pos x="66" y="0"/>
                    </a:cxn>
                    <a:cxn ang="0">
                      <a:pos x="96" y="0"/>
                    </a:cxn>
                    <a:cxn ang="0">
                      <a:pos x="120" y="15"/>
                    </a:cxn>
                    <a:cxn ang="0">
                      <a:pos x="135" y="33"/>
                    </a:cxn>
                    <a:cxn ang="0">
                      <a:pos x="150" y="57"/>
                    </a:cxn>
                    <a:cxn ang="0">
                      <a:pos x="138" y="87"/>
                    </a:cxn>
                    <a:cxn ang="0">
                      <a:pos x="126" y="117"/>
                    </a:cxn>
                    <a:cxn ang="0">
                      <a:pos x="108" y="132"/>
                    </a:cxn>
                    <a:cxn ang="0">
                      <a:pos x="72" y="135"/>
                    </a:cxn>
                    <a:cxn ang="0">
                      <a:pos x="51" y="132"/>
                    </a:cxn>
                    <a:cxn ang="0">
                      <a:pos x="30" y="120"/>
                    </a:cxn>
                    <a:cxn ang="0">
                      <a:pos x="9" y="96"/>
                    </a:cxn>
                    <a:cxn ang="0">
                      <a:pos x="0" y="72"/>
                    </a:cxn>
                    <a:cxn ang="0">
                      <a:pos x="0" y="51"/>
                    </a:cxn>
                    <a:cxn ang="0">
                      <a:pos x="18" y="27"/>
                    </a:cxn>
                    <a:cxn ang="0">
                      <a:pos x="39" y="0"/>
                    </a:cxn>
                  </a:cxnLst>
                  <a:rect l="0" t="0" r="r" b="b"/>
                  <a:pathLst>
                    <a:path w="150" h="135">
                      <a:moveTo>
                        <a:pt x="39" y="0"/>
                      </a:moveTo>
                      <a:lnTo>
                        <a:pt x="66" y="0"/>
                      </a:lnTo>
                      <a:lnTo>
                        <a:pt x="96" y="0"/>
                      </a:lnTo>
                      <a:lnTo>
                        <a:pt x="120" y="15"/>
                      </a:lnTo>
                      <a:lnTo>
                        <a:pt x="135" y="33"/>
                      </a:lnTo>
                      <a:lnTo>
                        <a:pt x="150" y="57"/>
                      </a:lnTo>
                      <a:lnTo>
                        <a:pt x="138" y="87"/>
                      </a:lnTo>
                      <a:lnTo>
                        <a:pt x="126" y="117"/>
                      </a:lnTo>
                      <a:lnTo>
                        <a:pt x="108" y="132"/>
                      </a:lnTo>
                      <a:lnTo>
                        <a:pt x="72" y="135"/>
                      </a:lnTo>
                      <a:lnTo>
                        <a:pt x="51" y="132"/>
                      </a:lnTo>
                      <a:lnTo>
                        <a:pt x="30" y="120"/>
                      </a:lnTo>
                      <a:lnTo>
                        <a:pt x="9" y="96"/>
                      </a:lnTo>
                      <a:lnTo>
                        <a:pt x="0" y="72"/>
                      </a:lnTo>
                      <a:lnTo>
                        <a:pt x="0" y="51"/>
                      </a:lnTo>
                      <a:lnTo>
                        <a:pt x="18" y="27"/>
                      </a:lnTo>
                      <a:lnTo>
                        <a:pt x="39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15875" cap="flat" cmpd="sng">
                  <a:solidFill>
                    <a:srgbClr val="333333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0019" name="Freeform 1267"/>
                <p:cNvSpPr>
                  <a:spLocks/>
                </p:cNvSpPr>
                <p:nvPr/>
              </p:nvSpPr>
              <p:spPr bwMode="auto">
                <a:xfrm>
                  <a:off x="5226" y="120"/>
                  <a:ext cx="66" cy="90"/>
                </a:xfrm>
                <a:custGeom>
                  <a:avLst/>
                  <a:gdLst/>
                  <a:ahLst/>
                  <a:cxnLst>
                    <a:cxn ang="0">
                      <a:pos x="0" y="90"/>
                    </a:cxn>
                    <a:cxn ang="0">
                      <a:pos x="36" y="75"/>
                    </a:cxn>
                    <a:cxn ang="0">
                      <a:pos x="60" y="48"/>
                    </a:cxn>
                    <a:cxn ang="0">
                      <a:pos x="66" y="30"/>
                    </a:cxn>
                    <a:cxn ang="0">
                      <a:pos x="66" y="0"/>
                    </a:cxn>
                  </a:cxnLst>
                  <a:rect l="0" t="0" r="r" b="b"/>
                  <a:pathLst>
                    <a:path w="66" h="90">
                      <a:moveTo>
                        <a:pt x="0" y="90"/>
                      </a:moveTo>
                      <a:lnTo>
                        <a:pt x="36" y="75"/>
                      </a:lnTo>
                      <a:lnTo>
                        <a:pt x="60" y="48"/>
                      </a:lnTo>
                      <a:lnTo>
                        <a:pt x="66" y="30"/>
                      </a:lnTo>
                      <a:lnTo>
                        <a:pt x="66" y="0"/>
                      </a:lnTo>
                    </a:path>
                  </a:pathLst>
                </a:custGeom>
                <a:solidFill>
                  <a:schemeClr val="hlink"/>
                </a:solidFill>
                <a:ln w="15875" cap="flat" cmpd="sng">
                  <a:solidFill>
                    <a:srgbClr val="333333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60063" name="Group 1268"/>
              <p:cNvGrpSpPr>
                <a:grpSpLocks/>
              </p:cNvGrpSpPr>
              <p:nvPr/>
            </p:nvGrpSpPr>
            <p:grpSpPr bwMode="auto">
              <a:xfrm rot="2335347">
                <a:off x="2598" y="1297"/>
                <a:ext cx="149" cy="137"/>
                <a:chOff x="5130" y="75"/>
                <a:chExt cx="162" cy="135"/>
              </a:xfrm>
            </p:grpSpPr>
            <p:sp>
              <p:nvSpPr>
                <p:cNvPr id="460021" name="Freeform 1269"/>
                <p:cNvSpPr>
                  <a:spLocks/>
                </p:cNvSpPr>
                <p:nvPr/>
              </p:nvSpPr>
              <p:spPr bwMode="auto">
                <a:xfrm>
                  <a:off x="5130" y="75"/>
                  <a:ext cx="150" cy="135"/>
                </a:xfrm>
                <a:custGeom>
                  <a:avLst/>
                  <a:gdLst/>
                  <a:ahLst/>
                  <a:cxnLst>
                    <a:cxn ang="0">
                      <a:pos x="39" y="0"/>
                    </a:cxn>
                    <a:cxn ang="0">
                      <a:pos x="66" y="0"/>
                    </a:cxn>
                    <a:cxn ang="0">
                      <a:pos x="96" y="0"/>
                    </a:cxn>
                    <a:cxn ang="0">
                      <a:pos x="120" y="15"/>
                    </a:cxn>
                    <a:cxn ang="0">
                      <a:pos x="135" y="33"/>
                    </a:cxn>
                    <a:cxn ang="0">
                      <a:pos x="150" y="57"/>
                    </a:cxn>
                    <a:cxn ang="0">
                      <a:pos x="138" y="87"/>
                    </a:cxn>
                    <a:cxn ang="0">
                      <a:pos x="126" y="117"/>
                    </a:cxn>
                    <a:cxn ang="0">
                      <a:pos x="108" y="132"/>
                    </a:cxn>
                    <a:cxn ang="0">
                      <a:pos x="72" y="135"/>
                    </a:cxn>
                    <a:cxn ang="0">
                      <a:pos x="51" y="132"/>
                    </a:cxn>
                    <a:cxn ang="0">
                      <a:pos x="30" y="120"/>
                    </a:cxn>
                    <a:cxn ang="0">
                      <a:pos x="9" y="96"/>
                    </a:cxn>
                    <a:cxn ang="0">
                      <a:pos x="0" y="72"/>
                    </a:cxn>
                    <a:cxn ang="0">
                      <a:pos x="0" y="51"/>
                    </a:cxn>
                    <a:cxn ang="0">
                      <a:pos x="18" y="27"/>
                    </a:cxn>
                    <a:cxn ang="0">
                      <a:pos x="39" y="0"/>
                    </a:cxn>
                  </a:cxnLst>
                  <a:rect l="0" t="0" r="r" b="b"/>
                  <a:pathLst>
                    <a:path w="150" h="135">
                      <a:moveTo>
                        <a:pt x="39" y="0"/>
                      </a:moveTo>
                      <a:lnTo>
                        <a:pt x="66" y="0"/>
                      </a:lnTo>
                      <a:lnTo>
                        <a:pt x="96" y="0"/>
                      </a:lnTo>
                      <a:lnTo>
                        <a:pt x="120" y="15"/>
                      </a:lnTo>
                      <a:lnTo>
                        <a:pt x="135" y="33"/>
                      </a:lnTo>
                      <a:lnTo>
                        <a:pt x="150" y="57"/>
                      </a:lnTo>
                      <a:lnTo>
                        <a:pt x="138" y="87"/>
                      </a:lnTo>
                      <a:lnTo>
                        <a:pt x="126" y="117"/>
                      </a:lnTo>
                      <a:lnTo>
                        <a:pt x="108" y="132"/>
                      </a:lnTo>
                      <a:lnTo>
                        <a:pt x="72" y="135"/>
                      </a:lnTo>
                      <a:lnTo>
                        <a:pt x="51" y="132"/>
                      </a:lnTo>
                      <a:lnTo>
                        <a:pt x="30" y="120"/>
                      </a:lnTo>
                      <a:lnTo>
                        <a:pt x="9" y="96"/>
                      </a:lnTo>
                      <a:lnTo>
                        <a:pt x="0" y="72"/>
                      </a:lnTo>
                      <a:lnTo>
                        <a:pt x="0" y="51"/>
                      </a:lnTo>
                      <a:lnTo>
                        <a:pt x="18" y="27"/>
                      </a:lnTo>
                      <a:lnTo>
                        <a:pt x="39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15875" cap="flat" cmpd="sng">
                  <a:solidFill>
                    <a:srgbClr val="333333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0022" name="Freeform 1270"/>
                <p:cNvSpPr>
                  <a:spLocks/>
                </p:cNvSpPr>
                <p:nvPr/>
              </p:nvSpPr>
              <p:spPr bwMode="auto">
                <a:xfrm>
                  <a:off x="5226" y="120"/>
                  <a:ext cx="66" cy="90"/>
                </a:xfrm>
                <a:custGeom>
                  <a:avLst/>
                  <a:gdLst/>
                  <a:ahLst/>
                  <a:cxnLst>
                    <a:cxn ang="0">
                      <a:pos x="0" y="90"/>
                    </a:cxn>
                    <a:cxn ang="0">
                      <a:pos x="36" y="75"/>
                    </a:cxn>
                    <a:cxn ang="0">
                      <a:pos x="60" y="48"/>
                    </a:cxn>
                    <a:cxn ang="0">
                      <a:pos x="66" y="30"/>
                    </a:cxn>
                    <a:cxn ang="0">
                      <a:pos x="66" y="0"/>
                    </a:cxn>
                  </a:cxnLst>
                  <a:rect l="0" t="0" r="r" b="b"/>
                  <a:pathLst>
                    <a:path w="66" h="90">
                      <a:moveTo>
                        <a:pt x="0" y="90"/>
                      </a:moveTo>
                      <a:lnTo>
                        <a:pt x="36" y="75"/>
                      </a:lnTo>
                      <a:lnTo>
                        <a:pt x="60" y="48"/>
                      </a:lnTo>
                      <a:lnTo>
                        <a:pt x="66" y="30"/>
                      </a:lnTo>
                      <a:lnTo>
                        <a:pt x="66" y="0"/>
                      </a:lnTo>
                    </a:path>
                  </a:pathLst>
                </a:custGeom>
                <a:solidFill>
                  <a:schemeClr val="hlink"/>
                </a:solidFill>
                <a:ln w="15875" cap="flat" cmpd="sng">
                  <a:solidFill>
                    <a:srgbClr val="333333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60023" name="Freeform 1271"/>
              <p:cNvSpPr>
                <a:spLocks/>
              </p:cNvSpPr>
              <p:nvPr/>
            </p:nvSpPr>
            <p:spPr bwMode="auto">
              <a:xfrm flipH="1">
                <a:off x="2319" y="1609"/>
                <a:ext cx="729" cy="49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800" y="0"/>
                  </a:cxn>
                  <a:cxn ang="0">
                    <a:pos x="1000" y="9"/>
                  </a:cxn>
                </a:cxnLst>
                <a:rect l="0" t="0" r="r" b="b"/>
                <a:pathLst>
                  <a:path w="1000" h="38">
                    <a:moveTo>
                      <a:pt x="0" y="18"/>
                    </a:moveTo>
                    <a:cubicBezTo>
                      <a:pt x="273" y="23"/>
                      <a:pt x="531" y="38"/>
                      <a:pt x="800" y="0"/>
                    </a:cubicBezTo>
                    <a:cubicBezTo>
                      <a:pt x="903" y="17"/>
                      <a:pt x="836" y="9"/>
                      <a:pt x="1000" y="9"/>
                    </a:cubicBezTo>
                  </a:path>
                </a:pathLst>
              </a:custGeom>
              <a:solidFill>
                <a:schemeClr val="hlink"/>
              </a:solidFill>
              <a:ln w="9525" cap="flat" cmpd="sng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0024" name="Freeform 1272"/>
              <p:cNvSpPr>
                <a:spLocks/>
              </p:cNvSpPr>
              <p:nvPr/>
            </p:nvSpPr>
            <p:spPr bwMode="auto">
              <a:xfrm flipH="1">
                <a:off x="2658" y="1446"/>
                <a:ext cx="43" cy="325"/>
              </a:xfrm>
              <a:custGeom>
                <a:avLst/>
                <a:gdLst/>
                <a:ahLst/>
                <a:cxnLst>
                  <a:cxn ang="0">
                    <a:pos x="25" y="0"/>
                  </a:cxn>
                  <a:cxn ang="0">
                    <a:pos x="7" y="209"/>
                  </a:cxn>
                </a:cxnLst>
                <a:rect l="0" t="0" r="r" b="b"/>
                <a:pathLst>
                  <a:path w="25" h="209">
                    <a:moveTo>
                      <a:pt x="25" y="0"/>
                    </a:moveTo>
                    <a:cubicBezTo>
                      <a:pt x="0" y="74"/>
                      <a:pt x="7" y="124"/>
                      <a:pt x="7" y="209"/>
                    </a:cubicBezTo>
                  </a:path>
                </a:pathLst>
              </a:custGeom>
              <a:solidFill>
                <a:schemeClr val="hlink"/>
              </a:solidFill>
              <a:ln w="9525" cap="flat" cmpd="sng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0025" name="Freeform 1273"/>
              <p:cNvSpPr>
                <a:spLocks/>
              </p:cNvSpPr>
              <p:nvPr/>
            </p:nvSpPr>
            <p:spPr bwMode="auto">
              <a:xfrm>
                <a:off x="2322" y="1632"/>
                <a:ext cx="20" cy="14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" y="145"/>
                  </a:cxn>
                </a:cxnLst>
                <a:rect l="0" t="0" r="r" b="b"/>
                <a:pathLst>
                  <a:path w="21" h="145">
                    <a:moveTo>
                      <a:pt x="0" y="0"/>
                    </a:moveTo>
                    <a:cubicBezTo>
                      <a:pt x="21" y="64"/>
                      <a:pt x="9" y="18"/>
                      <a:pt x="9" y="145"/>
                    </a:cubicBezTo>
                  </a:path>
                </a:pathLst>
              </a:custGeom>
              <a:solidFill>
                <a:schemeClr val="hlink"/>
              </a:solidFill>
              <a:ln w="9525" cap="flat" cmpd="sng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0026" name="Freeform 1274"/>
              <p:cNvSpPr>
                <a:spLocks/>
              </p:cNvSpPr>
              <p:nvPr/>
            </p:nvSpPr>
            <p:spPr bwMode="auto">
              <a:xfrm>
                <a:off x="3043" y="1641"/>
                <a:ext cx="17" cy="148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0" y="145"/>
                  </a:cxn>
                </a:cxnLst>
                <a:rect l="0" t="0" r="r" b="b"/>
                <a:pathLst>
                  <a:path w="18" h="145">
                    <a:moveTo>
                      <a:pt x="18" y="0"/>
                    </a:moveTo>
                    <a:cubicBezTo>
                      <a:pt x="13" y="46"/>
                      <a:pt x="0" y="98"/>
                      <a:pt x="0" y="145"/>
                    </a:cubicBezTo>
                  </a:path>
                </a:pathLst>
              </a:custGeom>
              <a:solidFill>
                <a:schemeClr val="hlink"/>
              </a:solidFill>
              <a:ln w="9525" cap="flat" cmpd="sng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60064" name="Group 1275"/>
            <p:cNvGrpSpPr>
              <a:grpSpLocks/>
            </p:cNvGrpSpPr>
            <p:nvPr/>
          </p:nvGrpSpPr>
          <p:grpSpPr bwMode="auto">
            <a:xfrm rot="2335347">
              <a:off x="4346" y="1939"/>
              <a:ext cx="151" cy="137"/>
              <a:chOff x="5130" y="75"/>
              <a:chExt cx="162" cy="135"/>
            </a:xfrm>
          </p:grpSpPr>
          <p:sp>
            <p:nvSpPr>
              <p:cNvPr id="460028" name="Freeform 1276"/>
              <p:cNvSpPr>
                <a:spLocks/>
              </p:cNvSpPr>
              <p:nvPr/>
            </p:nvSpPr>
            <p:spPr bwMode="auto">
              <a:xfrm>
                <a:off x="5130" y="75"/>
                <a:ext cx="150" cy="135"/>
              </a:xfrm>
              <a:custGeom>
                <a:avLst/>
                <a:gdLst/>
                <a:ahLst/>
                <a:cxnLst>
                  <a:cxn ang="0">
                    <a:pos x="39" y="0"/>
                  </a:cxn>
                  <a:cxn ang="0">
                    <a:pos x="66" y="0"/>
                  </a:cxn>
                  <a:cxn ang="0">
                    <a:pos x="96" y="0"/>
                  </a:cxn>
                  <a:cxn ang="0">
                    <a:pos x="120" y="15"/>
                  </a:cxn>
                  <a:cxn ang="0">
                    <a:pos x="135" y="33"/>
                  </a:cxn>
                  <a:cxn ang="0">
                    <a:pos x="150" y="57"/>
                  </a:cxn>
                  <a:cxn ang="0">
                    <a:pos x="138" y="87"/>
                  </a:cxn>
                  <a:cxn ang="0">
                    <a:pos x="126" y="117"/>
                  </a:cxn>
                  <a:cxn ang="0">
                    <a:pos x="108" y="132"/>
                  </a:cxn>
                  <a:cxn ang="0">
                    <a:pos x="72" y="135"/>
                  </a:cxn>
                  <a:cxn ang="0">
                    <a:pos x="51" y="132"/>
                  </a:cxn>
                  <a:cxn ang="0">
                    <a:pos x="30" y="120"/>
                  </a:cxn>
                  <a:cxn ang="0">
                    <a:pos x="9" y="96"/>
                  </a:cxn>
                  <a:cxn ang="0">
                    <a:pos x="0" y="72"/>
                  </a:cxn>
                  <a:cxn ang="0">
                    <a:pos x="0" y="51"/>
                  </a:cxn>
                  <a:cxn ang="0">
                    <a:pos x="18" y="27"/>
                  </a:cxn>
                  <a:cxn ang="0">
                    <a:pos x="39" y="0"/>
                  </a:cxn>
                </a:cxnLst>
                <a:rect l="0" t="0" r="r" b="b"/>
                <a:pathLst>
                  <a:path w="150" h="135">
                    <a:moveTo>
                      <a:pt x="39" y="0"/>
                    </a:moveTo>
                    <a:lnTo>
                      <a:pt x="66" y="0"/>
                    </a:lnTo>
                    <a:lnTo>
                      <a:pt x="96" y="0"/>
                    </a:lnTo>
                    <a:lnTo>
                      <a:pt x="120" y="15"/>
                    </a:lnTo>
                    <a:lnTo>
                      <a:pt x="135" y="33"/>
                    </a:lnTo>
                    <a:lnTo>
                      <a:pt x="150" y="57"/>
                    </a:lnTo>
                    <a:lnTo>
                      <a:pt x="138" y="87"/>
                    </a:lnTo>
                    <a:lnTo>
                      <a:pt x="126" y="117"/>
                    </a:lnTo>
                    <a:lnTo>
                      <a:pt x="108" y="132"/>
                    </a:lnTo>
                    <a:lnTo>
                      <a:pt x="72" y="135"/>
                    </a:lnTo>
                    <a:lnTo>
                      <a:pt x="51" y="132"/>
                    </a:lnTo>
                    <a:lnTo>
                      <a:pt x="30" y="120"/>
                    </a:lnTo>
                    <a:lnTo>
                      <a:pt x="9" y="96"/>
                    </a:lnTo>
                    <a:lnTo>
                      <a:pt x="0" y="72"/>
                    </a:lnTo>
                    <a:lnTo>
                      <a:pt x="0" y="51"/>
                    </a:lnTo>
                    <a:lnTo>
                      <a:pt x="18" y="27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chemeClr val="hlink"/>
              </a:solidFill>
              <a:ln w="15875" cap="flat" cmpd="sng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0029" name="Freeform 1277"/>
              <p:cNvSpPr>
                <a:spLocks/>
              </p:cNvSpPr>
              <p:nvPr/>
            </p:nvSpPr>
            <p:spPr bwMode="auto">
              <a:xfrm>
                <a:off x="5226" y="120"/>
                <a:ext cx="66" cy="90"/>
              </a:xfrm>
              <a:custGeom>
                <a:avLst/>
                <a:gdLst/>
                <a:ahLst/>
                <a:cxnLst>
                  <a:cxn ang="0">
                    <a:pos x="0" y="90"/>
                  </a:cxn>
                  <a:cxn ang="0">
                    <a:pos x="36" y="75"/>
                  </a:cxn>
                  <a:cxn ang="0">
                    <a:pos x="60" y="48"/>
                  </a:cxn>
                  <a:cxn ang="0">
                    <a:pos x="66" y="30"/>
                  </a:cxn>
                  <a:cxn ang="0">
                    <a:pos x="66" y="0"/>
                  </a:cxn>
                </a:cxnLst>
                <a:rect l="0" t="0" r="r" b="b"/>
                <a:pathLst>
                  <a:path w="66" h="90">
                    <a:moveTo>
                      <a:pt x="0" y="90"/>
                    </a:moveTo>
                    <a:lnTo>
                      <a:pt x="36" y="75"/>
                    </a:lnTo>
                    <a:lnTo>
                      <a:pt x="60" y="48"/>
                    </a:lnTo>
                    <a:lnTo>
                      <a:pt x="66" y="30"/>
                    </a:lnTo>
                    <a:lnTo>
                      <a:pt x="66" y="0"/>
                    </a:lnTo>
                  </a:path>
                </a:pathLst>
              </a:custGeom>
              <a:solidFill>
                <a:schemeClr val="hlink"/>
              </a:solidFill>
              <a:ln w="15875" cap="flat" cmpd="sng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60030" name="Freeform 1278"/>
            <p:cNvSpPr>
              <a:spLocks/>
            </p:cNvSpPr>
            <p:nvPr/>
          </p:nvSpPr>
          <p:spPr bwMode="auto">
            <a:xfrm>
              <a:off x="4402" y="1788"/>
              <a:ext cx="395" cy="18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428" y="0"/>
                </a:cxn>
              </a:cxnLst>
              <a:rect l="0" t="0" r="r" b="b"/>
              <a:pathLst>
                <a:path w="428" h="18">
                  <a:moveTo>
                    <a:pt x="0" y="18"/>
                  </a:moveTo>
                  <a:cubicBezTo>
                    <a:pt x="142" y="2"/>
                    <a:pt x="285" y="0"/>
                    <a:pt x="428" y="0"/>
                  </a:cubicBezTo>
                </a:path>
              </a:pathLst>
            </a:custGeom>
            <a:solidFill>
              <a:schemeClr val="hlink"/>
            </a:solidFill>
            <a:ln w="9525" cap="flat" cmpd="sng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031" name="Freeform 1279"/>
            <p:cNvSpPr>
              <a:spLocks/>
            </p:cNvSpPr>
            <p:nvPr/>
          </p:nvSpPr>
          <p:spPr bwMode="auto">
            <a:xfrm>
              <a:off x="4402" y="1815"/>
              <a:ext cx="0" cy="1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9"/>
                </a:cxn>
              </a:cxnLst>
              <a:rect l="0" t="0" r="r" b="b"/>
              <a:pathLst>
                <a:path w="1" h="109">
                  <a:moveTo>
                    <a:pt x="0" y="0"/>
                  </a:moveTo>
                  <a:cubicBezTo>
                    <a:pt x="0" y="36"/>
                    <a:pt x="0" y="73"/>
                    <a:pt x="0" y="109"/>
                  </a:cubicBezTo>
                </a:path>
              </a:pathLst>
            </a:custGeom>
            <a:solidFill>
              <a:schemeClr val="hlink"/>
            </a:solidFill>
            <a:ln w="9525" cap="flat" cmpd="sng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032" name="Freeform 1280"/>
            <p:cNvSpPr>
              <a:spLocks/>
            </p:cNvSpPr>
            <p:nvPr/>
          </p:nvSpPr>
          <p:spPr bwMode="auto">
            <a:xfrm>
              <a:off x="4536" y="1658"/>
              <a:ext cx="1" cy="1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6"/>
                </a:cxn>
              </a:cxnLst>
              <a:rect l="0" t="0" r="r" b="b"/>
              <a:pathLst>
                <a:path w="1" h="136">
                  <a:moveTo>
                    <a:pt x="0" y="0"/>
                  </a:moveTo>
                  <a:cubicBezTo>
                    <a:pt x="0" y="45"/>
                    <a:pt x="0" y="91"/>
                    <a:pt x="0" y="136"/>
                  </a:cubicBezTo>
                </a:path>
              </a:pathLst>
            </a:cu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033" name="Freeform 1281"/>
            <p:cNvSpPr>
              <a:spLocks/>
            </p:cNvSpPr>
            <p:nvPr/>
          </p:nvSpPr>
          <p:spPr bwMode="auto">
            <a:xfrm>
              <a:off x="4804" y="1796"/>
              <a:ext cx="13" cy="1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7"/>
                </a:cxn>
              </a:cxnLst>
              <a:rect l="0" t="0" r="r" b="b"/>
              <a:pathLst>
                <a:path w="14" h="127">
                  <a:moveTo>
                    <a:pt x="0" y="0"/>
                  </a:moveTo>
                  <a:cubicBezTo>
                    <a:pt x="14" y="43"/>
                    <a:pt x="0" y="83"/>
                    <a:pt x="0" y="127"/>
                  </a:cubicBezTo>
                </a:path>
              </a:pathLst>
            </a:custGeom>
            <a:solidFill>
              <a:schemeClr val="hlink"/>
            </a:solidFill>
            <a:ln w="9525" cap="flat" cmpd="sng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60065" name="Group 1282"/>
            <p:cNvGrpSpPr>
              <a:grpSpLocks/>
            </p:cNvGrpSpPr>
            <p:nvPr/>
          </p:nvGrpSpPr>
          <p:grpSpPr bwMode="auto">
            <a:xfrm>
              <a:off x="3867" y="1142"/>
              <a:ext cx="150" cy="137"/>
              <a:chOff x="5130" y="75"/>
              <a:chExt cx="162" cy="135"/>
            </a:xfrm>
          </p:grpSpPr>
          <p:sp>
            <p:nvSpPr>
              <p:cNvPr id="460035" name="Freeform 1283"/>
              <p:cNvSpPr>
                <a:spLocks/>
              </p:cNvSpPr>
              <p:nvPr/>
            </p:nvSpPr>
            <p:spPr bwMode="auto">
              <a:xfrm>
                <a:off x="5130" y="75"/>
                <a:ext cx="150" cy="135"/>
              </a:xfrm>
              <a:custGeom>
                <a:avLst/>
                <a:gdLst/>
                <a:ahLst/>
                <a:cxnLst>
                  <a:cxn ang="0">
                    <a:pos x="39" y="0"/>
                  </a:cxn>
                  <a:cxn ang="0">
                    <a:pos x="66" y="0"/>
                  </a:cxn>
                  <a:cxn ang="0">
                    <a:pos x="96" y="0"/>
                  </a:cxn>
                  <a:cxn ang="0">
                    <a:pos x="120" y="15"/>
                  </a:cxn>
                  <a:cxn ang="0">
                    <a:pos x="135" y="33"/>
                  </a:cxn>
                  <a:cxn ang="0">
                    <a:pos x="150" y="57"/>
                  </a:cxn>
                  <a:cxn ang="0">
                    <a:pos x="138" y="87"/>
                  </a:cxn>
                  <a:cxn ang="0">
                    <a:pos x="126" y="117"/>
                  </a:cxn>
                  <a:cxn ang="0">
                    <a:pos x="108" y="132"/>
                  </a:cxn>
                  <a:cxn ang="0">
                    <a:pos x="72" y="135"/>
                  </a:cxn>
                  <a:cxn ang="0">
                    <a:pos x="51" y="132"/>
                  </a:cxn>
                  <a:cxn ang="0">
                    <a:pos x="30" y="120"/>
                  </a:cxn>
                  <a:cxn ang="0">
                    <a:pos x="9" y="96"/>
                  </a:cxn>
                  <a:cxn ang="0">
                    <a:pos x="0" y="72"/>
                  </a:cxn>
                  <a:cxn ang="0">
                    <a:pos x="0" y="51"/>
                  </a:cxn>
                  <a:cxn ang="0">
                    <a:pos x="18" y="27"/>
                  </a:cxn>
                  <a:cxn ang="0">
                    <a:pos x="39" y="0"/>
                  </a:cxn>
                </a:cxnLst>
                <a:rect l="0" t="0" r="r" b="b"/>
                <a:pathLst>
                  <a:path w="150" h="135">
                    <a:moveTo>
                      <a:pt x="39" y="0"/>
                    </a:moveTo>
                    <a:lnTo>
                      <a:pt x="66" y="0"/>
                    </a:lnTo>
                    <a:lnTo>
                      <a:pt x="96" y="0"/>
                    </a:lnTo>
                    <a:lnTo>
                      <a:pt x="120" y="15"/>
                    </a:lnTo>
                    <a:lnTo>
                      <a:pt x="135" y="33"/>
                    </a:lnTo>
                    <a:lnTo>
                      <a:pt x="150" y="57"/>
                    </a:lnTo>
                    <a:lnTo>
                      <a:pt x="138" y="87"/>
                    </a:lnTo>
                    <a:lnTo>
                      <a:pt x="126" y="117"/>
                    </a:lnTo>
                    <a:lnTo>
                      <a:pt x="108" y="132"/>
                    </a:lnTo>
                    <a:lnTo>
                      <a:pt x="72" y="135"/>
                    </a:lnTo>
                    <a:lnTo>
                      <a:pt x="51" y="132"/>
                    </a:lnTo>
                    <a:lnTo>
                      <a:pt x="30" y="120"/>
                    </a:lnTo>
                    <a:lnTo>
                      <a:pt x="9" y="96"/>
                    </a:lnTo>
                    <a:lnTo>
                      <a:pt x="0" y="72"/>
                    </a:lnTo>
                    <a:lnTo>
                      <a:pt x="0" y="51"/>
                    </a:lnTo>
                    <a:lnTo>
                      <a:pt x="18" y="27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chemeClr val="hlink"/>
              </a:solidFill>
              <a:ln w="15875" cap="flat" cmpd="sng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0036" name="Freeform 1284"/>
              <p:cNvSpPr>
                <a:spLocks/>
              </p:cNvSpPr>
              <p:nvPr/>
            </p:nvSpPr>
            <p:spPr bwMode="auto">
              <a:xfrm>
                <a:off x="5226" y="120"/>
                <a:ext cx="66" cy="90"/>
              </a:xfrm>
              <a:custGeom>
                <a:avLst/>
                <a:gdLst/>
                <a:ahLst/>
                <a:cxnLst>
                  <a:cxn ang="0">
                    <a:pos x="0" y="90"/>
                  </a:cxn>
                  <a:cxn ang="0">
                    <a:pos x="36" y="75"/>
                  </a:cxn>
                  <a:cxn ang="0">
                    <a:pos x="60" y="48"/>
                  </a:cxn>
                  <a:cxn ang="0">
                    <a:pos x="66" y="30"/>
                  </a:cxn>
                  <a:cxn ang="0">
                    <a:pos x="66" y="0"/>
                  </a:cxn>
                </a:cxnLst>
                <a:rect l="0" t="0" r="r" b="b"/>
                <a:pathLst>
                  <a:path w="66" h="90">
                    <a:moveTo>
                      <a:pt x="0" y="90"/>
                    </a:moveTo>
                    <a:lnTo>
                      <a:pt x="36" y="75"/>
                    </a:lnTo>
                    <a:lnTo>
                      <a:pt x="60" y="48"/>
                    </a:lnTo>
                    <a:lnTo>
                      <a:pt x="66" y="30"/>
                    </a:lnTo>
                    <a:lnTo>
                      <a:pt x="66" y="0"/>
                    </a:lnTo>
                  </a:path>
                </a:pathLst>
              </a:custGeom>
              <a:solidFill>
                <a:schemeClr val="hlink"/>
              </a:solidFill>
              <a:ln w="15875" cap="flat" cmpd="sng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60071" name="Group 1285"/>
            <p:cNvGrpSpPr>
              <a:grpSpLocks/>
            </p:cNvGrpSpPr>
            <p:nvPr/>
          </p:nvGrpSpPr>
          <p:grpSpPr bwMode="auto">
            <a:xfrm rot="-4632885">
              <a:off x="3984" y="1510"/>
              <a:ext cx="165" cy="124"/>
              <a:chOff x="5130" y="75"/>
              <a:chExt cx="162" cy="135"/>
            </a:xfrm>
          </p:grpSpPr>
          <p:sp>
            <p:nvSpPr>
              <p:cNvPr id="460038" name="Freeform 1286"/>
              <p:cNvSpPr>
                <a:spLocks/>
              </p:cNvSpPr>
              <p:nvPr/>
            </p:nvSpPr>
            <p:spPr bwMode="auto">
              <a:xfrm>
                <a:off x="5130" y="75"/>
                <a:ext cx="150" cy="135"/>
              </a:xfrm>
              <a:custGeom>
                <a:avLst/>
                <a:gdLst/>
                <a:ahLst/>
                <a:cxnLst>
                  <a:cxn ang="0">
                    <a:pos x="39" y="0"/>
                  </a:cxn>
                  <a:cxn ang="0">
                    <a:pos x="66" y="0"/>
                  </a:cxn>
                  <a:cxn ang="0">
                    <a:pos x="96" y="0"/>
                  </a:cxn>
                  <a:cxn ang="0">
                    <a:pos x="120" y="15"/>
                  </a:cxn>
                  <a:cxn ang="0">
                    <a:pos x="135" y="33"/>
                  </a:cxn>
                  <a:cxn ang="0">
                    <a:pos x="150" y="57"/>
                  </a:cxn>
                  <a:cxn ang="0">
                    <a:pos x="138" y="87"/>
                  </a:cxn>
                  <a:cxn ang="0">
                    <a:pos x="126" y="117"/>
                  </a:cxn>
                  <a:cxn ang="0">
                    <a:pos x="108" y="132"/>
                  </a:cxn>
                  <a:cxn ang="0">
                    <a:pos x="72" y="135"/>
                  </a:cxn>
                  <a:cxn ang="0">
                    <a:pos x="51" y="132"/>
                  </a:cxn>
                  <a:cxn ang="0">
                    <a:pos x="30" y="120"/>
                  </a:cxn>
                  <a:cxn ang="0">
                    <a:pos x="9" y="96"/>
                  </a:cxn>
                  <a:cxn ang="0">
                    <a:pos x="0" y="72"/>
                  </a:cxn>
                  <a:cxn ang="0">
                    <a:pos x="0" y="51"/>
                  </a:cxn>
                  <a:cxn ang="0">
                    <a:pos x="18" y="27"/>
                  </a:cxn>
                  <a:cxn ang="0">
                    <a:pos x="39" y="0"/>
                  </a:cxn>
                </a:cxnLst>
                <a:rect l="0" t="0" r="r" b="b"/>
                <a:pathLst>
                  <a:path w="150" h="135">
                    <a:moveTo>
                      <a:pt x="39" y="0"/>
                    </a:moveTo>
                    <a:lnTo>
                      <a:pt x="66" y="0"/>
                    </a:lnTo>
                    <a:lnTo>
                      <a:pt x="96" y="0"/>
                    </a:lnTo>
                    <a:lnTo>
                      <a:pt x="120" y="15"/>
                    </a:lnTo>
                    <a:lnTo>
                      <a:pt x="135" y="33"/>
                    </a:lnTo>
                    <a:lnTo>
                      <a:pt x="150" y="57"/>
                    </a:lnTo>
                    <a:lnTo>
                      <a:pt x="138" y="87"/>
                    </a:lnTo>
                    <a:lnTo>
                      <a:pt x="126" y="117"/>
                    </a:lnTo>
                    <a:lnTo>
                      <a:pt x="108" y="132"/>
                    </a:lnTo>
                    <a:lnTo>
                      <a:pt x="72" y="135"/>
                    </a:lnTo>
                    <a:lnTo>
                      <a:pt x="51" y="132"/>
                    </a:lnTo>
                    <a:lnTo>
                      <a:pt x="30" y="120"/>
                    </a:lnTo>
                    <a:lnTo>
                      <a:pt x="9" y="96"/>
                    </a:lnTo>
                    <a:lnTo>
                      <a:pt x="0" y="72"/>
                    </a:lnTo>
                    <a:lnTo>
                      <a:pt x="0" y="51"/>
                    </a:lnTo>
                    <a:lnTo>
                      <a:pt x="18" y="27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chemeClr val="hlink"/>
              </a:solidFill>
              <a:ln w="15875" cap="flat" cmpd="sng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0039" name="Freeform 1287"/>
              <p:cNvSpPr>
                <a:spLocks/>
              </p:cNvSpPr>
              <p:nvPr/>
            </p:nvSpPr>
            <p:spPr bwMode="auto">
              <a:xfrm>
                <a:off x="5226" y="120"/>
                <a:ext cx="66" cy="90"/>
              </a:xfrm>
              <a:custGeom>
                <a:avLst/>
                <a:gdLst/>
                <a:ahLst/>
                <a:cxnLst>
                  <a:cxn ang="0">
                    <a:pos x="0" y="90"/>
                  </a:cxn>
                  <a:cxn ang="0">
                    <a:pos x="36" y="75"/>
                  </a:cxn>
                  <a:cxn ang="0">
                    <a:pos x="60" y="48"/>
                  </a:cxn>
                  <a:cxn ang="0">
                    <a:pos x="66" y="30"/>
                  </a:cxn>
                  <a:cxn ang="0">
                    <a:pos x="66" y="0"/>
                  </a:cxn>
                </a:cxnLst>
                <a:rect l="0" t="0" r="r" b="b"/>
                <a:pathLst>
                  <a:path w="66" h="90">
                    <a:moveTo>
                      <a:pt x="0" y="90"/>
                    </a:moveTo>
                    <a:lnTo>
                      <a:pt x="36" y="75"/>
                    </a:lnTo>
                    <a:lnTo>
                      <a:pt x="60" y="48"/>
                    </a:lnTo>
                    <a:lnTo>
                      <a:pt x="66" y="30"/>
                    </a:lnTo>
                    <a:lnTo>
                      <a:pt x="66" y="0"/>
                    </a:lnTo>
                  </a:path>
                </a:pathLst>
              </a:custGeom>
              <a:solidFill>
                <a:schemeClr val="hlink"/>
              </a:solidFill>
              <a:ln w="15875" cap="flat" cmpd="sng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60040" name="Freeform 1288"/>
            <p:cNvSpPr>
              <a:spLocks/>
            </p:cNvSpPr>
            <p:nvPr/>
          </p:nvSpPr>
          <p:spPr bwMode="auto">
            <a:xfrm>
              <a:off x="3562" y="1344"/>
              <a:ext cx="924" cy="39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800" y="0"/>
                </a:cxn>
                <a:cxn ang="0">
                  <a:pos x="1000" y="9"/>
                </a:cxn>
              </a:cxnLst>
              <a:rect l="0" t="0" r="r" b="b"/>
              <a:pathLst>
                <a:path w="1000" h="38">
                  <a:moveTo>
                    <a:pt x="0" y="18"/>
                  </a:moveTo>
                  <a:cubicBezTo>
                    <a:pt x="273" y="23"/>
                    <a:pt x="531" y="38"/>
                    <a:pt x="800" y="0"/>
                  </a:cubicBezTo>
                  <a:cubicBezTo>
                    <a:pt x="903" y="17"/>
                    <a:pt x="836" y="9"/>
                    <a:pt x="1000" y="9"/>
                  </a:cubicBezTo>
                </a:path>
              </a:pathLst>
            </a:custGeom>
            <a:solidFill>
              <a:schemeClr val="hlink"/>
            </a:solidFill>
            <a:ln w="9525" cap="flat" cmpd="sng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041" name="Freeform 1289"/>
            <p:cNvSpPr>
              <a:spLocks/>
            </p:cNvSpPr>
            <p:nvPr/>
          </p:nvSpPr>
          <p:spPr bwMode="auto">
            <a:xfrm>
              <a:off x="3947" y="1287"/>
              <a:ext cx="1" cy="9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1"/>
                </a:cxn>
              </a:cxnLst>
              <a:rect l="0" t="0" r="r" b="b"/>
              <a:pathLst>
                <a:path w="1" h="91">
                  <a:moveTo>
                    <a:pt x="0" y="0"/>
                  </a:moveTo>
                  <a:cubicBezTo>
                    <a:pt x="0" y="30"/>
                    <a:pt x="0" y="61"/>
                    <a:pt x="0" y="91"/>
                  </a:cubicBezTo>
                </a:path>
              </a:pathLst>
            </a:custGeom>
            <a:solidFill>
              <a:schemeClr val="hlink"/>
            </a:solidFill>
            <a:ln w="9525" cap="flat" cmpd="sng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042" name="Freeform 1290"/>
            <p:cNvSpPr>
              <a:spLocks/>
            </p:cNvSpPr>
            <p:nvPr/>
          </p:nvSpPr>
          <p:spPr bwMode="auto">
            <a:xfrm>
              <a:off x="3554" y="1362"/>
              <a:ext cx="16" cy="1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" y="73"/>
                </a:cxn>
                <a:cxn ang="0">
                  <a:pos x="9" y="145"/>
                </a:cxn>
              </a:cxnLst>
              <a:rect l="0" t="0" r="r" b="b"/>
              <a:pathLst>
                <a:path w="18" h="145">
                  <a:moveTo>
                    <a:pt x="0" y="0"/>
                  </a:moveTo>
                  <a:cubicBezTo>
                    <a:pt x="5" y="25"/>
                    <a:pt x="18" y="48"/>
                    <a:pt x="18" y="73"/>
                  </a:cubicBezTo>
                  <a:cubicBezTo>
                    <a:pt x="18" y="75"/>
                    <a:pt x="9" y="141"/>
                    <a:pt x="9" y="145"/>
                  </a:cubicBezTo>
                </a:path>
              </a:pathLst>
            </a:custGeom>
            <a:solidFill>
              <a:schemeClr val="hlink"/>
            </a:solidFill>
            <a:ln w="9525" cap="flat" cmpd="sng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043" name="Freeform 1291"/>
            <p:cNvSpPr>
              <a:spLocks/>
            </p:cNvSpPr>
            <p:nvPr/>
          </p:nvSpPr>
          <p:spPr bwMode="auto">
            <a:xfrm>
              <a:off x="4494" y="1352"/>
              <a:ext cx="18" cy="1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127"/>
                </a:cxn>
                <a:cxn ang="0">
                  <a:pos x="18" y="182"/>
                </a:cxn>
              </a:cxnLst>
              <a:rect l="0" t="0" r="r" b="b"/>
              <a:pathLst>
                <a:path w="20" h="182">
                  <a:moveTo>
                    <a:pt x="0" y="0"/>
                  </a:moveTo>
                  <a:cubicBezTo>
                    <a:pt x="14" y="56"/>
                    <a:pt x="18" y="64"/>
                    <a:pt x="9" y="127"/>
                  </a:cubicBezTo>
                  <a:cubicBezTo>
                    <a:pt x="20" y="169"/>
                    <a:pt x="18" y="151"/>
                    <a:pt x="18" y="182"/>
                  </a:cubicBezTo>
                </a:path>
              </a:pathLst>
            </a:cu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044" name="Freeform 1292"/>
            <p:cNvSpPr>
              <a:spLocks/>
            </p:cNvSpPr>
            <p:nvPr/>
          </p:nvSpPr>
          <p:spPr bwMode="auto">
            <a:xfrm>
              <a:off x="4057" y="1371"/>
              <a:ext cx="2" cy="13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6"/>
                </a:cxn>
              </a:cxnLst>
              <a:rect l="0" t="0" r="r" b="b"/>
              <a:pathLst>
                <a:path w="1" h="136">
                  <a:moveTo>
                    <a:pt x="0" y="0"/>
                  </a:moveTo>
                  <a:cubicBezTo>
                    <a:pt x="0" y="45"/>
                    <a:pt x="0" y="91"/>
                    <a:pt x="0" y="136"/>
                  </a:cubicBezTo>
                </a:path>
              </a:pathLst>
            </a:custGeom>
            <a:solidFill>
              <a:schemeClr val="hlink"/>
            </a:solidFill>
            <a:ln w="9525" cap="flat" cmpd="sng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60072" name="Group 1293"/>
            <p:cNvGrpSpPr>
              <a:grpSpLocks/>
            </p:cNvGrpSpPr>
            <p:nvPr/>
          </p:nvGrpSpPr>
          <p:grpSpPr bwMode="auto">
            <a:xfrm>
              <a:off x="4451" y="1502"/>
              <a:ext cx="150" cy="137"/>
              <a:chOff x="5130" y="75"/>
              <a:chExt cx="162" cy="135"/>
            </a:xfrm>
          </p:grpSpPr>
          <p:sp>
            <p:nvSpPr>
              <p:cNvPr id="460046" name="Freeform 1294"/>
              <p:cNvSpPr>
                <a:spLocks/>
              </p:cNvSpPr>
              <p:nvPr/>
            </p:nvSpPr>
            <p:spPr bwMode="auto">
              <a:xfrm>
                <a:off x="5130" y="75"/>
                <a:ext cx="150" cy="135"/>
              </a:xfrm>
              <a:custGeom>
                <a:avLst/>
                <a:gdLst/>
                <a:ahLst/>
                <a:cxnLst>
                  <a:cxn ang="0">
                    <a:pos x="39" y="0"/>
                  </a:cxn>
                  <a:cxn ang="0">
                    <a:pos x="66" y="0"/>
                  </a:cxn>
                  <a:cxn ang="0">
                    <a:pos x="96" y="0"/>
                  </a:cxn>
                  <a:cxn ang="0">
                    <a:pos x="120" y="15"/>
                  </a:cxn>
                  <a:cxn ang="0">
                    <a:pos x="135" y="33"/>
                  </a:cxn>
                  <a:cxn ang="0">
                    <a:pos x="150" y="57"/>
                  </a:cxn>
                  <a:cxn ang="0">
                    <a:pos x="138" y="87"/>
                  </a:cxn>
                  <a:cxn ang="0">
                    <a:pos x="126" y="117"/>
                  </a:cxn>
                  <a:cxn ang="0">
                    <a:pos x="108" y="132"/>
                  </a:cxn>
                  <a:cxn ang="0">
                    <a:pos x="72" y="135"/>
                  </a:cxn>
                  <a:cxn ang="0">
                    <a:pos x="51" y="132"/>
                  </a:cxn>
                  <a:cxn ang="0">
                    <a:pos x="30" y="120"/>
                  </a:cxn>
                  <a:cxn ang="0">
                    <a:pos x="9" y="96"/>
                  </a:cxn>
                  <a:cxn ang="0">
                    <a:pos x="0" y="72"/>
                  </a:cxn>
                  <a:cxn ang="0">
                    <a:pos x="0" y="51"/>
                  </a:cxn>
                  <a:cxn ang="0">
                    <a:pos x="18" y="27"/>
                  </a:cxn>
                  <a:cxn ang="0">
                    <a:pos x="39" y="0"/>
                  </a:cxn>
                </a:cxnLst>
                <a:rect l="0" t="0" r="r" b="b"/>
                <a:pathLst>
                  <a:path w="150" h="135">
                    <a:moveTo>
                      <a:pt x="39" y="0"/>
                    </a:moveTo>
                    <a:lnTo>
                      <a:pt x="66" y="0"/>
                    </a:lnTo>
                    <a:lnTo>
                      <a:pt x="96" y="0"/>
                    </a:lnTo>
                    <a:lnTo>
                      <a:pt x="120" y="15"/>
                    </a:lnTo>
                    <a:lnTo>
                      <a:pt x="135" y="33"/>
                    </a:lnTo>
                    <a:lnTo>
                      <a:pt x="150" y="57"/>
                    </a:lnTo>
                    <a:lnTo>
                      <a:pt x="138" y="87"/>
                    </a:lnTo>
                    <a:lnTo>
                      <a:pt x="126" y="117"/>
                    </a:lnTo>
                    <a:lnTo>
                      <a:pt x="108" y="132"/>
                    </a:lnTo>
                    <a:lnTo>
                      <a:pt x="72" y="135"/>
                    </a:lnTo>
                    <a:lnTo>
                      <a:pt x="51" y="132"/>
                    </a:lnTo>
                    <a:lnTo>
                      <a:pt x="30" y="120"/>
                    </a:lnTo>
                    <a:lnTo>
                      <a:pt x="9" y="96"/>
                    </a:lnTo>
                    <a:lnTo>
                      <a:pt x="0" y="72"/>
                    </a:lnTo>
                    <a:lnTo>
                      <a:pt x="0" y="51"/>
                    </a:lnTo>
                    <a:lnTo>
                      <a:pt x="18" y="27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chemeClr val="hlink"/>
              </a:solidFill>
              <a:ln w="15875" cap="flat" cmpd="sng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0047" name="Freeform 1295"/>
              <p:cNvSpPr>
                <a:spLocks/>
              </p:cNvSpPr>
              <p:nvPr/>
            </p:nvSpPr>
            <p:spPr bwMode="auto">
              <a:xfrm>
                <a:off x="5226" y="120"/>
                <a:ext cx="66" cy="90"/>
              </a:xfrm>
              <a:custGeom>
                <a:avLst/>
                <a:gdLst/>
                <a:ahLst/>
                <a:cxnLst>
                  <a:cxn ang="0">
                    <a:pos x="0" y="90"/>
                  </a:cxn>
                  <a:cxn ang="0">
                    <a:pos x="36" y="75"/>
                  </a:cxn>
                  <a:cxn ang="0">
                    <a:pos x="60" y="48"/>
                  </a:cxn>
                  <a:cxn ang="0">
                    <a:pos x="66" y="30"/>
                  </a:cxn>
                  <a:cxn ang="0">
                    <a:pos x="66" y="0"/>
                  </a:cxn>
                </a:cxnLst>
                <a:rect l="0" t="0" r="r" b="b"/>
                <a:pathLst>
                  <a:path w="66" h="90">
                    <a:moveTo>
                      <a:pt x="0" y="90"/>
                    </a:moveTo>
                    <a:lnTo>
                      <a:pt x="36" y="75"/>
                    </a:lnTo>
                    <a:lnTo>
                      <a:pt x="60" y="48"/>
                    </a:lnTo>
                    <a:lnTo>
                      <a:pt x="66" y="30"/>
                    </a:lnTo>
                    <a:lnTo>
                      <a:pt x="66" y="0"/>
                    </a:lnTo>
                  </a:path>
                </a:pathLst>
              </a:custGeom>
              <a:solidFill>
                <a:schemeClr val="hlink"/>
              </a:solidFill>
              <a:ln w="15875" cap="flat" cmpd="sng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60048" name="Text Box 1296"/>
          <p:cNvSpPr txBox="1">
            <a:spLocks noChangeArrowheads="1"/>
          </p:cNvSpPr>
          <p:nvPr/>
        </p:nvSpPr>
        <p:spPr bwMode="auto">
          <a:xfrm>
            <a:off x="6508694" y="2340427"/>
            <a:ext cx="2374048" cy="532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  <a:buClr>
                <a:schemeClr val="accent1"/>
              </a:buClr>
              <a:buSzPct val="95000"/>
              <a:buFont typeface="Wingdings" pitchFamily="2" charset="2"/>
              <a:buNone/>
            </a:pPr>
            <a:r>
              <a:rPr lang="en-US" sz="1600" dirty="0">
                <a:solidFill>
                  <a:schemeClr val="tx1"/>
                </a:solidFill>
                <a:latin typeface="Arial" charset="0"/>
              </a:rPr>
              <a:t>Manufacturing Structure</a:t>
            </a:r>
            <a:br>
              <a:rPr lang="en-US" sz="1600" dirty="0">
                <a:solidFill>
                  <a:schemeClr val="tx1"/>
                </a:solidFill>
                <a:latin typeface="Arial" charset="0"/>
              </a:rPr>
            </a:br>
            <a:r>
              <a:rPr lang="en-US" sz="1600" dirty="0">
                <a:solidFill>
                  <a:schemeClr val="tx1"/>
                </a:solidFill>
                <a:latin typeface="Arial" charset="0"/>
              </a:rPr>
              <a:t>( </a:t>
            </a: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MBOM </a:t>
            </a:r>
            <a:r>
              <a:rPr lang="en-US" sz="1600" dirty="0">
                <a:solidFill>
                  <a:schemeClr val="tx1"/>
                </a:solidFill>
                <a:latin typeface="Arial" charset="0"/>
              </a:rPr>
              <a:t>)</a:t>
            </a:r>
            <a:endParaRPr lang="en-US" sz="2400" dirty="0">
              <a:solidFill>
                <a:schemeClr val="tx1"/>
              </a:solidFill>
              <a:latin typeface="Arial" charset="0"/>
            </a:endParaRPr>
          </a:p>
        </p:txBody>
      </p:sp>
      <p:grpSp>
        <p:nvGrpSpPr>
          <p:cNvPr id="460073" name="Group 1311"/>
          <p:cNvGrpSpPr>
            <a:grpSpLocks/>
          </p:cNvGrpSpPr>
          <p:nvPr/>
        </p:nvGrpSpPr>
        <p:grpSpPr bwMode="auto">
          <a:xfrm>
            <a:off x="7391400" y="3733800"/>
            <a:ext cx="1219200" cy="812800"/>
            <a:chOff x="4656" y="2352"/>
            <a:chExt cx="768" cy="512"/>
          </a:xfrm>
        </p:grpSpPr>
        <p:grpSp>
          <p:nvGrpSpPr>
            <p:cNvPr id="460074" name="Group 1300"/>
            <p:cNvGrpSpPr>
              <a:grpSpLocks/>
            </p:cNvGrpSpPr>
            <p:nvPr/>
          </p:nvGrpSpPr>
          <p:grpSpPr bwMode="auto">
            <a:xfrm>
              <a:off x="4656" y="2352"/>
              <a:ext cx="768" cy="512"/>
              <a:chOff x="4970" y="3303"/>
              <a:chExt cx="927" cy="679"/>
            </a:xfrm>
          </p:grpSpPr>
          <p:sp>
            <p:nvSpPr>
              <p:cNvPr id="460053" name="Rectangle 1301"/>
              <p:cNvSpPr>
                <a:spLocks noChangeArrowheads="1"/>
              </p:cNvSpPr>
              <p:nvPr/>
            </p:nvSpPr>
            <p:spPr bwMode="auto">
              <a:xfrm>
                <a:off x="4989" y="3321"/>
                <a:ext cx="888" cy="628"/>
              </a:xfrm>
              <a:prstGeom prst="rect">
                <a:avLst/>
              </a:prstGeom>
              <a:solidFill>
                <a:srgbClr val="DDDDDD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anchor="ctr"/>
              <a:lstStyle/>
              <a:p>
                <a:endParaRPr lang="en-US"/>
              </a:p>
            </p:txBody>
          </p:sp>
          <p:sp>
            <p:nvSpPr>
              <p:cNvPr id="460054" name="Freeform 1302"/>
              <p:cNvSpPr>
                <a:spLocks/>
              </p:cNvSpPr>
              <p:nvPr/>
            </p:nvSpPr>
            <p:spPr bwMode="auto">
              <a:xfrm>
                <a:off x="4990" y="3303"/>
                <a:ext cx="907" cy="676"/>
              </a:xfrm>
              <a:custGeom>
                <a:avLst/>
                <a:gdLst/>
                <a:ahLst/>
                <a:cxnLst>
                  <a:cxn ang="0">
                    <a:pos x="10" y="651"/>
                  </a:cxn>
                  <a:cxn ang="0">
                    <a:pos x="140" y="644"/>
                  </a:cxn>
                  <a:cxn ang="0">
                    <a:pos x="305" y="641"/>
                  </a:cxn>
                  <a:cxn ang="0">
                    <a:pos x="485" y="643"/>
                  </a:cxn>
                  <a:cxn ang="0">
                    <a:pos x="669" y="651"/>
                  </a:cxn>
                  <a:cxn ang="0">
                    <a:pos x="786" y="658"/>
                  </a:cxn>
                  <a:cxn ang="0">
                    <a:pos x="881" y="656"/>
                  </a:cxn>
                  <a:cxn ang="0">
                    <a:pos x="894" y="644"/>
                  </a:cxn>
                  <a:cxn ang="0">
                    <a:pos x="896" y="609"/>
                  </a:cxn>
                  <a:cxn ang="0">
                    <a:pos x="896" y="490"/>
                  </a:cxn>
                  <a:cxn ang="0">
                    <a:pos x="886" y="362"/>
                  </a:cxn>
                  <a:cxn ang="0">
                    <a:pos x="884" y="251"/>
                  </a:cxn>
                  <a:cxn ang="0">
                    <a:pos x="874" y="144"/>
                  </a:cxn>
                  <a:cxn ang="0">
                    <a:pos x="869" y="38"/>
                  </a:cxn>
                  <a:cxn ang="0">
                    <a:pos x="864" y="13"/>
                  </a:cxn>
                  <a:cxn ang="0">
                    <a:pos x="862" y="0"/>
                  </a:cxn>
                  <a:cxn ang="0">
                    <a:pos x="888" y="2"/>
                  </a:cxn>
                  <a:cxn ang="0">
                    <a:pos x="886" y="27"/>
                  </a:cxn>
                  <a:cxn ang="0">
                    <a:pos x="884" y="89"/>
                  </a:cxn>
                  <a:cxn ang="0">
                    <a:pos x="891" y="190"/>
                  </a:cxn>
                  <a:cxn ang="0">
                    <a:pos x="898" y="304"/>
                  </a:cxn>
                  <a:cxn ang="0">
                    <a:pos x="902" y="401"/>
                  </a:cxn>
                  <a:cxn ang="0">
                    <a:pos x="905" y="506"/>
                  </a:cxn>
                  <a:cxn ang="0">
                    <a:pos x="906" y="610"/>
                  </a:cxn>
                  <a:cxn ang="0">
                    <a:pos x="902" y="656"/>
                  </a:cxn>
                  <a:cxn ang="0">
                    <a:pos x="898" y="673"/>
                  </a:cxn>
                  <a:cxn ang="0">
                    <a:pos x="877" y="675"/>
                  </a:cxn>
                  <a:cxn ang="0">
                    <a:pos x="820" y="666"/>
                  </a:cxn>
                  <a:cxn ang="0">
                    <a:pos x="742" y="667"/>
                  </a:cxn>
                  <a:cxn ang="0">
                    <a:pos x="630" y="660"/>
                  </a:cxn>
                  <a:cxn ang="0">
                    <a:pos x="500" y="654"/>
                  </a:cxn>
                  <a:cxn ang="0">
                    <a:pos x="321" y="651"/>
                  </a:cxn>
                  <a:cxn ang="0">
                    <a:pos x="201" y="654"/>
                  </a:cxn>
                  <a:cxn ang="0">
                    <a:pos x="71" y="658"/>
                  </a:cxn>
                  <a:cxn ang="0">
                    <a:pos x="0" y="664"/>
                  </a:cxn>
                  <a:cxn ang="0">
                    <a:pos x="10" y="651"/>
                  </a:cxn>
                </a:cxnLst>
                <a:rect l="0" t="0" r="r" b="b"/>
                <a:pathLst>
                  <a:path w="907" h="676">
                    <a:moveTo>
                      <a:pt x="10" y="651"/>
                    </a:moveTo>
                    <a:lnTo>
                      <a:pt x="140" y="644"/>
                    </a:lnTo>
                    <a:lnTo>
                      <a:pt x="305" y="641"/>
                    </a:lnTo>
                    <a:lnTo>
                      <a:pt x="485" y="643"/>
                    </a:lnTo>
                    <a:lnTo>
                      <a:pt x="669" y="651"/>
                    </a:lnTo>
                    <a:lnTo>
                      <a:pt x="786" y="658"/>
                    </a:lnTo>
                    <a:lnTo>
                      <a:pt x="881" y="656"/>
                    </a:lnTo>
                    <a:lnTo>
                      <a:pt x="894" y="644"/>
                    </a:lnTo>
                    <a:lnTo>
                      <a:pt x="896" y="609"/>
                    </a:lnTo>
                    <a:lnTo>
                      <a:pt x="896" y="490"/>
                    </a:lnTo>
                    <a:lnTo>
                      <a:pt x="886" y="362"/>
                    </a:lnTo>
                    <a:lnTo>
                      <a:pt x="884" y="251"/>
                    </a:lnTo>
                    <a:lnTo>
                      <a:pt x="874" y="144"/>
                    </a:lnTo>
                    <a:lnTo>
                      <a:pt x="869" y="38"/>
                    </a:lnTo>
                    <a:lnTo>
                      <a:pt x="864" y="13"/>
                    </a:lnTo>
                    <a:lnTo>
                      <a:pt x="862" y="0"/>
                    </a:lnTo>
                    <a:lnTo>
                      <a:pt x="888" y="2"/>
                    </a:lnTo>
                    <a:lnTo>
                      <a:pt x="886" y="27"/>
                    </a:lnTo>
                    <a:lnTo>
                      <a:pt x="884" y="89"/>
                    </a:lnTo>
                    <a:lnTo>
                      <a:pt x="891" y="190"/>
                    </a:lnTo>
                    <a:lnTo>
                      <a:pt x="898" y="304"/>
                    </a:lnTo>
                    <a:lnTo>
                      <a:pt x="902" y="401"/>
                    </a:lnTo>
                    <a:lnTo>
                      <a:pt x="905" y="506"/>
                    </a:lnTo>
                    <a:lnTo>
                      <a:pt x="906" y="610"/>
                    </a:lnTo>
                    <a:lnTo>
                      <a:pt x="902" y="656"/>
                    </a:lnTo>
                    <a:lnTo>
                      <a:pt x="898" y="673"/>
                    </a:lnTo>
                    <a:lnTo>
                      <a:pt x="877" y="675"/>
                    </a:lnTo>
                    <a:lnTo>
                      <a:pt x="820" y="666"/>
                    </a:lnTo>
                    <a:lnTo>
                      <a:pt x="742" y="667"/>
                    </a:lnTo>
                    <a:lnTo>
                      <a:pt x="630" y="660"/>
                    </a:lnTo>
                    <a:lnTo>
                      <a:pt x="500" y="654"/>
                    </a:lnTo>
                    <a:lnTo>
                      <a:pt x="321" y="651"/>
                    </a:lnTo>
                    <a:lnTo>
                      <a:pt x="201" y="654"/>
                    </a:lnTo>
                    <a:lnTo>
                      <a:pt x="71" y="658"/>
                    </a:lnTo>
                    <a:lnTo>
                      <a:pt x="0" y="664"/>
                    </a:lnTo>
                    <a:lnTo>
                      <a:pt x="10" y="651"/>
                    </a:lnTo>
                  </a:path>
                </a:pathLst>
              </a:custGeom>
              <a:solidFill>
                <a:srgbClr val="919191"/>
              </a:solidFill>
              <a:ln w="12700" cap="rnd">
                <a:noFill/>
                <a:round/>
                <a:headEnd/>
                <a:tailEnd/>
              </a:ln>
              <a:effectLst/>
            </p:spPr>
            <p:txBody>
              <a:bodyPr lIns="0" tIns="0" rIns="0"/>
              <a:lstStyle/>
              <a:p>
                <a:endParaRPr lang="en-US"/>
              </a:p>
            </p:txBody>
          </p:sp>
          <p:sp>
            <p:nvSpPr>
              <p:cNvPr id="460055" name="Freeform 1303"/>
              <p:cNvSpPr>
                <a:spLocks/>
              </p:cNvSpPr>
              <p:nvPr/>
            </p:nvSpPr>
            <p:spPr bwMode="auto">
              <a:xfrm>
                <a:off x="4970" y="3306"/>
                <a:ext cx="907" cy="676"/>
              </a:xfrm>
              <a:custGeom>
                <a:avLst/>
                <a:gdLst/>
                <a:ahLst/>
                <a:cxnLst>
                  <a:cxn ang="0">
                    <a:pos x="896" y="24"/>
                  </a:cxn>
                  <a:cxn ang="0">
                    <a:pos x="766" y="31"/>
                  </a:cxn>
                  <a:cxn ang="0">
                    <a:pos x="601" y="34"/>
                  </a:cxn>
                  <a:cxn ang="0">
                    <a:pos x="421" y="32"/>
                  </a:cxn>
                  <a:cxn ang="0">
                    <a:pos x="237" y="24"/>
                  </a:cxn>
                  <a:cxn ang="0">
                    <a:pos x="120" y="17"/>
                  </a:cxn>
                  <a:cxn ang="0">
                    <a:pos x="25" y="19"/>
                  </a:cxn>
                  <a:cxn ang="0">
                    <a:pos x="12" y="31"/>
                  </a:cxn>
                  <a:cxn ang="0">
                    <a:pos x="10" y="66"/>
                  </a:cxn>
                  <a:cxn ang="0">
                    <a:pos x="10" y="185"/>
                  </a:cxn>
                  <a:cxn ang="0">
                    <a:pos x="20" y="313"/>
                  </a:cxn>
                  <a:cxn ang="0">
                    <a:pos x="22" y="424"/>
                  </a:cxn>
                  <a:cxn ang="0">
                    <a:pos x="32" y="531"/>
                  </a:cxn>
                  <a:cxn ang="0">
                    <a:pos x="37" y="637"/>
                  </a:cxn>
                  <a:cxn ang="0">
                    <a:pos x="42" y="662"/>
                  </a:cxn>
                  <a:cxn ang="0">
                    <a:pos x="44" y="675"/>
                  </a:cxn>
                  <a:cxn ang="0">
                    <a:pos x="18" y="673"/>
                  </a:cxn>
                  <a:cxn ang="0">
                    <a:pos x="20" y="648"/>
                  </a:cxn>
                  <a:cxn ang="0">
                    <a:pos x="22" y="586"/>
                  </a:cxn>
                  <a:cxn ang="0">
                    <a:pos x="15" y="485"/>
                  </a:cxn>
                  <a:cxn ang="0">
                    <a:pos x="8" y="371"/>
                  </a:cxn>
                  <a:cxn ang="0">
                    <a:pos x="4" y="274"/>
                  </a:cxn>
                  <a:cxn ang="0">
                    <a:pos x="1" y="169"/>
                  </a:cxn>
                  <a:cxn ang="0">
                    <a:pos x="0" y="65"/>
                  </a:cxn>
                  <a:cxn ang="0">
                    <a:pos x="4" y="19"/>
                  </a:cxn>
                  <a:cxn ang="0">
                    <a:pos x="8" y="2"/>
                  </a:cxn>
                  <a:cxn ang="0">
                    <a:pos x="29" y="0"/>
                  </a:cxn>
                  <a:cxn ang="0">
                    <a:pos x="86" y="9"/>
                  </a:cxn>
                  <a:cxn ang="0">
                    <a:pos x="164" y="8"/>
                  </a:cxn>
                  <a:cxn ang="0">
                    <a:pos x="276" y="15"/>
                  </a:cxn>
                  <a:cxn ang="0">
                    <a:pos x="406" y="21"/>
                  </a:cxn>
                  <a:cxn ang="0">
                    <a:pos x="585" y="24"/>
                  </a:cxn>
                  <a:cxn ang="0">
                    <a:pos x="705" y="21"/>
                  </a:cxn>
                  <a:cxn ang="0">
                    <a:pos x="835" y="17"/>
                  </a:cxn>
                  <a:cxn ang="0">
                    <a:pos x="906" y="11"/>
                  </a:cxn>
                  <a:cxn ang="0">
                    <a:pos x="896" y="24"/>
                  </a:cxn>
                </a:cxnLst>
                <a:rect l="0" t="0" r="r" b="b"/>
                <a:pathLst>
                  <a:path w="907" h="676">
                    <a:moveTo>
                      <a:pt x="896" y="24"/>
                    </a:moveTo>
                    <a:lnTo>
                      <a:pt x="766" y="31"/>
                    </a:lnTo>
                    <a:lnTo>
                      <a:pt x="601" y="34"/>
                    </a:lnTo>
                    <a:lnTo>
                      <a:pt x="421" y="32"/>
                    </a:lnTo>
                    <a:lnTo>
                      <a:pt x="237" y="24"/>
                    </a:lnTo>
                    <a:lnTo>
                      <a:pt x="120" y="17"/>
                    </a:lnTo>
                    <a:lnTo>
                      <a:pt x="25" y="19"/>
                    </a:lnTo>
                    <a:lnTo>
                      <a:pt x="12" y="31"/>
                    </a:lnTo>
                    <a:lnTo>
                      <a:pt x="10" y="66"/>
                    </a:lnTo>
                    <a:lnTo>
                      <a:pt x="10" y="185"/>
                    </a:lnTo>
                    <a:lnTo>
                      <a:pt x="20" y="313"/>
                    </a:lnTo>
                    <a:lnTo>
                      <a:pt x="22" y="424"/>
                    </a:lnTo>
                    <a:lnTo>
                      <a:pt x="32" y="531"/>
                    </a:lnTo>
                    <a:lnTo>
                      <a:pt x="37" y="637"/>
                    </a:lnTo>
                    <a:lnTo>
                      <a:pt x="42" y="662"/>
                    </a:lnTo>
                    <a:lnTo>
                      <a:pt x="44" y="675"/>
                    </a:lnTo>
                    <a:lnTo>
                      <a:pt x="18" y="673"/>
                    </a:lnTo>
                    <a:lnTo>
                      <a:pt x="20" y="648"/>
                    </a:lnTo>
                    <a:lnTo>
                      <a:pt x="22" y="586"/>
                    </a:lnTo>
                    <a:lnTo>
                      <a:pt x="15" y="485"/>
                    </a:lnTo>
                    <a:lnTo>
                      <a:pt x="8" y="371"/>
                    </a:lnTo>
                    <a:lnTo>
                      <a:pt x="4" y="274"/>
                    </a:lnTo>
                    <a:lnTo>
                      <a:pt x="1" y="169"/>
                    </a:lnTo>
                    <a:lnTo>
                      <a:pt x="0" y="65"/>
                    </a:lnTo>
                    <a:lnTo>
                      <a:pt x="4" y="19"/>
                    </a:lnTo>
                    <a:lnTo>
                      <a:pt x="8" y="2"/>
                    </a:lnTo>
                    <a:lnTo>
                      <a:pt x="29" y="0"/>
                    </a:lnTo>
                    <a:lnTo>
                      <a:pt x="86" y="9"/>
                    </a:lnTo>
                    <a:lnTo>
                      <a:pt x="164" y="8"/>
                    </a:lnTo>
                    <a:lnTo>
                      <a:pt x="276" y="15"/>
                    </a:lnTo>
                    <a:lnTo>
                      <a:pt x="406" y="21"/>
                    </a:lnTo>
                    <a:lnTo>
                      <a:pt x="585" y="24"/>
                    </a:lnTo>
                    <a:lnTo>
                      <a:pt x="705" y="21"/>
                    </a:lnTo>
                    <a:lnTo>
                      <a:pt x="835" y="17"/>
                    </a:lnTo>
                    <a:lnTo>
                      <a:pt x="906" y="11"/>
                    </a:lnTo>
                    <a:lnTo>
                      <a:pt x="896" y="24"/>
                    </a:lnTo>
                  </a:path>
                </a:pathLst>
              </a:custGeom>
              <a:solidFill>
                <a:srgbClr val="919191"/>
              </a:solidFill>
              <a:ln w="12700" cap="rnd">
                <a:noFill/>
                <a:round/>
                <a:headEnd/>
                <a:tailEnd/>
              </a:ln>
              <a:effectLst/>
            </p:spPr>
            <p:txBody>
              <a:bodyPr lIns="0" tIns="0" rIns="0"/>
              <a:lstStyle/>
              <a:p>
                <a:endParaRPr lang="en-US"/>
              </a:p>
            </p:txBody>
          </p:sp>
        </p:grpSp>
        <p:sp>
          <p:nvSpPr>
            <p:cNvPr id="460056" name="Rectangle 1304"/>
            <p:cNvSpPr>
              <a:spLocks noChangeArrowheads="1"/>
            </p:cNvSpPr>
            <p:nvPr/>
          </p:nvSpPr>
          <p:spPr bwMode="auto">
            <a:xfrm>
              <a:off x="4704" y="2448"/>
              <a:ext cx="650" cy="35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0" tIns="0" rIns="0" bIns="4445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>
                  <a:solidFill>
                    <a:schemeClr val="tx1"/>
                  </a:solidFill>
                  <a:latin typeface="Arial" charset="0"/>
                </a:rPr>
                <a:t>Document</a:t>
              </a:r>
            </a:p>
            <a:p>
              <a:pPr algn="ctr">
                <a:lnSpc>
                  <a:spcPct val="90000"/>
                </a:lnSpc>
              </a:pPr>
              <a:r>
                <a:rPr lang="en-US" sz="1200">
                  <a:solidFill>
                    <a:schemeClr val="tx1"/>
                  </a:solidFill>
                  <a:latin typeface="Arial" charset="0"/>
                </a:rPr>
                <a:t>Work</a:t>
              </a:r>
            </a:p>
            <a:p>
              <a:pPr algn="ctr">
                <a:lnSpc>
                  <a:spcPct val="90000"/>
                </a:lnSpc>
              </a:pPr>
              <a:r>
                <a:rPr lang="en-US" sz="1200">
                  <a:solidFill>
                    <a:schemeClr val="tx1"/>
                  </a:solidFill>
                  <a:latin typeface="Arial" charset="0"/>
                </a:rPr>
                <a:t>Instructions</a:t>
              </a:r>
            </a:p>
          </p:txBody>
        </p:sp>
      </p:grpSp>
      <p:sp>
        <p:nvSpPr>
          <p:cNvPr id="460057" name="Line 1305"/>
          <p:cNvSpPr>
            <a:spLocks noChangeShapeType="1"/>
          </p:cNvSpPr>
          <p:nvPr/>
        </p:nvSpPr>
        <p:spPr bwMode="auto">
          <a:xfrm flipV="1">
            <a:off x="5410200" y="3810000"/>
            <a:ext cx="1143000" cy="1676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061" name="Text Box 1309"/>
          <p:cNvSpPr txBox="1">
            <a:spLocks noChangeArrowheads="1"/>
          </p:cNvSpPr>
          <p:nvPr/>
        </p:nvSpPr>
        <p:spPr bwMode="auto">
          <a:xfrm>
            <a:off x="4572000" y="2286000"/>
            <a:ext cx="1051570" cy="276999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no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Arial" charset="0"/>
              </a:rPr>
              <a:t>Routing of</a:t>
            </a:r>
          </a:p>
        </p:txBody>
      </p:sp>
      <p:sp>
        <p:nvSpPr>
          <p:cNvPr id="460062" name="Text Box 1310"/>
          <p:cNvSpPr txBox="1">
            <a:spLocks noChangeArrowheads="1"/>
          </p:cNvSpPr>
          <p:nvPr/>
        </p:nvSpPr>
        <p:spPr bwMode="auto">
          <a:xfrm>
            <a:off x="4114800" y="4419600"/>
            <a:ext cx="1295226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no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Arial" charset="0"/>
              </a:rPr>
              <a:t>Sequence of</a:t>
            </a:r>
          </a:p>
        </p:txBody>
      </p:sp>
      <p:grpSp>
        <p:nvGrpSpPr>
          <p:cNvPr id="460075" name="Group 1312"/>
          <p:cNvGrpSpPr>
            <a:grpSpLocks/>
          </p:cNvGrpSpPr>
          <p:nvPr/>
        </p:nvGrpSpPr>
        <p:grpSpPr bwMode="auto">
          <a:xfrm>
            <a:off x="6553200" y="3048000"/>
            <a:ext cx="1219200" cy="812800"/>
            <a:chOff x="4656" y="2352"/>
            <a:chExt cx="768" cy="512"/>
          </a:xfrm>
        </p:grpSpPr>
        <p:grpSp>
          <p:nvGrpSpPr>
            <p:cNvPr id="460076" name="Group 1313"/>
            <p:cNvGrpSpPr>
              <a:grpSpLocks/>
            </p:cNvGrpSpPr>
            <p:nvPr/>
          </p:nvGrpSpPr>
          <p:grpSpPr bwMode="auto">
            <a:xfrm>
              <a:off x="4656" y="2352"/>
              <a:ext cx="768" cy="512"/>
              <a:chOff x="4970" y="3303"/>
              <a:chExt cx="927" cy="679"/>
            </a:xfrm>
          </p:grpSpPr>
          <p:sp>
            <p:nvSpPr>
              <p:cNvPr id="460066" name="Rectangle 1314"/>
              <p:cNvSpPr>
                <a:spLocks noChangeArrowheads="1"/>
              </p:cNvSpPr>
              <p:nvPr/>
            </p:nvSpPr>
            <p:spPr bwMode="auto">
              <a:xfrm>
                <a:off x="4989" y="3321"/>
                <a:ext cx="888" cy="628"/>
              </a:xfrm>
              <a:prstGeom prst="rect">
                <a:avLst/>
              </a:prstGeom>
              <a:solidFill>
                <a:srgbClr val="DDDDDD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anchor="ctr"/>
              <a:lstStyle/>
              <a:p>
                <a:endParaRPr lang="en-US"/>
              </a:p>
            </p:txBody>
          </p:sp>
          <p:sp>
            <p:nvSpPr>
              <p:cNvPr id="460067" name="Freeform 1315"/>
              <p:cNvSpPr>
                <a:spLocks/>
              </p:cNvSpPr>
              <p:nvPr/>
            </p:nvSpPr>
            <p:spPr bwMode="auto">
              <a:xfrm>
                <a:off x="4990" y="3303"/>
                <a:ext cx="907" cy="676"/>
              </a:xfrm>
              <a:custGeom>
                <a:avLst/>
                <a:gdLst/>
                <a:ahLst/>
                <a:cxnLst>
                  <a:cxn ang="0">
                    <a:pos x="10" y="651"/>
                  </a:cxn>
                  <a:cxn ang="0">
                    <a:pos x="140" y="644"/>
                  </a:cxn>
                  <a:cxn ang="0">
                    <a:pos x="305" y="641"/>
                  </a:cxn>
                  <a:cxn ang="0">
                    <a:pos x="485" y="643"/>
                  </a:cxn>
                  <a:cxn ang="0">
                    <a:pos x="669" y="651"/>
                  </a:cxn>
                  <a:cxn ang="0">
                    <a:pos x="786" y="658"/>
                  </a:cxn>
                  <a:cxn ang="0">
                    <a:pos x="881" y="656"/>
                  </a:cxn>
                  <a:cxn ang="0">
                    <a:pos x="894" y="644"/>
                  </a:cxn>
                  <a:cxn ang="0">
                    <a:pos x="896" y="609"/>
                  </a:cxn>
                  <a:cxn ang="0">
                    <a:pos x="896" y="490"/>
                  </a:cxn>
                  <a:cxn ang="0">
                    <a:pos x="886" y="362"/>
                  </a:cxn>
                  <a:cxn ang="0">
                    <a:pos x="884" y="251"/>
                  </a:cxn>
                  <a:cxn ang="0">
                    <a:pos x="874" y="144"/>
                  </a:cxn>
                  <a:cxn ang="0">
                    <a:pos x="869" y="38"/>
                  </a:cxn>
                  <a:cxn ang="0">
                    <a:pos x="864" y="13"/>
                  </a:cxn>
                  <a:cxn ang="0">
                    <a:pos x="862" y="0"/>
                  </a:cxn>
                  <a:cxn ang="0">
                    <a:pos x="888" y="2"/>
                  </a:cxn>
                  <a:cxn ang="0">
                    <a:pos x="886" y="27"/>
                  </a:cxn>
                  <a:cxn ang="0">
                    <a:pos x="884" y="89"/>
                  </a:cxn>
                  <a:cxn ang="0">
                    <a:pos x="891" y="190"/>
                  </a:cxn>
                  <a:cxn ang="0">
                    <a:pos x="898" y="304"/>
                  </a:cxn>
                  <a:cxn ang="0">
                    <a:pos x="902" y="401"/>
                  </a:cxn>
                  <a:cxn ang="0">
                    <a:pos x="905" y="506"/>
                  </a:cxn>
                  <a:cxn ang="0">
                    <a:pos x="906" y="610"/>
                  </a:cxn>
                  <a:cxn ang="0">
                    <a:pos x="902" y="656"/>
                  </a:cxn>
                  <a:cxn ang="0">
                    <a:pos x="898" y="673"/>
                  </a:cxn>
                  <a:cxn ang="0">
                    <a:pos x="877" y="675"/>
                  </a:cxn>
                  <a:cxn ang="0">
                    <a:pos x="820" y="666"/>
                  </a:cxn>
                  <a:cxn ang="0">
                    <a:pos x="742" y="667"/>
                  </a:cxn>
                  <a:cxn ang="0">
                    <a:pos x="630" y="660"/>
                  </a:cxn>
                  <a:cxn ang="0">
                    <a:pos x="500" y="654"/>
                  </a:cxn>
                  <a:cxn ang="0">
                    <a:pos x="321" y="651"/>
                  </a:cxn>
                  <a:cxn ang="0">
                    <a:pos x="201" y="654"/>
                  </a:cxn>
                  <a:cxn ang="0">
                    <a:pos x="71" y="658"/>
                  </a:cxn>
                  <a:cxn ang="0">
                    <a:pos x="0" y="664"/>
                  </a:cxn>
                  <a:cxn ang="0">
                    <a:pos x="10" y="651"/>
                  </a:cxn>
                </a:cxnLst>
                <a:rect l="0" t="0" r="r" b="b"/>
                <a:pathLst>
                  <a:path w="907" h="676">
                    <a:moveTo>
                      <a:pt x="10" y="651"/>
                    </a:moveTo>
                    <a:lnTo>
                      <a:pt x="140" y="644"/>
                    </a:lnTo>
                    <a:lnTo>
                      <a:pt x="305" y="641"/>
                    </a:lnTo>
                    <a:lnTo>
                      <a:pt x="485" y="643"/>
                    </a:lnTo>
                    <a:lnTo>
                      <a:pt x="669" y="651"/>
                    </a:lnTo>
                    <a:lnTo>
                      <a:pt x="786" y="658"/>
                    </a:lnTo>
                    <a:lnTo>
                      <a:pt x="881" y="656"/>
                    </a:lnTo>
                    <a:lnTo>
                      <a:pt x="894" y="644"/>
                    </a:lnTo>
                    <a:lnTo>
                      <a:pt x="896" y="609"/>
                    </a:lnTo>
                    <a:lnTo>
                      <a:pt x="896" y="490"/>
                    </a:lnTo>
                    <a:lnTo>
                      <a:pt x="886" y="362"/>
                    </a:lnTo>
                    <a:lnTo>
                      <a:pt x="884" y="251"/>
                    </a:lnTo>
                    <a:lnTo>
                      <a:pt x="874" y="144"/>
                    </a:lnTo>
                    <a:lnTo>
                      <a:pt x="869" y="38"/>
                    </a:lnTo>
                    <a:lnTo>
                      <a:pt x="864" y="13"/>
                    </a:lnTo>
                    <a:lnTo>
                      <a:pt x="862" y="0"/>
                    </a:lnTo>
                    <a:lnTo>
                      <a:pt x="888" y="2"/>
                    </a:lnTo>
                    <a:lnTo>
                      <a:pt x="886" y="27"/>
                    </a:lnTo>
                    <a:lnTo>
                      <a:pt x="884" y="89"/>
                    </a:lnTo>
                    <a:lnTo>
                      <a:pt x="891" y="190"/>
                    </a:lnTo>
                    <a:lnTo>
                      <a:pt x="898" y="304"/>
                    </a:lnTo>
                    <a:lnTo>
                      <a:pt x="902" y="401"/>
                    </a:lnTo>
                    <a:lnTo>
                      <a:pt x="905" y="506"/>
                    </a:lnTo>
                    <a:lnTo>
                      <a:pt x="906" y="610"/>
                    </a:lnTo>
                    <a:lnTo>
                      <a:pt x="902" y="656"/>
                    </a:lnTo>
                    <a:lnTo>
                      <a:pt x="898" y="673"/>
                    </a:lnTo>
                    <a:lnTo>
                      <a:pt x="877" y="675"/>
                    </a:lnTo>
                    <a:lnTo>
                      <a:pt x="820" y="666"/>
                    </a:lnTo>
                    <a:lnTo>
                      <a:pt x="742" y="667"/>
                    </a:lnTo>
                    <a:lnTo>
                      <a:pt x="630" y="660"/>
                    </a:lnTo>
                    <a:lnTo>
                      <a:pt x="500" y="654"/>
                    </a:lnTo>
                    <a:lnTo>
                      <a:pt x="321" y="651"/>
                    </a:lnTo>
                    <a:lnTo>
                      <a:pt x="201" y="654"/>
                    </a:lnTo>
                    <a:lnTo>
                      <a:pt x="71" y="658"/>
                    </a:lnTo>
                    <a:lnTo>
                      <a:pt x="0" y="664"/>
                    </a:lnTo>
                    <a:lnTo>
                      <a:pt x="10" y="651"/>
                    </a:lnTo>
                  </a:path>
                </a:pathLst>
              </a:custGeom>
              <a:solidFill>
                <a:srgbClr val="919191"/>
              </a:solidFill>
              <a:ln w="12700" cap="rnd">
                <a:noFill/>
                <a:round/>
                <a:headEnd/>
                <a:tailEnd/>
              </a:ln>
              <a:effectLst/>
            </p:spPr>
            <p:txBody>
              <a:bodyPr lIns="0" tIns="0" rIns="0"/>
              <a:lstStyle/>
              <a:p>
                <a:endParaRPr lang="en-US"/>
              </a:p>
            </p:txBody>
          </p:sp>
          <p:sp>
            <p:nvSpPr>
              <p:cNvPr id="460068" name="Freeform 1316"/>
              <p:cNvSpPr>
                <a:spLocks/>
              </p:cNvSpPr>
              <p:nvPr/>
            </p:nvSpPr>
            <p:spPr bwMode="auto">
              <a:xfrm>
                <a:off x="4970" y="3306"/>
                <a:ext cx="907" cy="676"/>
              </a:xfrm>
              <a:custGeom>
                <a:avLst/>
                <a:gdLst/>
                <a:ahLst/>
                <a:cxnLst>
                  <a:cxn ang="0">
                    <a:pos x="896" y="24"/>
                  </a:cxn>
                  <a:cxn ang="0">
                    <a:pos x="766" y="31"/>
                  </a:cxn>
                  <a:cxn ang="0">
                    <a:pos x="601" y="34"/>
                  </a:cxn>
                  <a:cxn ang="0">
                    <a:pos x="421" y="32"/>
                  </a:cxn>
                  <a:cxn ang="0">
                    <a:pos x="237" y="24"/>
                  </a:cxn>
                  <a:cxn ang="0">
                    <a:pos x="120" y="17"/>
                  </a:cxn>
                  <a:cxn ang="0">
                    <a:pos x="25" y="19"/>
                  </a:cxn>
                  <a:cxn ang="0">
                    <a:pos x="12" y="31"/>
                  </a:cxn>
                  <a:cxn ang="0">
                    <a:pos x="10" y="66"/>
                  </a:cxn>
                  <a:cxn ang="0">
                    <a:pos x="10" y="185"/>
                  </a:cxn>
                  <a:cxn ang="0">
                    <a:pos x="20" y="313"/>
                  </a:cxn>
                  <a:cxn ang="0">
                    <a:pos x="22" y="424"/>
                  </a:cxn>
                  <a:cxn ang="0">
                    <a:pos x="32" y="531"/>
                  </a:cxn>
                  <a:cxn ang="0">
                    <a:pos x="37" y="637"/>
                  </a:cxn>
                  <a:cxn ang="0">
                    <a:pos x="42" y="662"/>
                  </a:cxn>
                  <a:cxn ang="0">
                    <a:pos x="44" y="675"/>
                  </a:cxn>
                  <a:cxn ang="0">
                    <a:pos x="18" y="673"/>
                  </a:cxn>
                  <a:cxn ang="0">
                    <a:pos x="20" y="648"/>
                  </a:cxn>
                  <a:cxn ang="0">
                    <a:pos x="22" y="586"/>
                  </a:cxn>
                  <a:cxn ang="0">
                    <a:pos x="15" y="485"/>
                  </a:cxn>
                  <a:cxn ang="0">
                    <a:pos x="8" y="371"/>
                  </a:cxn>
                  <a:cxn ang="0">
                    <a:pos x="4" y="274"/>
                  </a:cxn>
                  <a:cxn ang="0">
                    <a:pos x="1" y="169"/>
                  </a:cxn>
                  <a:cxn ang="0">
                    <a:pos x="0" y="65"/>
                  </a:cxn>
                  <a:cxn ang="0">
                    <a:pos x="4" y="19"/>
                  </a:cxn>
                  <a:cxn ang="0">
                    <a:pos x="8" y="2"/>
                  </a:cxn>
                  <a:cxn ang="0">
                    <a:pos x="29" y="0"/>
                  </a:cxn>
                  <a:cxn ang="0">
                    <a:pos x="86" y="9"/>
                  </a:cxn>
                  <a:cxn ang="0">
                    <a:pos x="164" y="8"/>
                  </a:cxn>
                  <a:cxn ang="0">
                    <a:pos x="276" y="15"/>
                  </a:cxn>
                  <a:cxn ang="0">
                    <a:pos x="406" y="21"/>
                  </a:cxn>
                  <a:cxn ang="0">
                    <a:pos x="585" y="24"/>
                  </a:cxn>
                  <a:cxn ang="0">
                    <a:pos x="705" y="21"/>
                  </a:cxn>
                  <a:cxn ang="0">
                    <a:pos x="835" y="17"/>
                  </a:cxn>
                  <a:cxn ang="0">
                    <a:pos x="906" y="11"/>
                  </a:cxn>
                  <a:cxn ang="0">
                    <a:pos x="896" y="24"/>
                  </a:cxn>
                </a:cxnLst>
                <a:rect l="0" t="0" r="r" b="b"/>
                <a:pathLst>
                  <a:path w="907" h="676">
                    <a:moveTo>
                      <a:pt x="896" y="24"/>
                    </a:moveTo>
                    <a:lnTo>
                      <a:pt x="766" y="31"/>
                    </a:lnTo>
                    <a:lnTo>
                      <a:pt x="601" y="34"/>
                    </a:lnTo>
                    <a:lnTo>
                      <a:pt x="421" y="32"/>
                    </a:lnTo>
                    <a:lnTo>
                      <a:pt x="237" y="24"/>
                    </a:lnTo>
                    <a:lnTo>
                      <a:pt x="120" y="17"/>
                    </a:lnTo>
                    <a:lnTo>
                      <a:pt x="25" y="19"/>
                    </a:lnTo>
                    <a:lnTo>
                      <a:pt x="12" y="31"/>
                    </a:lnTo>
                    <a:lnTo>
                      <a:pt x="10" y="66"/>
                    </a:lnTo>
                    <a:lnTo>
                      <a:pt x="10" y="185"/>
                    </a:lnTo>
                    <a:lnTo>
                      <a:pt x="20" y="313"/>
                    </a:lnTo>
                    <a:lnTo>
                      <a:pt x="22" y="424"/>
                    </a:lnTo>
                    <a:lnTo>
                      <a:pt x="32" y="531"/>
                    </a:lnTo>
                    <a:lnTo>
                      <a:pt x="37" y="637"/>
                    </a:lnTo>
                    <a:lnTo>
                      <a:pt x="42" y="662"/>
                    </a:lnTo>
                    <a:lnTo>
                      <a:pt x="44" y="675"/>
                    </a:lnTo>
                    <a:lnTo>
                      <a:pt x="18" y="673"/>
                    </a:lnTo>
                    <a:lnTo>
                      <a:pt x="20" y="648"/>
                    </a:lnTo>
                    <a:lnTo>
                      <a:pt x="22" y="586"/>
                    </a:lnTo>
                    <a:lnTo>
                      <a:pt x="15" y="485"/>
                    </a:lnTo>
                    <a:lnTo>
                      <a:pt x="8" y="371"/>
                    </a:lnTo>
                    <a:lnTo>
                      <a:pt x="4" y="274"/>
                    </a:lnTo>
                    <a:lnTo>
                      <a:pt x="1" y="169"/>
                    </a:lnTo>
                    <a:lnTo>
                      <a:pt x="0" y="65"/>
                    </a:lnTo>
                    <a:lnTo>
                      <a:pt x="4" y="19"/>
                    </a:lnTo>
                    <a:lnTo>
                      <a:pt x="8" y="2"/>
                    </a:lnTo>
                    <a:lnTo>
                      <a:pt x="29" y="0"/>
                    </a:lnTo>
                    <a:lnTo>
                      <a:pt x="86" y="9"/>
                    </a:lnTo>
                    <a:lnTo>
                      <a:pt x="164" y="8"/>
                    </a:lnTo>
                    <a:lnTo>
                      <a:pt x="276" y="15"/>
                    </a:lnTo>
                    <a:lnTo>
                      <a:pt x="406" y="21"/>
                    </a:lnTo>
                    <a:lnTo>
                      <a:pt x="585" y="24"/>
                    </a:lnTo>
                    <a:lnTo>
                      <a:pt x="705" y="21"/>
                    </a:lnTo>
                    <a:lnTo>
                      <a:pt x="835" y="17"/>
                    </a:lnTo>
                    <a:lnTo>
                      <a:pt x="906" y="11"/>
                    </a:lnTo>
                    <a:lnTo>
                      <a:pt x="896" y="24"/>
                    </a:lnTo>
                  </a:path>
                </a:pathLst>
              </a:custGeom>
              <a:solidFill>
                <a:srgbClr val="919191"/>
              </a:solidFill>
              <a:ln w="12700" cap="rnd">
                <a:noFill/>
                <a:round/>
                <a:headEnd/>
                <a:tailEnd/>
              </a:ln>
              <a:effectLst/>
            </p:spPr>
            <p:txBody>
              <a:bodyPr lIns="0" tIns="0" rIns="0"/>
              <a:lstStyle/>
              <a:p>
                <a:endParaRPr lang="en-US"/>
              </a:p>
            </p:txBody>
          </p:sp>
        </p:grpSp>
        <p:sp>
          <p:nvSpPr>
            <p:cNvPr id="460069" name="Rectangle 1317"/>
            <p:cNvSpPr>
              <a:spLocks noChangeArrowheads="1"/>
            </p:cNvSpPr>
            <p:nvPr/>
          </p:nvSpPr>
          <p:spPr bwMode="auto">
            <a:xfrm>
              <a:off x="4704" y="2448"/>
              <a:ext cx="650" cy="25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0" tIns="0" rIns="0" bIns="4445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>
                  <a:solidFill>
                    <a:schemeClr val="tx1"/>
                  </a:solidFill>
                  <a:latin typeface="Arial" charset="0"/>
                </a:rPr>
                <a:t>Certified</a:t>
              </a:r>
            </a:p>
            <a:p>
              <a:pPr algn="ctr">
                <a:lnSpc>
                  <a:spcPct val="90000"/>
                </a:lnSpc>
              </a:pPr>
              <a:r>
                <a:rPr lang="en-US" sz="1200">
                  <a:solidFill>
                    <a:schemeClr val="tx1"/>
                  </a:solidFill>
                  <a:latin typeface="Arial" charset="0"/>
                </a:rPr>
                <a:t>workers</a:t>
              </a:r>
            </a:p>
          </p:txBody>
        </p:sp>
      </p:grpSp>
      <p:sp>
        <p:nvSpPr>
          <p:cNvPr id="460070" name="Line 1318"/>
          <p:cNvSpPr>
            <a:spLocks noChangeShapeType="1"/>
          </p:cNvSpPr>
          <p:nvPr/>
        </p:nvSpPr>
        <p:spPr bwMode="auto">
          <a:xfrm flipV="1">
            <a:off x="5410200" y="4114800"/>
            <a:ext cx="1828800" cy="1371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60077" name="Group 1057"/>
          <p:cNvGrpSpPr>
            <a:grpSpLocks/>
          </p:cNvGrpSpPr>
          <p:nvPr/>
        </p:nvGrpSpPr>
        <p:grpSpPr bwMode="auto">
          <a:xfrm>
            <a:off x="2438400" y="5791200"/>
            <a:ext cx="1143000" cy="914400"/>
            <a:chOff x="3972" y="2515"/>
            <a:chExt cx="955" cy="679"/>
          </a:xfrm>
        </p:grpSpPr>
        <p:grpSp>
          <p:nvGrpSpPr>
            <p:cNvPr id="460078" name="Group 1058"/>
            <p:cNvGrpSpPr>
              <a:grpSpLocks/>
            </p:cNvGrpSpPr>
            <p:nvPr/>
          </p:nvGrpSpPr>
          <p:grpSpPr bwMode="auto">
            <a:xfrm>
              <a:off x="3972" y="2515"/>
              <a:ext cx="926" cy="679"/>
              <a:chOff x="3972" y="2515"/>
              <a:chExt cx="926" cy="679"/>
            </a:xfrm>
          </p:grpSpPr>
          <p:sp>
            <p:nvSpPr>
              <p:cNvPr id="265" name="Rectangle 1059"/>
              <p:cNvSpPr>
                <a:spLocks noChangeArrowheads="1"/>
              </p:cNvSpPr>
              <p:nvPr/>
            </p:nvSpPr>
            <p:spPr bwMode="auto">
              <a:xfrm>
                <a:off x="3991" y="2533"/>
                <a:ext cx="887" cy="628"/>
              </a:xfrm>
              <a:prstGeom prst="rect">
                <a:avLst/>
              </a:prstGeom>
              <a:solidFill>
                <a:srgbClr val="DDDDDD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" name="Freeform 1060"/>
              <p:cNvSpPr>
                <a:spLocks/>
              </p:cNvSpPr>
              <p:nvPr/>
            </p:nvSpPr>
            <p:spPr bwMode="auto">
              <a:xfrm>
                <a:off x="3992" y="2515"/>
                <a:ext cx="906" cy="676"/>
              </a:xfrm>
              <a:custGeom>
                <a:avLst/>
                <a:gdLst/>
                <a:ahLst/>
                <a:cxnLst>
                  <a:cxn ang="0">
                    <a:pos x="10" y="651"/>
                  </a:cxn>
                  <a:cxn ang="0">
                    <a:pos x="140" y="644"/>
                  </a:cxn>
                  <a:cxn ang="0">
                    <a:pos x="304" y="641"/>
                  </a:cxn>
                  <a:cxn ang="0">
                    <a:pos x="484" y="643"/>
                  </a:cxn>
                  <a:cxn ang="0">
                    <a:pos x="669" y="651"/>
                  </a:cxn>
                  <a:cxn ang="0">
                    <a:pos x="785" y="658"/>
                  </a:cxn>
                  <a:cxn ang="0">
                    <a:pos x="880" y="656"/>
                  </a:cxn>
                  <a:cxn ang="0">
                    <a:pos x="893" y="644"/>
                  </a:cxn>
                  <a:cxn ang="0">
                    <a:pos x="895" y="609"/>
                  </a:cxn>
                  <a:cxn ang="0">
                    <a:pos x="895" y="490"/>
                  </a:cxn>
                  <a:cxn ang="0">
                    <a:pos x="885" y="362"/>
                  </a:cxn>
                  <a:cxn ang="0">
                    <a:pos x="883" y="251"/>
                  </a:cxn>
                  <a:cxn ang="0">
                    <a:pos x="873" y="144"/>
                  </a:cxn>
                  <a:cxn ang="0">
                    <a:pos x="868" y="38"/>
                  </a:cxn>
                  <a:cxn ang="0">
                    <a:pos x="863" y="13"/>
                  </a:cxn>
                  <a:cxn ang="0">
                    <a:pos x="861" y="0"/>
                  </a:cxn>
                  <a:cxn ang="0">
                    <a:pos x="887" y="2"/>
                  </a:cxn>
                  <a:cxn ang="0">
                    <a:pos x="885" y="27"/>
                  </a:cxn>
                  <a:cxn ang="0">
                    <a:pos x="883" y="89"/>
                  </a:cxn>
                  <a:cxn ang="0">
                    <a:pos x="890" y="190"/>
                  </a:cxn>
                  <a:cxn ang="0">
                    <a:pos x="897" y="304"/>
                  </a:cxn>
                  <a:cxn ang="0">
                    <a:pos x="901" y="401"/>
                  </a:cxn>
                  <a:cxn ang="0">
                    <a:pos x="904" y="506"/>
                  </a:cxn>
                  <a:cxn ang="0">
                    <a:pos x="905" y="610"/>
                  </a:cxn>
                  <a:cxn ang="0">
                    <a:pos x="901" y="656"/>
                  </a:cxn>
                  <a:cxn ang="0">
                    <a:pos x="897" y="673"/>
                  </a:cxn>
                  <a:cxn ang="0">
                    <a:pos x="876" y="675"/>
                  </a:cxn>
                  <a:cxn ang="0">
                    <a:pos x="819" y="666"/>
                  </a:cxn>
                  <a:cxn ang="0">
                    <a:pos x="741" y="667"/>
                  </a:cxn>
                  <a:cxn ang="0">
                    <a:pos x="630" y="660"/>
                  </a:cxn>
                  <a:cxn ang="0">
                    <a:pos x="500" y="654"/>
                  </a:cxn>
                  <a:cxn ang="0">
                    <a:pos x="321" y="651"/>
                  </a:cxn>
                  <a:cxn ang="0">
                    <a:pos x="201" y="654"/>
                  </a:cxn>
                  <a:cxn ang="0">
                    <a:pos x="71" y="658"/>
                  </a:cxn>
                  <a:cxn ang="0">
                    <a:pos x="0" y="664"/>
                  </a:cxn>
                  <a:cxn ang="0">
                    <a:pos x="10" y="651"/>
                  </a:cxn>
                </a:cxnLst>
                <a:rect l="0" t="0" r="r" b="b"/>
                <a:pathLst>
                  <a:path w="906" h="676">
                    <a:moveTo>
                      <a:pt x="10" y="651"/>
                    </a:moveTo>
                    <a:lnTo>
                      <a:pt x="140" y="644"/>
                    </a:lnTo>
                    <a:lnTo>
                      <a:pt x="304" y="641"/>
                    </a:lnTo>
                    <a:lnTo>
                      <a:pt x="484" y="643"/>
                    </a:lnTo>
                    <a:lnTo>
                      <a:pt x="669" y="651"/>
                    </a:lnTo>
                    <a:lnTo>
                      <a:pt x="785" y="658"/>
                    </a:lnTo>
                    <a:lnTo>
                      <a:pt x="880" y="656"/>
                    </a:lnTo>
                    <a:lnTo>
                      <a:pt x="893" y="644"/>
                    </a:lnTo>
                    <a:lnTo>
                      <a:pt x="895" y="609"/>
                    </a:lnTo>
                    <a:lnTo>
                      <a:pt x="895" y="490"/>
                    </a:lnTo>
                    <a:lnTo>
                      <a:pt x="885" y="362"/>
                    </a:lnTo>
                    <a:lnTo>
                      <a:pt x="883" y="251"/>
                    </a:lnTo>
                    <a:lnTo>
                      <a:pt x="873" y="144"/>
                    </a:lnTo>
                    <a:lnTo>
                      <a:pt x="868" y="38"/>
                    </a:lnTo>
                    <a:lnTo>
                      <a:pt x="863" y="13"/>
                    </a:lnTo>
                    <a:lnTo>
                      <a:pt x="861" y="0"/>
                    </a:lnTo>
                    <a:lnTo>
                      <a:pt x="887" y="2"/>
                    </a:lnTo>
                    <a:lnTo>
                      <a:pt x="885" y="27"/>
                    </a:lnTo>
                    <a:lnTo>
                      <a:pt x="883" y="89"/>
                    </a:lnTo>
                    <a:lnTo>
                      <a:pt x="890" y="190"/>
                    </a:lnTo>
                    <a:lnTo>
                      <a:pt x="897" y="304"/>
                    </a:lnTo>
                    <a:lnTo>
                      <a:pt x="901" y="401"/>
                    </a:lnTo>
                    <a:lnTo>
                      <a:pt x="904" y="506"/>
                    </a:lnTo>
                    <a:lnTo>
                      <a:pt x="905" y="610"/>
                    </a:lnTo>
                    <a:lnTo>
                      <a:pt x="901" y="656"/>
                    </a:lnTo>
                    <a:lnTo>
                      <a:pt x="897" y="673"/>
                    </a:lnTo>
                    <a:lnTo>
                      <a:pt x="876" y="675"/>
                    </a:lnTo>
                    <a:lnTo>
                      <a:pt x="819" y="666"/>
                    </a:lnTo>
                    <a:lnTo>
                      <a:pt x="741" y="667"/>
                    </a:lnTo>
                    <a:lnTo>
                      <a:pt x="630" y="660"/>
                    </a:lnTo>
                    <a:lnTo>
                      <a:pt x="500" y="654"/>
                    </a:lnTo>
                    <a:lnTo>
                      <a:pt x="321" y="651"/>
                    </a:lnTo>
                    <a:lnTo>
                      <a:pt x="201" y="654"/>
                    </a:lnTo>
                    <a:lnTo>
                      <a:pt x="71" y="658"/>
                    </a:lnTo>
                    <a:lnTo>
                      <a:pt x="0" y="664"/>
                    </a:lnTo>
                    <a:lnTo>
                      <a:pt x="10" y="651"/>
                    </a:lnTo>
                  </a:path>
                </a:pathLst>
              </a:custGeom>
              <a:solidFill>
                <a:srgbClr val="919191"/>
              </a:solidFill>
              <a:ln w="12700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" name="Freeform 1061"/>
              <p:cNvSpPr>
                <a:spLocks/>
              </p:cNvSpPr>
              <p:nvPr/>
            </p:nvSpPr>
            <p:spPr bwMode="auto">
              <a:xfrm>
                <a:off x="3972" y="2518"/>
                <a:ext cx="906" cy="676"/>
              </a:xfrm>
              <a:custGeom>
                <a:avLst/>
                <a:gdLst/>
                <a:ahLst/>
                <a:cxnLst>
                  <a:cxn ang="0">
                    <a:pos x="895" y="24"/>
                  </a:cxn>
                  <a:cxn ang="0">
                    <a:pos x="765" y="31"/>
                  </a:cxn>
                  <a:cxn ang="0">
                    <a:pos x="601" y="34"/>
                  </a:cxn>
                  <a:cxn ang="0">
                    <a:pos x="421" y="32"/>
                  </a:cxn>
                  <a:cxn ang="0">
                    <a:pos x="236" y="24"/>
                  </a:cxn>
                  <a:cxn ang="0">
                    <a:pos x="120" y="17"/>
                  </a:cxn>
                  <a:cxn ang="0">
                    <a:pos x="25" y="19"/>
                  </a:cxn>
                  <a:cxn ang="0">
                    <a:pos x="12" y="31"/>
                  </a:cxn>
                  <a:cxn ang="0">
                    <a:pos x="10" y="66"/>
                  </a:cxn>
                  <a:cxn ang="0">
                    <a:pos x="10" y="185"/>
                  </a:cxn>
                  <a:cxn ang="0">
                    <a:pos x="20" y="313"/>
                  </a:cxn>
                  <a:cxn ang="0">
                    <a:pos x="22" y="424"/>
                  </a:cxn>
                  <a:cxn ang="0">
                    <a:pos x="32" y="531"/>
                  </a:cxn>
                  <a:cxn ang="0">
                    <a:pos x="37" y="637"/>
                  </a:cxn>
                  <a:cxn ang="0">
                    <a:pos x="42" y="662"/>
                  </a:cxn>
                  <a:cxn ang="0">
                    <a:pos x="44" y="675"/>
                  </a:cxn>
                  <a:cxn ang="0">
                    <a:pos x="18" y="673"/>
                  </a:cxn>
                  <a:cxn ang="0">
                    <a:pos x="20" y="648"/>
                  </a:cxn>
                  <a:cxn ang="0">
                    <a:pos x="22" y="586"/>
                  </a:cxn>
                  <a:cxn ang="0">
                    <a:pos x="15" y="485"/>
                  </a:cxn>
                  <a:cxn ang="0">
                    <a:pos x="8" y="371"/>
                  </a:cxn>
                  <a:cxn ang="0">
                    <a:pos x="4" y="274"/>
                  </a:cxn>
                  <a:cxn ang="0">
                    <a:pos x="1" y="169"/>
                  </a:cxn>
                  <a:cxn ang="0">
                    <a:pos x="0" y="65"/>
                  </a:cxn>
                  <a:cxn ang="0">
                    <a:pos x="4" y="19"/>
                  </a:cxn>
                  <a:cxn ang="0">
                    <a:pos x="8" y="2"/>
                  </a:cxn>
                  <a:cxn ang="0">
                    <a:pos x="29" y="0"/>
                  </a:cxn>
                  <a:cxn ang="0">
                    <a:pos x="86" y="9"/>
                  </a:cxn>
                  <a:cxn ang="0">
                    <a:pos x="164" y="8"/>
                  </a:cxn>
                  <a:cxn ang="0">
                    <a:pos x="275" y="15"/>
                  </a:cxn>
                  <a:cxn ang="0">
                    <a:pos x="405" y="21"/>
                  </a:cxn>
                  <a:cxn ang="0">
                    <a:pos x="584" y="24"/>
                  </a:cxn>
                  <a:cxn ang="0">
                    <a:pos x="704" y="21"/>
                  </a:cxn>
                  <a:cxn ang="0">
                    <a:pos x="834" y="17"/>
                  </a:cxn>
                  <a:cxn ang="0">
                    <a:pos x="905" y="11"/>
                  </a:cxn>
                  <a:cxn ang="0">
                    <a:pos x="895" y="24"/>
                  </a:cxn>
                </a:cxnLst>
                <a:rect l="0" t="0" r="r" b="b"/>
                <a:pathLst>
                  <a:path w="906" h="676">
                    <a:moveTo>
                      <a:pt x="895" y="24"/>
                    </a:moveTo>
                    <a:lnTo>
                      <a:pt x="765" y="31"/>
                    </a:lnTo>
                    <a:lnTo>
                      <a:pt x="601" y="34"/>
                    </a:lnTo>
                    <a:lnTo>
                      <a:pt x="421" y="32"/>
                    </a:lnTo>
                    <a:lnTo>
                      <a:pt x="236" y="24"/>
                    </a:lnTo>
                    <a:lnTo>
                      <a:pt x="120" y="17"/>
                    </a:lnTo>
                    <a:lnTo>
                      <a:pt x="25" y="19"/>
                    </a:lnTo>
                    <a:lnTo>
                      <a:pt x="12" y="31"/>
                    </a:lnTo>
                    <a:lnTo>
                      <a:pt x="10" y="66"/>
                    </a:lnTo>
                    <a:lnTo>
                      <a:pt x="10" y="185"/>
                    </a:lnTo>
                    <a:lnTo>
                      <a:pt x="20" y="313"/>
                    </a:lnTo>
                    <a:lnTo>
                      <a:pt x="22" y="424"/>
                    </a:lnTo>
                    <a:lnTo>
                      <a:pt x="32" y="531"/>
                    </a:lnTo>
                    <a:lnTo>
                      <a:pt x="37" y="637"/>
                    </a:lnTo>
                    <a:lnTo>
                      <a:pt x="42" y="662"/>
                    </a:lnTo>
                    <a:lnTo>
                      <a:pt x="44" y="675"/>
                    </a:lnTo>
                    <a:lnTo>
                      <a:pt x="18" y="673"/>
                    </a:lnTo>
                    <a:lnTo>
                      <a:pt x="20" y="648"/>
                    </a:lnTo>
                    <a:lnTo>
                      <a:pt x="22" y="586"/>
                    </a:lnTo>
                    <a:lnTo>
                      <a:pt x="15" y="485"/>
                    </a:lnTo>
                    <a:lnTo>
                      <a:pt x="8" y="371"/>
                    </a:lnTo>
                    <a:lnTo>
                      <a:pt x="4" y="274"/>
                    </a:lnTo>
                    <a:lnTo>
                      <a:pt x="1" y="169"/>
                    </a:lnTo>
                    <a:lnTo>
                      <a:pt x="0" y="65"/>
                    </a:lnTo>
                    <a:lnTo>
                      <a:pt x="4" y="19"/>
                    </a:lnTo>
                    <a:lnTo>
                      <a:pt x="8" y="2"/>
                    </a:lnTo>
                    <a:lnTo>
                      <a:pt x="29" y="0"/>
                    </a:lnTo>
                    <a:lnTo>
                      <a:pt x="86" y="9"/>
                    </a:lnTo>
                    <a:lnTo>
                      <a:pt x="164" y="8"/>
                    </a:lnTo>
                    <a:lnTo>
                      <a:pt x="275" y="15"/>
                    </a:lnTo>
                    <a:lnTo>
                      <a:pt x="405" y="21"/>
                    </a:lnTo>
                    <a:lnTo>
                      <a:pt x="584" y="24"/>
                    </a:lnTo>
                    <a:lnTo>
                      <a:pt x="704" y="21"/>
                    </a:lnTo>
                    <a:lnTo>
                      <a:pt x="834" y="17"/>
                    </a:lnTo>
                    <a:lnTo>
                      <a:pt x="905" y="11"/>
                    </a:lnTo>
                    <a:lnTo>
                      <a:pt x="895" y="24"/>
                    </a:lnTo>
                  </a:path>
                </a:pathLst>
              </a:custGeom>
              <a:solidFill>
                <a:srgbClr val="919191"/>
              </a:solidFill>
              <a:ln w="12700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4" name="Rectangle 1062"/>
            <p:cNvSpPr>
              <a:spLocks noChangeArrowheads="1"/>
            </p:cNvSpPr>
            <p:nvPr/>
          </p:nvSpPr>
          <p:spPr bwMode="auto">
            <a:xfrm>
              <a:off x="4021" y="2741"/>
              <a:ext cx="906" cy="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>
                  <a:solidFill>
                    <a:schemeClr val="tx1"/>
                  </a:solidFill>
                  <a:latin typeface="Arial" charset="0"/>
                </a:rPr>
                <a:t>PART</a:t>
              </a:r>
              <a:endParaRPr lang="en-US" sz="1800" dirty="0">
                <a:solidFill>
                  <a:schemeClr val="tx1"/>
                </a:solidFill>
                <a:latin typeface="Arial" charset="0"/>
              </a:endParaRPr>
            </a:p>
          </p:txBody>
        </p:sp>
      </p:grpSp>
      <p:sp>
        <p:nvSpPr>
          <p:cNvPr id="268" name="Text Box 1310"/>
          <p:cNvSpPr txBox="1">
            <a:spLocks noChangeArrowheads="1"/>
          </p:cNvSpPr>
          <p:nvPr/>
        </p:nvSpPr>
        <p:spPr bwMode="auto">
          <a:xfrm rot="19153004">
            <a:off x="5758364" y="4347578"/>
            <a:ext cx="1295400" cy="3810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latin typeface="Arial" charset="0"/>
              </a:rPr>
              <a:t>Requires</a:t>
            </a:r>
            <a:endParaRPr lang="en-US" sz="18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69" name="Text Box 1310"/>
          <p:cNvSpPr txBox="1">
            <a:spLocks noChangeArrowheads="1"/>
          </p:cNvSpPr>
          <p:nvPr/>
        </p:nvSpPr>
        <p:spPr bwMode="auto">
          <a:xfrm rot="17787105">
            <a:off x="2747018" y="4618772"/>
            <a:ext cx="1412287" cy="3810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r>
              <a:rPr lang="en-US" dirty="0" smtClean="0">
                <a:latin typeface="Arial" charset="0"/>
              </a:rPr>
              <a:t>Consumes</a:t>
            </a:r>
            <a:endParaRPr lang="en-US" sz="18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70" name="Line 1251"/>
          <p:cNvSpPr>
            <a:spLocks noChangeShapeType="1"/>
          </p:cNvSpPr>
          <p:nvPr/>
        </p:nvSpPr>
        <p:spPr bwMode="auto">
          <a:xfrm flipV="1">
            <a:off x="3048000" y="3733800"/>
            <a:ext cx="106680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1" name="Text Box 1310"/>
          <p:cNvSpPr txBox="1">
            <a:spLocks noChangeArrowheads="1"/>
          </p:cNvSpPr>
          <p:nvPr/>
        </p:nvSpPr>
        <p:spPr bwMode="auto">
          <a:xfrm rot="19695728">
            <a:off x="2680959" y="1714477"/>
            <a:ext cx="1669554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r>
              <a:rPr lang="en-US" dirty="0" smtClean="0">
                <a:latin typeface="Arial" charset="0"/>
              </a:rPr>
              <a:t>Produced By</a:t>
            </a:r>
            <a:endParaRPr lang="en-US" sz="18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72" name="Text Box 1310"/>
          <p:cNvSpPr txBox="1">
            <a:spLocks noChangeArrowheads="1"/>
          </p:cNvSpPr>
          <p:nvPr/>
        </p:nvSpPr>
        <p:spPr bwMode="auto">
          <a:xfrm rot="20907717">
            <a:off x="1868924" y="1256529"/>
            <a:ext cx="746997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r>
              <a:rPr lang="en-US" dirty="0" smtClean="0">
                <a:latin typeface="Arial" charset="0"/>
              </a:rPr>
              <a:t>BOM</a:t>
            </a:r>
            <a:endParaRPr lang="en-US" sz="1800" dirty="0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460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59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59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60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60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9987" grpId="0" autoUpdateAnimBg="0"/>
      <p:bldP spid="460048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778171" cy="1082675"/>
          </a:xfrm>
        </p:spPr>
        <p:txBody>
          <a:bodyPr/>
          <a:lstStyle/>
          <a:p>
            <a:r>
              <a:rPr lang="en-US" dirty="0" smtClean="0"/>
              <a:t>PLM &amp; ERP Integrated Solution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B15E35C2-01D3-4348-987B-B92F218DD744}" type="slidenum">
              <a:rPr lang="en-US" smtClean="0"/>
              <a:pPr>
                <a:defRPr/>
              </a:pPr>
              <a:t>9</a:t>
            </a:fld>
            <a:r>
              <a:rPr lang="en-US" smtClean="0"/>
              <a:t>	</a:t>
            </a:r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5145314" y="2140855"/>
            <a:ext cx="3081528" cy="3063240"/>
            <a:chOff x="5246914" y="3316512"/>
            <a:chExt cx="3081528" cy="3063240"/>
          </a:xfrm>
        </p:grpSpPr>
        <p:sp>
          <p:nvSpPr>
            <p:cNvPr id="15" name="Rectangle 14"/>
            <p:cNvSpPr/>
            <p:nvPr/>
          </p:nvSpPr>
          <p:spPr bwMode="auto">
            <a:xfrm>
              <a:off x="5246914" y="3316512"/>
              <a:ext cx="3081528" cy="3063240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ERP</a:t>
              </a:r>
              <a:r>
                <a:rPr kumimoji="0" lang="en-US" sz="1400" b="1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 / MRP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400" baseline="0" dirty="0" smtClean="0">
                <a:latin typeface="+mn-lt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400" baseline="0" dirty="0" smtClean="0">
                <a:latin typeface="+mn-lt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  <a:p>
              <a:pPr marL="115888" indent="-115888">
                <a:spcAft>
                  <a:spcPts val="900"/>
                </a:spcAft>
                <a:buFont typeface="Arial" pitchFamily="34" charset="0"/>
                <a:buChar char="•"/>
              </a:pPr>
              <a:r>
                <a:rPr lang="en-US" sz="1400" dirty="0" smtClean="0">
                  <a:latin typeface="+mn-lt"/>
                </a:rPr>
                <a:t>General Ledger AP/AR</a:t>
              </a:r>
            </a:p>
            <a:p>
              <a:pPr marL="115888" marR="0" indent="-115888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90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sz="1400" b="1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Order Taking</a:t>
              </a:r>
            </a:p>
            <a:p>
              <a:pPr marL="115888" marR="0" indent="-115888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90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sz="1400" b="1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Order </a:t>
              </a:r>
              <a:r>
                <a:rPr kumimoji="0" lang="en-US" sz="1400" b="1" i="0" u="none" strike="noStrike" cap="none" normalizeH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Fullfillment</a:t>
              </a:r>
              <a:endParaRPr kumimoji="0" 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  <a:p>
              <a:pPr marL="115888" indent="-115888">
                <a:spcAft>
                  <a:spcPts val="900"/>
                </a:spcAft>
                <a:buFont typeface="Arial" pitchFamily="34" charset="0"/>
                <a:buChar char="•"/>
              </a:pPr>
              <a:r>
                <a:rPr lang="en-US" sz="1400" dirty="0" smtClean="0">
                  <a:latin typeface="+mn-lt"/>
                </a:rPr>
                <a:t>Purchasing</a:t>
              </a:r>
            </a:p>
            <a:p>
              <a:pPr marL="115888" marR="0" indent="-115888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90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sz="1400" dirty="0" smtClean="0">
                  <a:latin typeface="+mn-lt"/>
                </a:rPr>
                <a:t>BOM </a:t>
              </a:r>
              <a:r>
                <a:rPr lang="en-US" sz="1400" dirty="0" smtClean="0">
                  <a:latin typeface="+mn-lt"/>
                </a:rPr>
                <a:t>Explosion (MRP)</a:t>
              </a:r>
              <a:endParaRPr lang="en-US" sz="1400" dirty="0" smtClean="0">
                <a:latin typeface="+mn-lt"/>
              </a:endParaRPr>
            </a:p>
            <a:p>
              <a:pPr marL="115888" marR="0" indent="-115888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90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sz="1400" dirty="0" smtClean="0">
                  <a:latin typeface="+mn-lt"/>
                </a:rPr>
                <a:t>Labor &amp; Employment</a:t>
              </a:r>
            </a:p>
          </p:txBody>
        </p:sp>
        <p:pic>
          <p:nvPicPr>
            <p:cNvPr id="11" name="Picture 10" descr="SAP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68570" y="3664856"/>
              <a:ext cx="1282935" cy="635424"/>
            </a:xfrm>
            <a:prstGeom prst="rect">
              <a:avLst/>
            </a:prstGeom>
          </p:spPr>
        </p:pic>
      </p:grpSp>
      <p:grpSp>
        <p:nvGrpSpPr>
          <p:cNvPr id="31" name="Group 30"/>
          <p:cNvGrpSpPr/>
          <p:nvPr/>
        </p:nvGrpSpPr>
        <p:grpSpPr>
          <a:xfrm>
            <a:off x="566054" y="2140855"/>
            <a:ext cx="3077028" cy="3062524"/>
            <a:chOff x="1045027" y="3280219"/>
            <a:chExt cx="3077028" cy="3062524"/>
          </a:xfrm>
        </p:grpSpPr>
        <p:sp>
          <p:nvSpPr>
            <p:cNvPr id="27" name="Rectangle 26"/>
            <p:cNvSpPr/>
            <p:nvPr/>
          </p:nvSpPr>
          <p:spPr bwMode="auto">
            <a:xfrm>
              <a:off x="1045027" y="3280219"/>
              <a:ext cx="3077028" cy="3062524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PLM / MPM / DM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400" dirty="0" smtClean="0">
                <a:latin typeface="+mn-lt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  <a:p>
              <a:pPr marL="115888" marR="0" indent="-115888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90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sz="1400" dirty="0" smtClean="0">
                  <a:latin typeface="+mn-lt"/>
                </a:rPr>
                <a:t>Define &amp; Manage</a:t>
              </a:r>
              <a:br>
                <a:rPr lang="en-US" sz="1400" dirty="0" smtClean="0">
                  <a:latin typeface="+mn-lt"/>
                </a:rPr>
              </a:br>
              <a:r>
                <a:rPr lang="en-US" sz="1400" dirty="0" smtClean="0">
                  <a:latin typeface="+mn-lt"/>
                </a:rPr>
                <a:t>Manufacturing Processes</a:t>
              </a:r>
            </a:p>
            <a:p>
              <a:pPr marL="115888" marR="0" indent="-115888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90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sz="1400" dirty="0" smtClean="0">
                  <a:latin typeface="+mn-lt"/>
                </a:rPr>
                <a:t>Procedures &amp; Work Instructions</a:t>
              </a:r>
            </a:p>
            <a:p>
              <a:pPr marL="115888" marR="0" indent="-115888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90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sz="1400" dirty="0" smtClean="0">
                  <a:latin typeface="+mn-lt"/>
                </a:rPr>
                <a:t>Lean Six Sigma Operator Information</a:t>
              </a:r>
            </a:p>
            <a:p>
              <a:pPr marL="115888" marR="0" indent="-115888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90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Manage</a:t>
              </a:r>
              <a:r>
                <a:rPr kumimoji="0" lang="en-US" sz="1400" b="1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 Equipment, Tooling, Gauges, Consumables</a:t>
              </a:r>
            </a:p>
            <a:p>
              <a:pPr marL="115888" marR="0" indent="-115888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90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sz="1400" baseline="0" dirty="0" smtClean="0">
                  <a:latin typeface="+mn-lt"/>
                </a:rPr>
                <a:t>Asset Tracking &amp; Value</a:t>
              </a: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pic>
          <p:nvPicPr>
            <p:cNvPr id="26" name="Picture 26" descr="arasINNOVATOR_72_RGB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57492" y="3657592"/>
              <a:ext cx="2853952" cy="5080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5" name="Left-Right Arrow 34"/>
          <p:cNvSpPr/>
          <p:nvPr/>
        </p:nvSpPr>
        <p:spPr bwMode="auto">
          <a:xfrm>
            <a:off x="3541486" y="2888343"/>
            <a:ext cx="1654629" cy="986972"/>
          </a:xfrm>
          <a:prstGeom prst="leftRightArrow">
            <a:avLst/>
          </a:prstGeom>
          <a:solidFill>
            <a:srgbClr val="FF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863425" y="5515426"/>
            <a:ext cx="304205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000" dirty="0" smtClean="0">
                <a:latin typeface="+mn-lt"/>
              </a:rPr>
              <a:t>Multiple Integration Points</a:t>
            </a:r>
          </a:p>
          <a:p>
            <a:pPr algn="ctr">
              <a:spcAft>
                <a:spcPts val="1200"/>
              </a:spcAft>
            </a:pPr>
            <a:r>
              <a:rPr lang="en-US" sz="2000" dirty="0" smtClean="0">
                <a:latin typeface="+mn-lt"/>
              </a:rPr>
              <a:t>Visibility Between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Aras">
      <a:dk1>
        <a:srgbClr val="000000"/>
      </a:dk1>
      <a:lt1>
        <a:srgbClr val="FFFFFF"/>
      </a:lt1>
      <a:dk2>
        <a:srgbClr val="CC0033"/>
      </a:dk2>
      <a:lt2>
        <a:srgbClr val="CBCCCE"/>
      </a:lt2>
      <a:accent1>
        <a:srgbClr val="808080"/>
      </a:accent1>
      <a:accent2>
        <a:srgbClr val="EDB329"/>
      </a:accent2>
      <a:accent3>
        <a:srgbClr val="0033CC"/>
      </a:accent3>
      <a:accent4>
        <a:srgbClr val="000000"/>
      </a:accent4>
      <a:accent5>
        <a:srgbClr val="E2E2E2"/>
      </a:accent5>
      <a:accent6>
        <a:srgbClr val="FFCC00"/>
      </a:accent6>
      <a:hlink>
        <a:srgbClr val="0033CC"/>
      </a:hlink>
      <a:folHlink>
        <a:srgbClr val="4775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5137</TotalTime>
  <Words>894</Words>
  <Application>Microsoft Office PowerPoint</Application>
  <PresentationFormat>On-screen Show (4:3)</PresentationFormat>
  <Paragraphs>351</Paragraphs>
  <Slides>42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1_Default Design</vt:lpstr>
      <vt:lpstr>CIMdata Briefing December 2010</vt:lpstr>
      <vt:lpstr>Slide 2</vt:lpstr>
      <vt:lpstr>Slide 3</vt:lpstr>
      <vt:lpstr>Slide 4</vt:lpstr>
      <vt:lpstr>Slide 5</vt:lpstr>
      <vt:lpstr>Slide 6</vt:lpstr>
      <vt:lpstr>Solution Concept</vt:lpstr>
      <vt:lpstr>Solution Data Model</vt:lpstr>
      <vt:lpstr>PLM &amp; ERP Integrated Solution</vt:lpstr>
      <vt:lpstr>Manufacturing Process CAD Files &amp; Drawings</vt:lpstr>
      <vt:lpstr>Manufacturing Process CAM Files</vt:lpstr>
      <vt:lpstr>CAM File Details</vt:lpstr>
      <vt:lpstr>Manufacturing Process Plans</vt:lpstr>
      <vt:lpstr>Process Plan Details &amp; Routing</vt:lpstr>
      <vt:lpstr>Process Plan Lifecycle</vt:lpstr>
      <vt:lpstr>Process Plan Structure</vt:lpstr>
      <vt:lpstr>Process Plan Details &amp; MBOM</vt:lpstr>
      <vt:lpstr>Process Plan with Drawings</vt:lpstr>
      <vt:lpstr>Manufacturing Operation WorkCenter Steps</vt:lpstr>
      <vt:lpstr>Manufacturing Operation Inspections</vt:lpstr>
      <vt:lpstr>Manufacturing Operation Tools</vt:lpstr>
      <vt:lpstr>Manufacturing Operation MBOM Parts &amp; Quantities</vt:lpstr>
      <vt:lpstr>Manufacturing Operation Work Instructions</vt:lpstr>
      <vt:lpstr>Manufacturing Operation NC Files</vt:lpstr>
      <vt:lpstr>Manufacturing Operation ERP/MRP Information</vt:lpstr>
      <vt:lpstr>Process WorkCenter Machining Steps</vt:lpstr>
      <vt:lpstr>Tooling &amp; Equipment Assets</vt:lpstr>
      <vt:lpstr>Tool Master &amp; Tool Crib Check-in / Check-out</vt:lpstr>
      <vt:lpstr>Tool Master Lifecycle</vt:lpstr>
      <vt:lpstr>Tool Master CAD Drawings</vt:lpstr>
      <vt:lpstr>Tool Master ERP/MRP Information</vt:lpstr>
      <vt:lpstr>Tool Inventory</vt:lpstr>
      <vt:lpstr>Tooling Crib Inventory Locations</vt:lpstr>
      <vt:lpstr>Tooling Crib Check-in / Check-out</vt:lpstr>
      <vt:lpstr>Preventive Maintenance Equipment &amp; Tooling</vt:lpstr>
      <vt:lpstr>Preventive Maintenance Parts Required</vt:lpstr>
      <vt:lpstr>Preventive Maintenance Job Orders</vt:lpstr>
      <vt:lpstr>Preventive Maintenance Details</vt:lpstr>
      <vt:lpstr>Preventive Maintenance Work Orders</vt:lpstr>
      <vt:lpstr>Serialized Gauge Calibration List</vt:lpstr>
      <vt:lpstr>Serialized Gauge &amp; Lifecycle with Calibration History</vt:lpstr>
      <vt:lpstr>Serialized Gauge Calibration QC Logbook Record</vt:lpstr>
    </vt:vector>
  </TitlesOfParts>
  <Company>Aras Corp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Aras Presentation</dc:title>
  <dc:creator>Marc Lind</dc:creator>
  <cp:lastModifiedBy>Peter Schroer</cp:lastModifiedBy>
  <cp:revision>240</cp:revision>
  <dcterms:created xsi:type="dcterms:W3CDTF">2006-01-20T22:08:41Z</dcterms:created>
  <dcterms:modified xsi:type="dcterms:W3CDTF">2011-03-10T23:13:16Z</dcterms:modified>
</cp:coreProperties>
</file>