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84" r:id="rId2"/>
    <p:sldId id="285" r:id="rId3"/>
    <p:sldId id="286" r:id="rId4"/>
    <p:sldId id="287" r:id="rId5"/>
    <p:sldId id="289" r:id="rId6"/>
    <p:sldId id="288" r:id="rId7"/>
    <p:sldId id="294" r:id="rId8"/>
    <p:sldId id="291" r:id="rId9"/>
    <p:sldId id="292" r:id="rId10"/>
    <p:sldId id="293" r:id="rId11"/>
    <p:sldId id="295" r:id="rId1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9" autoAdjust="0"/>
    <p:restoredTop sz="94660"/>
  </p:normalViewPr>
  <p:slideViewPr>
    <p:cSldViewPr snapToGrid="0">
      <p:cViewPr varScale="1">
        <p:scale>
          <a:sx n="81" d="100"/>
          <a:sy n="81" d="100"/>
        </p:scale>
        <p:origin x="523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r>
              <a:rPr lang="en-US" smtClean="0"/>
              <a:t>© 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DBBBDA7-B908-4734-87B7-F83F72172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51111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r>
              <a:rPr lang="en-US" smtClean="0"/>
              <a:t>© 2013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566EABB-9A05-4CF8-8256-608BB8539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991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" y="1710190"/>
            <a:ext cx="9144000" cy="2404609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" y="4343399"/>
            <a:ext cx="9144000" cy="1632859"/>
          </a:xfrm>
        </p:spPr>
        <p:txBody>
          <a:bodyPr lIns="91440">
            <a:normAutofit/>
          </a:bodyPr>
          <a:lstStyle>
            <a:lvl1pPr marL="0" indent="0" algn="l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r>
              <a:rPr lang="en-US" dirty="0" smtClean="0">
                <a:cs typeface="Arial" charset="0"/>
              </a:rPr>
              <a:t>© 2015 Aras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7973568" y="664572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aras.com</a:t>
            </a:r>
          </a:p>
        </p:txBody>
      </p:sp>
    </p:spTree>
    <p:extLst>
      <p:ext uri="{BB962C8B-B14F-4D97-AF65-F5344CB8AC3E}">
        <p14:creationId xmlns:p14="http://schemas.microsoft.com/office/powerpoint/2010/main" val="37992934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r>
              <a:rPr lang="en-US" dirty="0" smtClean="0">
                <a:cs typeface="Arial" charset="0"/>
              </a:rPr>
              <a:t>© 2015 Aras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aras.com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/>
          <a:p>
            <a:fld id="{E478D8E3-DF1B-46F8-82EB-55E2375E4F8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46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r>
              <a:rPr lang="en-US" dirty="0" smtClean="0">
                <a:cs typeface="Arial" charset="0"/>
              </a:rPr>
              <a:t>© 2015 Aras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aras.com</a:t>
            </a: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/>
          <a:p>
            <a:fld id="{E478D8E3-DF1B-46F8-82EB-55E2375E4F8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949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r>
              <a:rPr lang="en-US" dirty="0" smtClean="0">
                <a:cs typeface="Arial" charset="0"/>
              </a:rPr>
              <a:t>© 2015 Aras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aras.com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/>
          <a:p>
            <a:fld id="{E478D8E3-DF1B-46F8-82EB-55E2375E4F8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986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" y="185512"/>
            <a:ext cx="10003536" cy="1039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" y="1396093"/>
            <a:ext cx="11996928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8164" y="6645727"/>
            <a:ext cx="12192000" cy="228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6256" y="233522"/>
            <a:ext cx="1742585" cy="739769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-3242"/>
            <a:ext cx="12192000" cy="45719"/>
          </a:xfrm>
          <a:prstGeom prst="rect">
            <a:avLst/>
          </a:prstGeom>
          <a:solidFill>
            <a:srgbClr val="CC0033"/>
          </a:solidFill>
          <a:ln>
            <a:solidFill>
              <a:srgbClr val="CC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91440" y="6645727"/>
            <a:ext cx="3753394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 smtClean="0">
                <a:cs typeface="Arial" charset="0"/>
              </a:rPr>
              <a:t>© 2015 Aras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8330184" y="6645727"/>
            <a:ext cx="3758184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aras.com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4724400" y="6645727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E478D8E3-DF1B-46F8-82EB-55E2375E4F8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505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iming>
    <p:tnLst>
      <p:par>
        <p:cTn id="1" dur="indefinite" restart="never" nodeType="tmRoot"/>
      </p:par>
    </p:tnLst>
  </p:timing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chemeClr val="tx1"/>
          </a:solidFill>
          <a:latin typeface="Calibri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1200"/>
        </a:spcBef>
        <a:buClr>
          <a:srgbClr val="CC0033"/>
        </a:buClr>
        <a:buFont typeface="Wingdings" pitchFamily="2" charset="2"/>
        <a:buChar char="§"/>
        <a:defRPr sz="32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ts val="600"/>
        </a:spcBef>
        <a:buClr>
          <a:srgbClr val="CC0033"/>
        </a:buClr>
        <a:buFont typeface="Calibri Light" pitchFamily="34" charset="0"/>
        <a:buChar char="▫"/>
        <a:defRPr sz="280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600"/>
        </a:spcBef>
        <a:buClr>
          <a:srgbClr val="CC0033"/>
        </a:buClr>
        <a:buFont typeface="Wingdings" pitchFamily="2" charset="2"/>
        <a:buChar char="§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314450" indent="-228600" algn="l" defTabSz="914400" rtl="0" eaLnBrk="1" latinLnBrk="0" hangingPunct="1">
        <a:lnSpc>
          <a:spcPct val="100000"/>
        </a:lnSpc>
        <a:spcBef>
          <a:spcPts val="600"/>
        </a:spcBef>
        <a:buClr>
          <a:srgbClr val="CC0033"/>
        </a:buClr>
        <a:buFont typeface="Calibri Light" pitchFamily="34" charset="0"/>
        <a:buChar char="▫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00000"/>
        </a:lnSpc>
        <a:spcBef>
          <a:spcPts val="600"/>
        </a:spcBef>
        <a:buClr>
          <a:srgbClr val="CC0033"/>
        </a:buClr>
        <a:buFont typeface="Wingdings" pitchFamily="2" charset="2"/>
        <a:buChar char="§"/>
        <a:defRPr sz="140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Variant Community Solution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Preliminary Release for Aras 11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cs typeface="Arial" charset="0"/>
              </a:rPr>
              <a:t>© 2015 Aras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aras.com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0949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602" y="2624741"/>
            <a:ext cx="4765003" cy="39093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Creation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idx="1"/>
          </p:nvPr>
        </p:nvSpPr>
        <p:spPr>
          <a:xfrm>
            <a:off x="6249972" y="1082580"/>
            <a:ext cx="5838396" cy="5434153"/>
          </a:xfrm>
        </p:spPr>
        <p:txBody>
          <a:bodyPr/>
          <a:lstStyle/>
          <a:p>
            <a:r>
              <a:rPr lang="en-US" dirty="0" smtClean="0"/>
              <a:t>Select top level assembly</a:t>
            </a:r>
          </a:p>
          <a:p>
            <a:pPr lvl="1"/>
            <a:r>
              <a:rPr lang="en-US" dirty="0" smtClean="0"/>
              <a:t>Includes Variants in its BOM</a:t>
            </a:r>
          </a:p>
          <a:p>
            <a:r>
              <a:rPr lang="en-US" dirty="0" smtClean="0"/>
              <a:t>Select desired Options</a:t>
            </a:r>
          </a:p>
          <a:p>
            <a:r>
              <a:rPr lang="en-US" dirty="0" smtClean="0"/>
              <a:t>Error on Save if:</a:t>
            </a:r>
          </a:p>
          <a:p>
            <a:pPr lvl="1"/>
            <a:r>
              <a:rPr lang="en-US" dirty="0" smtClean="0"/>
              <a:t>Constraint is violated (e.g. both L and R options selected)</a:t>
            </a:r>
          </a:p>
          <a:p>
            <a:pPr lvl="1"/>
            <a:r>
              <a:rPr lang="en-US" dirty="0" smtClean="0"/>
              <a:t>Variant minimums are not met by the options selected (e.g. neither L nor R selected)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cs typeface="Arial" charset="0"/>
              </a:rPr>
              <a:t>© 2015 Aras</a:t>
            </a:r>
            <a:endParaRPr lang="en-US" dirty="0" smtClean="0">
              <a:cs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aras.com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65" y="1008853"/>
            <a:ext cx="1758141" cy="1800336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2249671" y="3979192"/>
            <a:ext cx="873844" cy="347712"/>
          </a:xfrm>
          <a:prstGeom prst="round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045135" y="4780041"/>
            <a:ext cx="1943346" cy="1328527"/>
          </a:xfrm>
          <a:prstGeom prst="round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7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Configuration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idx="1"/>
          </p:nvPr>
        </p:nvSpPr>
        <p:spPr>
          <a:xfrm>
            <a:off x="6249972" y="1517715"/>
            <a:ext cx="5838396" cy="4999018"/>
          </a:xfrm>
        </p:spPr>
        <p:txBody>
          <a:bodyPr/>
          <a:lstStyle/>
          <a:p>
            <a:r>
              <a:rPr lang="en-US" dirty="0" smtClean="0"/>
              <a:t>“Order BOM” to be used in downstream systems (ERP)</a:t>
            </a:r>
          </a:p>
          <a:p>
            <a:r>
              <a:rPr lang="en-US" dirty="0" smtClean="0"/>
              <a:t>Variant Parts removed from the structure and replaced with real part numbers (from the Variants tab, based on expressions)</a:t>
            </a:r>
          </a:p>
          <a:p>
            <a:r>
              <a:rPr lang="en-US" dirty="0" smtClean="0"/>
              <a:t>Multi-level variants supported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cs typeface="Arial" charset="0"/>
              </a:rPr>
              <a:t>© 2015 Aras</a:t>
            </a:r>
            <a:endParaRPr lang="en-US" dirty="0" smtClean="0">
              <a:cs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aras.com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1715678"/>
            <a:ext cx="5836656" cy="415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2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Selecting Aircraft &amp; Choosing Configurations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cs typeface="Arial" charset="0"/>
              </a:rPr>
              <a:t>© 2015 Aras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aras.com</a:t>
            </a: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7" y="1314187"/>
            <a:ext cx="3974463" cy="31795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380" y="2146563"/>
            <a:ext cx="6363949" cy="42337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Rounded Rectangle 8"/>
          <p:cNvSpPr/>
          <p:nvPr/>
        </p:nvSpPr>
        <p:spPr>
          <a:xfrm>
            <a:off x="652071" y="4676930"/>
            <a:ext cx="4114800" cy="145404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Configuration Challenge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In a standard Boeing 737-900 there are at least 10 different seat configurations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9998439" y="4584205"/>
            <a:ext cx="1256675" cy="21485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 Standard</a:t>
            </a:r>
            <a:endParaRPr lang="en-US" sz="1400" dirty="0"/>
          </a:p>
        </p:txBody>
      </p:sp>
      <p:sp>
        <p:nvSpPr>
          <p:cNvPr id="12" name="Rounded Rectangle 11"/>
          <p:cNvSpPr/>
          <p:nvPr/>
        </p:nvSpPr>
        <p:spPr>
          <a:xfrm>
            <a:off x="6583180" y="5059180"/>
            <a:ext cx="1256675" cy="21485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 Front</a:t>
            </a:r>
            <a:endParaRPr lang="en-US" sz="1400" dirty="0"/>
          </a:p>
        </p:txBody>
      </p:sp>
      <p:sp>
        <p:nvSpPr>
          <p:cNvPr id="13" name="Rounded Rectangle 12"/>
          <p:cNvSpPr/>
          <p:nvPr/>
        </p:nvSpPr>
        <p:spPr>
          <a:xfrm>
            <a:off x="10323226" y="5532345"/>
            <a:ext cx="1256675" cy="21485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 Front</a:t>
            </a:r>
            <a:endParaRPr lang="en-US" sz="1400" dirty="0"/>
          </a:p>
        </p:txBody>
      </p:sp>
      <p:sp>
        <p:nvSpPr>
          <p:cNvPr id="14" name="Rounded Rectangle 13"/>
          <p:cNvSpPr/>
          <p:nvPr/>
        </p:nvSpPr>
        <p:spPr>
          <a:xfrm>
            <a:off x="7073509" y="4220941"/>
            <a:ext cx="1256675" cy="21485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 Standard</a:t>
            </a:r>
            <a:endParaRPr lang="en-US" sz="1400" dirty="0"/>
          </a:p>
        </p:txBody>
      </p:sp>
      <p:sp>
        <p:nvSpPr>
          <p:cNvPr id="15" name="Rounded Rectangle 14"/>
          <p:cNvSpPr/>
          <p:nvPr/>
        </p:nvSpPr>
        <p:spPr>
          <a:xfrm>
            <a:off x="9151495" y="3910214"/>
            <a:ext cx="717792" cy="1752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L Exit</a:t>
            </a:r>
            <a:endParaRPr lang="en-US" sz="1100" dirty="0"/>
          </a:p>
        </p:txBody>
      </p:sp>
      <p:sp>
        <p:nvSpPr>
          <p:cNvPr id="16" name="Rounded Rectangle 15"/>
          <p:cNvSpPr/>
          <p:nvPr/>
        </p:nvSpPr>
        <p:spPr>
          <a:xfrm>
            <a:off x="8257757" y="3717561"/>
            <a:ext cx="511489" cy="13269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...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8935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00" b="29329"/>
          <a:stretch/>
        </p:blipFill>
        <p:spPr>
          <a:xfrm>
            <a:off x="52322" y="1375794"/>
            <a:ext cx="11242623" cy="526993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343031" y="595150"/>
            <a:ext cx="2811743" cy="9888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737-900 Example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cs typeface="Arial" charset="0"/>
              </a:rPr>
              <a:t>© 2015 Aras</a:t>
            </a:r>
            <a:endParaRPr lang="en-US" dirty="0" smtClean="0">
              <a:cs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aras.com</a:t>
            </a:r>
            <a:endParaRPr lang="en-US" dirty="0" smtClean="0"/>
          </a:p>
        </p:txBody>
      </p:sp>
      <p:sp>
        <p:nvSpPr>
          <p:cNvPr id="10" name="Rounded Rectangle 9"/>
          <p:cNvSpPr/>
          <p:nvPr/>
        </p:nvSpPr>
        <p:spPr>
          <a:xfrm>
            <a:off x="3462727" y="4137285"/>
            <a:ext cx="292165" cy="1184224"/>
          </a:xfrm>
          <a:prstGeom prst="round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644394" y="4137285"/>
            <a:ext cx="292165" cy="1184224"/>
          </a:xfrm>
          <a:prstGeom prst="round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8570226" y="4137285"/>
            <a:ext cx="292165" cy="1184224"/>
          </a:xfrm>
          <a:prstGeom prst="round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6569057" y="4102352"/>
            <a:ext cx="292165" cy="1184224"/>
          </a:xfrm>
          <a:prstGeom prst="round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970125" y="4138053"/>
            <a:ext cx="292165" cy="1184224"/>
          </a:xfrm>
          <a:prstGeom prst="round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43061" y="1089555"/>
            <a:ext cx="3027359" cy="273066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u="sng" dirty="0" smtClean="0"/>
              <a:t>Example Location Variants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Left &amp; Right 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Front</a:t>
            </a:r>
          </a:p>
          <a:p>
            <a:pPr algn="ctr"/>
            <a:r>
              <a:rPr lang="en-US" dirty="0" smtClean="0"/>
              <a:t>Pre-Exit</a:t>
            </a:r>
          </a:p>
          <a:p>
            <a:pPr algn="ctr"/>
            <a:r>
              <a:rPr lang="en-US" dirty="0" smtClean="0"/>
              <a:t>Exit</a:t>
            </a:r>
          </a:p>
          <a:p>
            <a:pPr algn="ctr"/>
            <a:r>
              <a:rPr lang="en-US" dirty="0" smtClean="0"/>
              <a:t>Standard</a:t>
            </a:r>
          </a:p>
          <a:p>
            <a:pPr algn="ctr"/>
            <a:r>
              <a:rPr lang="en-US" dirty="0" smtClean="0"/>
              <a:t>Aft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7153982" y="1089555"/>
            <a:ext cx="2980111" cy="227443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u="sng" dirty="0" smtClean="0"/>
              <a:t>Example Options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AC Power</a:t>
            </a:r>
          </a:p>
          <a:p>
            <a:pPr algn="ctr"/>
            <a:r>
              <a:rPr lang="en-US" dirty="0" smtClean="0"/>
              <a:t>USB Power</a:t>
            </a:r>
          </a:p>
          <a:p>
            <a:pPr algn="ctr"/>
            <a:r>
              <a:rPr lang="en-US" dirty="0" smtClean="0"/>
              <a:t>Video</a:t>
            </a:r>
          </a:p>
          <a:p>
            <a:pPr algn="ctr"/>
            <a:r>
              <a:rPr lang="en-US" dirty="0" smtClean="0"/>
              <a:t>Std. Phone</a:t>
            </a:r>
          </a:p>
          <a:p>
            <a:pPr algn="ctr"/>
            <a:r>
              <a:rPr lang="en-US" dirty="0" smtClean="0"/>
              <a:t>Phone w/ Game Control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3421855" y="3991540"/>
            <a:ext cx="373907" cy="117224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/>
              <a:t>Front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4584114" y="4000762"/>
            <a:ext cx="373907" cy="117224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err="1" smtClean="0"/>
              <a:t>PreExit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4972563" y="4000762"/>
            <a:ext cx="373907" cy="117224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/>
              <a:t>Exit</a:t>
            </a:r>
            <a:endParaRPr lang="en-US" sz="1000" dirty="0"/>
          </a:p>
        </p:txBody>
      </p:sp>
      <p:sp>
        <p:nvSpPr>
          <p:cNvPr id="22" name="Rounded Rectangle 21"/>
          <p:cNvSpPr/>
          <p:nvPr/>
        </p:nvSpPr>
        <p:spPr>
          <a:xfrm>
            <a:off x="6520227" y="3957390"/>
            <a:ext cx="373907" cy="117224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err="1" smtClean="0"/>
              <a:t>Std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518860" y="3991540"/>
            <a:ext cx="373907" cy="117224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/>
              <a:t>Aft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9157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21" b="20625"/>
          <a:stretch/>
        </p:blipFill>
        <p:spPr>
          <a:xfrm>
            <a:off x="396271" y="1019175"/>
            <a:ext cx="11242623" cy="540679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42990" y="5547036"/>
            <a:ext cx="3805310" cy="9966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737-900 Example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cs typeface="Arial" charset="0"/>
              </a:rPr>
              <a:t>© 2015 Aras</a:t>
            </a:r>
            <a:endParaRPr lang="en-US" dirty="0" smtClean="0">
              <a:cs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aras.com</a:t>
            </a:r>
            <a:endParaRPr lang="en-US" dirty="0" smtClean="0"/>
          </a:p>
        </p:txBody>
      </p:sp>
      <p:sp>
        <p:nvSpPr>
          <p:cNvPr id="10" name="Rounded Rectangle 9"/>
          <p:cNvSpPr/>
          <p:nvPr/>
        </p:nvSpPr>
        <p:spPr>
          <a:xfrm>
            <a:off x="3806676" y="3113828"/>
            <a:ext cx="292165" cy="1184224"/>
          </a:xfrm>
          <a:prstGeom prst="round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988343" y="3113828"/>
            <a:ext cx="292165" cy="1184224"/>
          </a:xfrm>
          <a:prstGeom prst="round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8914175" y="3113828"/>
            <a:ext cx="292165" cy="1184224"/>
          </a:xfrm>
          <a:prstGeom prst="round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6913006" y="3078895"/>
            <a:ext cx="292165" cy="1184224"/>
          </a:xfrm>
          <a:prstGeom prst="round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5314074" y="3114596"/>
            <a:ext cx="292165" cy="1184224"/>
          </a:xfrm>
          <a:prstGeom prst="round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3765804" y="2968083"/>
            <a:ext cx="373907" cy="117224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/>
              <a:t>Front</a:t>
            </a:r>
            <a:endParaRPr lang="en-US" sz="1000" dirty="0"/>
          </a:p>
        </p:txBody>
      </p:sp>
      <p:sp>
        <p:nvSpPr>
          <p:cNvPr id="20" name="Rounded Rectangle 19"/>
          <p:cNvSpPr/>
          <p:nvPr/>
        </p:nvSpPr>
        <p:spPr>
          <a:xfrm>
            <a:off x="4928063" y="2977305"/>
            <a:ext cx="373907" cy="117224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err="1" smtClean="0"/>
              <a:t>PreExit</a:t>
            </a:r>
            <a:endParaRPr lang="en-US" sz="1000" dirty="0"/>
          </a:p>
        </p:txBody>
      </p:sp>
      <p:sp>
        <p:nvSpPr>
          <p:cNvPr id="21" name="Rounded Rectangle 20"/>
          <p:cNvSpPr/>
          <p:nvPr/>
        </p:nvSpPr>
        <p:spPr>
          <a:xfrm>
            <a:off x="5316512" y="2977305"/>
            <a:ext cx="373907" cy="117224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/>
              <a:t>Exit</a:t>
            </a:r>
            <a:endParaRPr lang="en-US" sz="1000" dirty="0"/>
          </a:p>
        </p:txBody>
      </p:sp>
      <p:sp>
        <p:nvSpPr>
          <p:cNvPr id="22" name="Rounded Rectangle 21"/>
          <p:cNvSpPr/>
          <p:nvPr/>
        </p:nvSpPr>
        <p:spPr>
          <a:xfrm>
            <a:off x="6864176" y="2933933"/>
            <a:ext cx="373907" cy="117224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err="1" smtClean="0"/>
              <a:t>Std</a:t>
            </a:r>
            <a:endParaRPr lang="en-US" sz="1000" dirty="0"/>
          </a:p>
        </p:txBody>
      </p:sp>
      <p:sp>
        <p:nvSpPr>
          <p:cNvPr id="23" name="Rounded Rectangle 22"/>
          <p:cNvSpPr/>
          <p:nvPr/>
        </p:nvSpPr>
        <p:spPr>
          <a:xfrm>
            <a:off x="8862809" y="2968083"/>
            <a:ext cx="373907" cy="117224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/>
              <a:t>Aft</a:t>
            </a:r>
            <a:endParaRPr lang="en-US" sz="1000" dirty="0"/>
          </a:p>
        </p:txBody>
      </p:sp>
      <p:sp>
        <p:nvSpPr>
          <p:cNvPr id="24" name="Rounded Rectangle 23"/>
          <p:cNvSpPr/>
          <p:nvPr/>
        </p:nvSpPr>
        <p:spPr>
          <a:xfrm>
            <a:off x="6498679" y="4467167"/>
            <a:ext cx="1104900" cy="1664058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000" dirty="0" smtClean="0"/>
              <a:t>ORD-10007</a:t>
            </a:r>
          </a:p>
          <a:p>
            <a:pPr algn="ctr"/>
            <a:endParaRPr lang="en-US" sz="1000" dirty="0"/>
          </a:p>
          <a:p>
            <a:r>
              <a:rPr lang="en-US" sz="1000" dirty="0" smtClean="0"/>
              <a:t>Side = Left</a:t>
            </a:r>
          </a:p>
          <a:p>
            <a:r>
              <a:rPr lang="en-US" sz="1000" dirty="0"/>
              <a:t>Seat </a:t>
            </a:r>
            <a:r>
              <a:rPr lang="en-US" sz="1000" dirty="0" smtClean="0"/>
              <a:t>= Standard</a:t>
            </a:r>
          </a:p>
          <a:p>
            <a:endParaRPr lang="en-US" sz="1000" dirty="0"/>
          </a:p>
          <a:p>
            <a:r>
              <a:rPr lang="en-US" sz="1000" dirty="0" smtClean="0"/>
              <a:t>AC Power = Yes</a:t>
            </a:r>
          </a:p>
          <a:p>
            <a:r>
              <a:rPr lang="en-US" sz="1000" dirty="0" smtClean="0"/>
              <a:t>USB Power = Yes</a:t>
            </a:r>
          </a:p>
          <a:p>
            <a:r>
              <a:rPr lang="en-US" sz="1000" dirty="0" smtClean="0"/>
              <a:t>Video = Yes</a:t>
            </a:r>
          </a:p>
          <a:p>
            <a:r>
              <a:rPr lang="en-US" sz="1000" dirty="0" smtClean="0"/>
              <a:t>Phone = Combo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2181084" y="4467167"/>
            <a:ext cx="1104900" cy="1664058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000" dirty="0" smtClean="0"/>
              <a:t>ORD-10008</a:t>
            </a:r>
          </a:p>
          <a:p>
            <a:pPr algn="ctr"/>
            <a:endParaRPr lang="en-US" sz="1000" dirty="0"/>
          </a:p>
          <a:p>
            <a:r>
              <a:rPr lang="en-US" sz="1000" dirty="0" smtClean="0"/>
              <a:t>Side = Left</a:t>
            </a:r>
          </a:p>
          <a:p>
            <a:r>
              <a:rPr lang="en-US" sz="1000" dirty="0" smtClean="0"/>
              <a:t>Seat = Front</a:t>
            </a:r>
          </a:p>
          <a:p>
            <a:endParaRPr lang="en-US" sz="1000" dirty="0"/>
          </a:p>
          <a:p>
            <a:r>
              <a:rPr lang="en-US" sz="1000" dirty="0" smtClean="0"/>
              <a:t>AC Power = Yes</a:t>
            </a:r>
          </a:p>
          <a:p>
            <a:r>
              <a:rPr lang="en-US" sz="1000" dirty="0" smtClean="0"/>
              <a:t>USB Power = Yes</a:t>
            </a:r>
          </a:p>
          <a:p>
            <a:r>
              <a:rPr lang="en-US" sz="1000" dirty="0" smtClean="0"/>
              <a:t>Video = Yes</a:t>
            </a:r>
          </a:p>
          <a:p>
            <a:r>
              <a:rPr lang="en-US" sz="1000" dirty="0" smtClean="0"/>
              <a:t>Phone = Combo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3824078" y="4467167"/>
            <a:ext cx="1104900" cy="1664058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000" dirty="0" smtClean="0"/>
              <a:t>ORD-10009</a:t>
            </a:r>
          </a:p>
          <a:p>
            <a:pPr algn="ctr"/>
            <a:endParaRPr lang="en-US" sz="1000" dirty="0"/>
          </a:p>
          <a:p>
            <a:r>
              <a:rPr lang="en-US" sz="1000" dirty="0" smtClean="0"/>
              <a:t>Side = Left</a:t>
            </a:r>
          </a:p>
          <a:p>
            <a:r>
              <a:rPr lang="en-US" sz="1000" dirty="0"/>
              <a:t>Seat </a:t>
            </a:r>
            <a:r>
              <a:rPr lang="en-US" sz="1000" dirty="0" smtClean="0"/>
              <a:t>= </a:t>
            </a:r>
            <a:r>
              <a:rPr lang="en-US" sz="1000" dirty="0" err="1" smtClean="0"/>
              <a:t>PreExit</a:t>
            </a:r>
            <a:endParaRPr lang="en-US" sz="1000" dirty="0" smtClean="0"/>
          </a:p>
          <a:p>
            <a:endParaRPr lang="en-US" sz="1000" dirty="0"/>
          </a:p>
          <a:p>
            <a:r>
              <a:rPr lang="en-US" sz="1000" dirty="0" smtClean="0"/>
              <a:t>AC Power = Yes</a:t>
            </a:r>
          </a:p>
          <a:p>
            <a:r>
              <a:rPr lang="en-US" sz="1000" dirty="0" smtClean="0"/>
              <a:t>USB Power = Yes</a:t>
            </a:r>
          </a:p>
          <a:p>
            <a:r>
              <a:rPr lang="en-US" sz="1000" dirty="0" smtClean="0"/>
              <a:t>Video = Yes</a:t>
            </a:r>
          </a:p>
          <a:p>
            <a:r>
              <a:rPr lang="en-US" sz="1000" dirty="0" smtClean="0"/>
              <a:t>Phone = Combo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463208" y="1195077"/>
            <a:ext cx="1104900" cy="1664058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000" dirty="0" smtClean="0"/>
              <a:t>ORD-10006</a:t>
            </a:r>
          </a:p>
          <a:p>
            <a:pPr algn="ctr"/>
            <a:endParaRPr lang="en-US" sz="1000" dirty="0"/>
          </a:p>
          <a:p>
            <a:r>
              <a:rPr lang="en-US" sz="1000" dirty="0" smtClean="0"/>
              <a:t>Side = Right</a:t>
            </a:r>
          </a:p>
          <a:p>
            <a:r>
              <a:rPr lang="en-US" sz="1000" dirty="0" smtClean="0"/>
              <a:t>Frame = Front</a:t>
            </a:r>
          </a:p>
          <a:p>
            <a:endParaRPr lang="en-US" sz="1000" dirty="0"/>
          </a:p>
          <a:p>
            <a:r>
              <a:rPr lang="en-US" sz="1000" dirty="0" smtClean="0"/>
              <a:t>AC Power = Yes</a:t>
            </a:r>
          </a:p>
          <a:p>
            <a:r>
              <a:rPr lang="en-US" sz="1000" dirty="0" smtClean="0"/>
              <a:t>USB Power = Yes</a:t>
            </a:r>
          </a:p>
          <a:p>
            <a:r>
              <a:rPr lang="en-US" sz="1000" dirty="0" smtClean="0"/>
              <a:t>Video = Yes</a:t>
            </a:r>
          </a:p>
          <a:p>
            <a:r>
              <a:rPr lang="en-US" sz="1000" dirty="0" smtClean="0"/>
              <a:t>Phone = Combo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5053789" y="4467167"/>
            <a:ext cx="1104900" cy="1664058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000" dirty="0" smtClean="0"/>
              <a:t>ORD-10010</a:t>
            </a:r>
          </a:p>
          <a:p>
            <a:pPr algn="ctr"/>
            <a:endParaRPr lang="en-US" sz="1000" dirty="0"/>
          </a:p>
          <a:p>
            <a:r>
              <a:rPr lang="en-US" sz="1000" dirty="0" smtClean="0"/>
              <a:t>Side = Left</a:t>
            </a:r>
          </a:p>
          <a:p>
            <a:r>
              <a:rPr lang="en-US" sz="1000" dirty="0"/>
              <a:t>Seat </a:t>
            </a:r>
            <a:r>
              <a:rPr lang="en-US" sz="1000" dirty="0" smtClean="0"/>
              <a:t>= Exit</a:t>
            </a:r>
          </a:p>
          <a:p>
            <a:endParaRPr lang="en-US" sz="1000" dirty="0"/>
          </a:p>
          <a:p>
            <a:r>
              <a:rPr lang="en-US" sz="1000" dirty="0" smtClean="0"/>
              <a:t>AC Power = Yes</a:t>
            </a:r>
          </a:p>
          <a:p>
            <a:r>
              <a:rPr lang="en-US" sz="1000" dirty="0" smtClean="0"/>
              <a:t>USB Power = Yes</a:t>
            </a:r>
          </a:p>
          <a:p>
            <a:r>
              <a:rPr lang="en-US" sz="1000" dirty="0" smtClean="0"/>
              <a:t>Video = Yes</a:t>
            </a:r>
          </a:p>
          <a:p>
            <a:r>
              <a:rPr lang="en-US" sz="1000" dirty="0" smtClean="0"/>
              <a:t>Phone = Combo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8497312" y="4467167"/>
            <a:ext cx="1104900" cy="1664058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000" dirty="0" smtClean="0"/>
              <a:t>ORD-10011</a:t>
            </a:r>
          </a:p>
          <a:p>
            <a:pPr algn="ctr"/>
            <a:endParaRPr lang="en-US" sz="1000" dirty="0"/>
          </a:p>
          <a:p>
            <a:r>
              <a:rPr lang="en-US" sz="1000" dirty="0" smtClean="0"/>
              <a:t>Side = Left</a:t>
            </a:r>
          </a:p>
          <a:p>
            <a:r>
              <a:rPr lang="en-US" sz="1000" dirty="0"/>
              <a:t>Seat </a:t>
            </a:r>
            <a:r>
              <a:rPr lang="en-US" sz="1000" dirty="0" smtClean="0"/>
              <a:t>= Aft</a:t>
            </a:r>
          </a:p>
          <a:p>
            <a:endParaRPr lang="en-US" sz="1000" dirty="0"/>
          </a:p>
          <a:p>
            <a:r>
              <a:rPr lang="en-US" sz="1000" dirty="0" smtClean="0"/>
              <a:t>AC Power = No</a:t>
            </a:r>
          </a:p>
          <a:p>
            <a:r>
              <a:rPr lang="en-US" sz="1000" dirty="0" smtClean="0"/>
              <a:t>USB Power = No</a:t>
            </a:r>
          </a:p>
          <a:p>
            <a:r>
              <a:rPr lang="en-US" sz="1000" dirty="0" smtClean="0"/>
              <a:t>Video = No</a:t>
            </a:r>
          </a:p>
          <a:p>
            <a:r>
              <a:rPr lang="en-US" sz="1000" dirty="0" smtClean="0"/>
              <a:t>Phone = No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117567" y="252054"/>
            <a:ext cx="3937282" cy="2062888"/>
            <a:chOff x="494340" y="988270"/>
            <a:chExt cx="3937282" cy="2062888"/>
          </a:xfrm>
        </p:grpSpPr>
        <p:sp>
          <p:nvSpPr>
            <p:cNvPr id="31" name="Rounded Rectangle 30"/>
            <p:cNvSpPr/>
            <p:nvPr/>
          </p:nvSpPr>
          <p:spPr>
            <a:xfrm>
              <a:off x="494340" y="988270"/>
              <a:ext cx="3937282" cy="20628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Orders</a:t>
              </a:r>
              <a:endParaRPr lang="en-US" dirty="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8829" y="1429533"/>
              <a:ext cx="3708304" cy="1405479"/>
            </a:xfrm>
            <a:prstGeom prst="rect">
              <a:avLst/>
            </a:prstGeom>
          </p:spPr>
        </p:pic>
      </p:grpSp>
      <p:grpSp>
        <p:nvGrpSpPr>
          <p:cNvPr id="34" name="Group 33"/>
          <p:cNvGrpSpPr/>
          <p:nvPr/>
        </p:nvGrpSpPr>
        <p:grpSpPr>
          <a:xfrm>
            <a:off x="229677" y="1097189"/>
            <a:ext cx="1957196" cy="2752878"/>
            <a:chOff x="10165778" y="1904848"/>
            <a:chExt cx="1957196" cy="2752878"/>
          </a:xfrm>
        </p:grpSpPr>
        <p:sp>
          <p:nvSpPr>
            <p:cNvPr id="33" name="Rounded Rectangle 32"/>
            <p:cNvSpPr/>
            <p:nvPr/>
          </p:nvSpPr>
          <p:spPr>
            <a:xfrm>
              <a:off x="10165778" y="1904848"/>
              <a:ext cx="1957196" cy="27528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Option Codes</a:t>
              </a:r>
              <a:endParaRPr lang="en-US" dirty="0"/>
            </a:p>
          </p:txBody>
        </p: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17571" y="2361956"/>
              <a:ext cx="1505733" cy="2058196"/>
            </a:xfrm>
            <a:prstGeom prst="rect">
              <a:avLst/>
            </a:prstGeom>
          </p:spPr>
        </p:pic>
      </p:grpSp>
      <p:sp>
        <p:nvSpPr>
          <p:cNvPr id="36" name="Right Arrow 35"/>
          <p:cNvSpPr/>
          <p:nvPr/>
        </p:nvSpPr>
        <p:spPr>
          <a:xfrm rot="1924756">
            <a:off x="2295883" y="2038221"/>
            <a:ext cx="1132989" cy="1020588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Select Options</a:t>
            </a:r>
            <a:endParaRPr lang="en-US" sz="1600" dirty="0"/>
          </a:p>
        </p:txBody>
      </p:sp>
      <p:sp>
        <p:nvSpPr>
          <p:cNvPr id="37" name="Right Arrow 36"/>
          <p:cNvSpPr/>
          <p:nvPr/>
        </p:nvSpPr>
        <p:spPr>
          <a:xfrm rot="19039814">
            <a:off x="8018028" y="2098275"/>
            <a:ext cx="1226504" cy="1020588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Generate Orders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6115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5279980" y="1435307"/>
            <a:ext cx="5083220" cy="2546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Electronics Variant Options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Variant Structure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cs typeface="Arial" charset="0"/>
              </a:rPr>
              <a:t>© 2015 Aras</a:t>
            </a:r>
            <a:endParaRPr lang="en-US" dirty="0" smtClean="0">
              <a:cs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aras.com</a:t>
            </a:r>
            <a:endParaRPr lang="en-US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340995" y="2734922"/>
            <a:ext cx="4343400" cy="2177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Seat Base part with variant placeholders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877" y="3254698"/>
            <a:ext cx="3633636" cy="1496204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5279980" y="4133850"/>
            <a:ext cx="4343400" cy="2177905"/>
            <a:chOff x="5070430" y="1476375"/>
            <a:chExt cx="4343400" cy="2177905"/>
          </a:xfrm>
        </p:grpSpPr>
        <p:sp>
          <p:nvSpPr>
            <p:cNvPr id="10" name="Rounded Rectangle 9"/>
            <p:cNvSpPr/>
            <p:nvPr/>
          </p:nvSpPr>
          <p:spPr>
            <a:xfrm>
              <a:off x="5070430" y="1476375"/>
              <a:ext cx="4343400" cy="217790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Frame Variant Options </a:t>
              </a:r>
              <a:endParaRPr lang="en-US" dirty="0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3"/>
            <a:srcRect r="23523"/>
            <a:stretch/>
          </p:blipFill>
          <p:spPr>
            <a:xfrm>
              <a:off x="5205734" y="2007667"/>
              <a:ext cx="4081142" cy="1421333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8229600" y="2363276"/>
              <a:ext cx="10572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Left </a:t>
              </a:r>
              <a:r>
                <a:rPr lang="en-US" sz="1600" b="1" dirty="0" err="1" smtClean="0"/>
                <a:t>Std</a:t>
              </a:r>
              <a:endParaRPr lang="en-US" sz="16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234295" y="2711893"/>
              <a:ext cx="10525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Right </a:t>
              </a:r>
              <a:r>
                <a:rPr lang="en-US" sz="1600" b="1" dirty="0" err="1" smtClean="0"/>
                <a:t>Std</a:t>
              </a:r>
              <a:endParaRPr lang="en-US" sz="16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229600" y="3063845"/>
              <a:ext cx="10572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Left Short</a:t>
              </a:r>
              <a:endParaRPr lang="en-US" sz="1600" b="1" dirty="0"/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/>
          <a:srcRect r="5563"/>
          <a:stretch/>
        </p:blipFill>
        <p:spPr>
          <a:xfrm>
            <a:off x="5524997" y="1876491"/>
            <a:ext cx="4704853" cy="194738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507429" y="2150996"/>
            <a:ext cx="1674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Standard Chassis</a:t>
            </a:r>
            <a:endParaRPr lang="en-US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9043157" y="2681868"/>
            <a:ext cx="16747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Second</a:t>
            </a:r>
          </a:p>
          <a:p>
            <a:r>
              <a:rPr lang="en-US" sz="1600" b="1" dirty="0" smtClean="0"/>
              <a:t>Level </a:t>
            </a:r>
          </a:p>
          <a:p>
            <a:r>
              <a:rPr lang="en-US" sz="1600" b="1" dirty="0" smtClean="0"/>
              <a:t>Variants</a:t>
            </a:r>
            <a:endParaRPr lang="en-US" sz="1600" b="1" dirty="0"/>
          </a:p>
        </p:txBody>
      </p:sp>
      <p:sp>
        <p:nvSpPr>
          <p:cNvPr id="22" name="Right Brace 21"/>
          <p:cNvSpPr/>
          <p:nvPr/>
        </p:nvSpPr>
        <p:spPr>
          <a:xfrm>
            <a:off x="8507429" y="2590800"/>
            <a:ext cx="460359" cy="1063480"/>
          </a:xfrm>
          <a:prstGeom prst="rightBrace">
            <a:avLst>
              <a:gd name="adj1" fmla="val 22816"/>
              <a:gd name="adj2" fmla="val 491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Rules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cs typeface="Arial" charset="0"/>
              </a:rPr>
              <a:t>© 2015 Aras</a:t>
            </a:r>
            <a:endParaRPr lang="en-US" dirty="0" smtClean="0">
              <a:cs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aras.com</a:t>
            </a:r>
            <a:endParaRPr lang="en-US" dirty="0" smtClean="0"/>
          </a:p>
        </p:txBody>
      </p:sp>
      <p:grpSp>
        <p:nvGrpSpPr>
          <p:cNvPr id="11" name="Group 10"/>
          <p:cNvGrpSpPr/>
          <p:nvPr/>
        </p:nvGrpSpPr>
        <p:grpSpPr>
          <a:xfrm>
            <a:off x="200378" y="1379958"/>
            <a:ext cx="5447591" cy="3677978"/>
            <a:chOff x="305153" y="828011"/>
            <a:chExt cx="5447591" cy="3677978"/>
          </a:xfrm>
        </p:grpSpPr>
        <p:sp>
          <p:nvSpPr>
            <p:cNvPr id="7" name="Rounded Rectangle 6"/>
            <p:cNvSpPr/>
            <p:nvPr/>
          </p:nvSpPr>
          <p:spPr>
            <a:xfrm>
              <a:off x="305153" y="828011"/>
              <a:ext cx="5447591" cy="36779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u="sng" dirty="0" smtClean="0"/>
                <a:t>Frame Selections</a:t>
              </a:r>
            </a:p>
            <a:p>
              <a:pPr algn="ctr"/>
              <a:r>
                <a:rPr lang="en-US" dirty="0" smtClean="0"/>
                <a:t>MUST Pick two Options</a:t>
              </a:r>
              <a:endParaRPr lang="en-US" dirty="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4022" t="53696" r="8237"/>
            <a:stretch/>
          </p:blipFill>
          <p:spPr>
            <a:xfrm>
              <a:off x="542924" y="1628775"/>
              <a:ext cx="4972051" cy="2681245"/>
            </a:xfrm>
            <a:prstGeom prst="rect">
              <a:avLst/>
            </a:prstGeom>
          </p:spPr>
        </p:pic>
        <p:sp>
          <p:nvSpPr>
            <p:cNvPr id="8" name="Rounded Rectangle 7"/>
            <p:cNvSpPr/>
            <p:nvPr/>
          </p:nvSpPr>
          <p:spPr>
            <a:xfrm>
              <a:off x="805217" y="1835820"/>
              <a:ext cx="4610100" cy="792790"/>
            </a:xfrm>
            <a:prstGeom prst="round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43150"/>
              <a:r>
                <a:rPr lang="en-US" dirty="0" smtClean="0">
                  <a:solidFill>
                    <a:schemeClr val="tx1"/>
                  </a:solidFill>
                </a:rPr>
                <a:t>Left AND </a:t>
              </a:r>
              <a:r>
                <a:rPr lang="en-US" dirty="0">
                  <a:solidFill>
                    <a:schemeClr val="tx1"/>
                  </a:solidFill>
                </a:rPr>
                <a:t>(Standard OR Exit OR </a:t>
              </a:r>
              <a:r>
                <a:rPr lang="en-US" dirty="0" err="1">
                  <a:solidFill>
                    <a:schemeClr val="tx1"/>
                  </a:solidFill>
                </a:rPr>
                <a:t>PreExit</a:t>
              </a:r>
              <a:r>
                <a:rPr lang="en-US" dirty="0" smtClean="0">
                  <a:solidFill>
                    <a:schemeClr val="tx1"/>
                  </a:solidFill>
                </a:rPr>
                <a:t>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805217" y="2667000"/>
              <a:ext cx="4610100" cy="792790"/>
            </a:xfrm>
            <a:prstGeom prst="round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43150"/>
              <a:r>
                <a:rPr lang="en-US" dirty="0" smtClean="0">
                  <a:solidFill>
                    <a:schemeClr val="tx1"/>
                  </a:solidFill>
                </a:rPr>
                <a:t>Right AND (Standard OR Exit OR </a:t>
              </a:r>
              <a:r>
                <a:rPr lang="en-US" dirty="0" err="1" smtClean="0">
                  <a:solidFill>
                    <a:schemeClr val="tx1"/>
                  </a:solidFill>
                </a:rPr>
                <a:t>PreExit</a:t>
              </a:r>
              <a:r>
                <a:rPr lang="en-US" dirty="0" smtClean="0">
                  <a:solidFill>
                    <a:schemeClr val="tx1"/>
                  </a:solidFill>
                </a:rPr>
                <a:t>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05217" y="3498180"/>
              <a:ext cx="4610100" cy="792790"/>
            </a:xfrm>
            <a:prstGeom prst="round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43150"/>
              <a:r>
                <a:rPr lang="en-US" dirty="0" smtClean="0">
                  <a:solidFill>
                    <a:schemeClr val="tx1"/>
                  </a:solidFill>
                </a:rPr>
                <a:t>Left AND (Front OR Aft)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458072" y="1379958"/>
            <a:ext cx="5447591" cy="3924131"/>
            <a:chOff x="6467597" y="751536"/>
            <a:chExt cx="5447591" cy="3924131"/>
          </a:xfrm>
        </p:grpSpPr>
        <p:sp>
          <p:nvSpPr>
            <p:cNvPr id="12" name="Rounded Rectangle 11"/>
            <p:cNvSpPr/>
            <p:nvPr/>
          </p:nvSpPr>
          <p:spPr>
            <a:xfrm>
              <a:off x="6467597" y="751536"/>
              <a:ext cx="5447591" cy="39241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u="sng" dirty="0" smtClean="0"/>
                <a:t>Electronics Selections</a:t>
              </a:r>
            </a:p>
            <a:p>
              <a:pPr algn="ctr"/>
              <a:r>
                <a:rPr lang="en-US" dirty="0" smtClean="0"/>
                <a:t>Not Required – Pick any Options</a:t>
              </a:r>
              <a:endParaRPr lang="en-US" dirty="0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l="4525" t="3854" r="6723" b="46469"/>
            <a:stretch/>
          </p:blipFill>
          <p:spPr>
            <a:xfrm>
              <a:off x="6676793" y="1638300"/>
              <a:ext cx="5029200" cy="2876550"/>
            </a:xfrm>
            <a:prstGeom prst="rect">
              <a:avLst/>
            </a:prstGeom>
          </p:spPr>
        </p:pic>
        <p:sp>
          <p:nvSpPr>
            <p:cNvPr id="13" name="Rounded Rectangle 12"/>
            <p:cNvSpPr/>
            <p:nvPr/>
          </p:nvSpPr>
          <p:spPr>
            <a:xfrm>
              <a:off x="6886343" y="1638300"/>
              <a:ext cx="4610100" cy="523453"/>
            </a:xfrm>
            <a:prstGeom prst="round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43150"/>
              <a:r>
                <a:rPr lang="en-US" dirty="0" smtClean="0">
                  <a:solidFill>
                    <a:schemeClr val="tx1"/>
                  </a:solidFill>
                </a:rPr>
                <a:t>ANY Electronics Selections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7514406" y="2390775"/>
              <a:ext cx="3982037" cy="290299"/>
            </a:xfrm>
            <a:prstGeom prst="round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43150"/>
              <a:r>
                <a:rPr lang="en-US" dirty="0" smtClean="0">
                  <a:solidFill>
                    <a:schemeClr val="tx1"/>
                  </a:solidFill>
                </a:rPr>
                <a:t>Phone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7514406" y="2695818"/>
              <a:ext cx="3982037" cy="290299"/>
            </a:xfrm>
            <a:prstGeom prst="round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43150"/>
              <a:r>
                <a:rPr lang="en-US" dirty="0" smtClean="0">
                  <a:solidFill>
                    <a:schemeClr val="tx1"/>
                  </a:solidFill>
                </a:rPr>
                <a:t>Combo Phone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7531932" y="3169491"/>
              <a:ext cx="3982037" cy="290299"/>
            </a:xfrm>
            <a:prstGeom prst="round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43150"/>
              <a:r>
                <a:rPr lang="en-US" dirty="0" smtClean="0">
                  <a:solidFill>
                    <a:schemeClr val="tx1"/>
                  </a:solidFill>
                </a:rPr>
                <a:t>AC Power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7531932" y="3728296"/>
              <a:ext cx="3982037" cy="290299"/>
            </a:xfrm>
            <a:prstGeom prst="round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43150"/>
              <a:r>
                <a:rPr lang="en-US" dirty="0" smtClean="0">
                  <a:solidFill>
                    <a:schemeClr val="tx1"/>
                  </a:solidFill>
                </a:rPr>
                <a:t>USB Power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7514405" y="4251749"/>
              <a:ext cx="3982037" cy="290299"/>
            </a:xfrm>
            <a:prstGeom prst="round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43150"/>
              <a:r>
                <a:rPr lang="en-US" dirty="0" smtClean="0">
                  <a:solidFill>
                    <a:schemeClr val="tx1"/>
                  </a:solidFill>
                </a:rPr>
                <a:t>Video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219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4998" y="1396093"/>
            <a:ext cx="6743370" cy="5120640"/>
          </a:xfrm>
        </p:spPr>
        <p:txBody>
          <a:bodyPr/>
          <a:lstStyle/>
          <a:p>
            <a:r>
              <a:rPr lang="en-US" dirty="0" smtClean="0"/>
              <a:t>Codes to be used in Boolean expressions</a:t>
            </a:r>
          </a:p>
          <a:p>
            <a:r>
              <a:rPr lang="en-US" dirty="0" smtClean="0"/>
              <a:t>Can be any length, but shorter is better</a:t>
            </a:r>
          </a:p>
          <a:p>
            <a:r>
              <a:rPr lang="en-US" dirty="0" smtClean="0"/>
              <a:t>Alphanumeric characters only</a:t>
            </a:r>
          </a:p>
          <a:p>
            <a:r>
              <a:rPr lang="en-US" dirty="0" smtClean="0"/>
              <a:t>Name field for human-readable description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cs typeface="Arial" charset="0"/>
              </a:rPr>
              <a:t>© 2015 Aras</a:t>
            </a:r>
            <a:endParaRPr lang="en-US" dirty="0" smtClean="0"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aras.com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908" y="1224643"/>
            <a:ext cx="1729938" cy="17098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760" y="3091439"/>
            <a:ext cx="2313689" cy="339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20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Variant Expressions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idx="1"/>
          </p:nvPr>
        </p:nvSpPr>
        <p:spPr>
          <a:xfrm>
            <a:off x="7598226" y="1082580"/>
            <a:ext cx="4490141" cy="5434153"/>
          </a:xfrm>
        </p:spPr>
        <p:txBody>
          <a:bodyPr/>
          <a:lstStyle/>
          <a:p>
            <a:r>
              <a:rPr lang="en-US" dirty="0" smtClean="0"/>
              <a:t>Boolean Expressions using Option Codes</a:t>
            </a:r>
          </a:p>
          <a:p>
            <a:pPr lvl="1"/>
            <a:r>
              <a:rPr lang="en-US" dirty="0" smtClean="0"/>
              <a:t>Supports ANDs (&amp;), ORs (|) and NOTs (!)</a:t>
            </a:r>
          </a:p>
          <a:p>
            <a:pPr lvl="1"/>
            <a:r>
              <a:rPr lang="en-US" dirty="0" smtClean="0"/>
              <a:t>Group with parentheses</a:t>
            </a:r>
          </a:p>
          <a:p>
            <a:r>
              <a:rPr lang="en-US" dirty="0" smtClean="0"/>
              <a:t>Evaluate Expressions in descending order</a:t>
            </a:r>
          </a:p>
          <a:p>
            <a:r>
              <a:rPr lang="en-US" dirty="0" smtClean="0"/>
              <a:t>Return between </a:t>
            </a:r>
            <a:r>
              <a:rPr lang="en-US" dirty="0" err="1" smtClean="0"/>
              <a:t>variant_min</a:t>
            </a:r>
            <a:r>
              <a:rPr lang="en-US" dirty="0" smtClean="0"/>
              <a:t> and </a:t>
            </a:r>
            <a:r>
              <a:rPr lang="en-US" dirty="0" err="1" smtClean="0"/>
              <a:t>variant_max</a:t>
            </a:r>
            <a:r>
              <a:rPr lang="en-US" dirty="0" smtClean="0"/>
              <a:t> results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cs typeface="Arial" charset="0"/>
              </a:rPr>
              <a:t>© 2015 Aras</a:t>
            </a:r>
            <a:endParaRPr lang="en-US" dirty="0" smtClean="0">
              <a:cs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aras.com</a:t>
            </a:r>
            <a:endParaRPr lang="en-US" dirty="0" smtClean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84" y="1082580"/>
            <a:ext cx="7261499" cy="5323443"/>
          </a:xfrm>
          <a:prstGeom prst="rect">
            <a:avLst/>
          </a:prstGeom>
        </p:spPr>
      </p:pic>
      <p:sp>
        <p:nvSpPr>
          <p:cNvPr id="21" name="Rounded Rectangle 20"/>
          <p:cNvSpPr/>
          <p:nvPr/>
        </p:nvSpPr>
        <p:spPr>
          <a:xfrm flipV="1">
            <a:off x="5712642" y="4688843"/>
            <a:ext cx="970961" cy="901251"/>
          </a:xfrm>
          <a:prstGeom prst="round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34315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2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Constraints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idx="1"/>
          </p:nvPr>
        </p:nvSpPr>
        <p:spPr>
          <a:xfrm>
            <a:off x="6249972" y="1082580"/>
            <a:ext cx="5838396" cy="5434153"/>
          </a:xfrm>
        </p:spPr>
        <p:txBody>
          <a:bodyPr/>
          <a:lstStyle/>
          <a:p>
            <a:r>
              <a:rPr lang="en-US" dirty="0" smtClean="0"/>
              <a:t>Boolean Expressions using Option Codes</a:t>
            </a:r>
          </a:p>
          <a:p>
            <a:pPr lvl="1"/>
            <a:r>
              <a:rPr lang="en-US" dirty="0" smtClean="0"/>
              <a:t>Supports ANDs (&amp;), ORs (|) and NOTs (!)</a:t>
            </a:r>
          </a:p>
          <a:p>
            <a:pPr lvl="1"/>
            <a:r>
              <a:rPr lang="en-US" dirty="0" smtClean="0"/>
              <a:t>Group with parentheses</a:t>
            </a:r>
          </a:p>
          <a:p>
            <a:r>
              <a:rPr lang="en-US" dirty="0" smtClean="0"/>
              <a:t>If the Constraint resolves to True, return the error message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cs typeface="Arial" charset="0"/>
              </a:rPr>
              <a:t>© 2015 Aras</a:t>
            </a:r>
            <a:endParaRPr lang="en-US" dirty="0" smtClean="0">
              <a:cs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aras.com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758" y="3319988"/>
            <a:ext cx="5635242" cy="27575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594" y="1082580"/>
            <a:ext cx="1981372" cy="201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7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ras">
  <a:themeElements>
    <a:clrScheme name="Aras">
      <a:dk1>
        <a:sysClr val="windowText" lastClr="000000"/>
      </a:dk1>
      <a:lt1>
        <a:sysClr val="window" lastClr="FFFFFF"/>
      </a:lt1>
      <a:dk2>
        <a:srgbClr val="CC0033"/>
      </a:dk2>
      <a:lt2>
        <a:srgbClr val="F8F8F8"/>
      </a:lt2>
      <a:accent1>
        <a:srgbClr val="A0A0A0"/>
      </a:accent1>
      <a:accent2>
        <a:srgbClr val="FFC000"/>
      </a:accent2>
      <a:accent3>
        <a:srgbClr val="1066CF"/>
      </a:accent3>
      <a:accent4>
        <a:srgbClr val="000000"/>
      </a:accent4>
      <a:accent5>
        <a:srgbClr val="E2E2E2"/>
      </a:accent5>
      <a:accent6>
        <a:srgbClr val="FFFFFF"/>
      </a:accent6>
      <a:hlink>
        <a:srgbClr val="1066CF"/>
      </a:hlink>
      <a:folHlink>
        <a:srgbClr val="954F72"/>
      </a:folHlink>
    </a:clrScheme>
    <a:fontScheme name="Aras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as2015-External-Wide" id="{D931F1D9-6FA0-4FD7-B162-68D30A5BE6BD}" vid="{2AD4930F-E40B-4885-89B8-259026651A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Aras2015-External-Wide</Template>
  <TotalTime>255</TotalTime>
  <Words>507</Words>
  <Application>Microsoft Office PowerPoint</Application>
  <PresentationFormat>Widescreen</PresentationFormat>
  <Paragraphs>172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Aras</vt:lpstr>
      <vt:lpstr>Variant Community Solution</vt:lpstr>
      <vt:lpstr>Selecting Aircraft &amp; Choosing Configurations</vt:lpstr>
      <vt:lpstr>737-900 Example</vt:lpstr>
      <vt:lpstr>737-900 Example</vt:lpstr>
      <vt:lpstr>Variant Structure</vt:lpstr>
      <vt:lpstr>Selection Rules</vt:lpstr>
      <vt:lpstr>Option Codes</vt:lpstr>
      <vt:lpstr>Variant Expressions</vt:lpstr>
      <vt:lpstr>Option Constraints</vt:lpstr>
      <vt:lpstr>Order Creation</vt:lpstr>
      <vt:lpstr>Order Configuration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Ewing</dc:creator>
  <cp:lastModifiedBy>Rob McAveney</cp:lastModifiedBy>
  <cp:revision>27</cp:revision>
  <cp:lastPrinted>2013-07-26T22:24:11Z</cp:lastPrinted>
  <dcterms:created xsi:type="dcterms:W3CDTF">2015-08-17T19:31:14Z</dcterms:created>
  <dcterms:modified xsi:type="dcterms:W3CDTF">2015-12-11T22:58:32Z</dcterms:modified>
</cp:coreProperties>
</file>